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86" r:id="rId4"/>
    <p:sldId id="287" r:id="rId5"/>
    <p:sldId id="257" r:id="rId6"/>
    <p:sldId id="260" r:id="rId7"/>
    <p:sldId id="258" r:id="rId8"/>
    <p:sldId id="261" r:id="rId9"/>
    <p:sldId id="262" r:id="rId10"/>
    <p:sldId id="263" r:id="rId11"/>
    <p:sldId id="264" r:id="rId12"/>
    <p:sldId id="265" r:id="rId13"/>
    <p:sldId id="266" r:id="rId14"/>
    <p:sldId id="270" r:id="rId15"/>
    <p:sldId id="271" r:id="rId16"/>
    <p:sldId id="272" r:id="rId17"/>
    <p:sldId id="273" r:id="rId18"/>
    <p:sldId id="274" r:id="rId19"/>
    <p:sldId id="275" r:id="rId20"/>
    <p:sldId id="276" r:id="rId21"/>
    <p:sldId id="267" r:id="rId22"/>
    <p:sldId id="277" r:id="rId23"/>
    <p:sldId id="278" r:id="rId24"/>
    <p:sldId id="279" r:id="rId25"/>
    <p:sldId id="268" r:id="rId26"/>
    <p:sldId id="280" r:id="rId27"/>
    <p:sldId id="281" r:id="rId28"/>
    <p:sldId id="282" r:id="rId29"/>
    <p:sldId id="283" r:id="rId30"/>
    <p:sldId id="284"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86" d="100"/>
          <a:sy n="86" d="100"/>
        </p:scale>
        <p:origin x="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783B92-5EE9-4531-A941-FA9FAF7258DE}" type="datetimeFigureOut">
              <a:rPr lang="en-US" smtClean="0"/>
              <a:t>11/6/2023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404621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783B92-5EE9-4531-A941-FA9FAF7258D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345670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783B92-5EE9-4531-A941-FA9FAF7258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267466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783B92-5EE9-4531-A941-FA9FAF7258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2919761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83B92-5EE9-4531-A941-FA9FAF7258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1534741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783B92-5EE9-4531-A941-FA9FAF7258DE}"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606584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783B92-5EE9-4531-A941-FA9FAF7258DE}" type="datetimeFigureOut">
              <a:rPr lang="en-US" smtClean="0"/>
              <a:t>11/6/2023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319654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783B92-5EE9-4531-A941-FA9FAF7258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3017646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783B92-5EE9-4531-A941-FA9FAF7258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32963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83B92-5EE9-4531-A941-FA9FAF7258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395623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83B92-5EE9-4531-A941-FA9FAF7258D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355525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783B92-5EE9-4531-A941-FA9FAF7258D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184836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783B92-5EE9-4531-A941-FA9FAF7258DE}"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295243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83B92-5EE9-4531-A941-FA9FAF7258DE}"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16654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83B92-5EE9-4531-A941-FA9FAF7258DE}"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237363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783B92-5EE9-4531-A941-FA9FAF7258D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307421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783B92-5EE9-4531-A941-FA9FAF7258D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ED0FEC-07B4-48F8-9E25-2D9C1F860396}" type="slidenum">
              <a:rPr lang="en-US" smtClean="0"/>
              <a:t>‹#›</a:t>
            </a:fld>
            <a:endParaRPr lang="en-US"/>
          </a:p>
        </p:txBody>
      </p:sp>
    </p:spTree>
    <p:extLst>
      <p:ext uri="{BB962C8B-B14F-4D97-AF65-F5344CB8AC3E}">
        <p14:creationId xmlns:p14="http://schemas.microsoft.com/office/powerpoint/2010/main" val="20946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783B92-5EE9-4531-A941-FA9FAF7258DE}" type="datetimeFigureOut">
              <a:rPr lang="en-US" smtClean="0"/>
              <a:t>11/6/2023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ED0FEC-07B4-48F8-9E25-2D9C1F860396}" type="slidenum">
              <a:rPr lang="en-US" smtClean="0"/>
              <a:t>‹#›</a:t>
            </a:fld>
            <a:endParaRPr lang="en-US"/>
          </a:p>
        </p:txBody>
      </p:sp>
    </p:spTree>
    <p:extLst>
      <p:ext uri="{BB962C8B-B14F-4D97-AF65-F5344CB8AC3E}">
        <p14:creationId xmlns:p14="http://schemas.microsoft.com/office/powerpoint/2010/main" val="1686708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drive/folders/1tchzJL5AOOpXx8H0EQyHT0_YuOYAbC2o?usp=drive_lin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8107-AD12-4857-84DE-DC82EA327DFC}"/>
              </a:ext>
            </a:extLst>
          </p:cNvPr>
          <p:cNvSpPr>
            <a:spLocks noGrp="1"/>
          </p:cNvSpPr>
          <p:nvPr>
            <p:ph type="ctrTitle"/>
          </p:nvPr>
        </p:nvSpPr>
        <p:spPr>
          <a:xfrm>
            <a:off x="1989456" y="1868913"/>
            <a:ext cx="8825658" cy="2677648"/>
          </a:xfrm>
        </p:spPr>
        <p:txBody>
          <a:bodyPr/>
          <a:lstStyle/>
          <a:p>
            <a:r>
              <a:rPr lang="en-US" b="1" dirty="0"/>
              <a:t>Bank Loan Case Study</a:t>
            </a:r>
            <a:br>
              <a:rPr lang="en-US" b="1" dirty="0"/>
            </a:br>
            <a:endParaRPr lang="en-US" dirty="0"/>
          </a:p>
        </p:txBody>
      </p:sp>
      <p:sp>
        <p:nvSpPr>
          <p:cNvPr id="3" name="Subtitle 2">
            <a:extLst>
              <a:ext uri="{FF2B5EF4-FFF2-40B4-BE49-F238E27FC236}">
                <a16:creationId xmlns:a16="http://schemas.microsoft.com/office/drawing/2014/main" id="{11A15E38-DA00-4093-A2F9-D9B1BF0A6F9B}"/>
              </a:ext>
            </a:extLst>
          </p:cNvPr>
          <p:cNvSpPr>
            <a:spLocks noGrp="1"/>
          </p:cNvSpPr>
          <p:nvPr>
            <p:ph type="subTitle" idx="1"/>
          </p:nvPr>
        </p:nvSpPr>
        <p:spPr>
          <a:xfrm>
            <a:off x="7350711" y="5708342"/>
            <a:ext cx="4671766" cy="418730"/>
          </a:xfrm>
        </p:spPr>
        <p:txBody>
          <a:bodyPr/>
          <a:lstStyle/>
          <a:p>
            <a:r>
              <a:rPr lang="en-US" dirty="0"/>
              <a:t>Presented by – Shweta </a:t>
            </a:r>
            <a:r>
              <a:rPr lang="en-US" dirty="0" err="1"/>
              <a:t>kushwaha</a:t>
            </a:r>
            <a:endParaRPr lang="en-US" dirty="0"/>
          </a:p>
        </p:txBody>
      </p:sp>
    </p:spTree>
    <p:extLst>
      <p:ext uri="{BB962C8B-B14F-4D97-AF65-F5344CB8AC3E}">
        <p14:creationId xmlns:p14="http://schemas.microsoft.com/office/powerpoint/2010/main" val="135712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95CD-E453-42FD-B503-460E8843FB10}"/>
              </a:ext>
            </a:extLst>
          </p:cNvPr>
          <p:cNvSpPr>
            <a:spLocks noGrp="1"/>
          </p:cNvSpPr>
          <p:nvPr>
            <p:ph type="title"/>
          </p:nvPr>
        </p:nvSpPr>
        <p:spPr/>
        <p:txBody>
          <a:bodyPr/>
          <a:lstStyle/>
          <a:p>
            <a:r>
              <a:rPr lang="en-US" dirty="0"/>
              <a:t>Outliers in previous application are</a:t>
            </a:r>
          </a:p>
        </p:txBody>
      </p:sp>
      <p:sp>
        <p:nvSpPr>
          <p:cNvPr id="3" name="Content Placeholder 2">
            <a:extLst>
              <a:ext uri="{FF2B5EF4-FFF2-40B4-BE49-F238E27FC236}">
                <a16:creationId xmlns:a16="http://schemas.microsoft.com/office/drawing/2014/main" id="{97A429C5-E8C2-4DB2-9BAD-77567E9FF427}"/>
              </a:ext>
            </a:extLst>
          </p:cNvPr>
          <p:cNvSpPr>
            <a:spLocks noGrp="1"/>
          </p:cNvSpPr>
          <p:nvPr>
            <p:ph idx="1"/>
          </p:nvPr>
        </p:nvSpPr>
        <p:spPr/>
        <p:txBody>
          <a:bodyPr/>
          <a:lstStyle/>
          <a:p>
            <a:r>
              <a:rPr lang="en-US" dirty="0"/>
              <a:t>AMT_GOODS_PRICE</a:t>
            </a:r>
          </a:p>
          <a:p>
            <a:r>
              <a:rPr lang="en-US" dirty="0"/>
              <a:t>AMT_APPLICATION</a:t>
            </a:r>
          </a:p>
          <a:p>
            <a:r>
              <a:rPr lang="en-US" dirty="0"/>
              <a:t>AMT_GOODS_PRICE</a:t>
            </a:r>
          </a:p>
          <a:p>
            <a:r>
              <a:rPr lang="en-US" dirty="0"/>
              <a:t>HOUR_APPR_PROCESS_</a:t>
            </a:r>
          </a:p>
          <a:p>
            <a:pPr marL="0" indent="0">
              <a:buNone/>
            </a:pPr>
            <a:r>
              <a:rPr lang="en-US" dirty="0"/>
              <a:t>START</a:t>
            </a:r>
          </a:p>
        </p:txBody>
      </p:sp>
      <p:pic>
        <p:nvPicPr>
          <p:cNvPr id="4" name="Picture 3">
            <a:extLst>
              <a:ext uri="{FF2B5EF4-FFF2-40B4-BE49-F238E27FC236}">
                <a16:creationId xmlns:a16="http://schemas.microsoft.com/office/drawing/2014/main" id="{CBF3CAD8-B71E-4E05-B6AB-314536C98FBA}"/>
              </a:ext>
            </a:extLst>
          </p:cNvPr>
          <p:cNvPicPr>
            <a:picLocks noChangeAspect="1"/>
          </p:cNvPicPr>
          <p:nvPr/>
        </p:nvPicPr>
        <p:blipFill>
          <a:blip r:embed="rId2"/>
          <a:stretch>
            <a:fillRect/>
          </a:stretch>
        </p:blipFill>
        <p:spPr>
          <a:xfrm>
            <a:off x="4440025" y="1953770"/>
            <a:ext cx="7332924" cy="4715759"/>
          </a:xfrm>
          <a:prstGeom prst="rect">
            <a:avLst/>
          </a:prstGeom>
        </p:spPr>
      </p:pic>
    </p:spTree>
    <p:extLst>
      <p:ext uri="{BB962C8B-B14F-4D97-AF65-F5344CB8AC3E}">
        <p14:creationId xmlns:p14="http://schemas.microsoft.com/office/powerpoint/2010/main" val="419269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1EDC-D017-47B0-8507-FDBC414AA8D5}"/>
              </a:ext>
            </a:extLst>
          </p:cNvPr>
          <p:cNvSpPr>
            <a:spLocks noGrp="1"/>
          </p:cNvSpPr>
          <p:nvPr>
            <p:ph type="title"/>
          </p:nvPr>
        </p:nvSpPr>
        <p:spPr/>
        <p:txBody>
          <a:bodyPr/>
          <a:lstStyle/>
          <a:p>
            <a:r>
              <a:rPr lang="en-US" dirty="0"/>
              <a:t>Outliers in previous application are</a:t>
            </a:r>
          </a:p>
        </p:txBody>
      </p:sp>
      <p:sp>
        <p:nvSpPr>
          <p:cNvPr id="3" name="Content Placeholder 2">
            <a:extLst>
              <a:ext uri="{FF2B5EF4-FFF2-40B4-BE49-F238E27FC236}">
                <a16:creationId xmlns:a16="http://schemas.microsoft.com/office/drawing/2014/main" id="{EAC3768C-4938-426D-A8E2-7C2907E881D3}"/>
              </a:ext>
            </a:extLst>
          </p:cNvPr>
          <p:cNvSpPr>
            <a:spLocks noGrp="1"/>
          </p:cNvSpPr>
          <p:nvPr>
            <p:ph idx="1"/>
          </p:nvPr>
        </p:nvSpPr>
        <p:spPr/>
        <p:txBody>
          <a:bodyPr/>
          <a:lstStyle/>
          <a:p>
            <a:r>
              <a:rPr lang="en-US" dirty="0"/>
              <a:t>CNT_PAYMENT</a:t>
            </a:r>
          </a:p>
        </p:txBody>
      </p:sp>
      <p:pic>
        <p:nvPicPr>
          <p:cNvPr id="4" name="Picture 3">
            <a:extLst>
              <a:ext uri="{FF2B5EF4-FFF2-40B4-BE49-F238E27FC236}">
                <a16:creationId xmlns:a16="http://schemas.microsoft.com/office/drawing/2014/main" id="{760D1FC1-3A26-4977-B2A1-8A2FE05959A5}"/>
              </a:ext>
            </a:extLst>
          </p:cNvPr>
          <p:cNvPicPr>
            <a:picLocks noChangeAspect="1"/>
          </p:cNvPicPr>
          <p:nvPr/>
        </p:nvPicPr>
        <p:blipFill>
          <a:blip r:embed="rId2"/>
          <a:stretch>
            <a:fillRect/>
          </a:stretch>
        </p:blipFill>
        <p:spPr>
          <a:xfrm>
            <a:off x="5535660" y="2679585"/>
            <a:ext cx="5008750" cy="3264129"/>
          </a:xfrm>
          <a:prstGeom prst="rect">
            <a:avLst/>
          </a:prstGeom>
        </p:spPr>
      </p:pic>
    </p:spTree>
    <p:extLst>
      <p:ext uri="{BB962C8B-B14F-4D97-AF65-F5344CB8AC3E}">
        <p14:creationId xmlns:p14="http://schemas.microsoft.com/office/powerpoint/2010/main" val="159723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DC6F-EA37-46E3-98ED-62224878C351}"/>
              </a:ext>
            </a:extLst>
          </p:cNvPr>
          <p:cNvSpPr>
            <a:spLocks noGrp="1"/>
          </p:cNvSpPr>
          <p:nvPr>
            <p:ph type="title"/>
          </p:nvPr>
        </p:nvSpPr>
        <p:spPr/>
        <p:txBody>
          <a:bodyPr/>
          <a:lstStyle/>
          <a:p>
            <a:r>
              <a:rPr lang="en-US" sz="2400" dirty="0"/>
              <a:t>Determine if there is data imbalance in the loan application dataset and calculate the ratio of data imbalance using Excel functions.</a:t>
            </a:r>
          </a:p>
        </p:txBody>
      </p:sp>
      <p:sp>
        <p:nvSpPr>
          <p:cNvPr id="3" name="Content Placeholder 2">
            <a:extLst>
              <a:ext uri="{FF2B5EF4-FFF2-40B4-BE49-F238E27FC236}">
                <a16:creationId xmlns:a16="http://schemas.microsoft.com/office/drawing/2014/main" id="{9CAC0678-12C7-4026-AF17-E61C24CD9C0B}"/>
              </a:ext>
            </a:extLst>
          </p:cNvPr>
          <p:cNvSpPr>
            <a:spLocks noGrp="1"/>
          </p:cNvSpPr>
          <p:nvPr>
            <p:ph idx="1"/>
          </p:nvPr>
        </p:nvSpPr>
        <p:spPr/>
        <p:txBody>
          <a:bodyPr/>
          <a:lstStyle/>
          <a:p>
            <a:r>
              <a:rPr lang="en-US" dirty="0"/>
              <a:t>There are 2 values in a target column 1 and 0.</a:t>
            </a:r>
          </a:p>
          <a:p>
            <a:pPr marL="0" indent="0">
              <a:buNone/>
            </a:pPr>
            <a:r>
              <a:rPr lang="en-US" dirty="0"/>
              <a:t>‘1’ means client with payment difficulties: he/she had</a:t>
            </a:r>
          </a:p>
          <a:p>
            <a:pPr marL="0" indent="0">
              <a:buNone/>
            </a:pPr>
            <a:r>
              <a:rPr lang="en-US" dirty="0"/>
              <a:t>late payment more than X days on at least one </a:t>
            </a:r>
          </a:p>
          <a:p>
            <a:pPr marL="0" indent="0">
              <a:buNone/>
            </a:pPr>
            <a:r>
              <a:rPr lang="en-US" dirty="0"/>
              <a:t>of the first Y installments of the loan in our </a:t>
            </a:r>
          </a:p>
          <a:p>
            <a:pPr marL="0" indent="0">
              <a:buNone/>
            </a:pPr>
            <a:r>
              <a:rPr lang="en-US" dirty="0"/>
              <a:t>Sample and ‘0’ means all other cases.</a:t>
            </a:r>
          </a:p>
        </p:txBody>
      </p:sp>
      <p:pic>
        <p:nvPicPr>
          <p:cNvPr id="4" name="Picture 3">
            <a:extLst>
              <a:ext uri="{FF2B5EF4-FFF2-40B4-BE49-F238E27FC236}">
                <a16:creationId xmlns:a16="http://schemas.microsoft.com/office/drawing/2014/main" id="{6891936E-9AFB-4D39-BC52-F3D7ED964EDE}"/>
              </a:ext>
            </a:extLst>
          </p:cNvPr>
          <p:cNvPicPr>
            <a:picLocks noChangeAspect="1"/>
          </p:cNvPicPr>
          <p:nvPr/>
        </p:nvPicPr>
        <p:blipFill>
          <a:blip r:embed="rId2"/>
          <a:stretch>
            <a:fillRect/>
          </a:stretch>
        </p:blipFill>
        <p:spPr>
          <a:xfrm>
            <a:off x="7732213" y="2151013"/>
            <a:ext cx="2581275" cy="1095375"/>
          </a:xfrm>
          <a:prstGeom prst="rect">
            <a:avLst/>
          </a:prstGeom>
        </p:spPr>
      </p:pic>
      <p:pic>
        <p:nvPicPr>
          <p:cNvPr id="5" name="Picture 4">
            <a:extLst>
              <a:ext uri="{FF2B5EF4-FFF2-40B4-BE49-F238E27FC236}">
                <a16:creationId xmlns:a16="http://schemas.microsoft.com/office/drawing/2014/main" id="{55934896-DF01-4BDC-8848-A35FDF220C54}"/>
              </a:ext>
            </a:extLst>
          </p:cNvPr>
          <p:cNvPicPr>
            <a:picLocks noChangeAspect="1"/>
          </p:cNvPicPr>
          <p:nvPr/>
        </p:nvPicPr>
        <p:blipFill>
          <a:blip r:embed="rId3"/>
          <a:stretch>
            <a:fillRect/>
          </a:stretch>
        </p:blipFill>
        <p:spPr>
          <a:xfrm>
            <a:off x="6561056" y="3429000"/>
            <a:ext cx="5206394" cy="3153290"/>
          </a:xfrm>
          <a:prstGeom prst="rect">
            <a:avLst/>
          </a:prstGeom>
        </p:spPr>
      </p:pic>
    </p:spTree>
    <p:extLst>
      <p:ext uri="{BB962C8B-B14F-4D97-AF65-F5344CB8AC3E}">
        <p14:creationId xmlns:p14="http://schemas.microsoft.com/office/powerpoint/2010/main" val="338152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067A-38A4-42AA-BFE0-4FF3DE146FEC}"/>
              </a:ext>
            </a:extLst>
          </p:cNvPr>
          <p:cNvSpPr>
            <a:spLocks noGrp="1"/>
          </p:cNvSpPr>
          <p:nvPr>
            <p:ph type="title"/>
          </p:nvPr>
        </p:nvSpPr>
        <p:spPr/>
        <p:txBody>
          <a:bodyPr/>
          <a:lstStyle/>
          <a:p>
            <a:r>
              <a:rPr lang="en-US" sz="2000" b="1" dirty="0"/>
              <a:t>Perform Univariate, Segmented Univariate, and Bivariate Analysis: </a:t>
            </a:r>
            <a:r>
              <a:rPr lang="en-US" sz="2000" dirty="0"/>
              <a:t>To gain insights into the driving factors of loan default, it is important to conduct various analyses on consumer and loan attributes.</a:t>
            </a:r>
          </a:p>
        </p:txBody>
      </p:sp>
      <p:sp>
        <p:nvSpPr>
          <p:cNvPr id="3" name="Content Placeholder 2">
            <a:extLst>
              <a:ext uri="{FF2B5EF4-FFF2-40B4-BE49-F238E27FC236}">
                <a16:creationId xmlns:a16="http://schemas.microsoft.com/office/drawing/2014/main" id="{9BBD421D-3BDF-41AB-B6BD-D8B4EAF20C14}"/>
              </a:ext>
            </a:extLst>
          </p:cNvPr>
          <p:cNvSpPr>
            <a:spLocks noGrp="1"/>
          </p:cNvSpPr>
          <p:nvPr>
            <p:ph idx="1"/>
          </p:nvPr>
        </p:nvSpPr>
        <p:spPr/>
        <p:txBody>
          <a:bodyPr/>
          <a:lstStyle/>
          <a:p>
            <a:r>
              <a:rPr lang="en-US" b="1" dirty="0"/>
              <a:t>Univariate Analysis</a:t>
            </a:r>
          </a:p>
          <a:p>
            <a:pPr marL="0" indent="0">
              <a:buNone/>
            </a:pPr>
            <a:r>
              <a:rPr lang="en-US" dirty="0"/>
              <a:t>It focuses on examining and describing individual variables in isolation. It doesn’t deal with the causes or relationship and the main purpose of the analysis is to describe the data and find the pattern exists in it.</a:t>
            </a:r>
          </a:p>
        </p:txBody>
      </p:sp>
      <p:pic>
        <p:nvPicPr>
          <p:cNvPr id="4" name="Picture 3">
            <a:extLst>
              <a:ext uri="{FF2B5EF4-FFF2-40B4-BE49-F238E27FC236}">
                <a16:creationId xmlns:a16="http://schemas.microsoft.com/office/drawing/2014/main" id="{58EB9AFE-6079-4A58-8F65-0F239AF4A15F}"/>
              </a:ext>
            </a:extLst>
          </p:cNvPr>
          <p:cNvPicPr>
            <a:picLocks noChangeAspect="1"/>
          </p:cNvPicPr>
          <p:nvPr/>
        </p:nvPicPr>
        <p:blipFill>
          <a:blip r:embed="rId2"/>
          <a:stretch>
            <a:fillRect/>
          </a:stretch>
        </p:blipFill>
        <p:spPr>
          <a:xfrm>
            <a:off x="1988598" y="3999912"/>
            <a:ext cx="8488108" cy="2658709"/>
          </a:xfrm>
          <a:prstGeom prst="rect">
            <a:avLst/>
          </a:prstGeom>
        </p:spPr>
      </p:pic>
    </p:spTree>
    <p:extLst>
      <p:ext uri="{BB962C8B-B14F-4D97-AF65-F5344CB8AC3E}">
        <p14:creationId xmlns:p14="http://schemas.microsoft.com/office/powerpoint/2010/main" val="338411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283F-22DA-4A07-8653-BD5F9006ECDE}"/>
              </a:ext>
            </a:extLst>
          </p:cNvPr>
          <p:cNvSpPr>
            <a:spLocks noGrp="1"/>
          </p:cNvSpPr>
          <p:nvPr>
            <p:ph type="title"/>
          </p:nvPr>
        </p:nvSpPr>
        <p:spPr>
          <a:xfrm>
            <a:off x="665826" y="2539014"/>
            <a:ext cx="4840154" cy="2422455"/>
          </a:xfrm>
        </p:spPr>
        <p:txBody>
          <a:bodyPr/>
          <a:lstStyle/>
          <a:p>
            <a:r>
              <a:rPr lang="en-US" sz="1400" dirty="0"/>
              <a:t>Identification of most of the income of client ranges between 1 lakh to 2 lakh approximately.</a:t>
            </a:r>
          </a:p>
        </p:txBody>
      </p:sp>
      <p:sp>
        <p:nvSpPr>
          <p:cNvPr id="3" name="Text Placeholder 2">
            <a:extLst>
              <a:ext uri="{FF2B5EF4-FFF2-40B4-BE49-F238E27FC236}">
                <a16:creationId xmlns:a16="http://schemas.microsoft.com/office/drawing/2014/main" id="{33E2C7E4-4416-4254-87A7-44CBC18604CF}"/>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D1FF524F-6B4D-4773-A8B3-D1EE92211DA4}"/>
              </a:ext>
            </a:extLst>
          </p:cNvPr>
          <p:cNvPicPr>
            <a:picLocks noChangeAspect="1"/>
          </p:cNvPicPr>
          <p:nvPr/>
        </p:nvPicPr>
        <p:blipFill>
          <a:blip r:embed="rId2"/>
          <a:stretch>
            <a:fillRect/>
          </a:stretch>
        </p:blipFill>
        <p:spPr>
          <a:xfrm>
            <a:off x="5264458" y="1790261"/>
            <a:ext cx="6604147" cy="3277477"/>
          </a:xfrm>
          <a:prstGeom prst="rect">
            <a:avLst/>
          </a:prstGeom>
        </p:spPr>
      </p:pic>
    </p:spTree>
    <p:extLst>
      <p:ext uri="{BB962C8B-B14F-4D97-AF65-F5344CB8AC3E}">
        <p14:creationId xmlns:p14="http://schemas.microsoft.com/office/powerpoint/2010/main" val="36013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3B04-CFCE-4660-96D3-3AC88E3F955A}"/>
              </a:ext>
            </a:extLst>
          </p:cNvPr>
          <p:cNvSpPr>
            <a:spLocks noGrp="1"/>
          </p:cNvSpPr>
          <p:nvPr>
            <p:ph type="title"/>
          </p:nvPr>
        </p:nvSpPr>
        <p:spPr/>
        <p:txBody>
          <a:bodyPr/>
          <a:lstStyle/>
          <a:p>
            <a:r>
              <a:rPr lang="en-US" sz="1600" dirty="0"/>
              <a:t>Identification of most client income type who applied for loans are working professionals.</a:t>
            </a:r>
          </a:p>
        </p:txBody>
      </p:sp>
      <p:sp>
        <p:nvSpPr>
          <p:cNvPr id="3" name="Text Placeholder 2">
            <a:extLst>
              <a:ext uri="{FF2B5EF4-FFF2-40B4-BE49-F238E27FC236}">
                <a16:creationId xmlns:a16="http://schemas.microsoft.com/office/drawing/2014/main" id="{97B79E5C-A7A7-4D10-A174-E7AA1BC8FAF8}"/>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F5ED362D-8844-4373-83F5-9A7DD535CCE9}"/>
              </a:ext>
            </a:extLst>
          </p:cNvPr>
          <p:cNvPicPr>
            <a:picLocks noChangeAspect="1"/>
          </p:cNvPicPr>
          <p:nvPr/>
        </p:nvPicPr>
        <p:blipFill>
          <a:blip r:embed="rId2"/>
          <a:stretch>
            <a:fillRect/>
          </a:stretch>
        </p:blipFill>
        <p:spPr>
          <a:xfrm>
            <a:off x="6807418" y="648162"/>
            <a:ext cx="3933825" cy="2152650"/>
          </a:xfrm>
          <a:prstGeom prst="rect">
            <a:avLst/>
          </a:prstGeom>
        </p:spPr>
      </p:pic>
      <p:pic>
        <p:nvPicPr>
          <p:cNvPr id="6" name="Picture 5">
            <a:extLst>
              <a:ext uri="{FF2B5EF4-FFF2-40B4-BE49-F238E27FC236}">
                <a16:creationId xmlns:a16="http://schemas.microsoft.com/office/drawing/2014/main" id="{2EC5DBBD-593A-4C3D-90E1-524120E8C544}"/>
              </a:ext>
            </a:extLst>
          </p:cNvPr>
          <p:cNvPicPr>
            <a:picLocks noChangeAspect="1"/>
          </p:cNvPicPr>
          <p:nvPr/>
        </p:nvPicPr>
        <p:blipFill>
          <a:blip r:embed="rId3"/>
          <a:stretch>
            <a:fillRect/>
          </a:stretch>
        </p:blipFill>
        <p:spPr>
          <a:xfrm>
            <a:off x="6096000" y="2800812"/>
            <a:ext cx="5486400" cy="3305175"/>
          </a:xfrm>
          <a:prstGeom prst="rect">
            <a:avLst/>
          </a:prstGeom>
        </p:spPr>
      </p:pic>
    </p:spTree>
    <p:extLst>
      <p:ext uri="{BB962C8B-B14F-4D97-AF65-F5344CB8AC3E}">
        <p14:creationId xmlns:p14="http://schemas.microsoft.com/office/powerpoint/2010/main" val="11049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92BB-682A-432D-B6D1-4D5324000B6D}"/>
              </a:ext>
            </a:extLst>
          </p:cNvPr>
          <p:cNvSpPr>
            <a:spLocks noGrp="1"/>
          </p:cNvSpPr>
          <p:nvPr>
            <p:ph type="title"/>
          </p:nvPr>
        </p:nvSpPr>
        <p:spPr/>
        <p:txBody>
          <a:bodyPr/>
          <a:lstStyle/>
          <a:p>
            <a:r>
              <a:rPr lang="en-US" sz="1600" dirty="0"/>
              <a:t>Most of the clients are laborers who applied for loans.</a:t>
            </a:r>
          </a:p>
        </p:txBody>
      </p:sp>
      <p:sp>
        <p:nvSpPr>
          <p:cNvPr id="3" name="Text Placeholder 2">
            <a:extLst>
              <a:ext uri="{FF2B5EF4-FFF2-40B4-BE49-F238E27FC236}">
                <a16:creationId xmlns:a16="http://schemas.microsoft.com/office/drawing/2014/main" id="{A2F6132B-28E5-481D-83A0-7294DAC19286}"/>
              </a:ext>
            </a:extLst>
          </p:cNvPr>
          <p:cNvSpPr>
            <a:spLocks noGrp="1"/>
          </p:cNvSpPr>
          <p:nvPr>
            <p:ph type="body" idx="1"/>
          </p:nvPr>
        </p:nvSpPr>
        <p:spPr/>
        <p:txBody>
          <a:bodyPr/>
          <a:lstStyle/>
          <a:p>
            <a:r>
              <a:rPr lang="en-US" dirty="0"/>
              <a:t>.</a:t>
            </a:r>
          </a:p>
        </p:txBody>
      </p:sp>
      <p:pic>
        <p:nvPicPr>
          <p:cNvPr id="4" name="Picture 3">
            <a:extLst>
              <a:ext uri="{FF2B5EF4-FFF2-40B4-BE49-F238E27FC236}">
                <a16:creationId xmlns:a16="http://schemas.microsoft.com/office/drawing/2014/main" id="{C9E59540-2F37-422A-861C-07C71B3EFA22}"/>
              </a:ext>
            </a:extLst>
          </p:cNvPr>
          <p:cNvPicPr>
            <a:picLocks noChangeAspect="1"/>
          </p:cNvPicPr>
          <p:nvPr/>
        </p:nvPicPr>
        <p:blipFill>
          <a:blip r:embed="rId2"/>
          <a:stretch>
            <a:fillRect/>
          </a:stretch>
        </p:blipFill>
        <p:spPr>
          <a:xfrm>
            <a:off x="7038214" y="88777"/>
            <a:ext cx="3288504" cy="3694590"/>
          </a:xfrm>
          <a:prstGeom prst="rect">
            <a:avLst/>
          </a:prstGeom>
        </p:spPr>
      </p:pic>
      <p:pic>
        <p:nvPicPr>
          <p:cNvPr id="5" name="Picture 4">
            <a:extLst>
              <a:ext uri="{FF2B5EF4-FFF2-40B4-BE49-F238E27FC236}">
                <a16:creationId xmlns:a16="http://schemas.microsoft.com/office/drawing/2014/main" id="{7F1F1AB1-5458-4F46-9BE8-FB266EE1A3F7}"/>
              </a:ext>
            </a:extLst>
          </p:cNvPr>
          <p:cNvPicPr>
            <a:picLocks noChangeAspect="1"/>
          </p:cNvPicPr>
          <p:nvPr/>
        </p:nvPicPr>
        <p:blipFill>
          <a:blip r:embed="rId3"/>
          <a:stretch>
            <a:fillRect/>
          </a:stretch>
        </p:blipFill>
        <p:spPr>
          <a:xfrm>
            <a:off x="6566122" y="3783367"/>
            <a:ext cx="4470924" cy="2710776"/>
          </a:xfrm>
          <a:prstGeom prst="rect">
            <a:avLst/>
          </a:prstGeom>
        </p:spPr>
      </p:pic>
    </p:spTree>
    <p:extLst>
      <p:ext uri="{BB962C8B-B14F-4D97-AF65-F5344CB8AC3E}">
        <p14:creationId xmlns:p14="http://schemas.microsoft.com/office/powerpoint/2010/main" val="2661828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639F-3BB2-4666-BCF9-EEDE93E89209}"/>
              </a:ext>
            </a:extLst>
          </p:cNvPr>
          <p:cNvSpPr>
            <a:spLocks noGrp="1"/>
          </p:cNvSpPr>
          <p:nvPr>
            <p:ph type="title"/>
          </p:nvPr>
        </p:nvSpPr>
        <p:spPr/>
        <p:txBody>
          <a:bodyPr/>
          <a:lstStyle/>
          <a:p>
            <a:r>
              <a:rPr lang="en-US" sz="1600" dirty="0"/>
              <a:t>Payment method that most client chose to pay for the previous application are cash through the bank.</a:t>
            </a:r>
          </a:p>
        </p:txBody>
      </p:sp>
      <p:sp>
        <p:nvSpPr>
          <p:cNvPr id="3" name="Text Placeholder 2">
            <a:extLst>
              <a:ext uri="{FF2B5EF4-FFF2-40B4-BE49-F238E27FC236}">
                <a16:creationId xmlns:a16="http://schemas.microsoft.com/office/drawing/2014/main" id="{ED2B597D-ABCA-4B4E-AB09-FECB83D3C762}"/>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1ADEF444-2BAB-410E-B1B1-A1580624C7FD}"/>
              </a:ext>
            </a:extLst>
          </p:cNvPr>
          <p:cNvPicPr>
            <a:picLocks noChangeAspect="1"/>
          </p:cNvPicPr>
          <p:nvPr/>
        </p:nvPicPr>
        <p:blipFill>
          <a:blip r:embed="rId2"/>
          <a:stretch>
            <a:fillRect/>
          </a:stretch>
        </p:blipFill>
        <p:spPr>
          <a:xfrm>
            <a:off x="6800294" y="1274623"/>
            <a:ext cx="4206952" cy="1087190"/>
          </a:xfrm>
          <a:prstGeom prst="rect">
            <a:avLst/>
          </a:prstGeom>
        </p:spPr>
      </p:pic>
      <p:pic>
        <p:nvPicPr>
          <p:cNvPr id="5" name="Picture 4">
            <a:extLst>
              <a:ext uri="{FF2B5EF4-FFF2-40B4-BE49-F238E27FC236}">
                <a16:creationId xmlns:a16="http://schemas.microsoft.com/office/drawing/2014/main" id="{C5700CF4-B8F0-4ED8-8B35-44A7C776E262}"/>
              </a:ext>
            </a:extLst>
          </p:cNvPr>
          <p:cNvPicPr>
            <a:picLocks noChangeAspect="1"/>
          </p:cNvPicPr>
          <p:nvPr/>
        </p:nvPicPr>
        <p:blipFill>
          <a:blip r:embed="rId3"/>
          <a:stretch>
            <a:fillRect/>
          </a:stretch>
        </p:blipFill>
        <p:spPr>
          <a:xfrm>
            <a:off x="6489183" y="2523201"/>
            <a:ext cx="4829175" cy="3143250"/>
          </a:xfrm>
          <a:prstGeom prst="rect">
            <a:avLst/>
          </a:prstGeom>
        </p:spPr>
      </p:pic>
    </p:spTree>
    <p:extLst>
      <p:ext uri="{BB962C8B-B14F-4D97-AF65-F5344CB8AC3E}">
        <p14:creationId xmlns:p14="http://schemas.microsoft.com/office/powerpoint/2010/main" val="3063078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0473-6A22-4177-9865-F26AE4705760}"/>
              </a:ext>
            </a:extLst>
          </p:cNvPr>
          <p:cNvSpPr>
            <a:spLocks noGrp="1"/>
          </p:cNvSpPr>
          <p:nvPr>
            <p:ph type="title"/>
          </p:nvPr>
        </p:nvSpPr>
        <p:spPr/>
        <p:txBody>
          <a:bodyPr/>
          <a:lstStyle/>
          <a:p>
            <a:r>
              <a:rPr lang="en-US" sz="1600" dirty="0"/>
              <a:t>Most of the clients are repeater when applying for the previous application</a:t>
            </a:r>
          </a:p>
        </p:txBody>
      </p:sp>
      <p:sp>
        <p:nvSpPr>
          <p:cNvPr id="3" name="Text Placeholder 2">
            <a:extLst>
              <a:ext uri="{FF2B5EF4-FFF2-40B4-BE49-F238E27FC236}">
                <a16:creationId xmlns:a16="http://schemas.microsoft.com/office/drawing/2014/main" id="{14678966-8559-45C0-A8E3-AC9F3ED5C2FF}"/>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DD71481D-2583-4D19-A279-4D176C2E1C25}"/>
              </a:ext>
            </a:extLst>
          </p:cNvPr>
          <p:cNvPicPr>
            <a:picLocks noChangeAspect="1"/>
          </p:cNvPicPr>
          <p:nvPr/>
        </p:nvPicPr>
        <p:blipFill>
          <a:blip r:embed="rId2"/>
          <a:stretch>
            <a:fillRect/>
          </a:stretch>
        </p:blipFill>
        <p:spPr>
          <a:xfrm>
            <a:off x="5812056" y="972659"/>
            <a:ext cx="5924550" cy="1485900"/>
          </a:xfrm>
          <a:prstGeom prst="rect">
            <a:avLst/>
          </a:prstGeom>
        </p:spPr>
      </p:pic>
      <p:pic>
        <p:nvPicPr>
          <p:cNvPr id="5" name="Picture 4">
            <a:extLst>
              <a:ext uri="{FF2B5EF4-FFF2-40B4-BE49-F238E27FC236}">
                <a16:creationId xmlns:a16="http://schemas.microsoft.com/office/drawing/2014/main" id="{D2266336-3E7B-48A9-A564-4B75A380200C}"/>
              </a:ext>
            </a:extLst>
          </p:cNvPr>
          <p:cNvPicPr>
            <a:picLocks noChangeAspect="1"/>
          </p:cNvPicPr>
          <p:nvPr/>
        </p:nvPicPr>
        <p:blipFill>
          <a:blip r:embed="rId3"/>
          <a:stretch>
            <a:fillRect/>
          </a:stretch>
        </p:blipFill>
        <p:spPr>
          <a:xfrm>
            <a:off x="6177147" y="2602220"/>
            <a:ext cx="5057775" cy="3038475"/>
          </a:xfrm>
          <a:prstGeom prst="rect">
            <a:avLst/>
          </a:prstGeom>
        </p:spPr>
      </p:pic>
    </p:spTree>
    <p:extLst>
      <p:ext uri="{BB962C8B-B14F-4D97-AF65-F5344CB8AC3E}">
        <p14:creationId xmlns:p14="http://schemas.microsoft.com/office/powerpoint/2010/main" val="30996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73CD-9879-407D-8CE4-A5A6EA647A68}"/>
              </a:ext>
            </a:extLst>
          </p:cNvPr>
          <p:cNvSpPr>
            <a:spLocks noGrp="1"/>
          </p:cNvSpPr>
          <p:nvPr>
            <p:ph type="title"/>
          </p:nvPr>
        </p:nvSpPr>
        <p:spPr/>
        <p:txBody>
          <a:bodyPr/>
          <a:lstStyle/>
          <a:p>
            <a:r>
              <a:rPr lang="en-US" sz="1600" dirty="0"/>
              <a:t>Contract product type of the previous application are consumer loans.</a:t>
            </a:r>
          </a:p>
        </p:txBody>
      </p:sp>
      <p:sp>
        <p:nvSpPr>
          <p:cNvPr id="3" name="Text Placeholder 2">
            <a:extLst>
              <a:ext uri="{FF2B5EF4-FFF2-40B4-BE49-F238E27FC236}">
                <a16:creationId xmlns:a16="http://schemas.microsoft.com/office/drawing/2014/main" id="{B46DFC32-2711-4B78-8DEC-7609BCA14954}"/>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E64F9392-8112-48BB-8CC8-64C542B77AC8}"/>
              </a:ext>
            </a:extLst>
          </p:cNvPr>
          <p:cNvPicPr>
            <a:picLocks noChangeAspect="1"/>
          </p:cNvPicPr>
          <p:nvPr/>
        </p:nvPicPr>
        <p:blipFill>
          <a:blip r:embed="rId2"/>
          <a:stretch>
            <a:fillRect/>
          </a:stretch>
        </p:blipFill>
        <p:spPr>
          <a:xfrm>
            <a:off x="5812056" y="800516"/>
            <a:ext cx="5924550" cy="1457325"/>
          </a:xfrm>
          <a:prstGeom prst="rect">
            <a:avLst/>
          </a:prstGeom>
        </p:spPr>
      </p:pic>
      <p:pic>
        <p:nvPicPr>
          <p:cNvPr id="5" name="Picture 4">
            <a:extLst>
              <a:ext uri="{FF2B5EF4-FFF2-40B4-BE49-F238E27FC236}">
                <a16:creationId xmlns:a16="http://schemas.microsoft.com/office/drawing/2014/main" id="{1DEB4923-C496-4373-AA89-860A01D11FB6}"/>
              </a:ext>
            </a:extLst>
          </p:cNvPr>
          <p:cNvPicPr>
            <a:picLocks noChangeAspect="1"/>
          </p:cNvPicPr>
          <p:nvPr/>
        </p:nvPicPr>
        <p:blipFill>
          <a:blip r:embed="rId3"/>
          <a:stretch>
            <a:fillRect/>
          </a:stretch>
        </p:blipFill>
        <p:spPr>
          <a:xfrm>
            <a:off x="5840233" y="2499110"/>
            <a:ext cx="5896373" cy="2996168"/>
          </a:xfrm>
          <a:prstGeom prst="rect">
            <a:avLst/>
          </a:prstGeom>
        </p:spPr>
      </p:pic>
    </p:spTree>
    <p:extLst>
      <p:ext uri="{BB962C8B-B14F-4D97-AF65-F5344CB8AC3E}">
        <p14:creationId xmlns:p14="http://schemas.microsoft.com/office/powerpoint/2010/main" val="341616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E3FE-06A2-41E7-82E7-2AF17C2847AB}"/>
              </a:ext>
            </a:extLst>
          </p:cNvPr>
          <p:cNvSpPr>
            <a:spLocks noGrp="1"/>
          </p:cNvSpPr>
          <p:nvPr>
            <p:ph type="title"/>
          </p:nvPr>
        </p:nvSpPr>
        <p:spPr/>
        <p:txBody>
          <a:bodyPr/>
          <a:lstStyle/>
          <a:p>
            <a:r>
              <a:rPr lang="en-US" b="1" dirty="0"/>
              <a:t>              Project Description</a:t>
            </a:r>
          </a:p>
        </p:txBody>
      </p:sp>
      <p:sp>
        <p:nvSpPr>
          <p:cNvPr id="3" name="Content Placeholder 2">
            <a:extLst>
              <a:ext uri="{FF2B5EF4-FFF2-40B4-BE49-F238E27FC236}">
                <a16:creationId xmlns:a16="http://schemas.microsoft.com/office/drawing/2014/main" id="{E31F0EAE-6536-4BA6-B6A8-F4E2952A42AB}"/>
              </a:ext>
            </a:extLst>
          </p:cNvPr>
          <p:cNvSpPr>
            <a:spLocks noGrp="1"/>
          </p:cNvSpPr>
          <p:nvPr>
            <p:ph idx="1"/>
          </p:nvPr>
        </p:nvSpPr>
        <p:spPr/>
        <p:txBody>
          <a:bodyPr/>
          <a:lstStyle/>
          <a:p>
            <a:pPr marL="0" indent="0">
              <a:buNone/>
            </a:pPr>
            <a:r>
              <a:rPr lang="en-US" dirty="0"/>
              <a:t>In this project, we aim to analyze a loan dataset at a finance company that specializes in lending various types of loans to urban customers. Company facing a challenge like some customers who don't have a sufficient credit history take advantage of this and default on their loans. We are going to use Exploratory Data Analysis (EDA) to analyze patterns in the data and ensure that capable applicants are not rejected.</a:t>
            </a:r>
          </a:p>
        </p:txBody>
      </p:sp>
    </p:spTree>
    <p:extLst>
      <p:ext uri="{BB962C8B-B14F-4D97-AF65-F5344CB8AC3E}">
        <p14:creationId xmlns:p14="http://schemas.microsoft.com/office/powerpoint/2010/main" val="2980643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101-8168-491B-ACFB-E9C60965FDFA}"/>
              </a:ext>
            </a:extLst>
          </p:cNvPr>
          <p:cNvSpPr>
            <a:spLocks noGrp="1"/>
          </p:cNvSpPr>
          <p:nvPr>
            <p:ph type="title"/>
          </p:nvPr>
        </p:nvSpPr>
        <p:spPr/>
        <p:txBody>
          <a:bodyPr/>
          <a:lstStyle/>
          <a:p>
            <a:r>
              <a:rPr lang="en-US" sz="1600" dirty="0"/>
              <a:t>On weekdays (Monday to Saturday) most of the client apply for previous application.</a:t>
            </a:r>
          </a:p>
        </p:txBody>
      </p:sp>
      <p:sp>
        <p:nvSpPr>
          <p:cNvPr id="3" name="Text Placeholder 2">
            <a:extLst>
              <a:ext uri="{FF2B5EF4-FFF2-40B4-BE49-F238E27FC236}">
                <a16:creationId xmlns:a16="http://schemas.microsoft.com/office/drawing/2014/main" id="{88A63EB8-0C4D-4F04-9BDA-0E516D0BAD5C}"/>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3FBDA6DE-7D64-4F8C-B8A0-5C21ACBA9555}"/>
              </a:ext>
            </a:extLst>
          </p:cNvPr>
          <p:cNvPicPr>
            <a:picLocks noChangeAspect="1"/>
          </p:cNvPicPr>
          <p:nvPr/>
        </p:nvPicPr>
        <p:blipFill>
          <a:blip r:embed="rId2"/>
          <a:stretch>
            <a:fillRect/>
          </a:stretch>
        </p:blipFill>
        <p:spPr>
          <a:xfrm>
            <a:off x="5814886" y="1101201"/>
            <a:ext cx="5696202" cy="2011500"/>
          </a:xfrm>
          <a:prstGeom prst="rect">
            <a:avLst/>
          </a:prstGeom>
        </p:spPr>
      </p:pic>
      <p:pic>
        <p:nvPicPr>
          <p:cNvPr id="5" name="Picture 4">
            <a:extLst>
              <a:ext uri="{FF2B5EF4-FFF2-40B4-BE49-F238E27FC236}">
                <a16:creationId xmlns:a16="http://schemas.microsoft.com/office/drawing/2014/main" id="{95C6F436-E5A1-4F20-8B42-EE5EBDB00FEA}"/>
              </a:ext>
            </a:extLst>
          </p:cNvPr>
          <p:cNvPicPr>
            <a:picLocks noChangeAspect="1"/>
          </p:cNvPicPr>
          <p:nvPr/>
        </p:nvPicPr>
        <p:blipFill>
          <a:blip r:embed="rId3"/>
          <a:stretch>
            <a:fillRect/>
          </a:stretch>
        </p:blipFill>
        <p:spPr>
          <a:xfrm>
            <a:off x="6096000" y="3089799"/>
            <a:ext cx="5133975" cy="2667000"/>
          </a:xfrm>
          <a:prstGeom prst="rect">
            <a:avLst/>
          </a:prstGeom>
        </p:spPr>
      </p:pic>
    </p:spTree>
    <p:extLst>
      <p:ext uri="{BB962C8B-B14F-4D97-AF65-F5344CB8AC3E}">
        <p14:creationId xmlns:p14="http://schemas.microsoft.com/office/powerpoint/2010/main" val="268262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5B63-7ECD-4801-8D28-ECE46BFA4DD0}"/>
              </a:ext>
            </a:extLst>
          </p:cNvPr>
          <p:cNvSpPr>
            <a:spLocks noGrp="1"/>
          </p:cNvSpPr>
          <p:nvPr>
            <p:ph type="title"/>
          </p:nvPr>
        </p:nvSpPr>
        <p:spPr/>
        <p:txBody>
          <a:bodyPr/>
          <a:lstStyle/>
          <a:p>
            <a:r>
              <a:rPr lang="en-US" sz="2000" b="1" dirty="0"/>
              <a:t>Perform Univariate, Segmented Univariate, and Bivariate Analysis: </a:t>
            </a:r>
            <a:endParaRPr lang="en-US" sz="2000" dirty="0"/>
          </a:p>
        </p:txBody>
      </p:sp>
      <p:sp>
        <p:nvSpPr>
          <p:cNvPr id="3" name="Content Placeholder 2">
            <a:extLst>
              <a:ext uri="{FF2B5EF4-FFF2-40B4-BE49-F238E27FC236}">
                <a16:creationId xmlns:a16="http://schemas.microsoft.com/office/drawing/2014/main" id="{759EABA4-AC33-46AD-AF30-EF6E670CAC1A}"/>
              </a:ext>
            </a:extLst>
          </p:cNvPr>
          <p:cNvSpPr>
            <a:spLocks noGrp="1"/>
          </p:cNvSpPr>
          <p:nvPr>
            <p:ph idx="1"/>
          </p:nvPr>
        </p:nvSpPr>
        <p:spPr>
          <a:xfrm>
            <a:off x="1154954" y="2183907"/>
            <a:ext cx="10368262" cy="3835893"/>
          </a:xfrm>
        </p:spPr>
        <p:txBody>
          <a:bodyPr/>
          <a:lstStyle/>
          <a:p>
            <a:r>
              <a:rPr lang="en-US" b="1" dirty="0"/>
              <a:t>Segmented Univariate Analysis</a:t>
            </a:r>
          </a:p>
          <a:p>
            <a:pPr marL="0" indent="0">
              <a:buNone/>
            </a:pPr>
            <a:r>
              <a:rPr lang="en-US" dirty="0"/>
              <a:t>It is an extension of univariate analysis that involves splitting the dataset into specific segments or groups based on a chosen criterion or variable. </a:t>
            </a:r>
          </a:p>
          <a:p>
            <a:pPr marL="0" indent="0">
              <a:buNone/>
            </a:pPr>
            <a:r>
              <a:rPr lang="en-US" dirty="0"/>
              <a:t>Identification if loan is either cash or revolving with target variable, this understands that the defaulters to paying loans by contract type.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E4A973A-B2AD-4382-8332-34DDA2C82573}"/>
              </a:ext>
            </a:extLst>
          </p:cNvPr>
          <p:cNvPicPr>
            <a:picLocks noChangeAspect="1"/>
          </p:cNvPicPr>
          <p:nvPr/>
        </p:nvPicPr>
        <p:blipFill>
          <a:blip r:embed="rId2"/>
          <a:stretch>
            <a:fillRect/>
          </a:stretch>
        </p:blipFill>
        <p:spPr>
          <a:xfrm>
            <a:off x="602664" y="4415670"/>
            <a:ext cx="5762625" cy="1247775"/>
          </a:xfrm>
          <a:prstGeom prst="rect">
            <a:avLst/>
          </a:prstGeom>
        </p:spPr>
      </p:pic>
      <p:pic>
        <p:nvPicPr>
          <p:cNvPr id="5" name="Picture 4">
            <a:extLst>
              <a:ext uri="{FF2B5EF4-FFF2-40B4-BE49-F238E27FC236}">
                <a16:creationId xmlns:a16="http://schemas.microsoft.com/office/drawing/2014/main" id="{63C49DA7-AC1A-4FB4-AC05-97AA4E612581}"/>
              </a:ext>
            </a:extLst>
          </p:cNvPr>
          <p:cNvPicPr>
            <a:picLocks noChangeAspect="1"/>
          </p:cNvPicPr>
          <p:nvPr/>
        </p:nvPicPr>
        <p:blipFill>
          <a:blip r:embed="rId3"/>
          <a:stretch>
            <a:fillRect/>
          </a:stretch>
        </p:blipFill>
        <p:spPr>
          <a:xfrm>
            <a:off x="6533965" y="3673444"/>
            <a:ext cx="5285496" cy="2881420"/>
          </a:xfrm>
          <a:prstGeom prst="rect">
            <a:avLst/>
          </a:prstGeom>
        </p:spPr>
      </p:pic>
    </p:spTree>
    <p:extLst>
      <p:ext uri="{BB962C8B-B14F-4D97-AF65-F5344CB8AC3E}">
        <p14:creationId xmlns:p14="http://schemas.microsoft.com/office/powerpoint/2010/main" val="4250313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FF61-1103-49EA-9518-F5A48C0947BC}"/>
              </a:ext>
            </a:extLst>
          </p:cNvPr>
          <p:cNvSpPr>
            <a:spLocks noGrp="1"/>
          </p:cNvSpPr>
          <p:nvPr>
            <p:ph type="title"/>
          </p:nvPr>
        </p:nvSpPr>
        <p:spPr/>
        <p:txBody>
          <a:bodyPr/>
          <a:lstStyle/>
          <a:p>
            <a:r>
              <a:rPr lang="en-US" sz="1600" dirty="0"/>
              <a:t>Identification of the income type with target variable.</a:t>
            </a:r>
          </a:p>
        </p:txBody>
      </p:sp>
      <p:sp>
        <p:nvSpPr>
          <p:cNvPr id="3" name="Text Placeholder 2">
            <a:extLst>
              <a:ext uri="{FF2B5EF4-FFF2-40B4-BE49-F238E27FC236}">
                <a16:creationId xmlns:a16="http://schemas.microsoft.com/office/drawing/2014/main" id="{D9498B31-F290-4E5B-991E-46E81D95C0F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6C0B6E39-E200-4A9A-9E99-74501DC22BA1}"/>
              </a:ext>
            </a:extLst>
          </p:cNvPr>
          <p:cNvPicPr>
            <a:picLocks noChangeAspect="1"/>
          </p:cNvPicPr>
          <p:nvPr/>
        </p:nvPicPr>
        <p:blipFill>
          <a:blip r:embed="rId2"/>
          <a:stretch>
            <a:fillRect/>
          </a:stretch>
        </p:blipFill>
        <p:spPr>
          <a:xfrm>
            <a:off x="6077366" y="852256"/>
            <a:ext cx="5359060" cy="2347357"/>
          </a:xfrm>
          <a:prstGeom prst="rect">
            <a:avLst/>
          </a:prstGeom>
        </p:spPr>
      </p:pic>
      <p:pic>
        <p:nvPicPr>
          <p:cNvPr id="5" name="Picture 4">
            <a:extLst>
              <a:ext uri="{FF2B5EF4-FFF2-40B4-BE49-F238E27FC236}">
                <a16:creationId xmlns:a16="http://schemas.microsoft.com/office/drawing/2014/main" id="{4B4CF34D-B38F-4DA9-B87E-153905EE8207}"/>
              </a:ext>
            </a:extLst>
          </p:cNvPr>
          <p:cNvPicPr>
            <a:picLocks noChangeAspect="1"/>
          </p:cNvPicPr>
          <p:nvPr/>
        </p:nvPicPr>
        <p:blipFill>
          <a:blip r:embed="rId3"/>
          <a:stretch>
            <a:fillRect/>
          </a:stretch>
        </p:blipFill>
        <p:spPr>
          <a:xfrm>
            <a:off x="6040656" y="3285068"/>
            <a:ext cx="5467350" cy="3352800"/>
          </a:xfrm>
          <a:prstGeom prst="rect">
            <a:avLst/>
          </a:prstGeom>
        </p:spPr>
      </p:pic>
    </p:spTree>
    <p:extLst>
      <p:ext uri="{BB962C8B-B14F-4D97-AF65-F5344CB8AC3E}">
        <p14:creationId xmlns:p14="http://schemas.microsoft.com/office/powerpoint/2010/main" val="1060157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F6D5-77D5-462E-AB13-1FFC97865579}"/>
              </a:ext>
            </a:extLst>
          </p:cNvPr>
          <p:cNvSpPr>
            <a:spLocks noGrp="1"/>
          </p:cNvSpPr>
          <p:nvPr>
            <p:ph type="title"/>
          </p:nvPr>
        </p:nvSpPr>
        <p:spPr/>
        <p:txBody>
          <a:bodyPr/>
          <a:lstStyle/>
          <a:p>
            <a:r>
              <a:rPr lang="en-US" sz="1600" dirty="0"/>
              <a:t>Identification of the client family status with target variable.</a:t>
            </a:r>
          </a:p>
        </p:txBody>
      </p:sp>
      <p:sp>
        <p:nvSpPr>
          <p:cNvPr id="3" name="Text Placeholder 2">
            <a:extLst>
              <a:ext uri="{FF2B5EF4-FFF2-40B4-BE49-F238E27FC236}">
                <a16:creationId xmlns:a16="http://schemas.microsoft.com/office/drawing/2014/main" id="{857C1F26-381D-4C81-90AF-F15C5B8D3741}"/>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695BB070-6463-4108-9A1D-432B12DD3511}"/>
              </a:ext>
            </a:extLst>
          </p:cNvPr>
          <p:cNvPicPr>
            <a:picLocks noChangeAspect="1"/>
          </p:cNvPicPr>
          <p:nvPr/>
        </p:nvPicPr>
        <p:blipFill>
          <a:blip r:embed="rId2"/>
          <a:stretch>
            <a:fillRect/>
          </a:stretch>
        </p:blipFill>
        <p:spPr>
          <a:xfrm>
            <a:off x="5697755" y="1004861"/>
            <a:ext cx="6153150" cy="2095500"/>
          </a:xfrm>
          <a:prstGeom prst="rect">
            <a:avLst/>
          </a:prstGeom>
        </p:spPr>
      </p:pic>
      <p:pic>
        <p:nvPicPr>
          <p:cNvPr id="5" name="Picture 4">
            <a:extLst>
              <a:ext uri="{FF2B5EF4-FFF2-40B4-BE49-F238E27FC236}">
                <a16:creationId xmlns:a16="http://schemas.microsoft.com/office/drawing/2014/main" id="{4ED43268-4A24-4587-82CA-D3619029ECED}"/>
              </a:ext>
            </a:extLst>
          </p:cNvPr>
          <p:cNvPicPr>
            <a:picLocks noChangeAspect="1"/>
          </p:cNvPicPr>
          <p:nvPr/>
        </p:nvPicPr>
        <p:blipFill>
          <a:blip r:embed="rId3"/>
          <a:stretch>
            <a:fillRect/>
          </a:stretch>
        </p:blipFill>
        <p:spPr>
          <a:xfrm>
            <a:off x="6016843" y="3191994"/>
            <a:ext cx="5514975" cy="3162300"/>
          </a:xfrm>
          <a:prstGeom prst="rect">
            <a:avLst/>
          </a:prstGeom>
        </p:spPr>
      </p:pic>
    </p:spTree>
    <p:extLst>
      <p:ext uri="{BB962C8B-B14F-4D97-AF65-F5344CB8AC3E}">
        <p14:creationId xmlns:p14="http://schemas.microsoft.com/office/powerpoint/2010/main" val="103644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B014-78F1-4004-86AF-8F2562F2D19E}"/>
              </a:ext>
            </a:extLst>
          </p:cNvPr>
          <p:cNvSpPr>
            <a:spLocks noGrp="1"/>
          </p:cNvSpPr>
          <p:nvPr>
            <p:ph type="title"/>
          </p:nvPr>
        </p:nvSpPr>
        <p:spPr>
          <a:xfrm>
            <a:off x="1154954" y="1553592"/>
            <a:ext cx="2804487" cy="3407877"/>
          </a:xfrm>
        </p:spPr>
        <p:txBody>
          <a:bodyPr/>
          <a:lstStyle/>
          <a:p>
            <a:r>
              <a:rPr lang="en-US" sz="1600" dirty="0"/>
              <a:t>Identification of the average total income and average credit amount type with target variable.</a:t>
            </a:r>
          </a:p>
        </p:txBody>
      </p:sp>
      <p:sp>
        <p:nvSpPr>
          <p:cNvPr id="3" name="Text Placeholder 2">
            <a:extLst>
              <a:ext uri="{FF2B5EF4-FFF2-40B4-BE49-F238E27FC236}">
                <a16:creationId xmlns:a16="http://schemas.microsoft.com/office/drawing/2014/main" id="{160CD705-5082-4589-8936-C90903D02B37}"/>
              </a:ext>
            </a:extLst>
          </p:cNvPr>
          <p:cNvSpPr>
            <a:spLocks noGrp="1"/>
          </p:cNvSpPr>
          <p:nvPr>
            <p:ph type="body" idx="1"/>
          </p:nvPr>
        </p:nvSpPr>
        <p:spPr/>
        <p:txBody>
          <a:bodyPr/>
          <a:lstStyle/>
          <a:p>
            <a:r>
              <a:rPr lang="en-US" dirty="0"/>
              <a:t>.</a:t>
            </a:r>
          </a:p>
        </p:txBody>
      </p:sp>
      <p:pic>
        <p:nvPicPr>
          <p:cNvPr id="4" name="Picture 3">
            <a:extLst>
              <a:ext uri="{FF2B5EF4-FFF2-40B4-BE49-F238E27FC236}">
                <a16:creationId xmlns:a16="http://schemas.microsoft.com/office/drawing/2014/main" id="{9049D7E4-5F98-4619-91A6-4376EB41BA9F}"/>
              </a:ext>
            </a:extLst>
          </p:cNvPr>
          <p:cNvPicPr>
            <a:picLocks noChangeAspect="1"/>
          </p:cNvPicPr>
          <p:nvPr/>
        </p:nvPicPr>
        <p:blipFill>
          <a:blip r:embed="rId2"/>
          <a:stretch>
            <a:fillRect/>
          </a:stretch>
        </p:blipFill>
        <p:spPr>
          <a:xfrm>
            <a:off x="4574821" y="992419"/>
            <a:ext cx="7565818" cy="2436581"/>
          </a:xfrm>
          <a:prstGeom prst="rect">
            <a:avLst/>
          </a:prstGeom>
        </p:spPr>
      </p:pic>
      <p:pic>
        <p:nvPicPr>
          <p:cNvPr id="5" name="Picture 4">
            <a:extLst>
              <a:ext uri="{FF2B5EF4-FFF2-40B4-BE49-F238E27FC236}">
                <a16:creationId xmlns:a16="http://schemas.microsoft.com/office/drawing/2014/main" id="{267D4984-E4A1-45E2-B928-A50F7D299C73}"/>
              </a:ext>
            </a:extLst>
          </p:cNvPr>
          <p:cNvPicPr>
            <a:picLocks noChangeAspect="1"/>
          </p:cNvPicPr>
          <p:nvPr/>
        </p:nvPicPr>
        <p:blipFill>
          <a:blip r:embed="rId3"/>
          <a:stretch>
            <a:fillRect/>
          </a:stretch>
        </p:blipFill>
        <p:spPr>
          <a:xfrm>
            <a:off x="4599983" y="3593069"/>
            <a:ext cx="7540656" cy="2477644"/>
          </a:xfrm>
          <a:prstGeom prst="rect">
            <a:avLst/>
          </a:prstGeom>
        </p:spPr>
      </p:pic>
    </p:spTree>
    <p:extLst>
      <p:ext uri="{BB962C8B-B14F-4D97-AF65-F5344CB8AC3E}">
        <p14:creationId xmlns:p14="http://schemas.microsoft.com/office/powerpoint/2010/main" val="77528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DD95-FC9B-40AD-9B69-5D1EB70E1384}"/>
              </a:ext>
            </a:extLst>
          </p:cNvPr>
          <p:cNvSpPr>
            <a:spLocks noGrp="1"/>
          </p:cNvSpPr>
          <p:nvPr>
            <p:ph type="title"/>
          </p:nvPr>
        </p:nvSpPr>
        <p:spPr/>
        <p:txBody>
          <a:bodyPr/>
          <a:lstStyle/>
          <a:p>
            <a:r>
              <a:rPr lang="en-US" sz="2000" b="1" dirty="0"/>
              <a:t>Perform Univariate, Segmented Univariate, and Bivariate Analysis: </a:t>
            </a:r>
            <a:endParaRPr lang="en-US" sz="2000" dirty="0"/>
          </a:p>
        </p:txBody>
      </p:sp>
      <p:sp>
        <p:nvSpPr>
          <p:cNvPr id="3" name="Content Placeholder 2">
            <a:extLst>
              <a:ext uri="{FF2B5EF4-FFF2-40B4-BE49-F238E27FC236}">
                <a16:creationId xmlns:a16="http://schemas.microsoft.com/office/drawing/2014/main" id="{A233309C-FA0E-431D-8134-8BF083E8F5D6}"/>
              </a:ext>
            </a:extLst>
          </p:cNvPr>
          <p:cNvSpPr>
            <a:spLocks noGrp="1"/>
          </p:cNvSpPr>
          <p:nvPr>
            <p:ph idx="1"/>
          </p:nvPr>
        </p:nvSpPr>
        <p:spPr/>
        <p:txBody>
          <a:bodyPr/>
          <a:lstStyle/>
          <a:p>
            <a:r>
              <a:rPr lang="en-US" dirty="0"/>
              <a:t>Bivariate Analysis</a:t>
            </a:r>
          </a:p>
          <a:p>
            <a:pPr marL="0" indent="0">
              <a:buNone/>
            </a:pPr>
            <a:r>
              <a:rPr lang="en-US" dirty="0"/>
              <a:t>It refers to the data contains two different variables. It deals with causes and relationship and the main purpose of analysis is to find the relationship among two variables. </a:t>
            </a:r>
          </a:p>
        </p:txBody>
      </p:sp>
      <p:pic>
        <p:nvPicPr>
          <p:cNvPr id="4" name="Picture 3">
            <a:extLst>
              <a:ext uri="{FF2B5EF4-FFF2-40B4-BE49-F238E27FC236}">
                <a16:creationId xmlns:a16="http://schemas.microsoft.com/office/drawing/2014/main" id="{FD6C23E3-756C-4F79-8642-C45B8C9F3D26}"/>
              </a:ext>
            </a:extLst>
          </p:cNvPr>
          <p:cNvPicPr>
            <a:picLocks noChangeAspect="1"/>
          </p:cNvPicPr>
          <p:nvPr/>
        </p:nvPicPr>
        <p:blipFill>
          <a:blip r:embed="rId2"/>
          <a:stretch>
            <a:fillRect/>
          </a:stretch>
        </p:blipFill>
        <p:spPr>
          <a:xfrm>
            <a:off x="2211387" y="4482645"/>
            <a:ext cx="3533775" cy="1257300"/>
          </a:xfrm>
          <a:prstGeom prst="rect">
            <a:avLst/>
          </a:prstGeom>
        </p:spPr>
      </p:pic>
      <p:pic>
        <p:nvPicPr>
          <p:cNvPr id="5" name="Picture 4">
            <a:extLst>
              <a:ext uri="{FF2B5EF4-FFF2-40B4-BE49-F238E27FC236}">
                <a16:creationId xmlns:a16="http://schemas.microsoft.com/office/drawing/2014/main" id="{B0CD60C8-43EB-439D-ADBD-F7F5670DCEC3}"/>
              </a:ext>
            </a:extLst>
          </p:cNvPr>
          <p:cNvPicPr>
            <a:picLocks noChangeAspect="1"/>
          </p:cNvPicPr>
          <p:nvPr/>
        </p:nvPicPr>
        <p:blipFill>
          <a:blip r:embed="rId3"/>
          <a:stretch>
            <a:fillRect/>
          </a:stretch>
        </p:blipFill>
        <p:spPr>
          <a:xfrm>
            <a:off x="6372733" y="3731627"/>
            <a:ext cx="5572125" cy="2981325"/>
          </a:xfrm>
          <a:prstGeom prst="rect">
            <a:avLst/>
          </a:prstGeom>
        </p:spPr>
      </p:pic>
    </p:spTree>
    <p:extLst>
      <p:ext uri="{BB962C8B-B14F-4D97-AF65-F5344CB8AC3E}">
        <p14:creationId xmlns:p14="http://schemas.microsoft.com/office/powerpoint/2010/main" val="982892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ACE6-7877-4CCB-AFE2-31BFF2911D7F}"/>
              </a:ext>
            </a:extLst>
          </p:cNvPr>
          <p:cNvSpPr>
            <a:spLocks noGrp="1"/>
          </p:cNvSpPr>
          <p:nvPr>
            <p:ph type="title"/>
          </p:nvPr>
        </p:nvSpPr>
        <p:spPr/>
        <p:txBody>
          <a:bodyPr/>
          <a:lstStyle/>
          <a:p>
            <a:r>
              <a:rPr lang="en-US" sz="2000" dirty="0"/>
              <a:t>Most of the clients owns a house or flat.</a:t>
            </a:r>
          </a:p>
        </p:txBody>
      </p:sp>
      <p:sp>
        <p:nvSpPr>
          <p:cNvPr id="3" name="Text Placeholder 2">
            <a:extLst>
              <a:ext uri="{FF2B5EF4-FFF2-40B4-BE49-F238E27FC236}">
                <a16:creationId xmlns:a16="http://schemas.microsoft.com/office/drawing/2014/main" id="{15A3888C-CCBF-4F33-8983-62A8ACFACEC4}"/>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CE4C097D-B247-45CA-AC95-5C6A7B83E81C}"/>
              </a:ext>
            </a:extLst>
          </p:cNvPr>
          <p:cNvPicPr>
            <a:picLocks noChangeAspect="1"/>
          </p:cNvPicPr>
          <p:nvPr/>
        </p:nvPicPr>
        <p:blipFill>
          <a:blip r:embed="rId2"/>
          <a:stretch>
            <a:fillRect/>
          </a:stretch>
        </p:blipFill>
        <p:spPr>
          <a:xfrm>
            <a:off x="7016968" y="1208618"/>
            <a:ext cx="3514725" cy="1000125"/>
          </a:xfrm>
          <a:prstGeom prst="rect">
            <a:avLst/>
          </a:prstGeom>
        </p:spPr>
      </p:pic>
      <p:pic>
        <p:nvPicPr>
          <p:cNvPr id="5" name="Picture 4">
            <a:extLst>
              <a:ext uri="{FF2B5EF4-FFF2-40B4-BE49-F238E27FC236}">
                <a16:creationId xmlns:a16="http://schemas.microsoft.com/office/drawing/2014/main" id="{4DFFBA09-63EC-4E23-A707-91565BC324C3}"/>
              </a:ext>
            </a:extLst>
          </p:cNvPr>
          <p:cNvPicPr>
            <a:picLocks noChangeAspect="1"/>
          </p:cNvPicPr>
          <p:nvPr/>
        </p:nvPicPr>
        <p:blipFill>
          <a:blip r:embed="rId3"/>
          <a:stretch>
            <a:fillRect/>
          </a:stretch>
        </p:blipFill>
        <p:spPr>
          <a:xfrm>
            <a:off x="5935881" y="2443193"/>
            <a:ext cx="5676900" cy="2752725"/>
          </a:xfrm>
          <a:prstGeom prst="rect">
            <a:avLst/>
          </a:prstGeom>
        </p:spPr>
      </p:pic>
    </p:spTree>
    <p:extLst>
      <p:ext uri="{BB962C8B-B14F-4D97-AF65-F5344CB8AC3E}">
        <p14:creationId xmlns:p14="http://schemas.microsoft.com/office/powerpoint/2010/main" val="3853834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23BC-8848-4285-98BA-2C6E185D5873}"/>
              </a:ext>
            </a:extLst>
          </p:cNvPr>
          <p:cNvSpPr>
            <a:spLocks noGrp="1"/>
          </p:cNvSpPr>
          <p:nvPr>
            <p:ph type="title"/>
          </p:nvPr>
        </p:nvSpPr>
        <p:spPr/>
        <p:txBody>
          <a:bodyPr/>
          <a:lstStyle/>
          <a:p>
            <a:r>
              <a:rPr lang="en-US" sz="2000" dirty="0"/>
              <a:t>Most of the clients who applied for loan are having their own car.</a:t>
            </a:r>
          </a:p>
        </p:txBody>
      </p:sp>
      <p:sp>
        <p:nvSpPr>
          <p:cNvPr id="3" name="Text Placeholder 2">
            <a:extLst>
              <a:ext uri="{FF2B5EF4-FFF2-40B4-BE49-F238E27FC236}">
                <a16:creationId xmlns:a16="http://schemas.microsoft.com/office/drawing/2014/main" id="{3216CD14-6161-4FF1-A971-A8EC4DD82425}"/>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C3DD7B48-176D-4ED2-88C8-224BDA99369E}"/>
              </a:ext>
            </a:extLst>
          </p:cNvPr>
          <p:cNvPicPr>
            <a:picLocks noChangeAspect="1"/>
          </p:cNvPicPr>
          <p:nvPr/>
        </p:nvPicPr>
        <p:blipFill>
          <a:blip r:embed="rId2"/>
          <a:stretch>
            <a:fillRect/>
          </a:stretch>
        </p:blipFill>
        <p:spPr>
          <a:xfrm>
            <a:off x="7100279" y="1293504"/>
            <a:ext cx="3552825" cy="1057275"/>
          </a:xfrm>
          <a:prstGeom prst="rect">
            <a:avLst/>
          </a:prstGeom>
        </p:spPr>
      </p:pic>
      <p:pic>
        <p:nvPicPr>
          <p:cNvPr id="5" name="Picture 4">
            <a:extLst>
              <a:ext uri="{FF2B5EF4-FFF2-40B4-BE49-F238E27FC236}">
                <a16:creationId xmlns:a16="http://schemas.microsoft.com/office/drawing/2014/main" id="{5906BAA4-0691-4091-AC83-933AA9813765}"/>
              </a:ext>
            </a:extLst>
          </p:cNvPr>
          <p:cNvPicPr>
            <a:picLocks noChangeAspect="1"/>
          </p:cNvPicPr>
          <p:nvPr/>
        </p:nvPicPr>
        <p:blipFill>
          <a:blip r:embed="rId3"/>
          <a:stretch>
            <a:fillRect/>
          </a:stretch>
        </p:blipFill>
        <p:spPr>
          <a:xfrm>
            <a:off x="6313826" y="2500035"/>
            <a:ext cx="5476875" cy="3171825"/>
          </a:xfrm>
          <a:prstGeom prst="rect">
            <a:avLst/>
          </a:prstGeom>
        </p:spPr>
      </p:pic>
    </p:spTree>
    <p:extLst>
      <p:ext uri="{BB962C8B-B14F-4D97-AF65-F5344CB8AC3E}">
        <p14:creationId xmlns:p14="http://schemas.microsoft.com/office/powerpoint/2010/main" val="1398906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A0A5-2CFB-4BFC-8376-BC4382954979}"/>
              </a:ext>
            </a:extLst>
          </p:cNvPr>
          <p:cNvSpPr>
            <a:spLocks noGrp="1"/>
          </p:cNvSpPr>
          <p:nvPr>
            <p:ph type="title"/>
          </p:nvPr>
        </p:nvSpPr>
        <p:spPr/>
        <p:txBody>
          <a:bodyPr/>
          <a:lstStyle/>
          <a:p>
            <a:r>
              <a:rPr lang="en-US" sz="2000" dirty="0"/>
              <a:t>Most of the clients took consumer loans and the consumer loans are approved more compared to any other loans.</a:t>
            </a:r>
          </a:p>
        </p:txBody>
      </p:sp>
      <p:sp>
        <p:nvSpPr>
          <p:cNvPr id="3" name="Text Placeholder 2">
            <a:extLst>
              <a:ext uri="{FF2B5EF4-FFF2-40B4-BE49-F238E27FC236}">
                <a16:creationId xmlns:a16="http://schemas.microsoft.com/office/drawing/2014/main" id="{0589C7DF-E9C2-40BE-8C03-684F3BD02AE2}"/>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2D4D49D7-4D6F-4648-9910-1EAF979D48DF}"/>
              </a:ext>
            </a:extLst>
          </p:cNvPr>
          <p:cNvPicPr>
            <a:picLocks noChangeAspect="1"/>
          </p:cNvPicPr>
          <p:nvPr/>
        </p:nvPicPr>
        <p:blipFill>
          <a:blip r:embed="rId2"/>
          <a:stretch>
            <a:fillRect/>
          </a:stretch>
        </p:blipFill>
        <p:spPr>
          <a:xfrm>
            <a:off x="6895559" y="109471"/>
            <a:ext cx="3636363" cy="3420188"/>
          </a:xfrm>
          <a:prstGeom prst="rect">
            <a:avLst/>
          </a:prstGeom>
        </p:spPr>
      </p:pic>
      <p:pic>
        <p:nvPicPr>
          <p:cNvPr id="5" name="Picture 4">
            <a:extLst>
              <a:ext uri="{FF2B5EF4-FFF2-40B4-BE49-F238E27FC236}">
                <a16:creationId xmlns:a16="http://schemas.microsoft.com/office/drawing/2014/main" id="{0C79C2CA-3654-48B3-8441-014B4BAED231}"/>
              </a:ext>
            </a:extLst>
          </p:cNvPr>
          <p:cNvPicPr>
            <a:picLocks noChangeAspect="1"/>
          </p:cNvPicPr>
          <p:nvPr/>
        </p:nvPicPr>
        <p:blipFill>
          <a:blip r:embed="rId3"/>
          <a:stretch>
            <a:fillRect/>
          </a:stretch>
        </p:blipFill>
        <p:spPr>
          <a:xfrm>
            <a:off x="6365289" y="3537387"/>
            <a:ext cx="5285592" cy="3159104"/>
          </a:xfrm>
          <a:prstGeom prst="rect">
            <a:avLst/>
          </a:prstGeom>
        </p:spPr>
      </p:pic>
    </p:spTree>
    <p:extLst>
      <p:ext uri="{BB962C8B-B14F-4D97-AF65-F5344CB8AC3E}">
        <p14:creationId xmlns:p14="http://schemas.microsoft.com/office/powerpoint/2010/main" val="406787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2420-7D52-4780-A054-ED3A6CCE2027}"/>
              </a:ext>
            </a:extLst>
          </p:cNvPr>
          <p:cNvSpPr>
            <a:spLocks noGrp="1"/>
          </p:cNvSpPr>
          <p:nvPr>
            <p:ph type="title"/>
          </p:nvPr>
        </p:nvSpPr>
        <p:spPr/>
        <p:txBody>
          <a:bodyPr/>
          <a:lstStyle/>
          <a:p>
            <a:r>
              <a:rPr lang="en-US" sz="2000" b="1" dirty="0"/>
              <a:t>Identify Top Correlations for Different Scenarios: </a:t>
            </a:r>
            <a:r>
              <a:rPr lang="en-US" sz="2000" dirty="0"/>
              <a:t>Understanding the correlation between variables and the target variable can provide insights into strong indicators of loan default.</a:t>
            </a:r>
          </a:p>
        </p:txBody>
      </p:sp>
      <p:sp>
        <p:nvSpPr>
          <p:cNvPr id="3" name="Content Placeholder 2">
            <a:extLst>
              <a:ext uri="{FF2B5EF4-FFF2-40B4-BE49-F238E27FC236}">
                <a16:creationId xmlns:a16="http://schemas.microsoft.com/office/drawing/2014/main" id="{22190C82-FD46-4FEB-BE52-6F4D8E9A6D6E}"/>
              </a:ext>
            </a:extLst>
          </p:cNvPr>
          <p:cNvSpPr>
            <a:spLocks noGrp="1"/>
          </p:cNvSpPr>
          <p:nvPr>
            <p:ph idx="1"/>
          </p:nvPr>
        </p:nvSpPr>
        <p:spPr/>
        <p:txBody>
          <a:bodyPr/>
          <a:lstStyle/>
          <a:p>
            <a:r>
              <a:rPr lang="en-US" dirty="0"/>
              <a:t>For Application data</a:t>
            </a:r>
          </a:p>
        </p:txBody>
      </p:sp>
      <p:pic>
        <p:nvPicPr>
          <p:cNvPr id="5" name="Picture 4">
            <a:extLst>
              <a:ext uri="{FF2B5EF4-FFF2-40B4-BE49-F238E27FC236}">
                <a16:creationId xmlns:a16="http://schemas.microsoft.com/office/drawing/2014/main" id="{2F3C531D-6F0B-4FC5-B19D-B51DB301030E}"/>
              </a:ext>
            </a:extLst>
          </p:cNvPr>
          <p:cNvPicPr>
            <a:picLocks noChangeAspect="1"/>
          </p:cNvPicPr>
          <p:nvPr/>
        </p:nvPicPr>
        <p:blipFill>
          <a:blip r:embed="rId2"/>
          <a:stretch>
            <a:fillRect/>
          </a:stretch>
        </p:blipFill>
        <p:spPr>
          <a:xfrm>
            <a:off x="1239391" y="3528234"/>
            <a:ext cx="10121590" cy="2615520"/>
          </a:xfrm>
          <a:prstGeom prst="rect">
            <a:avLst/>
          </a:prstGeom>
        </p:spPr>
      </p:pic>
    </p:spTree>
    <p:extLst>
      <p:ext uri="{BB962C8B-B14F-4D97-AF65-F5344CB8AC3E}">
        <p14:creationId xmlns:p14="http://schemas.microsoft.com/office/powerpoint/2010/main" val="105927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8789-57E0-40FF-BA97-8F97B9AFE086}"/>
              </a:ext>
            </a:extLst>
          </p:cNvPr>
          <p:cNvSpPr>
            <a:spLocks noGrp="1"/>
          </p:cNvSpPr>
          <p:nvPr>
            <p:ph type="title"/>
          </p:nvPr>
        </p:nvSpPr>
        <p:spPr/>
        <p:txBody>
          <a:bodyPr/>
          <a:lstStyle/>
          <a:p>
            <a:r>
              <a:rPr lang="en-US" b="1" dirty="0"/>
              <a:t>                       Approach</a:t>
            </a:r>
            <a:endParaRPr lang="en-US" dirty="0"/>
          </a:p>
        </p:txBody>
      </p:sp>
      <p:sp>
        <p:nvSpPr>
          <p:cNvPr id="3" name="Content Placeholder 2">
            <a:extLst>
              <a:ext uri="{FF2B5EF4-FFF2-40B4-BE49-F238E27FC236}">
                <a16:creationId xmlns:a16="http://schemas.microsoft.com/office/drawing/2014/main" id="{15F17E01-8890-470E-A29D-B478CC3989BC}"/>
              </a:ext>
            </a:extLst>
          </p:cNvPr>
          <p:cNvSpPr>
            <a:spLocks noGrp="1"/>
          </p:cNvSpPr>
          <p:nvPr>
            <p:ph idx="1"/>
          </p:nvPr>
        </p:nvSpPr>
        <p:spPr>
          <a:xfrm>
            <a:off x="1219200" y="2356701"/>
            <a:ext cx="9480223" cy="3648173"/>
          </a:xfrm>
        </p:spPr>
        <p:txBody>
          <a:bodyPr>
            <a:normAutofit fontScale="85000" lnSpcReduction="20000"/>
          </a:bodyPr>
          <a:lstStyle/>
          <a:p>
            <a:r>
              <a:rPr lang="en-US" b="1" dirty="0"/>
              <a:t>When a customer applies for a loan, company faces two risks:</a:t>
            </a:r>
            <a:endParaRPr lang="en-US" dirty="0"/>
          </a:p>
          <a:p>
            <a:r>
              <a:rPr lang="en-US" dirty="0"/>
              <a:t>If the applicant can repay the loan but is not approved, the company loses business.</a:t>
            </a:r>
          </a:p>
          <a:p>
            <a:r>
              <a:rPr lang="en-US" dirty="0"/>
              <a:t>If the applicant cannot repay the loan and is approved, the company faces a financial loss.</a:t>
            </a:r>
          </a:p>
          <a:p>
            <a:r>
              <a:rPr lang="en-US" dirty="0"/>
              <a:t>The dataset contains information about loan applications. It includes two types of scenarios:</a:t>
            </a:r>
          </a:p>
          <a:p>
            <a:r>
              <a:rPr lang="en-US" dirty="0"/>
              <a:t>Customers with payment difficulties: These are customers who had a late payment of more than X days on at least one of the first Y installments of the loan.</a:t>
            </a:r>
          </a:p>
          <a:p>
            <a:r>
              <a:rPr lang="en-US" dirty="0"/>
              <a:t>All other cases: These are cases where the payment was made on time.</a:t>
            </a:r>
          </a:p>
          <a:p>
            <a:r>
              <a:rPr lang="en-US" b="1" dirty="0"/>
              <a:t>When a customer applies for a loan, there are four possible outcomes:</a:t>
            </a:r>
            <a:endParaRPr lang="en-US" dirty="0"/>
          </a:p>
          <a:p>
            <a:r>
              <a:rPr lang="en-US" dirty="0"/>
              <a:t>Approved: The company has approved the loan application.</a:t>
            </a:r>
          </a:p>
          <a:p>
            <a:r>
              <a:rPr lang="en-US" dirty="0"/>
              <a:t>Cancelled: The customer cancelled the application during the approval process.</a:t>
            </a:r>
          </a:p>
          <a:p>
            <a:r>
              <a:rPr lang="en-US" dirty="0"/>
              <a:t>Refused: The company rejected the loan.</a:t>
            </a:r>
          </a:p>
          <a:p>
            <a:r>
              <a:rPr lang="en-US" dirty="0"/>
              <a:t>Unused Offer: The loan was approved but the customer did not use it.</a:t>
            </a:r>
          </a:p>
          <a:p>
            <a:endParaRPr lang="en-US" dirty="0"/>
          </a:p>
        </p:txBody>
      </p:sp>
    </p:spTree>
    <p:extLst>
      <p:ext uri="{BB962C8B-B14F-4D97-AF65-F5344CB8AC3E}">
        <p14:creationId xmlns:p14="http://schemas.microsoft.com/office/powerpoint/2010/main" val="939961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5517-ED6C-46F9-9F9D-5FA88AB539BE}"/>
              </a:ext>
            </a:extLst>
          </p:cNvPr>
          <p:cNvSpPr>
            <a:spLocks noGrp="1"/>
          </p:cNvSpPr>
          <p:nvPr>
            <p:ph type="title"/>
          </p:nvPr>
        </p:nvSpPr>
        <p:spPr/>
        <p:txBody>
          <a:bodyPr/>
          <a:lstStyle/>
          <a:p>
            <a:r>
              <a:rPr lang="en-US" sz="2000" b="1" dirty="0"/>
              <a:t>Identify Top Correlations for Different Scenarios: </a:t>
            </a:r>
            <a:r>
              <a:rPr lang="en-US" sz="2000" dirty="0"/>
              <a:t>Understanding the correlation between variables and the target variable can provide insights into strong indicators of loan default.</a:t>
            </a:r>
          </a:p>
        </p:txBody>
      </p:sp>
      <p:sp>
        <p:nvSpPr>
          <p:cNvPr id="3" name="Content Placeholder 2">
            <a:extLst>
              <a:ext uri="{FF2B5EF4-FFF2-40B4-BE49-F238E27FC236}">
                <a16:creationId xmlns:a16="http://schemas.microsoft.com/office/drawing/2014/main" id="{5FFF8EF9-EA59-4D53-80D2-9994D223C9F8}"/>
              </a:ext>
            </a:extLst>
          </p:cNvPr>
          <p:cNvSpPr>
            <a:spLocks noGrp="1"/>
          </p:cNvSpPr>
          <p:nvPr>
            <p:ph idx="1"/>
          </p:nvPr>
        </p:nvSpPr>
        <p:spPr/>
        <p:txBody>
          <a:bodyPr/>
          <a:lstStyle/>
          <a:p>
            <a:r>
              <a:rPr lang="en-US" dirty="0"/>
              <a:t>For Previous application data</a:t>
            </a:r>
          </a:p>
        </p:txBody>
      </p:sp>
      <p:pic>
        <p:nvPicPr>
          <p:cNvPr id="4" name="Picture 3">
            <a:extLst>
              <a:ext uri="{FF2B5EF4-FFF2-40B4-BE49-F238E27FC236}">
                <a16:creationId xmlns:a16="http://schemas.microsoft.com/office/drawing/2014/main" id="{D1524F70-B5E1-4449-A752-7A21D2773A5D}"/>
              </a:ext>
            </a:extLst>
          </p:cNvPr>
          <p:cNvPicPr>
            <a:picLocks noChangeAspect="1"/>
          </p:cNvPicPr>
          <p:nvPr/>
        </p:nvPicPr>
        <p:blipFill>
          <a:blip r:embed="rId2"/>
          <a:stretch>
            <a:fillRect/>
          </a:stretch>
        </p:blipFill>
        <p:spPr>
          <a:xfrm>
            <a:off x="506027" y="3350802"/>
            <a:ext cx="10910656" cy="2783667"/>
          </a:xfrm>
          <a:prstGeom prst="rect">
            <a:avLst/>
          </a:prstGeom>
        </p:spPr>
      </p:pic>
    </p:spTree>
    <p:extLst>
      <p:ext uri="{BB962C8B-B14F-4D97-AF65-F5344CB8AC3E}">
        <p14:creationId xmlns:p14="http://schemas.microsoft.com/office/powerpoint/2010/main" val="3787288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282B-31B0-4804-A51F-CD14FFFC6377}"/>
              </a:ext>
            </a:extLst>
          </p:cNvPr>
          <p:cNvSpPr>
            <a:spLocks noGrp="1"/>
          </p:cNvSpPr>
          <p:nvPr>
            <p:ph type="title"/>
          </p:nvPr>
        </p:nvSpPr>
        <p:spPr/>
        <p:txBody>
          <a:bodyPr/>
          <a:lstStyle/>
          <a:p>
            <a:r>
              <a:rPr lang="en-US" b="1" dirty="0"/>
              <a:t>                      Insights</a:t>
            </a:r>
          </a:p>
        </p:txBody>
      </p:sp>
      <p:sp>
        <p:nvSpPr>
          <p:cNvPr id="3" name="Content Placeholder 2">
            <a:extLst>
              <a:ext uri="{FF2B5EF4-FFF2-40B4-BE49-F238E27FC236}">
                <a16:creationId xmlns:a16="http://schemas.microsoft.com/office/drawing/2014/main" id="{ED67E0BB-B7C9-4CEB-81E7-FFEC6F00F51C}"/>
              </a:ext>
            </a:extLst>
          </p:cNvPr>
          <p:cNvSpPr>
            <a:spLocks noGrp="1"/>
          </p:cNvSpPr>
          <p:nvPr>
            <p:ph idx="1"/>
          </p:nvPr>
        </p:nvSpPr>
        <p:spPr/>
        <p:txBody>
          <a:bodyPr>
            <a:normAutofit/>
          </a:bodyPr>
          <a:lstStyle/>
          <a:p>
            <a:pPr fontAlgn="base"/>
            <a:r>
              <a:rPr lang="en-US" dirty="0"/>
              <a:t>The bank needs to address outliers and payment difficulties to minimize risks associated with defaulted clients.</a:t>
            </a:r>
          </a:p>
          <a:p>
            <a:pPr fontAlgn="base"/>
            <a:r>
              <a:rPr lang="en-US" dirty="0"/>
              <a:t>The imbalanced dataset necessitates the use of appropriate techniques to handle class imbalance during modeling.</a:t>
            </a:r>
          </a:p>
          <a:p>
            <a:pPr fontAlgn="base"/>
            <a:r>
              <a:rPr lang="en-US" dirty="0"/>
              <a:t>Payment method that most client chose to pay for the previous application are cash through the bank.</a:t>
            </a:r>
          </a:p>
          <a:p>
            <a:pPr fontAlgn="base"/>
            <a:r>
              <a:rPr lang="en-US" dirty="0"/>
              <a:t>Clients with limited employment experience may require closer scrutiny during loan approval.</a:t>
            </a:r>
          </a:p>
          <a:p>
            <a:pPr fontAlgn="base"/>
            <a:r>
              <a:rPr lang="en-US" dirty="0"/>
              <a:t>Most of the clients took consumer loans and the consumer loans are approved more compared to any other loans.</a:t>
            </a:r>
          </a:p>
        </p:txBody>
      </p:sp>
    </p:spTree>
    <p:extLst>
      <p:ext uri="{BB962C8B-B14F-4D97-AF65-F5344CB8AC3E}">
        <p14:creationId xmlns:p14="http://schemas.microsoft.com/office/powerpoint/2010/main" val="177646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74D7-DCE5-4035-A189-2D946DA9B733}"/>
              </a:ext>
            </a:extLst>
          </p:cNvPr>
          <p:cNvSpPr>
            <a:spLocks noGrp="1"/>
          </p:cNvSpPr>
          <p:nvPr>
            <p:ph type="title"/>
          </p:nvPr>
        </p:nvSpPr>
        <p:spPr/>
        <p:txBody>
          <a:bodyPr/>
          <a:lstStyle/>
          <a:p>
            <a:r>
              <a:rPr lang="en-US" b="1" dirty="0"/>
              <a:t>                         RESULT</a:t>
            </a:r>
          </a:p>
        </p:txBody>
      </p:sp>
      <p:sp>
        <p:nvSpPr>
          <p:cNvPr id="3" name="Content Placeholder 2">
            <a:extLst>
              <a:ext uri="{FF2B5EF4-FFF2-40B4-BE49-F238E27FC236}">
                <a16:creationId xmlns:a16="http://schemas.microsoft.com/office/drawing/2014/main" id="{6A6E8538-B105-4DB1-8085-8F21B094F234}"/>
              </a:ext>
            </a:extLst>
          </p:cNvPr>
          <p:cNvSpPr>
            <a:spLocks noGrp="1"/>
          </p:cNvSpPr>
          <p:nvPr>
            <p:ph idx="1"/>
          </p:nvPr>
        </p:nvSpPr>
        <p:spPr/>
        <p:txBody>
          <a:bodyPr/>
          <a:lstStyle/>
          <a:p>
            <a:pPr fontAlgn="base"/>
            <a:r>
              <a:rPr lang="en-US" dirty="0"/>
              <a:t>This project helps in understand why data cleaning is most important step in analysis a particular dataset.</a:t>
            </a:r>
          </a:p>
          <a:p>
            <a:pPr fontAlgn="base"/>
            <a:r>
              <a:rPr lang="en-US" dirty="0"/>
              <a:t>Gained deeper knowledge on how we can identify outliers in the dataset and how important they are to identify </a:t>
            </a:r>
          </a:p>
          <a:p>
            <a:pPr fontAlgn="base"/>
            <a:r>
              <a:rPr lang="en-US" dirty="0"/>
              <a:t>Data imbalance in the dataset help in understand the inaccuracy of our analysis</a:t>
            </a:r>
          </a:p>
          <a:p>
            <a:pPr fontAlgn="base"/>
            <a:r>
              <a:rPr lang="en-US" dirty="0"/>
              <a:t>How to draw chart based on different scenarios and pivot tables</a:t>
            </a:r>
          </a:p>
          <a:p>
            <a:pPr fontAlgn="base"/>
            <a:r>
              <a:rPr lang="en-US" dirty="0"/>
              <a:t>Finding the correlation between different variables.</a:t>
            </a:r>
          </a:p>
          <a:p>
            <a:pPr marL="0" indent="0" fontAlgn="base">
              <a:buNone/>
            </a:pPr>
            <a:r>
              <a:rPr lang="en-US" dirty="0"/>
              <a:t>For </a:t>
            </a:r>
            <a:r>
              <a:rPr lang="en-US"/>
              <a:t>more details </a:t>
            </a:r>
            <a:r>
              <a:rPr lang="en-US" dirty="0"/>
              <a:t>you can visit excel, please </a:t>
            </a:r>
            <a:r>
              <a:rPr lang="en-US" dirty="0">
                <a:hlinkClick r:id="rId2"/>
              </a:rPr>
              <a:t>click here</a:t>
            </a:r>
            <a:endParaRPr lang="en-US" dirty="0"/>
          </a:p>
        </p:txBody>
      </p:sp>
    </p:spTree>
    <p:extLst>
      <p:ext uri="{BB962C8B-B14F-4D97-AF65-F5344CB8AC3E}">
        <p14:creationId xmlns:p14="http://schemas.microsoft.com/office/powerpoint/2010/main" val="1481499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AED682-9507-4E70-9225-F1A5D171A95D}"/>
              </a:ext>
            </a:extLst>
          </p:cNvPr>
          <p:cNvSpPr/>
          <p:nvPr/>
        </p:nvSpPr>
        <p:spPr>
          <a:xfrm>
            <a:off x="4202696" y="2967335"/>
            <a:ext cx="378661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50312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312C-E2C1-42B5-8C40-45249A909FAB}"/>
              </a:ext>
            </a:extLst>
          </p:cNvPr>
          <p:cNvSpPr>
            <a:spLocks noGrp="1"/>
          </p:cNvSpPr>
          <p:nvPr>
            <p:ph type="title"/>
          </p:nvPr>
        </p:nvSpPr>
        <p:spPr/>
        <p:txBody>
          <a:bodyPr/>
          <a:lstStyle/>
          <a:p>
            <a:r>
              <a:rPr lang="en-US" b="1" dirty="0"/>
              <a:t>                Tech-Stack Used</a:t>
            </a:r>
            <a:endParaRPr lang="en-US" dirty="0"/>
          </a:p>
        </p:txBody>
      </p:sp>
      <p:sp>
        <p:nvSpPr>
          <p:cNvPr id="3" name="Content Placeholder 2">
            <a:extLst>
              <a:ext uri="{FF2B5EF4-FFF2-40B4-BE49-F238E27FC236}">
                <a16:creationId xmlns:a16="http://schemas.microsoft.com/office/drawing/2014/main" id="{56183FD7-7F99-41E4-9F01-D4397BFCF03C}"/>
              </a:ext>
            </a:extLst>
          </p:cNvPr>
          <p:cNvSpPr>
            <a:spLocks noGrp="1"/>
          </p:cNvSpPr>
          <p:nvPr>
            <p:ph idx="1"/>
          </p:nvPr>
        </p:nvSpPr>
        <p:spPr/>
        <p:txBody>
          <a:bodyPr/>
          <a:lstStyle/>
          <a:p>
            <a:pPr>
              <a:buFont typeface="Wingdings" panose="05000000000000000000" pitchFamily="2" charset="2"/>
              <a:buChar char="§"/>
            </a:pPr>
            <a:r>
              <a:rPr lang="en-US" dirty="0"/>
              <a:t>I used Microsoft excel to read and convert the data frame according to our needs.</a:t>
            </a:r>
          </a:p>
          <a:p>
            <a:pPr>
              <a:buFont typeface="Wingdings" panose="05000000000000000000" pitchFamily="2" charset="2"/>
              <a:buChar char="§"/>
            </a:pPr>
            <a:r>
              <a:rPr lang="en-US" dirty="0"/>
              <a:t>I used Microsoft PowerPoint to make the report and graphs to represent the project report clearly.</a:t>
            </a:r>
          </a:p>
          <a:p>
            <a:endParaRPr lang="en-US" dirty="0"/>
          </a:p>
        </p:txBody>
      </p:sp>
    </p:spTree>
    <p:extLst>
      <p:ext uri="{BB962C8B-B14F-4D97-AF65-F5344CB8AC3E}">
        <p14:creationId xmlns:p14="http://schemas.microsoft.com/office/powerpoint/2010/main" val="113974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A6FB-2886-43FD-8B0F-062363296B2C}"/>
              </a:ext>
            </a:extLst>
          </p:cNvPr>
          <p:cNvSpPr>
            <a:spLocks noGrp="1"/>
          </p:cNvSpPr>
          <p:nvPr>
            <p:ph type="title"/>
          </p:nvPr>
        </p:nvSpPr>
        <p:spPr>
          <a:xfrm>
            <a:off x="1154954" y="838200"/>
            <a:ext cx="9613660" cy="1372340"/>
          </a:xfrm>
        </p:spPr>
        <p:txBody>
          <a:bodyPr/>
          <a:lstStyle/>
          <a:p>
            <a:r>
              <a:rPr lang="en-US" sz="2800" dirty="0"/>
              <a:t>Identifying the missing data in the dataset and decide on an appropriate method to deal with it using Excel built-in functions and features.</a:t>
            </a:r>
            <a:br>
              <a:rPr lang="en-US" sz="2800" dirty="0"/>
            </a:br>
            <a:r>
              <a:rPr lang="en-US" sz="2800" dirty="0"/>
              <a:t> </a:t>
            </a:r>
          </a:p>
        </p:txBody>
      </p:sp>
      <p:sp>
        <p:nvSpPr>
          <p:cNvPr id="3" name="Content Placeholder 2">
            <a:extLst>
              <a:ext uri="{FF2B5EF4-FFF2-40B4-BE49-F238E27FC236}">
                <a16:creationId xmlns:a16="http://schemas.microsoft.com/office/drawing/2014/main" id="{4A323E2F-AD0C-4F43-9730-B68C95FBB22D}"/>
              </a:ext>
            </a:extLst>
          </p:cNvPr>
          <p:cNvSpPr>
            <a:spLocks noGrp="1"/>
          </p:cNvSpPr>
          <p:nvPr>
            <p:ph idx="1"/>
          </p:nvPr>
        </p:nvSpPr>
        <p:spPr/>
        <p:txBody>
          <a:bodyPr>
            <a:normAutofit lnSpcReduction="10000"/>
          </a:bodyPr>
          <a:lstStyle/>
          <a:p>
            <a:r>
              <a:rPr lang="en-US" dirty="0"/>
              <a:t>Firstly I collected all missing data according to</a:t>
            </a:r>
          </a:p>
          <a:p>
            <a:pPr marL="0" indent="0">
              <a:buNone/>
            </a:pPr>
            <a:r>
              <a:rPr lang="en-US" dirty="0"/>
              <a:t> columns using </a:t>
            </a:r>
          </a:p>
          <a:p>
            <a:pPr marL="0" indent="0">
              <a:buNone/>
            </a:pPr>
            <a:r>
              <a:rPr lang="en-US" dirty="0"/>
              <a:t>=COUNTBLANK(application_data!AW2:AW50000)</a:t>
            </a:r>
          </a:p>
          <a:p>
            <a:pPr marL="0" indent="0">
              <a:buNone/>
            </a:pPr>
            <a:r>
              <a:rPr lang="en-US" dirty="0"/>
              <a:t>Then, sorted the missing row percentage using sorting </a:t>
            </a:r>
          </a:p>
          <a:p>
            <a:pPr marL="0" indent="0">
              <a:buNone/>
            </a:pPr>
            <a:r>
              <a:rPr lang="en-US" dirty="0"/>
              <a:t>function and for finding percentage I divided the </a:t>
            </a:r>
          </a:p>
          <a:p>
            <a:pPr marL="0" indent="0">
              <a:buNone/>
            </a:pPr>
            <a:r>
              <a:rPr lang="en-US" dirty="0"/>
              <a:t>missing rows by total number of rows</a:t>
            </a:r>
          </a:p>
          <a:p>
            <a:pPr marL="0" indent="0">
              <a:buNone/>
            </a:pPr>
            <a:r>
              <a:rPr lang="en-US" dirty="0"/>
              <a:t>=B2/50000*100 </a:t>
            </a:r>
          </a:p>
          <a:p>
            <a:r>
              <a:rPr lang="en-US" dirty="0"/>
              <a:t>I have removed the columns with more than 50%</a:t>
            </a:r>
          </a:p>
          <a:p>
            <a:pPr marL="0" indent="0">
              <a:buNone/>
            </a:pPr>
            <a:r>
              <a:rPr lang="en-US" dirty="0"/>
              <a:t>Blank values.</a:t>
            </a:r>
          </a:p>
        </p:txBody>
      </p:sp>
      <p:pic>
        <p:nvPicPr>
          <p:cNvPr id="4" name="Picture 3">
            <a:extLst>
              <a:ext uri="{FF2B5EF4-FFF2-40B4-BE49-F238E27FC236}">
                <a16:creationId xmlns:a16="http://schemas.microsoft.com/office/drawing/2014/main" id="{5CD3C319-DE4B-4B47-B281-64A97CE90283}"/>
              </a:ext>
            </a:extLst>
          </p:cNvPr>
          <p:cNvPicPr>
            <a:picLocks noChangeAspect="1"/>
          </p:cNvPicPr>
          <p:nvPr/>
        </p:nvPicPr>
        <p:blipFill>
          <a:blip r:embed="rId2"/>
          <a:stretch>
            <a:fillRect/>
          </a:stretch>
        </p:blipFill>
        <p:spPr>
          <a:xfrm>
            <a:off x="7151888" y="2086252"/>
            <a:ext cx="4775907" cy="4614122"/>
          </a:xfrm>
          <a:prstGeom prst="rect">
            <a:avLst/>
          </a:prstGeom>
        </p:spPr>
      </p:pic>
    </p:spTree>
    <p:extLst>
      <p:ext uri="{BB962C8B-B14F-4D97-AF65-F5344CB8AC3E}">
        <p14:creationId xmlns:p14="http://schemas.microsoft.com/office/powerpoint/2010/main" val="58371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B008-9807-4D0E-84EB-71DAA06243BA}"/>
              </a:ext>
            </a:extLst>
          </p:cNvPr>
          <p:cNvSpPr>
            <a:spLocks noGrp="1"/>
          </p:cNvSpPr>
          <p:nvPr>
            <p:ph type="title"/>
          </p:nvPr>
        </p:nvSpPr>
        <p:spPr>
          <a:xfrm>
            <a:off x="1154954" y="973667"/>
            <a:ext cx="8761413" cy="1902697"/>
          </a:xfrm>
        </p:spPr>
        <p:txBody>
          <a:bodyPr/>
          <a:lstStyle/>
          <a:p>
            <a:r>
              <a:rPr lang="en-US" sz="2800" dirty="0"/>
              <a:t>Bar chart for Blank cells as wells for non-blank columns sorted by Highest to Lowest.</a:t>
            </a:r>
            <a:br>
              <a:rPr lang="en-US" sz="2800" dirty="0"/>
            </a:br>
            <a:br>
              <a:rPr lang="en-US" sz="2800" dirty="0"/>
            </a:br>
            <a:endParaRPr lang="en-US" sz="2800" dirty="0"/>
          </a:p>
        </p:txBody>
      </p:sp>
      <p:pic>
        <p:nvPicPr>
          <p:cNvPr id="3" name="Picture 2">
            <a:extLst>
              <a:ext uri="{FF2B5EF4-FFF2-40B4-BE49-F238E27FC236}">
                <a16:creationId xmlns:a16="http://schemas.microsoft.com/office/drawing/2014/main" id="{232961BC-6A9A-4E16-A9E6-10CACA959C6C}"/>
              </a:ext>
            </a:extLst>
          </p:cNvPr>
          <p:cNvPicPr>
            <a:picLocks noChangeAspect="1"/>
          </p:cNvPicPr>
          <p:nvPr/>
        </p:nvPicPr>
        <p:blipFill>
          <a:blip r:embed="rId2"/>
          <a:stretch>
            <a:fillRect/>
          </a:stretch>
        </p:blipFill>
        <p:spPr>
          <a:xfrm>
            <a:off x="2802662" y="2296828"/>
            <a:ext cx="6586676" cy="4341218"/>
          </a:xfrm>
          <a:prstGeom prst="rect">
            <a:avLst/>
          </a:prstGeom>
        </p:spPr>
      </p:pic>
    </p:spTree>
    <p:extLst>
      <p:ext uri="{BB962C8B-B14F-4D97-AF65-F5344CB8AC3E}">
        <p14:creationId xmlns:p14="http://schemas.microsoft.com/office/powerpoint/2010/main" val="48363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8271-5572-428F-8063-8B4CB84CD984}"/>
              </a:ext>
            </a:extLst>
          </p:cNvPr>
          <p:cNvSpPr>
            <a:spLocks noGrp="1"/>
          </p:cNvSpPr>
          <p:nvPr>
            <p:ph type="title"/>
          </p:nvPr>
        </p:nvSpPr>
        <p:spPr/>
        <p:txBody>
          <a:bodyPr/>
          <a:lstStyle/>
          <a:p>
            <a:r>
              <a:rPr lang="en-US" dirty="0"/>
              <a:t>Previous application dataset cleaning</a:t>
            </a:r>
          </a:p>
        </p:txBody>
      </p:sp>
      <p:sp>
        <p:nvSpPr>
          <p:cNvPr id="3" name="Content Placeholder 2">
            <a:extLst>
              <a:ext uri="{FF2B5EF4-FFF2-40B4-BE49-F238E27FC236}">
                <a16:creationId xmlns:a16="http://schemas.microsoft.com/office/drawing/2014/main" id="{8B09432B-8328-4EAE-BA0D-2E6BE799EDD0}"/>
              </a:ext>
            </a:extLst>
          </p:cNvPr>
          <p:cNvSpPr>
            <a:spLocks noGrp="1"/>
          </p:cNvSpPr>
          <p:nvPr>
            <p:ph idx="1"/>
          </p:nvPr>
        </p:nvSpPr>
        <p:spPr/>
        <p:txBody>
          <a:bodyPr/>
          <a:lstStyle/>
          <a:p>
            <a:r>
              <a:rPr lang="en-US" dirty="0"/>
              <a:t>In this files as well I collected all missing data </a:t>
            </a:r>
          </a:p>
          <a:p>
            <a:pPr marL="0" indent="0">
              <a:buNone/>
            </a:pPr>
            <a:r>
              <a:rPr lang="en-US" dirty="0"/>
              <a:t>according to columns using </a:t>
            </a:r>
            <a:r>
              <a:rPr lang="en-US" dirty="0" err="1"/>
              <a:t>countblank</a:t>
            </a:r>
            <a:r>
              <a:rPr lang="en-US" dirty="0"/>
              <a:t> function.</a:t>
            </a:r>
          </a:p>
          <a:p>
            <a:pPr marL="0" indent="0">
              <a:buNone/>
            </a:pPr>
            <a:r>
              <a:rPr lang="en-US" dirty="0"/>
              <a:t>Then, sorted the missing row percentage using </a:t>
            </a:r>
          </a:p>
          <a:p>
            <a:pPr marL="0" indent="0">
              <a:buNone/>
            </a:pPr>
            <a:r>
              <a:rPr lang="en-US" dirty="0"/>
              <a:t>sorting function and for finding percentage I </a:t>
            </a:r>
          </a:p>
          <a:p>
            <a:pPr marL="0" indent="0">
              <a:buNone/>
            </a:pPr>
            <a:r>
              <a:rPr lang="en-US" dirty="0"/>
              <a:t>divided the missing rows by total number of rows.</a:t>
            </a:r>
          </a:p>
          <a:p>
            <a:r>
              <a:rPr lang="en-US" dirty="0"/>
              <a:t>Bar chart for total percent of missing rows</a:t>
            </a:r>
          </a:p>
          <a:p>
            <a:pPr marL="0" indent="0">
              <a:buNone/>
            </a:pPr>
            <a:r>
              <a:rPr lang="en-US" dirty="0"/>
              <a:t>in the previous application dataset</a:t>
            </a:r>
          </a:p>
        </p:txBody>
      </p:sp>
      <p:pic>
        <p:nvPicPr>
          <p:cNvPr id="4" name="Picture 3">
            <a:extLst>
              <a:ext uri="{FF2B5EF4-FFF2-40B4-BE49-F238E27FC236}">
                <a16:creationId xmlns:a16="http://schemas.microsoft.com/office/drawing/2014/main" id="{F1C4C02C-8ED6-481F-A7BB-EB31DAE66603}"/>
              </a:ext>
            </a:extLst>
          </p:cNvPr>
          <p:cNvPicPr>
            <a:picLocks noChangeAspect="1"/>
          </p:cNvPicPr>
          <p:nvPr/>
        </p:nvPicPr>
        <p:blipFill>
          <a:blip r:embed="rId2"/>
          <a:stretch>
            <a:fillRect/>
          </a:stretch>
        </p:blipFill>
        <p:spPr>
          <a:xfrm>
            <a:off x="6878900" y="1785734"/>
            <a:ext cx="4981668" cy="2525916"/>
          </a:xfrm>
          <a:prstGeom prst="rect">
            <a:avLst/>
          </a:prstGeom>
        </p:spPr>
      </p:pic>
      <p:pic>
        <p:nvPicPr>
          <p:cNvPr id="5" name="Picture 4">
            <a:extLst>
              <a:ext uri="{FF2B5EF4-FFF2-40B4-BE49-F238E27FC236}">
                <a16:creationId xmlns:a16="http://schemas.microsoft.com/office/drawing/2014/main" id="{BEF4F5A2-40BB-4CD4-9827-DD082212160C}"/>
              </a:ext>
            </a:extLst>
          </p:cNvPr>
          <p:cNvPicPr>
            <a:picLocks noChangeAspect="1"/>
          </p:cNvPicPr>
          <p:nvPr/>
        </p:nvPicPr>
        <p:blipFill>
          <a:blip r:embed="rId3"/>
          <a:stretch>
            <a:fillRect/>
          </a:stretch>
        </p:blipFill>
        <p:spPr>
          <a:xfrm>
            <a:off x="6878900" y="3961267"/>
            <a:ext cx="4588164" cy="2737977"/>
          </a:xfrm>
          <a:prstGeom prst="rect">
            <a:avLst/>
          </a:prstGeom>
        </p:spPr>
      </p:pic>
    </p:spTree>
    <p:extLst>
      <p:ext uri="{BB962C8B-B14F-4D97-AF65-F5344CB8AC3E}">
        <p14:creationId xmlns:p14="http://schemas.microsoft.com/office/powerpoint/2010/main" val="31569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4DB0-AEC6-4A11-BAC3-06BD0B0E9150}"/>
              </a:ext>
            </a:extLst>
          </p:cNvPr>
          <p:cNvSpPr>
            <a:spLocks noGrp="1"/>
          </p:cNvSpPr>
          <p:nvPr>
            <p:ph type="title"/>
          </p:nvPr>
        </p:nvSpPr>
        <p:spPr/>
        <p:txBody>
          <a:bodyPr/>
          <a:lstStyle/>
          <a:p>
            <a:r>
              <a:rPr lang="en-US" sz="2800" dirty="0"/>
              <a:t>Detect and identify outliers in the dataset using Excel statistical functions and features, focusing on numerical variables.</a:t>
            </a:r>
          </a:p>
        </p:txBody>
      </p:sp>
      <p:sp>
        <p:nvSpPr>
          <p:cNvPr id="3" name="Content Placeholder 2">
            <a:extLst>
              <a:ext uri="{FF2B5EF4-FFF2-40B4-BE49-F238E27FC236}">
                <a16:creationId xmlns:a16="http://schemas.microsoft.com/office/drawing/2014/main" id="{5FD415A5-2AF9-40A5-89AA-532D29DE86D5}"/>
              </a:ext>
            </a:extLst>
          </p:cNvPr>
          <p:cNvSpPr>
            <a:spLocks noGrp="1"/>
          </p:cNvSpPr>
          <p:nvPr>
            <p:ph idx="1"/>
          </p:nvPr>
        </p:nvSpPr>
        <p:spPr>
          <a:xfrm>
            <a:off x="697584" y="2639504"/>
            <a:ext cx="9283029" cy="3380295"/>
          </a:xfrm>
        </p:spPr>
        <p:txBody>
          <a:bodyPr/>
          <a:lstStyle/>
          <a:p>
            <a:r>
              <a:rPr lang="en-US" dirty="0"/>
              <a:t>Outliers in application data are</a:t>
            </a:r>
          </a:p>
          <a:p>
            <a:pPr marL="0" indent="0">
              <a:buNone/>
            </a:pPr>
            <a:r>
              <a:rPr lang="en-US" dirty="0"/>
              <a:t>TOTALAREA_MODE</a:t>
            </a:r>
          </a:p>
          <a:p>
            <a:pPr marL="0" indent="0">
              <a:buNone/>
            </a:pPr>
            <a:r>
              <a:rPr lang="en-US" dirty="0"/>
              <a:t>AMT_CREDIT</a:t>
            </a:r>
          </a:p>
          <a:p>
            <a:pPr marL="0" indent="0">
              <a:buNone/>
            </a:pPr>
            <a:endParaRPr lang="en-US" dirty="0"/>
          </a:p>
        </p:txBody>
      </p:sp>
      <p:pic>
        <p:nvPicPr>
          <p:cNvPr id="4" name="Picture 3">
            <a:extLst>
              <a:ext uri="{FF2B5EF4-FFF2-40B4-BE49-F238E27FC236}">
                <a16:creationId xmlns:a16="http://schemas.microsoft.com/office/drawing/2014/main" id="{40F7BE27-DAC7-4495-A614-149AF1852ED2}"/>
              </a:ext>
            </a:extLst>
          </p:cNvPr>
          <p:cNvPicPr>
            <a:picLocks noChangeAspect="1"/>
          </p:cNvPicPr>
          <p:nvPr/>
        </p:nvPicPr>
        <p:blipFill>
          <a:blip r:embed="rId2"/>
          <a:stretch>
            <a:fillRect/>
          </a:stretch>
        </p:blipFill>
        <p:spPr>
          <a:xfrm>
            <a:off x="7804184" y="1474754"/>
            <a:ext cx="4224365" cy="2594595"/>
          </a:xfrm>
          <a:prstGeom prst="rect">
            <a:avLst/>
          </a:prstGeom>
        </p:spPr>
      </p:pic>
      <p:pic>
        <p:nvPicPr>
          <p:cNvPr id="6" name="Picture 5">
            <a:extLst>
              <a:ext uri="{FF2B5EF4-FFF2-40B4-BE49-F238E27FC236}">
                <a16:creationId xmlns:a16="http://schemas.microsoft.com/office/drawing/2014/main" id="{D48DFD2D-C2DC-4EEA-B787-2C9096B261B3}"/>
              </a:ext>
            </a:extLst>
          </p:cNvPr>
          <p:cNvPicPr>
            <a:picLocks noChangeAspect="1"/>
          </p:cNvPicPr>
          <p:nvPr/>
        </p:nvPicPr>
        <p:blipFill>
          <a:blip r:embed="rId3"/>
          <a:stretch>
            <a:fillRect/>
          </a:stretch>
        </p:blipFill>
        <p:spPr>
          <a:xfrm>
            <a:off x="3759584" y="4069349"/>
            <a:ext cx="4336852" cy="2676073"/>
          </a:xfrm>
          <a:prstGeom prst="rect">
            <a:avLst/>
          </a:prstGeom>
        </p:spPr>
      </p:pic>
    </p:spTree>
    <p:extLst>
      <p:ext uri="{BB962C8B-B14F-4D97-AF65-F5344CB8AC3E}">
        <p14:creationId xmlns:p14="http://schemas.microsoft.com/office/powerpoint/2010/main" val="25064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A518-C967-4CA2-8040-CACFCF48AE01}"/>
              </a:ext>
            </a:extLst>
          </p:cNvPr>
          <p:cNvSpPr>
            <a:spLocks noGrp="1"/>
          </p:cNvSpPr>
          <p:nvPr>
            <p:ph type="title"/>
          </p:nvPr>
        </p:nvSpPr>
        <p:spPr>
          <a:xfrm>
            <a:off x="1154954" y="973667"/>
            <a:ext cx="8761413" cy="751437"/>
          </a:xfrm>
        </p:spPr>
        <p:txBody>
          <a:bodyPr/>
          <a:lstStyle/>
          <a:p>
            <a:r>
              <a:rPr lang="en-US" sz="2800" dirty="0"/>
              <a:t>Outliers in application data are</a:t>
            </a:r>
            <a:br>
              <a:rPr lang="en-US" sz="2800" dirty="0"/>
            </a:br>
            <a:endParaRPr lang="en-US" sz="2800" dirty="0"/>
          </a:p>
        </p:txBody>
      </p:sp>
      <p:sp>
        <p:nvSpPr>
          <p:cNvPr id="3" name="Content Placeholder 2">
            <a:extLst>
              <a:ext uri="{FF2B5EF4-FFF2-40B4-BE49-F238E27FC236}">
                <a16:creationId xmlns:a16="http://schemas.microsoft.com/office/drawing/2014/main" id="{83EF761A-20CB-452B-9981-561C208FA650}"/>
              </a:ext>
            </a:extLst>
          </p:cNvPr>
          <p:cNvSpPr>
            <a:spLocks noGrp="1"/>
          </p:cNvSpPr>
          <p:nvPr>
            <p:ph idx="1"/>
          </p:nvPr>
        </p:nvSpPr>
        <p:spPr/>
        <p:txBody>
          <a:bodyPr/>
          <a:lstStyle/>
          <a:p>
            <a:r>
              <a:rPr lang="en-US" dirty="0"/>
              <a:t>TOTALAREA_MODE</a:t>
            </a:r>
          </a:p>
          <a:p>
            <a:r>
              <a:rPr lang="en-US" dirty="0"/>
              <a:t>AMT_GOODS_PRICE</a:t>
            </a:r>
          </a:p>
        </p:txBody>
      </p:sp>
      <p:pic>
        <p:nvPicPr>
          <p:cNvPr id="4" name="Picture 3">
            <a:extLst>
              <a:ext uri="{FF2B5EF4-FFF2-40B4-BE49-F238E27FC236}">
                <a16:creationId xmlns:a16="http://schemas.microsoft.com/office/drawing/2014/main" id="{07DEF143-B51E-48C7-9FC4-D8E1D8833C80}"/>
              </a:ext>
            </a:extLst>
          </p:cNvPr>
          <p:cNvPicPr>
            <a:picLocks noChangeAspect="1"/>
          </p:cNvPicPr>
          <p:nvPr/>
        </p:nvPicPr>
        <p:blipFill>
          <a:blip r:embed="rId2"/>
          <a:stretch>
            <a:fillRect/>
          </a:stretch>
        </p:blipFill>
        <p:spPr>
          <a:xfrm>
            <a:off x="7199173" y="1262848"/>
            <a:ext cx="4473436" cy="2681304"/>
          </a:xfrm>
          <a:prstGeom prst="rect">
            <a:avLst/>
          </a:prstGeom>
        </p:spPr>
      </p:pic>
      <p:pic>
        <p:nvPicPr>
          <p:cNvPr id="6" name="Picture 5">
            <a:extLst>
              <a:ext uri="{FF2B5EF4-FFF2-40B4-BE49-F238E27FC236}">
                <a16:creationId xmlns:a16="http://schemas.microsoft.com/office/drawing/2014/main" id="{FD6A3920-FF62-4E10-B8A0-12672ECC5D06}"/>
              </a:ext>
            </a:extLst>
          </p:cNvPr>
          <p:cNvPicPr>
            <a:picLocks noChangeAspect="1"/>
          </p:cNvPicPr>
          <p:nvPr/>
        </p:nvPicPr>
        <p:blipFill>
          <a:blip r:embed="rId3"/>
          <a:stretch>
            <a:fillRect/>
          </a:stretch>
        </p:blipFill>
        <p:spPr>
          <a:xfrm>
            <a:off x="3960599" y="4065973"/>
            <a:ext cx="4438970" cy="2681303"/>
          </a:xfrm>
          <a:prstGeom prst="rect">
            <a:avLst/>
          </a:prstGeom>
        </p:spPr>
      </p:pic>
    </p:spTree>
    <p:extLst>
      <p:ext uri="{BB962C8B-B14F-4D97-AF65-F5344CB8AC3E}">
        <p14:creationId xmlns:p14="http://schemas.microsoft.com/office/powerpoint/2010/main" val="3098441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473</TotalTime>
  <Words>1210</Words>
  <Application>Microsoft Office PowerPoint</Application>
  <PresentationFormat>Widescreen</PresentationFormat>
  <Paragraphs>102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Century Gothic</vt:lpstr>
      <vt:lpstr>Wingdings</vt:lpstr>
      <vt:lpstr>Wingdings 3</vt:lpstr>
      <vt:lpstr>Ion Boardroom</vt:lpstr>
      <vt:lpstr>Bank Loan Case Study </vt:lpstr>
      <vt:lpstr>              Project Description</vt:lpstr>
      <vt:lpstr>                       Approach</vt:lpstr>
      <vt:lpstr>                Tech-Stack Used</vt:lpstr>
      <vt:lpstr>Identifying the missing data in the dataset and decide on an appropriate method to deal with it using Excel built-in functions and features.  </vt:lpstr>
      <vt:lpstr>Bar chart for Blank cells as wells for non-blank columns sorted by Highest to Lowest.  </vt:lpstr>
      <vt:lpstr>Previous application dataset cleaning</vt:lpstr>
      <vt:lpstr>Detect and identify outliers in the dataset using Excel statistical functions and features, focusing on numerical variables.</vt:lpstr>
      <vt:lpstr>Outliers in application data are </vt:lpstr>
      <vt:lpstr>Outliers in previous application are</vt:lpstr>
      <vt:lpstr>Outliers in previous application are</vt:lpstr>
      <vt:lpstr>Determine if there is data imbalance in the loan application dataset and calculate the ratio of data imbalance using Excel functions.</vt:lpstr>
      <vt:lpstr>Perform Univariate, Segmented Univariate, and Bivariate Analysis: To gain insights into the driving factors of loan default, it is important to conduct various analyses on consumer and loan attributes.</vt:lpstr>
      <vt:lpstr>Identification of most of the income of client ranges between 1 lakh to 2 lakh approximately.</vt:lpstr>
      <vt:lpstr>Identification of most client income type who applied for loans are working professionals.</vt:lpstr>
      <vt:lpstr>Most of the clients are laborers who applied for loans.</vt:lpstr>
      <vt:lpstr>Payment method that most client chose to pay for the previous application are cash through the bank.</vt:lpstr>
      <vt:lpstr>Most of the clients are repeater when applying for the previous application</vt:lpstr>
      <vt:lpstr>Contract product type of the previous application are consumer loans.</vt:lpstr>
      <vt:lpstr>On weekdays (Monday to Saturday) most of the client apply for previous application.</vt:lpstr>
      <vt:lpstr>Perform Univariate, Segmented Univariate, and Bivariate Analysis: </vt:lpstr>
      <vt:lpstr>Identification of the income type with target variable.</vt:lpstr>
      <vt:lpstr>Identification of the client family status with target variable.</vt:lpstr>
      <vt:lpstr>Identification of the average total income and average credit amount type with target variable.</vt:lpstr>
      <vt:lpstr>Perform Univariate, Segmented Univariate, and Bivariate Analysis: </vt:lpstr>
      <vt:lpstr>Most of the clients owns a house or flat.</vt:lpstr>
      <vt:lpstr>Most of the clients who applied for loan are having their own car.</vt:lpstr>
      <vt:lpstr>Most of the clients took consumer loans and the consumer loans are approved more compared to any other loans.</vt:lpstr>
      <vt:lpstr>Identify Top Correlations for Different Scenarios: Understanding the correlation between variables and the target variable can provide insights into strong indicators of loan default.</vt:lpstr>
      <vt:lpstr>Identify Top Correlations for Different Scenarios: Understanding the correlation between variables and the target variable can provide insights into strong indicators of loan default.</vt:lpstr>
      <vt:lpstr>                      Insights</vt:lpstr>
      <vt:lpstr>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 </dc:title>
  <dc:creator>LENOVO</dc:creator>
  <cp:lastModifiedBy>LENOVO</cp:lastModifiedBy>
  <cp:revision>78</cp:revision>
  <dcterms:created xsi:type="dcterms:W3CDTF">2023-09-11T15:01:24Z</dcterms:created>
  <dcterms:modified xsi:type="dcterms:W3CDTF">2023-11-06T17:32:48Z</dcterms:modified>
</cp:coreProperties>
</file>