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3" r:id="rId8"/>
    <p:sldId id="262" r:id="rId9"/>
    <p:sldId id="264" r:id="rId10"/>
    <p:sldId id="266" r:id="rId11"/>
    <p:sldId id="265"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C585469-6950-4BA7-A126-C8F24B1647AC}" type="datetimeFigureOut">
              <a:rPr lang="en-US" smtClean="0"/>
              <a:t>11/6/2023</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ABCC1B7E-C8EB-4282-A6BD-722E65DB74F0}" type="slidenum">
              <a:rPr lang="en-US" smtClean="0"/>
              <a:t>‹#›</a:t>
            </a:fld>
            <a:endParaRPr lang="en-US"/>
          </a:p>
        </p:txBody>
      </p:sp>
    </p:spTree>
    <p:extLst>
      <p:ext uri="{BB962C8B-B14F-4D97-AF65-F5344CB8AC3E}">
        <p14:creationId xmlns:p14="http://schemas.microsoft.com/office/powerpoint/2010/main" val="2802924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FC585469-6950-4BA7-A126-C8F24B1647AC}" type="datetimeFigureOut">
              <a:rPr lang="en-US" smtClean="0"/>
              <a:t>11/6/2023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CC1B7E-C8EB-4282-A6BD-722E65DB74F0}" type="slidenum">
              <a:rPr lang="en-US" smtClean="0"/>
              <a:t>‹#›</a:t>
            </a:fld>
            <a:endParaRPr lang="en-US"/>
          </a:p>
        </p:txBody>
      </p:sp>
    </p:spTree>
    <p:extLst>
      <p:ext uri="{BB962C8B-B14F-4D97-AF65-F5344CB8AC3E}">
        <p14:creationId xmlns:p14="http://schemas.microsoft.com/office/powerpoint/2010/main" val="30120678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C585469-6950-4BA7-A126-C8F24B1647AC}" type="datetimeFigureOut">
              <a:rPr lang="en-US" smtClean="0"/>
              <a:t>11/6/2023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CC1B7E-C8EB-4282-A6BD-722E65DB74F0}" type="slidenum">
              <a:rPr lang="en-US" smtClean="0"/>
              <a:t>‹#›</a:t>
            </a:fld>
            <a:endParaRPr lang="en-US"/>
          </a:p>
        </p:txBody>
      </p:sp>
    </p:spTree>
    <p:extLst>
      <p:ext uri="{BB962C8B-B14F-4D97-AF65-F5344CB8AC3E}">
        <p14:creationId xmlns:p14="http://schemas.microsoft.com/office/powerpoint/2010/main" val="40803183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C585469-6950-4BA7-A126-C8F24B1647AC}" type="datetimeFigureOut">
              <a:rPr lang="en-US" smtClean="0"/>
              <a:t>11/6/2023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CC1B7E-C8EB-4282-A6BD-722E65DB74F0}" type="slidenum">
              <a:rPr lang="en-US" smtClean="0"/>
              <a:t>‹#›</a:t>
            </a:fld>
            <a:endParaRPr lang="en-US"/>
          </a:p>
        </p:txBody>
      </p:sp>
    </p:spTree>
    <p:extLst>
      <p:ext uri="{BB962C8B-B14F-4D97-AF65-F5344CB8AC3E}">
        <p14:creationId xmlns:p14="http://schemas.microsoft.com/office/powerpoint/2010/main" val="41424672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C585469-6950-4BA7-A126-C8F24B1647AC}" type="datetimeFigureOut">
              <a:rPr lang="en-US" smtClean="0"/>
              <a:t>11/6/2023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CC1B7E-C8EB-4282-A6BD-722E65DB74F0}" type="slidenum">
              <a:rPr lang="en-US" smtClean="0"/>
              <a:t>‹#›</a:t>
            </a:fld>
            <a:endParaRPr lang="en-US"/>
          </a:p>
        </p:txBody>
      </p:sp>
    </p:spTree>
    <p:extLst>
      <p:ext uri="{BB962C8B-B14F-4D97-AF65-F5344CB8AC3E}">
        <p14:creationId xmlns:p14="http://schemas.microsoft.com/office/powerpoint/2010/main" val="10574884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C585469-6950-4BA7-A126-C8F24B1647AC}" type="datetimeFigureOut">
              <a:rPr lang="en-US" smtClean="0"/>
              <a:t>11/6/2023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CC1B7E-C8EB-4282-A6BD-722E65DB74F0}" type="slidenum">
              <a:rPr lang="en-US" smtClean="0"/>
              <a:t>‹#›</a:t>
            </a:fld>
            <a:endParaRPr lang="en-US"/>
          </a:p>
        </p:txBody>
      </p:sp>
    </p:spTree>
    <p:extLst>
      <p:ext uri="{BB962C8B-B14F-4D97-AF65-F5344CB8AC3E}">
        <p14:creationId xmlns:p14="http://schemas.microsoft.com/office/powerpoint/2010/main" val="19177649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C585469-6950-4BA7-A126-C8F24B1647AC}" type="datetimeFigureOut">
              <a:rPr lang="en-US" smtClean="0"/>
              <a:t>11/6/2023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CC1B7E-C8EB-4282-A6BD-722E65DB74F0}" type="slidenum">
              <a:rPr lang="en-US" smtClean="0"/>
              <a:t>‹#›</a:t>
            </a:fld>
            <a:endParaRPr lang="en-US"/>
          </a:p>
        </p:txBody>
      </p:sp>
    </p:spTree>
    <p:extLst>
      <p:ext uri="{BB962C8B-B14F-4D97-AF65-F5344CB8AC3E}">
        <p14:creationId xmlns:p14="http://schemas.microsoft.com/office/powerpoint/2010/main" val="19982880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C585469-6950-4BA7-A126-C8F24B1647AC}" type="datetimeFigureOut">
              <a:rPr lang="en-US" smtClean="0"/>
              <a:t>11/6/2023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CC1B7E-C8EB-4282-A6BD-722E65DB74F0}" type="slidenum">
              <a:rPr lang="en-US" smtClean="0"/>
              <a:t>‹#›</a:t>
            </a:fld>
            <a:endParaRPr lang="en-US"/>
          </a:p>
        </p:txBody>
      </p:sp>
    </p:spTree>
    <p:extLst>
      <p:ext uri="{BB962C8B-B14F-4D97-AF65-F5344CB8AC3E}">
        <p14:creationId xmlns:p14="http://schemas.microsoft.com/office/powerpoint/2010/main" val="8488659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C585469-6950-4BA7-A126-C8F24B1647AC}" type="datetimeFigureOut">
              <a:rPr lang="en-US" smtClean="0"/>
              <a:t>11/6/2023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CC1B7E-C8EB-4282-A6BD-722E65DB74F0}" type="slidenum">
              <a:rPr lang="en-US" smtClean="0"/>
              <a:t>‹#›</a:t>
            </a:fld>
            <a:endParaRPr lang="en-US"/>
          </a:p>
        </p:txBody>
      </p:sp>
    </p:spTree>
    <p:extLst>
      <p:ext uri="{BB962C8B-B14F-4D97-AF65-F5344CB8AC3E}">
        <p14:creationId xmlns:p14="http://schemas.microsoft.com/office/powerpoint/2010/main" val="9175011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C585469-6950-4BA7-A126-C8F24B1647AC}" type="datetimeFigureOut">
              <a:rPr lang="en-US" smtClean="0"/>
              <a:t>11/6/2023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ABCC1B7E-C8EB-4282-A6BD-722E65DB74F0}" type="slidenum">
              <a:rPr lang="en-US" smtClean="0"/>
              <a:t>‹#›</a:t>
            </a:fld>
            <a:endParaRPr lang="en-US"/>
          </a:p>
        </p:txBody>
      </p:sp>
    </p:spTree>
    <p:extLst>
      <p:ext uri="{BB962C8B-B14F-4D97-AF65-F5344CB8AC3E}">
        <p14:creationId xmlns:p14="http://schemas.microsoft.com/office/powerpoint/2010/main" val="2627976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C585469-6950-4BA7-A126-C8F24B1647AC}" type="datetimeFigureOut">
              <a:rPr lang="en-US" smtClean="0"/>
              <a:t>11/6/2023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CC1B7E-C8EB-4282-A6BD-722E65DB74F0}" type="slidenum">
              <a:rPr lang="en-US" smtClean="0"/>
              <a:t>‹#›</a:t>
            </a:fld>
            <a:endParaRPr lang="en-US"/>
          </a:p>
        </p:txBody>
      </p:sp>
    </p:spTree>
    <p:extLst>
      <p:ext uri="{BB962C8B-B14F-4D97-AF65-F5344CB8AC3E}">
        <p14:creationId xmlns:p14="http://schemas.microsoft.com/office/powerpoint/2010/main" val="28743107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C585469-6950-4BA7-A126-C8F24B1647AC}" type="datetimeFigureOut">
              <a:rPr lang="en-US" smtClean="0"/>
              <a:t>11/6/2023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CC1B7E-C8EB-4282-A6BD-722E65DB74F0}" type="slidenum">
              <a:rPr lang="en-US" smtClean="0"/>
              <a:t>‹#›</a:t>
            </a:fld>
            <a:endParaRPr lang="en-US"/>
          </a:p>
        </p:txBody>
      </p:sp>
    </p:spTree>
    <p:extLst>
      <p:ext uri="{BB962C8B-B14F-4D97-AF65-F5344CB8AC3E}">
        <p14:creationId xmlns:p14="http://schemas.microsoft.com/office/powerpoint/2010/main" val="3277427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C585469-6950-4BA7-A126-C8F24B1647AC}" type="datetimeFigureOut">
              <a:rPr lang="en-US" smtClean="0"/>
              <a:t>11/6/2023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BCC1B7E-C8EB-4282-A6BD-722E65DB74F0}" type="slidenum">
              <a:rPr lang="en-US" smtClean="0"/>
              <a:t>‹#›</a:t>
            </a:fld>
            <a:endParaRPr lang="en-US"/>
          </a:p>
        </p:txBody>
      </p:sp>
    </p:spTree>
    <p:extLst>
      <p:ext uri="{BB962C8B-B14F-4D97-AF65-F5344CB8AC3E}">
        <p14:creationId xmlns:p14="http://schemas.microsoft.com/office/powerpoint/2010/main" val="28114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C585469-6950-4BA7-A126-C8F24B1647AC}" type="datetimeFigureOut">
              <a:rPr lang="en-US" smtClean="0"/>
              <a:t>11/6/2023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BCC1B7E-C8EB-4282-A6BD-722E65DB74F0}" type="slidenum">
              <a:rPr lang="en-US" smtClean="0"/>
              <a:t>‹#›</a:t>
            </a:fld>
            <a:endParaRPr lang="en-US"/>
          </a:p>
        </p:txBody>
      </p:sp>
    </p:spTree>
    <p:extLst>
      <p:ext uri="{BB962C8B-B14F-4D97-AF65-F5344CB8AC3E}">
        <p14:creationId xmlns:p14="http://schemas.microsoft.com/office/powerpoint/2010/main" val="38898292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C585469-6950-4BA7-A126-C8F24B1647AC}" type="datetimeFigureOut">
              <a:rPr lang="en-US" smtClean="0"/>
              <a:t>11/6/2023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BCC1B7E-C8EB-4282-A6BD-722E65DB74F0}" type="slidenum">
              <a:rPr lang="en-US" smtClean="0"/>
              <a:t>‹#›</a:t>
            </a:fld>
            <a:endParaRPr lang="en-US"/>
          </a:p>
        </p:txBody>
      </p:sp>
    </p:spTree>
    <p:extLst>
      <p:ext uri="{BB962C8B-B14F-4D97-AF65-F5344CB8AC3E}">
        <p14:creationId xmlns:p14="http://schemas.microsoft.com/office/powerpoint/2010/main" val="13747182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FC585469-6950-4BA7-A126-C8F24B1647AC}" type="datetimeFigureOut">
              <a:rPr lang="en-US" smtClean="0"/>
              <a:t>11/6/2023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CC1B7E-C8EB-4282-A6BD-722E65DB74F0}" type="slidenum">
              <a:rPr lang="en-US" smtClean="0"/>
              <a:t>‹#›</a:t>
            </a:fld>
            <a:endParaRPr lang="en-US"/>
          </a:p>
        </p:txBody>
      </p:sp>
    </p:spTree>
    <p:extLst>
      <p:ext uri="{BB962C8B-B14F-4D97-AF65-F5344CB8AC3E}">
        <p14:creationId xmlns:p14="http://schemas.microsoft.com/office/powerpoint/2010/main" val="32667351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FC585469-6950-4BA7-A126-C8F24B1647AC}" type="datetimeFigureOut">
              <a:rPr lang="en-US" smtClean="0"/>
              <a:t>11/6/2023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CC1B7E-C8EB-4282-A6BD-722E65DB74F0}" type="slidenum">
              <a:rPr lang="en-US" smtClean="0"/>
              <a:t>‹#›</a:t>
            </a:fld>
            <a:endParaRPr lang="en-US"/>
          </a:p>
        </p:txBody>
      </p:sp>
    </p:spTree>
    <p:extLst>
      <p:ext uri="{BB962C8B-B14F-4D97-AF65-F5344CB8AC3E}">
        <p14:creationId xmlns:p14="http://schemas.microsoft.com/office/powerpoint/2010/main" val="10649812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C585469-6950-4BA7-A126-C8F24B1647AC}" type="datetimeFigureOut">
              <a:rPr lang="en-US" smtClean="0"/>
              <a:t>11/6/2023</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BCC1B7E-C8EB-4282-A6BD-722E65DB74F0}" type="slidenum">
              <a:rPr lang="en-US" smtClean="0"/>
              <a:t>‹#›</a:t>
            </a:fld>
            <a:endParaRPr lang="en-US"/>
          </a:p>
        </p:txBody>
      </p:sp>
    </p:spTree>
    <p:extLst>
      <p:ext uri="{BB962C8B-B14F-4D97-AF65-F5344CB8AC3E}">
        <p14:creationId xmlns:p14="http://schemas.microsoft.com/office/powerpoint/2010/main" val="285452353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AC0AA3-9944-408A-9A55-B38606DE8606}"/>
              </a:ext>
            </a:extLst>
          </p:cNvPr>
          <p:cNvSpPr>
            <a:spLocks noGrp="1"/>
          </p:cNvSpPr>
          <p:nvPr>
            <p:ph type="ctrTitle"/>
          </p:nvPr>
        </p:nvSpPr>
        <p:spPr/>
        <p:txBody>
          <a:bodyPr/>
          <a:lstStyle/>
          <a:p>
            <a:r>
              <a:rPr lang="en-US" b="1" dirty="0"/>
              <a:t>Hiring Process Analytics</a:t>
            </a:r>
            <a:br>
              <a:rPr lang="en-US" b="1" dirty="0"/>
            </a:br>
            <a:endParaRPr lang="en-US" dirty="0"/>
          </a:p>
        </p:txBody>
      </p:sp>
      <p:sp>
        <p:nvSpPr>
          <p:cNvPr id="3" name="Subtitle 2">
            <a:extLst>
              <a:ext uri="{FF2B5EF4-FFF2-40B4-BE49-F238E27FC236}">
                <a16:creationId xmlns:a16="http://schemas.microsoft.com/office/drawing/2014/main" id="{8782DA79-1A45-43AF-9FE0-BD2E2FABF285}"/>
              </a:ext>
            </a:extLst>
          </p:cNvPr>
          <p:cNvSpPr>
            <a:spLocks noGrp="1"/>
          </p:cNvSpPr>
          <p:nvPr>
            <p:ph type="subTitle" idx="1"/>
          </p:nvPr>
        </p:nvSpPr>
        <p:spPr>
          <a:xfrm>
            <a:off x="4515377" y="4873841"/>
            <a:ext cx="6987645" cy="510960"/>
          </a:xfrm>
        </p:spPr>
        <p:txBody>
          <a:bodyPr/>
          <a:lstStyle/>
          <a:p>
            <a:r>
              <a:rPr lang="en-US" dirty="0"/>
              <a:t>By- Shweta Kushwaha</a:t>
            </a:r>
          </a:p>
        </p:txBody>
      </p:sp>
    </p:spTree>
    <p:extLst>
      <p:ext uri="{BB962C8B-B14F-4D97-AF65-F5344CB8AC3E}">
        <p14:creationId xmlns:p14="http://schemas.microsoft.com/office/powerpoint/2010/main" val="15898068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1A981B-4139-4925-A758-DF2F7E4EAC9E}"/>
              </a:ext>
            </a:extLst>
          </p:cNvPr>
          <p:cNvSpPr>
            <a:spLocks noGrp="1"/>
          </p:cNvSpPr>
          <p:nvPr>
            <p:ph type="title"/>
          </p:nvPr>
        </p:nvSpPr>
        <p:spPr/>
        <p:txBody>
          <a:bodyPr/>
          <a:lstStyle/>
          <a:p>
            <a:r>
              <a:rPr lang="en-US" dirty="0"/>
              <a:t>Insights</a:t>
            </a:r>
          </a:p>
        </p:txBody>
      </p:sp>
      <p:sp>
        <p:nvSpPr>
          <p:cNvPr id="3" name="Content Placeholder 2">
            <a:extLst>
              <a:ext uri="{FF2B5EF4-FFF2-40B4-BE49-F238E27FC236}">
                <a16:creationId xmlns:a16="http://schemas.microsoft.com/office/drawing/2014/main" id="{BEB90C9B-85E8-4515-BC7B-6F77B36E1DB7}"/>
              </a:ext>
            </a:extLst>
          </p:cNvPr>
          <p:cNvSpPr>
            <a:spLocks noGrp="1"/>
          </p:cNvSpPr>
          <p:nvPr>
            <p:ph idx="1"/>
          </p:nvPr>
        </p:nvSpPr>
        <p:spPr>
          <a:xfrm>
            <a:off x="1484310" y="2050743"/>
            <a:ext cx="10018713" cy="3740458"/>
          </a:xfrm>
        </p:spPr>
        <p:txBody>
          <a:bodyPr/>
          <a:lstStyle/>
          <a:p>
            <a:r>
              <a:rPr lang="en-US" dirty="0"/>
              <a:t>Company holds 2536 males and 1856 females who are hired to work.</a:t>
            </a:r>
          </a:p>
          <a:p>
            <a:r>
              <a:rPr lang="en-US" dirty="0"/>
              <a:t>As per the data general management has high number of average salary and marketing department has lowest average among all the departments.</a:t>
            </a:r>
          </a:p>
          <a:p>
            <a:r>
              <a:rPr lang="en-US" dirty="0"/>
              <a:t>Operation department has more number of people who are working in it whereas, Human Resource Department has less number of people.</a:t>
            </a:r>
          </a:p>
          <a:p>
            <a:pPr marL="0" indent="0">
              <a:buNone/>
            </a:pPr>
            <a:endParaRPr lang="en-US" dirty="0"/>
          </a:p>
        </p:txBody>
      </p:sp>
    </p:spTree>
    <p:extLst>
      <p:ext uri="{BB962C8B-B14F-4D97-AF65-F5344CB8AC3E}">
        <p14:creationId xmlns:p14="http://schemas.microsoft.com/office/powerpoint/2010/main" val="5611083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891118-43AB-47CA-9E46-AC40DAF17241}"/>
              </a:ext>
            </a:extLst>
          </p:cNvPr>
          <p:cNvSpPr>
            <a:spLocks noGrp="1"/>
          </p:cNvSpPr>
          <p:nvPr>
            <p:ph type="title"/>
          </p:nvPr>
        </p:nvSpPr>
        <p:spPr/>
        <p:txBody>
          <a:bodyPr/>
          <a:lstStyle/>
          <a:p>
            <a:r>
              <a:rPr lang="en-US"/>
              <a:t>Result</a:t>
            </a:r>
          </a:p>
        </p:txBody>
      </p:sp>
      <p:sp>
        <p:nvSpPr>
          <p:cNvPr id="3" name="Content Placeholder 2">
            <a:extLst>
              <a:ext uri="{FF2B5EF4-FFF2-40B4-BE49-F238E27FC236}">
                <a16:creationId xmlns:a16="http://schemas.microsoft.com/office/drawing/2014/main" id="{DD611176-8B74-4B7C-A54D-2626E4D44057}"/>
              </a:ext>
            </a:extLst>
          </p:cNvPr>
          <p:cNvSpPr>
            <a:spLocks noGrp="1"/>
          </p:cNvSpPr>
          <p:nvPr>
            <p:ph idx="1"/>
          </p:nvPr>
        </p:nvSpPr>
        <p:spPr>
          <a:xfrm>
            <a:off x="1484310" y="2157275"/>
            <a:ext cx="10018713" cy="3633926"/>
          </a:xfrm>
        </p:spPr>
        <p:txBody>
          <a:bodyPr/>
          <a:lstStyle/>
          <a:p>
            <a:r>
              <a:rPr lang="en-US" dirty="0"/>
              <a:t>This project help in learning new terms and methods used in Excel. It help in getting a deep insight of a crucial function of any company, and understanding trends such as the number of rejections, interviews, job types, and vacancies can provide valuable insights for the hiring department. In the hiring process it brings new individuals into the organization for various roles and eventually learnt the practical use of the concepts taught in the training.</a:t>
            </a:r>
          </a:p>
        </p:txBody>
      </p:sp>
    </p:spTree>
    <p:extLst>
      <p:ext uri="{BB962C8B-B14F-4D97-AF65-F5344CB8AC3E}">
        <p14:creationId xmlns:p14="http://schemas.microsoft.com/office/powerpoint/2010/main" val="16429040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CDE810-0520-4801-9CB1-8D74D34D94A5}"/>
              </a:ext>
            </a:extLst>
          </p:cNvPr>
          <p:cNvSpPr>
            <a:spLocks noGrp="1"/>
          </p:cNvSpPr>
          <p:nvPr>
            <p:ph type="title"/>
          </p:nvPr>
        </p:nvSpPr>
        <p:spPr>
          <a:xfrm>
            <a:off x="1484311" y="685800"/>
            <a:ext cx="10018713" cy="1285043"/>
          </a:xfrm>
        </p:spPr>
        <p:txBody>
          <a:bodyPr/>
          <a:lstStyle/>
          <a:p>
            <a:r>
              <a:rPr lang="en-US" dirty="0"/>
              <a:t>Project Description</a:t>
            </a:r>
          </a:p>
        </p:txBody>
      </p:sp>
      <p:sp>
        <p:nvSpPr>
          <p:cNvPr id="3" name="Content Placeholder 2">
            <a:extLst>
              <a:ext uri="{FF2B5EF4-FFF2-40B4-BE49-F238E27FC236}">
                <a16:creationId xmlns:a16="http://schemas.microsoft.com/office/drawing/2014/main" id="{38059F23-6D7E-478C-9F30-27257AC6DF85}"/>
              </a:ext>
            </a:extLst>
          </p:cNvPr>
          <p:cNvSpPr>
            <a:spLocks noGrp="1"/>
          </p:cNvSpPr>
          <p:nvPr>
            <p:ph idx="1"/>
          </p:nvPr>
        </p:nvSpPr>
        <p:spPr>
          <a:xfrm>
            <a:off x="1484310" y="2363308"/>
            <a:ext cx="10018713" cy="3124201"/>
          </a:xfrm>
        </p:spPr>
        <p:txBody>
          <a:bodyPr/>
          <a:lstStyle/>
          <a:p>
            <a:pPr marL="0" indent="0">
              <a:buNone/>
            </a:pPr>
            <a:r>
              <a:rPr lang="en-US" dirty="0"/>
              <a:t>This Project analyzing the company's hiring process data because the hiring process is a crucial function of any company, and understanding trends such as the number of rejections, interviews, job types, and vacancies can provide valuable insights for the hiring department. In this project as a lead data analyst company has provided with data records of their previous hiring and have asked to answer certain questions making sense out of that data.</a:t>
            </a:r>
          </a:p>
        </p:txBody>
      </p:sp>
    </p:spTree>
    <p:extLst>
      <p:ext uri="{BB962C8B-B14F-4D97-AF65-F5344CB8AC3E}">
        <p14:creationId xmlns:p14="http://schemas.microsoft.com/office/powerpoint/2010/main" val="29390775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6C22D4-49B5-4B62-808B-F759F7D7F640}"/>
              </a:ext>
            </a:extLst>
          </p:cNvPr>
          <p:cNvSpPr>
            <a:spLocks noGrp="1"/>
          </p:cNvSpPr>
          <p:nvPr>
            <p:ph type="title"/>
          </p:nvPr>
        </p:nvSpPr>
        <p:spPr/>
        <p:txBody>
          <a:bodyPr/>
          <a:lstStyle/>
          <a:p>
            <a:r>
              <a:rPr lang="en-US" dirty="0"/>
              <a:t>Approach</a:t>
            </a:r>
          </a:p>
        </p:txBody>
      </p:sp>
      <p:sp>
        <p:nvSpPr>
          <p:cNvPr id="3" name="Content Placeholder 2">
            <a:extLst>
              <a:ext uri="{FF2B5EF4-FFF2-40B4-BE49-F238E27FC236}">
                <a16:creationId xmlns:a16="http://schemas.microsoft.com/office/drawing/2014/main" id="{F1A3B6B3-29A0-4EB0-A92B-71445C55DBCE}"/>
              </a:ext>
            </a:extLst>
          </p:cNvPr>
          <p:cNvSpPr>
            <a:spLocks noGrp="1"/>
          </p:cNvSpPr>
          <p:nvPr>
            <p:ph idx="1"/>
          </p:nvPr>
        </p:nvSpPr>
        <p:spPr>
          <a:xfrm>
            <a:off x="1484310" y="2285259"/>
            <a:ext cx="10018713" cy="3124201"/>
          </a:xfrm>
        </p:spPr>
        <p:txBody>
          <a:bodyPr/>
          <a:lstStyle/>
          <a:p>
            <a:pPr marL="0" indent="0">
              <a:buNone/>
            </a:pPr>
            <a:r>
              <a:rPr lang="en-US" dirty="0"/>
              <a:t>Download the dataset which is provided. </a:t>
            </a:r>
          </a:p>
          <a:p>
            <a:pPr marL="0" indent="0">
              <a:buNone/>
            </a:pPr>
            <a:r>
              <a:rPr lang="en-US" dirty="0"/>
              <a:t>For this project I used Microsoft Excel to run my queries.</a:t>
            </a:r>
          </a:p>
          <a:p>
            <a:pPr marL="0" indent="0">
              <a:buNone/>
            </a:pPr>
            <a:r>
              <a:rPr lang="en-US" dirty="0"/>
              <a:t>Analyze the solutions</a:t>
            </a:r>
          </a:p>
          <a:p>
            <a:pPr marL="0" indent="0">
              <a:buNone/>
            </a:pPr>
            <a:r>
              <a:rPr lang="en-US" dirty="0"/>
              <a:t>Noted all queries </a:t>
            </a:r>
          </a:p>
          <a:p>
            <a:pPr marL="0" indent="0">
              <a:buNone/>
            </a:pPr>
            <a:endParaRPr lang="en-US" dirty="0"/>
          </a:p>
        </p:txBody>
      </p:sp>
    </p:spTree>
    <p:extLst>
      <p:ext uri="{BB962C8B-B14F-4D97-AF65-F5344CB8AC3E}">
        <p14:creationId xmlns:p14="http://schemas.microsoft.com/office/powerpoint/2010/main" val="38785046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2457EF-82F6-438F-8AFF-4192DDA3EC66}"/>
              </a:ext>
            </a:extLst>
          </p:cNvPr>
          <p:cNvSpPr>
            <a:spLocks noGrp="1"/>
          </p:cNvSpPr>
          <p:nvPr>
            <p:ph type="title"/>
          </p:nvPr>
        </p:nvSpPr>
        <p:spPr/>
        <p:txBody>
          <a:bodyPr/>
          <a:lstStyle/>
          <a:p>
            <a:r>
              <a:rPr lang="en-US" dirty="0"/>
              <a:t>Tech-Stack Used</a:t>
            </a:r>
          </a:p>
        </p:txBody>
      </p:sp>
      <p:sp>
        <p:nvSpPr>
          <p:cNvPr id="3" name="Content Placeholder 2">
            <a:extLst>
              <a:ext uri="{FF2B5EF4-FFF2-40B4-BE49-F238E27FC236}">
                <a16:creationId xmlns:a16="http://schemas.microsoft.com/office/drawing/2014/main" id="{9B800A0A-C139-47DF-A98B-40074DABFB8C}"/>
              </a:ext>
            </a:extLst>
          </p:cNvPr>
          <p:cNvSpPr>
            <a:spLocks noGrp="1"/>
          </p:cNvSpPr>
          <p:nvPr>
            <p:ph idx="1"/>
          </p:nvPr>
        </p:nvSpPr>
        <p:spPr>
          <a:xfrm>
            <a:off x="1581964" y="2438399"/>
            <a:ext cx="10018713" cy="1956047"/>
          </a:xfrm>
        </p:spPr>
        <p:txBody>
          <a:bodyPr/>
          <a:lstStyle/>
          <a:p>
            <a:pPr marL="0" indent="0">
              <a:buNone/>
            </a:pPr>
            <a:r>
              <a:rPr lang="en-US" dirty="0"/>
              <a:t>I used Microsoft Excel to run queries and this spreadsheet is developed by Microsoft for various operating systems like Windows, MacOS etc.</a:t>
            </a:r>
          </a:p>
        </p:txBody>
      </p:sp>
    </p:spTree>
    <p:extLst>
      <p:ext uri="{BB962C8B-B14F-4D97-AF65-F5344CB8AC3E}">
        <p14:creationId xmlns:p14="http://schemas.microsoft.com/office/powerpoint/2010/main" val="16047074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69D980-F8E7-4A81-B269-EBD8E2538C32}"/>
              </a:ext>
            </a:extLst>
          </p:cNvPr>
          <p:cNvSpPr>
            <a:spLocks noGrp="1"/>
          </p:cNvSpPr>
          <p:nvPr>
            <p:ph type="title"/>
          </p:nvPr>
        </p:nvSpPr>
        <p:spPr>
          <a:xfrm>
            <a:off x="1484309" y="344820"/>
            <a:ext cx="10018713" cy="1752599"/>
          </a:xfrm>
        </p:spPr>
        <p:txBody>
          <a:bodyPr>
            <a:normAutofit fontScale="90000"/>
          </a:bodyPr>
          <a:lstStyle/>
          <a:p>
            <a:r>
              <a:rPr lang="en-US" dirty="0"/>
              <a:t>Determining the gender distribution of hires. Number of males and females have been hired by the company</a:t>
            </a:r>
          </a:p>
        </p:txBody>
      </p:sp>
      <p:sp>
        <p:nvSpPr>
          <p:cNvPr id="3" name="Content Placeholder 2">
            <a:extLst>
              <a:ext uri="{FF2B5EF4-FFF2-40B4-BE49-F238E27FC236}">
                <a16:creationId xmlns:a16="http://schemas.microsoft.com/office/drawing/2014/main" id="{222119F2-0D2C-4D0E-BFEF-D61F4DC44338}"/>
              </a:ext>
            </a:extLst>
          </p:cNvPr>
          <p:cNvSpPr>
            <a:spLocks noGrp="1"/>
          </p:cNvSpPr>
          <p:nvPr>
            <p:ph idx="1"/>
          </p:nvPr>
        </p:nvSpPr>
        <p:spPr/>
        <p:txBody>
          <a:bodyPr/>
          <a:lstStyle/>
          <a:p>
            <a:r>
              <a:rPr lang="en-US" dirty="0"/>
              <a:t>I used following commands:</a:t>
            </a:r>
          </a:p>
          <a:p>
            <a:pPr marL="0" indent="0">
              <a:buNone/>
            </a:pPr>
            <a:r>
              <a:rPr lang="en-US" dirty="0"/>
              <a:t>=COUNTIFS(D2:D7169,"Male",C2:C7169, "Hired")</a:t>
            </a:r>
          </a:p>
          <a:p>
            <a:pPr marL="0" indent="0">
              <a:buNone/>
            </a:pPr>
            <a:r>
              <a:rPr lang="en-US" dirty="0"/>
              <a:t>=COUNTIFS(D2:D7169, "Female", C2:C7169, "Hired")</a:t>
            </a:r>
          </a:p>
        </p:txBody>
      </p:sp>
      <p:pic>
        <p:nvPicPr>
          <p:cNvPr id="5" name="Picture 4">
            <a:extLst>
              <a:ext uri="{FF2B5EF4-FFF2-40B4-BE49-F238E27FC236}">
                <a16:creationId xmlns:a16="http://schemas.microsoft.com/office/drawing/2014/main" id="{EA824F34-9FCD-4E44-9311-8B80294FCE2C}"/>
              </a:ext>
            </a:extLst>
          </p:cNvPr>
          <p:cNvPicPr>
            <a:picLocks noChangeAspect="1"/>
          </p:cNvPicPr>
          <p:nvPr/>
        </p:nvPicPr>
        <p:blipFill>
          <a:blip r:embed="rId2"/>
          <a:stretch>
            <a:fillRect/>
          </a:stretch>
        </p:blipFill>
        <p:spPr>
          <a:xfrm>
            <a:off x="8807481" y="3280438"/>
            <a:ext cx="2762250" cy="1628775"/>
          </a:xfrm>
          <a:prstGeom prst="rect">
            <a:avLst/>
          </a:prstGeom>
        </p:spPr>
      </p:pic>
    </p:spTree>
    <p:extLst>
      <p:ext uri="{BB962C8B-B14F-4D97-AF65-F5344CB8AC3E}">
        <p14:creationId xmlns:p14="http://schemas.microsoft.com/office/powerpoint/2010/main" val="25614622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F78DED-2422-42D8-AB81-BC993957E96A}"/>
              </a:ext>
            </a:extLst>
          </p:cNvPr>
          <p:cNvSpPr>
            <a:spLocks noGrp="1"/>
          </p:cNvSpPr>
          <p:nvPr>
            <p:ph type="title"/>
          </p:nvPr>
        </p:nvSpPr>
        <p:spPr>
          <a:xfrm>
            <a:off x="1484309" y="190500"/>
            <a:ext cx="10018713" cy="1752599"/>
          </a:xfrm>
        </p:spPr>
        <p:txBody>
          <a:bodyPr/>
          <a:lstStyle/>
          <a:p>
            <a:r>
              <a:rPr lang="en-US" dirty="0"/>
              <a:t>The average salary offered by this company</a:t>
            </a:r>
          </a:p>
        </p:txBody>
      </p:sp>
      <p:sp>
        <p:nvSpPr>
          <p:cNvPr id="3" name="Content Placeholder 2">
            <a:extLst>
              <a:ext uri="{FF2B5EF4-FFF2-40B4-BE49-F238E27FC236}">
                <a16:creationId xmlns:a16="http://schemas.microsoft.com/office/drawing/2014/main" id="{41C0F959-F0EA-4A0B-ACB1-25E1402D1714}"/>
              </a:ext>
            </a:extLst>
          </p:cNvPr>
          <p:cNvSpPr>
            <a:spLocks noGrp="1"/>
          </p:cNvSpPr>
          <p:nvPr>
            <p:ph idx="1"/>
          </p:nvPr>
        </p:nvSpPr>
        <p:spPr/>
        <p:txBody>
          <a:bodyPr>
            <a:normAutofit fontScale="62500" lnSpcReduction="20000"/>
          </a:bodyPr>
          <a:lstStyle/>
          <a:p>
            <a:r>
              <a:rPr lang="en-US" dirty="0"/>
              <a:t>I used following commands:</a:t>
            </a:r>
          </a:p>
          <a:p>
            <a:pPr marL="0" indent="0">
              <a:buNone/>
            </a:pPr>
            <a:r>
              <a:rPr lang="en-US" dirty="0"/>
              <a:t>=AVERAGEIFS(G2:G7169,E2:E7169,"Service Department")</a:t>
            </a:r>
          </a:p>
          <a:p>
            <a:pPr marL="0" indent="0">
              <a:buNone/>
            </a:pPr>
            <a:r>
              <a:rPr lang="en-US" dirty="0"/>
              <a:t>=AVERAGEIFS(G2:G7169, E2:E7169, "Operations Department" )</a:t>
            </a:r>
          </a:p>
          <a:p>
            <a:pPr marL="0" indent="0">
              <a:buNone/>
            </a:pPr>
            <a:r>
              <a:rPr lang="en-US" dirty="0"/>
              <a:t>=AVERAGEIFS(G2:G7169, E2:E7169, "Sales Department" )</a:t>
            </a:r>
          </a:p>
          <a:p>
            <a:pPr marL="0" indent="0">
              <a:buNone/>
            </a:pPr>
            <a:r>
              <a:rPr lang="en-US" dirty="0"/>
              <a:t>=AVERAGEIFS(G2:G7169, E2:E7169, "Finance Department" )</a:t>
            </a:r>
          </a:p>
          <a:p>
            <a:pPr marL="0" indent="0">
              <a:buNone/>
            </a:pPr>
            <a:r>
              <a:rPr lang="en-US" dirty="0"/>
              <a:t>=AVERAGEIFS(G2:G7169, E2:E7169, "General Management" )</a:t>
            </a:r>
          </a:p>
          <a:p>
            <a:pPr marL="0" indent="0">
              <a:buNone/>
            </a:pPr>
            <a:r>
              <a:rPr lang="en-US" dirty="0"/>
              <a:t>=AVERAGEIFS(G2:G7169, E2:E7169, "Human Resource Department" )</a:t>
            </a:r>
          </a:p>
          <a:p>
            <a:pPr marL="0" indent="0">
              <a:buNone/>
            </a:pPr>
            <a:r>
              <a:rPr lang="en-US" dirty="0"/>
              <a:t>=AVERAGEIFS(G2:G7169, E2:E7169, "Marketing Department" )</a:t>
            </a:r>
          </a:p>
          <a:p>
            <a:pPr marL="0" indent="0">
              <a:buNone/>
            </a:pPr>
            <a:r>
              <a:rPr lang="en-US" dirty="0"/>
              <a:t>=AVERAGEIFS(G2:G7169, E2:E7169, "Production Department" )</a:t>
            </a:r>
          </a:p>
          <a:p>
            <a:pPr marL="0" indent="0">
              <a:buNone/>
            </a:pPr>
            <a:r>
              <a:rPr lang="en-US" dirty="0"/>
              <a:t>=AVERAGEIFS(G2:G7169, E2:E7169, "Purchase Department" )</a:t>
            </a:r>
          </a:p>
          <a:p>
            <a:pPr marL="0" indent="0">
              <a:buNone/>
            </a:pPr>
            <a:endParaRPr lang="en-US" dirty="0"/>
          </a:p>
        </p:txBody>
      </p:sp>
      <p:pic>
        <p:nvPicPr>
          <p:cNvPr id="4" name="Picture 3">
            <a:extLst>
              <a:ext uri="{FF2B5EF4-FFF2-40B4-BE49-F238E27FC236}">
                <a16:creationId xmlns:a16="http://schemas.microsoft.com/office/drawing/2014/main" id="{27B3B4A6-B0C6-48B5-B31C-5BF1771BC9A6}"/>
              </a:ext>
            </a:extLst>
          </p:cNvPr>
          <p:cNvPicPr>
            <a:picLocks noChangeAspect="1"/>
          </p:cNvPicPr>
          <p:nvPr/>
        </p:nvPicPr>
        <p:blipFill>
          <a:blip r:embed="rId2"/>
          <a:stretch>
            <a:fillRect/>
          </a:stretch>
        </p:blipFill>
        <p:spPr>
          <a:xfrm>
            <a:off x="7472903" y="2397549"/>
            <a:ext cx="3543300" cy="3257550"/>
          </a:xfrm>
          <a:prstGeom prst="rect">
            <a:avLst/>
          </a:prstGeom>
        </p:spPr>
      </p:pic>
    </p:spTree>
    <p:extLst>
      <p:ext uri="{BB962C8B-B14F-4D97-AF65-F5344CB8AC3E}">
        <p14:creationId xmlns:p14="http://schemas.microsoft.com/office/powerpoint/2010/main" val="7695283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B2E2E0-45FB-40BB-97F5-C72A2A263107}"/>
              </a:ext>
            </a:extLst>
          </p:cNvPr>
          <p:cNvSpPr>
            <a:spLocks noGrp="1"/>
          </p:cNvSpPr>
          <p:nvPr>
            <p:ph type="title"/>
          </p:nvPr>
        </p:nvSpPr>
        <p:spPr>
          <a:xfrm>
            <a:off x="1413290" y="104773"/>
            <a:ext cx="10018713" cy="1752599"/>
          </a:xfrm>
        </p:spPr>
        <p:txBody>
          <a:bodyPr/>
          <a:lstStyle/>
          <a:p>
            <a:r>
              <a:rPr lang="en-US" dirty="0"/>
              <a:t>Created class intervals for the salaries in the company.</a:t>
            </a:r>
          </a:p>
        </p:txBody>
      </p:sp>
      <p:sp>
        <p:nvSpPr>
          <p:cNvPr id="3" name="Content Placeholder 2">
            <a:extLst>
              <a:ext uri="{FF2B5EF4-FFF2-40B4-BE49-F238E27FC236}">
                <a16:creationId xmlns:a16="http://schemas.microsoft.com/office/drawing/2014/main" id="{597B1E54-9861-4581-AF40-E7181E5AB6B7}"/>
              </a:ext>
            </a:extLst>
          </p:cNvPr>
          <p:cNvSpPr>
            <a:spLocks noGrp="1"/>
          </p:cNvSpPr>
          <p:nvPr>
            <p:ph idx="1"/>
          </p:nvPr>
        </p:nvSpPr>
        <p:spPr/>
        <p:txBody>
          <a:bodyPr/>
          <a:lstStyle/>
          <a:p>
            <a:r>
              <a:rPr lang="en-US" dirty="0"/>
              <a:t>I used following commands:</a:t>
            </a:r>
          </a:p>
          <a:p>
            <a:pPr marL="0" indent="0">
              <a:buNone/>
            </a:pPr>
            <a:r>
              <a:rPr lang="en-US" dirty="0"/>
              <a:t>=COUNTIFS(G2:G7169,"&gt;=100",G2:G7169,"&lt;=80080")</a:t>
            </a:r>
          </a:p>
          <a:p>
            <a:pPr marL="0" indent="0">
              <a:buNone/>
            </a:pPr>
            <a:r>
              <a:rPr lang="en-US" dirty="0"/>
              <a:t>=COUNTIFS(G2:G7169,"&gt;=80081",G2:G7169,"&lt;=160060")</a:t>
            </a:r>
          </a:p>
          <a:p>
            <a:pPr marL="0" indent="0">
              <a:buNone/>
            </a:pPr>
            <a:r>
              <a:rPr lang="en-US" dirty="0"/>
              <a:t>=COUNTIFS(G2:G7169,"&gt;=160061",G2:G7169,"&lt;=240040")</a:t>
            </a:r>
          </a:p>
          <a:p>
            <a:pPr marL="0" indent="0">
              <a:buNone/>
            </a:pPr>
            <a:r>
              <a:rPr lang="en-US" dirty="0"/>
              <a:t>=COUNTIFS(G2:G7169,"&gt;=240041",G2:G7169,"&lt;=320020")</a:t>
            </a:r>
          </a:p>
          <a:p>
            <a:pPr marL="0" indent="0">
              <a:buNone/>
            </a:pPr>
            <a:r>
              <a:rPr lang="en-US" dirty="0"/>
              <a:t>=COUNTIFS(G2:G7169,"&gt;=320021",G2:G7169,"&lt;=400000")</a:t>
            </a:r>
          </a:p>
        </p:txBody>
      </p:sp>
      <p:pic>
        <p:nvPicPr>
          <p:cNvPr id="6" name="Picture 5">
            <a:extLst>
              <a:ext uri="{FF2B5EF4-FFF2-40B4-BE49-F238E27FC236}">
                <a16:creationId xmlns:a16="http://schemas.microsoft.com/office/drawing/2014/main" id="{40AE2A90-C60D-462A-B072-9C8278641DCA}"/>
              </a:ext>
            </a:extLst>
          </p:cNvPr>
          <p:cNvPicPr>
            <a:picLocks noChangeAspect="1"/>
          </p:cNvPicPr>
          <p:nvPr/>
        </p:nvPicPr>
        <p:blipFill>
          <a:blip r:embed="rId2"/>
          <a:stretch>
            <a:fillRect/>
          </a:stretch>
        </p:blipFill>
        <p:spPr>
          <a:xfrm>
            <a:off x="7686184" y="1562099"/>
            <a:ext cx="4229100" cy="1666875"/>
          </a:xfrm>
          <a:prstGeom prst="rect">
            <a:avLst/>
          </a:prstGeom>
        </p:spPr>
      </p:pic>
    </p:spTree>
    <p:extLst>
      <p:ext uri="{BB962C8B-B14F-4D97-AF65-F5344CB8AC3E}">
        <p14:creationId xmlns:p14="http://schemas.microsoft.com/office/powerpoint/2010/main" val="39095089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7AAA52-B6AD-4BD4-BD12-BF3D691F9DFE}"/>
              </a:ext>
            </a:extLst>
          </p:cNvPr>
          <p:cNvSpPr>
            <a:spLocks noGrp="1"/>
          </p:cNvSpPr>
          <p:nvPr>
            <p:ph type="title"/>
          </p:nvPr>
        </p:nvSpPr>
        <p:spPr>
          <a:xfrm>
            <a:off x="1404412" y="190500"/>
            <a:ext cx="10018713" cy="1752599"/>
          </a:xfrm>
        </p:spPr>
        <p:txBody>
          <a:bodyPr>
            <a:normAutofit fontScale="90000"/>
          </a:bodyPr>
          <a:lstStyle/>
          <a:p>
            <a:r>
              <a:rPr lang="en-US" dirty="0"/>
              <a:t>Used a bar graph visualization to show the proportion of people working in different departments.</a:t>
            </a:r>
          </a:p>
        </p:txBody>
      </p:sp>
      <p:sp>
        <p:nvSpPr>
          <p:cNvPr id="3" name="Content Placeholder 2">
            <a:extLst>
              <a:ext uri="{FF2B5EF4-FFF2-40B4-BE49-F238E27FC236}">
                <a16:creationId xmlns:a16="http://schemas.microsoft.com/office/drawing/2014/main" id="{5442E5E2-0E56-4EBC-9547-B2CC8A8FD281}"/>
              </a:ext>
            </a:extLst>
          </p:cNvPr>
          <p:cNvSpPr>
            <a:spLocks noGrp="1"/>
          </p:cNvSpPr>
          <p:nvPr>
            <p:ph idx="1"/>
          </p:nvPr>
        </p:nvSpPr>
        <p:spPr/>
        <p:txBody>
          <a:bodyPr>
            <a:normAutofit fontScale="62500" lnSpcReduction="20000"/>
          </a:bodyPr>
          <a:lstStyle/>
          <a:p>
            <a:r>
              <a:rPr lang="en-US" dirty="0"/>
              <a:t>I used following commands:</a:t>
            </a:r>
          </a:p>
          <a:p>
            <a:pPr marL="0" indent="0">
              <a:buNone/>
            </a:pPr>
            <a:r>
              <a:rPr lang="en-US" dirty="0"/>
              <a:t>=COUNTIFS(E2:E7169, "Service Department", C2:C7169, "Hired")</a:t>
            </a:r>
          </a:p>
          <a:p>
            <a:pPr marL="0" indent="0">
              <a:buNone/>
            </a:pPr>
            <a:r>
              <a:rPr lang="en-US" dirty="0"/>
              <a:t>=COUNTIFS(E2:E7169, "Operations Department", C2:C7169, "Hired")</a:t>
            </a:r>
          </a:p>
          <a:p>
            <a:pPr marL="0" indent="0">
              <a:buNone/>
            </a:pPr>
            <a:r>
              <a:rPr lang="en-US" dirty="0"/>
              <a:t>=COUNTIFS(E2:E7169, "Sales Department", C2:C7169, "Hired")</a:t>
            </a:r>
          </a:p>
          <a:p>
            <a:pPr marL="0" indent="0">
              <a:buNone/>
            </a:pPr>
            <a:r>
              <a:rPr lang="en-US" dirty="0"/>
              <a:t>=COUNTIFS(E2:E7169, "Finance Department", C2:C7169, "Hired")</a:t>
            </a:r>
          </a:p>
          <a:p>
            <a:pPr marL="0" indent="0">
              <a:buNone/>
            </a:pPr>
            <a:r>
              <a:rPr lang="en-US" dirty="0"/>
              <a:t>=COUNTIFS(E2:E7169, "General Management", C2:C7169, "Hired")</a:t>
            </a:r>
          </a:p>
          <a:p>
            <a:pPr marL="0" indent="0">
              <a:buNone/>
            </a:pPr>
            <a:r>
              <a:rPr lang="en-US" dirty="0"/>
              <a:t>=COUNTIFS(E2:E7169, "Human Resource Department", C2:C7169, "Hired")</a:t>
            </a:r>
          </a:p>
          <a:p>
            <a:pPr marL="0" indent="0">
              <a:buNone/>
            </a:pPr>
            <a:r>
              <a:rPr lang="en-US" dirty="0"/>
              <a:t>=COUNTIFS(E2:E7169, "Marketing Department", C2:C7169, "Hired")</a:t>
            </a:r>
          </a:p>
          <a:p>
            <a:pPr marL="0" indent="0">
              <a:buNone/>
            </a:pPr>
            <a:r>
              <a:rPr lang="en-US" dirty="0"/>
              <a:t>=COUNTIFS(E2:E7169, "Production Department", C2:C7169, "Hired")</a:t>
            </a:r>
          </a:p>
          <a:p>
            <a:pPr marL="0" indent="0">
              <a:buNone/>
            </a:pPr>
            <a:r>
              <a:rPr lang="en-US" dirty="0"/>
              <a:t>=COUNTIFS(E2:E7169, "Purchase Department", C2:C7169, "Hired")</a:t>
            </a:r>
          </a:p>
        </p:txBody>
      </p:sp>
      <p:pic>
        <p:nvPicPr>
          <p:cNvPr id="5" name="Picture 4">
            <a:extLst>
              <a:ext uri="{FF2B5EF4-FFF2-40B4-BE49-F238E27FC236}">
                <a16:creationId xmlns:a16="http://schemas.microsoft.com/office/drawing/2014/main" id="{A61EC619-E6F6-43B5-8E45-FB64D671485A}"/>
              </a:ext>
            </a:extLst>
          </p:cNvPr>
          <p:cNvPicPr>
            <a:picLocks noChangeAspect="1"/>
          </p:cNvPicPr>
          <p:nvPr/>
        </p:nvPicPr>
        <p:blipFill>
          <a:blip r:embed="rId2"/>
          <a:stretch>
            <a:fillRect/>
          </a:stretch>
        </p:blipFill>
        <p:spPr>
          <a:xfrm>
            <a:off x="7653494" y="2556679"/>
            <a:ext cx="4187406" cy="3725846"/>
          </a:xfrm>
          <a:prstGeom prst="rect">
            <a:avLst/>
          </a:prstGeom>
        </p:spPr>
      </p:pic>
    </p:spTree>
    <p:extLst>
      <p:ext uri="{BB962C8B-B14F-4D97-AF65-F5344CB8AC3E}">
        <p14:creationId xmlns:p14="http://schemas.microsoft.com/office/powerpoint/2010/main" val="38891052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D40798-E631-4DDD-A1FC-421291C174F9}"/>
              </a:ext>
            </a:extLst>
          </p:cNvPr>
          <p:cNvSpPr>
            <a:spLocks noGrp="1"/>
          </p:cNvSpPr>
          <p:nvPr>
            <p:ph type="title"/>
          </p:nvPr>
        </p:nvSpPr>
        <p:spPr>
          <a:xfrm>
            <a:off x="1484309" y="295884"/>
            <a:ext cx="10018713" cy="1752599"/>
          </a:xfrm>
        </p:spPr>
        <p:txBody>
          <a:bodyPr>
            <a:normAutofit fontScale="90000"/>
          </a:bodyPr>
          <a:lstStyle/>
          <a:p>
            <a:r>
              <a:rPr lang="en-US" dirty="0"/>
              <a:t>Used a graph to represent the different position tiers within the company. This will help you understand the distribution of positions across different tiers.</a:t>
            </a:r>
          </a:p>
        </p:txBody>
      </p:sp>
      <p:sp>
        <p:nvSpPr>
          <p:cNvPr id="3" name="Content Placeholder 2">
            <a:extLst>
              <a:ext uri="{FF2B5EF4-FFF2-40B4-BE49-F238E27FC236}">
                <a16:creationId xmlns:a16="http://schemas.microsoft.com/office/drawing/2014/main" id="{BFCDB8B8-BC4E-42C4-8DB2-26E48E48E8F9}"/>
              </a:ext>
            </a:extLst>
          </p:cNvPr>
          <p:cNvSpPr>
            <a:spLocks noGrp="1"/>
          </p:cNvSpPr>
          <p:nvPr>
            <p:ph idx="1"/>
          </p:nvPr>
        </p:nvSpPr>
        <p:spPr>
          <a:xfrm>
            <a:off x="1484310" y="2666999"/>
            <a:ext cx="10018713" cy="4191001"/>
          </a:xfrm>
        </p:spPr>
        <p:txBody>
          <a:bodyPr>
            <a:normAutofit fontScale="47500" lnSpcReduction="20000"/>
          </a:bodyPr>
          <a:lstStyle/>
          <a:p>
            <a:r>
              <a:rPr lang="en-US" dirty="0"/>
              <a:t>I used following commands:</a:t>
            </a:r>
          </a:p>
          <a:p>
            <a:pPr marL="0" indent="0">
              <a:buNone/>
            </a:pPr>
            <a:r>
              <a:rPr lang="en-US" dirty="0"/>
              <a:t>=COUNTIF(F2:F7169, "c8")</a:t>
            </a:r>
          </a:p>
          <a:p>
            <a:pPr marL="0" indent="0">
              <a:buNone/>
            </a:pPr>
            <a:r>
              <a:rPr lang="en-US" dirty="0"/>
              <a:t>=COUNTIF(F2:F7169, "c5")</a:t>
            </a:r>
          </a:p>
          <a:p>
            <a:pPr marL="0" indent="0">
              <a:buNone/>
            </a:pPr>
            <a:r>
              <a:rPr lang="en-US" dirty="0"/>
              <a:t>=COUNTIF(F2:F7169, “i4")</a:t>
            </a:r>
          </a:p>
          <a:p>
            <a:pPr marL="0" indent="0">
              <a:buNone/>
            </a:pPr>
            <a:r>
              <a:rPr lang="en-US" dirty="0"/>
              <a:t>=COUNTIF(F2:F7169, "b9")</a:t>
            </a:r>
          </a:p>
          <a:p>
            <a:pPr marL="0" indent="0">
              <a:buNone/>
            </a:pPr>
            <a:r>
              <a:rPr lang="en-US" dirty="0"/>
              <a:t>=COUNTIF(F2:F7169, "c-10")</a:t>
            </a:r>
          </a:p>
          <a:p>
            <a:pPr marL="0" indent="0">
              <a:buNone/>
            </a:pPr>
            <a:r>
              <a:rPr lang="en-US" dirty="0"/>
              <a:t>=COUNTIF(F2:F7169, "c9")</a:t>
            </a:r>
          </a:p>
          <a:p>
            <a:pPr marL="0" indent="0">
              <a:buNone/>
            </a:pPr>
            <a:r>
              <a:rPr lang="en-US" dirty="0"/>
              <a:t>=COUNTIF(F2:F7169, "i1")</a:t>
            </a:r>
          </a:p>
          <a:p>
            <a:pPr marL="0" indent="0">
              <a:buNone/>
            </a:pPr>
            <a:r>
              <a:rPr lang="en-US" dirty="0"/>
              <a:t>=COUNTIF(F2:F7169, "i5")</a:t>
            </a:r>
          </a:p>
          <a:p>
            <a:pPr marL="0" indent="0">
              <a:buNone/>
            </a:pPr>
            <a:r>
              <a:rPr lang="en-US" dirty="0"/>
              <a:t>=COUNTIF(F2:F7169, "i6")</a:t>
            </a:r>
          </a:p>
          <a:p>
            <a:pPr marL="0" indent="0">
              <a:buNone/>
            </a:pPr>
            <a:r>
              <a:rPr lang="en-US" dirty="0"/>
              <a:t>=COUNTIF(F2:F7169, "i7")</a:t>
            </a:r>
          </a:p>
          <a:p>
            <a:pPr marL="0" indent="0">
              <a:buNone/>
            </a:pPr>
            <a:r>
              <a:rPr lang="en-US" dirty="0"/>
              <a:t>=COUNTIF(F2:F7169, "m6")</a:t>
            </a:r>
          </a:p>
          <a:p>
            <a:pPr marL="0" indent="0">
              <a:buNone/>
            </a:pPr>
            <a:r>
              <a:rPr lang="en-US" dirty="0"/>
              <a:t>=COUNTIF(F2:F7169, "m7")</a:t>
            </a:r>
          </a:p>
          <a:p>
            <a:pPr marL="0" indent="0">
              <a:buNone/>
            </a:pPr>
            <a:r>
              <a:rPr lang="en-US" dirty="0"/>
              <a:t>=COUNTIF(F2:F7169, "n10")</a:t>
            </a:r>
          </a:p>
          <a:p>
            <a:pPr marL="0" indent="0">
              <a:buNone/>
            </a:pPr>
            <a:r>
              <a:rPr lang="en-US" dirty="0"/>
              <a:t>=COUNTIF(F2:F7169, "n6")</a:t>
            </a:r>
          </a:p>
          <a:p>
            <a:pPr marL="0" indent="0">
              <a:buNone/>
            </a:pPr>
            <a:r>
              <a:rPr lang="en-US" dirty="0"/>
              <a:t>=COUNTIF(F2:F7169, "n9")</a:t>
            </a:r>
          </a:p>
          <a:p>
            <a:pPr marL="0" indent="0">
              <a:buNone/>
            </a:pPr>
            <a:r>
              <a:rPr lang="en-US" dirty="0"/>
              <a:t>=COUNTIF(F2:F7169, "-")</a:t>
            </a:r>
          </a:p>
        </p:txBody>
      </p:sp>
      <p:pic>
        <p:nvPicPr>
          <p:cNvPr id="4" name="Picture 3">
            <a:extLst>
              <a:ext uri="{FF2B5EF4-FFF2-40B4-BE49-F238E27FC236}">
                <a16:creationId xmlns:a16="http://schemas.microsoft.com/office/drawing/2014/main" id="{C95A202C-A99D-4025-BAC0-5F6DCC9EC878}"/>
              </a:ext>
            </a:extLst>
          </p:cNvPr>
          <p:cNvPicPr>
            <a:picLocks noChangeAspect="1"/>
          </p:cNvPicPr>
          <p:nvPr/>
        </p:nvPicPr>
        <p:blipFill>
          <a:blip r:embed="rId2"/>
          <a:stretch>
            <a:fillRect/>
          </a:stretch>
        </p:blipFill>
        <p:spPr>
          <a:xfrm>
            <a:off x="4015818" y="3037725"/>
            <a:ext cx="3355451" cy="3179252"/>
          </a:xfrm>
          <a:prstGeom prst="rect">
            <a:avLst/>
          </a:prstGeom>
        </p:spPr>
      </p:pic>
      <p:pic>
        <p:nvPicPr>
          <p:cNvPr id="5" name="Picture 4">
            <a:extLst>
              <a:ext uri="{FF2B5EF4-FFF2-40B4-BE49-F238E27FC236}">
                <a16:creationId xmlns:a16="http://schemas.microsoft.com/office/drawing/2014/main" id="{76C02AA5-DEF6-4616-AD5B-8A5173FDFD68}"/>
              </a:ext>
            </a:extLst>
          </p:cNvPr>
          <p:cNvPicPr>
            <a:picLocks noChangeAspect="1"/>
          </p:cNvPicPr>
          <p:nvPr/>
        </p:nvPicPr>
        <p:blipFill>
          <a:blip r:embed="rId3"/>
          <a:stretch>
            <a:fillRect/>
          </a:stretch>
        </p:blipFill>
        <p:spPr>
          <a:xfrm>
            <a:off x="7570596" y="3370082"/>
            <a:ext cx="4093060" cy="2514601"/>
          </a:xfrm>
          <a:prstGeom prst="rect">
            <a:avLst/>
          </a:prstGeom>
        </p:spPr>
      </p:pic>
    </p:spTree>
    <p:extLst>
      <p:ext uri="{BB962C8B-B14F-4D97-AF65-F5344CB8AC3E}">
        <p14:creationId xmlns:p14="http://schemas.microsoft.com/office/powerpoint/2010/main" val="389587873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256</TotalTime>
  <Words>956</Words>
  <Application>Microsoft Office PowerPoint</Application>
  <PresentationFormat>Widescreen</PresentationFormat>
  <Paragraphs>68</Paragraphs>
  <Slides>11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Corbel</vt:lpstr>
      <vt:lpstr>Parallax</vt:lpstr>
      <vt:lpstr>Hiring Process Analytics </vt:lpstr>
      <vt:lpstr>Project Description</vt:lpstr>
      <vt:lpstr>Approach</vt:lpstr>
      <vt:lpstr>Tech-Stack Used</vt:lpstr>
      <vt:lpstr>Determining the gender distribution of hires. Number of males and females have been hired by the company</vt:lpstr>
      <vt:lpstr>The average salary offered by this company</vt:lpstr>
      <vt:lpstr>Created class intervals for the salaries in the company.</vt:lpstr>
      <vt:lpstr>Used a bar graph visualization to show the proportion of people working in different departments.</vt:lpstr>
      <vt:lpstr>Used a graph to represent the different position tiers within the company. This will help you understand the distribution of positions across different tiers.</vt:lpstr>
      <vt:lpstr>Insights</vt:lpstr>
      <vt:lpstr>Result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Hiring Process Analytics</dc:title>
  <dc:creator>LENOVO</dc:creator>
  <cp:lastModifiedBy>LENOVO</cp:lastModifiedBy>
  <cp:revision>26</cp:revision>
  <dcterms:created xsi:type="dcterms:W3CDTF">2023-08-26T06:44:29Z</dcterms:created>
  <dcterms:modified xsi:type="dcterms:W3CDTF">2023-11-06T17:17:17Z</dcterms:modified>
</cp:coreProperties>
</file>