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6" r:id="rId5"/>
    <p:sldId id="257" r:id="rId6"/>
    <p:sldId id="258" r:id="rId7"/>
    <p:sldId id="259" r:id="rId8"/>
    <p:sldId id="260" r:id="rId9"/>
    <p:sldId id="263" r:id="rId10"/>
    <p:sldId id="261" r:id="rId11"/>
    <p:sldId id="270" r:id="rId12"/>
    <p:sldId id="262"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A3E6227-CC69-451F-A386-F8AAE7CCBBF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369-65E9-4AC6-AA79-2CC2864CD75B}"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96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E6227-CC69-451F-A386-F8AAE7CCBBF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355302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E6227-CC69-451F-A386-F8AAE7CCBBF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369-65E9-4AC6-AA79-2CC2864CD75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9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E6227-CC69-451F-A386-F8AAE7CCBBF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197681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6227-CC69-451F-A386-F8AAE7CCBBF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17369-65E9-4AC6-AA79-2CC2864CD75B}"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E6227-CC69-451F-A386-F8AAE7CCBBF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110091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E6227-CC69-451F-A386-F8AAE7CCBBF6}"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82283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E6227-CC69-451F-A386-F8AAE7CCBBF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280480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E6227-CC69-451F-A386-F8AAE7CCBBF6}"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385745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3E6227-CC69-451F-A386-F8AAE7CCBBF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369-65E9-4AC6-AA79-2CC2864CD75B}" type="slidenum">
              <a:rPr lang="en-US" smtClean="0"/>
              <a:t>‹#›</a:t>
            </a:fld>
            <a:endParaRPr lang="en-US"/>
          </a:p>
        </p:txBody>
      </p:sp>
    </p:spTree>
    <p:extLst>
      <p:ext uri="{BB962C8B-B14F-4D97-AF65-F5344CB8AC3E}">
        <p14:creationId xmlns:p14="http://schemas.microsoft.com/office/powerpoint/2010/main" val="188763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3E6227-CC69-451F-A386-F8AAE7CCBBF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17369-65E9-4AC6-AA79-2CC2864CD75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3E6227-CC69-451F-A386-F8AAE7CCBBF6}" type="datetimeFigureOut">
              <a:rPr lang="en-US" smtClean="0"/>
              <a:t>11/6/2023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517369-65E9-4AC6-AA79-2CC2864CD75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985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KaZ_ADHw_mZb_1kbOF7bvvmL45w1-i9a/edit?usp=drive_link&amp;ouid=113950963018301604819&amp;rtpof=true&amp;sd=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1A5E-46FD-41E9-84A5-E7D9B8AE0DA9}"/>
              </a:ext>
            </a:extLst>
          </p:cNvPr>
          <p:cNvSpPr>
            <a:spLocks noGrp="1"/>
          </p:cNvSpPr>
          <p:nvPr>
            <p:ph type="ctrTitle"/>
          </p:nvPr>
        </p:nvSpPr>
        <p:spPr/>
        <p:txBody>
          <a:bodyPr/>
          <a:lstStyle/>
          <a:p>
            <a:r>
              <a:rPr lang="en-US" b="1" dirty="0"/>
              <a:t>IMDB Movie Analysis</a:t>
            </a:r>
            <a:br>
              <a:rPr lang="en-US" b="1" dirty="0"/>
            </a:br>
            <a:r>
              <a:rPr lang="en-US" b="1" dirty="0"/>
              <a:t>(Final Project-1)</a:t>
            </a:r>
            <a:endParaRPr lang="en-US" dirty="0"/>
          </a:p>
        </p:txBody>
      </p:sp>
      <p:sp>
        <p:nvSpPr>
          <p:cNvPr id="3" name="Subtitle 2">
            <a:extLst>
              <a:ext uri="{FF2B5EF4-FFF2-40B4-BE49-F238E27FC236}">
                <a16:creationId xmlns:a16="http://schemas.microsoft.com/office/drawing/2014/main" id="{B69B7820-6B83-4255-B6FA-671A4B0D2D62}"/>
              </a:ext>
            </a:extLst>
          </p:cNvPr>
          <p:cNvSpPr>
            <a:spLocks noGrp="1"/>
          </p:cNvSpPr>
          <p:nvPr>
            <p:ph type="subTitle" idx="1"/>
          </p:nvPr>
        </p:nvSpPr>
        <p:spPr/>
        <p:txBody>
          <a:bodyPr/>
          <a:lstStyle/>
          <a:p>
            <a:r>
              <a:rPr lang="en-US" dirty="0"/>
              <a:t>Created by- Shweta Kushwaha</a:t>
            </a:r>
          </a:p>
        </p:txBody>
      </p:sp>
    </p:spTree>
    <p:extLst>
      <p:ext uri="{BB962C8B-B14F-4D97-AF65-F5344CB8AC3E}">
        <p14:creationId xmlns:p14="http://schemas.microsoft.com/office/powerpoint/2010/main" val="199160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6FAE-D0F1-48E0-9B08-F0D3980DFC1A}"/>
              </a:ext>
            </a:extLst>
          </p:cNvPr>
          <p:cNvSpPr>
            <a:spLocks noGrp="1"/>
          </p:cNvSpPr>
          <p:nvPr>
            <p:ph type="title"/>
          </p:nvPr>
        </p:nvSpPr>
        <p:spPr/>
        <p:txBody>
          <a:bodyPr>
            <a:normAutofit/>
          </a:bodyPr>
          <a:lstStyle/>
          <a:p>
            <a:r>
              <a:rPr lang="en-US" sz="3600" b="1" dirty="0"/>
              <a:t>Director Analysis: </a:t>
            </a:r>
            <a:r>
              <a:rPr lang="en-US" sz="3600" dirty="0"/>
              <a:t>Influence of directors on movie ratings.</a:t>
            </a:r>
          </a:p>
        </p:txBody>
      </p:sp>
      <p:sp>
        <p:nvSpPr>
          <p:cNvPr id="3" name="Content Placeholder 2">
            <a:extLst>
              <a:ext uri="{FF2B5EF4-FFF2-40B4-BE49-F238E27FC236}">
                <a16:creationId xmlns:a16="http://schemas.microsoft.com/office/drawing/2014/main" id="{DF238236-C933-4E82-86F3-443F692F140B}"/>
              </a:ext>
            </a:extLst>
          </p:cNvPr>
          <p:cNvSpPr>
            <a:spLocks noGrp="1"/>
          </p:cNvSpPr>
          <p:nvPr>
            <p:ph idx="1"/>
          </p:nvPr>
        </p:nvSpPr>
        <p:spPr/>
        <p:txBody>
          <a:bodyPr>
            <a:normAutofit/>
          </a:bodyPr>
          <a:lstStyle/>
          <a:p>
            <a:r>
              <a:rPr lang="en-US" dirty="0"/>
              <a:t>To find the top directors based on their average IMDB score I used a </a:t>
            </a:r>
            <a:r>
              <a:rPr lang="en-US" dirty="0" err="1"/>
              <a:t>countif</a:t>
            </a:r>
            <a:r>
              <a:rPr lang="en-US" dirty="0"/>
              <a:t> function.</a:t>
            </a:r>
          </a:p>
          <a:p>
            <a:r>
              <a:rPr lang="en-US" dirty="0"/>
              <a:t>=COUNTIF(A2:A3757, H2)</a:t>
            </a:r>
          </a:p>
          <a:p>
            <a:r>
              <a:rPr lang="en-US" dirty="0"/>
              <a:t>To identify the directors with the </a:t>
            </a:r>
            <a:r>
              <a:rPr lang="en-US"/>
              <a:t>highest scores</a:t>
            </a:r>
          </a:p>
          <a:p>
            <a:r>
              <a:rPr lang="en-US"/>
              <a:t> </a:t>
            </a:r>
            <a:r>
              <a:rPr lang="en-US" dirty="0"/>
              <a:t>I used the percentile function:</a:t>
            </a:r>
          </a:p>
          <a:p>
            <a:r>
              <a:rPr lang="en-US" dirty="0"/>
              <a:t>Firstly, I found the largest average IMBD</a:t>
            </a:r>
          </a:p>
          <a:p>
            <a:r>
              <a:rPr lang="en-US" dirty="0"/>
              <a:t>Score.</a:t>
            </a:r>
          </a:p>
          <a:p>
            <a:r>
              <a:rPr lang="en-US" dirty="0"/>
              <a:t>=LARGE(B4:B1663,1)</a:t>
            </a:r>
          </a:p>
          <a:p>
            <a:r>
              <a:rPr lang="en-US" dirty="0"/>
              <a:t>=ROUND(AVERAGEIF(A2:A3757,H2,B2:B3757),2)</a:t>
            </a:r>
          </a:p>
          <a:p>
            <a:endParaRPr lang="en-US" dirty="0"/>
          </a:p>
        </p:txBody>
      </p:sp>
      <p:pic>
        <p:nvPicPr>
          <p:cNvPr id="6" name="Picture 5">
            <a:extLst>
              <a:ext uri="{FF2B5EF4-FFF2-40B4-BE49-F238E27FC236}">
                <a16:creationId xmlns:a16="http://schemas.microsoft.com/office/drawing/2014/main" id="{98B81D6E-2BCE-43FB-9CF0-638FF2989434}"/>
              </a:ext>
            </a:extLst>
          </p:cNvPr>
          <p:cNvPicPr>
            <a:picLocks noChangeAspect="1"/>
          </p:cNvPicPr>
          <p:nvPr/>
        </p:nvPicPr>
        <p:blipFill>
          <a:blip r:embed="rId2"/>
          <a:stretch>
            <a:fillRect/>
          </a:stretch>
        </p:blipFill>
        <p:spPr>
          <a:xfrm>
            <a:off x="6977848" y="3108605"/>
            <a:ext cx="4780895" cy="3672210"/>
          </a:xfrm>
          <a:prstGeom prst="rect">
            <a:avLst/>
          </a:prstGeom>
        </p:spPr>
      </p:pic>
      <p:sp>
        <p:nvSpPr>
          <p:cNvPr id="7" name="Rectangle 6">
            <a:extLst>
              <a:ext uri="{FF2B5EF4-FFF2-40B4-BE49-F238E27FC236}">
                <a16:creationId xmlns:a16="http://schemas.microsoft.com/office/drawing/2014/main" id="{C0E34005-809E-4352-A52F-3D587D459143}"/>
              </a:ext>
            </a:extLst>
          </p:cNvPr>
          <p:cNvSpPr/>
          <p:nvPr/>
        </p:nvSpPr>
        <p:spPr>
          <a:xfrm>
            <a:off x="11148505" y="77185"/>
            <a:ext cx="832279"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Contd..</a:t>
            </a:r>
          </a:p>
        </p:txBody>
      </p:sp>
    </p:spTree>
    <p:extLst>
      <p:ext uri="{BB962C8B-B14F-4D97-AF65-F5344CB8AC3E}">
        <p14:creationId xmlns:p14="http://schemas.microsoft.com/office/powerpoint/2010/main" val="415848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6C7F-759F-4AA4-9EA8-A7BA9257A9A7}"/>
              </a:ext>
            </a:extLst>
          </p:cNvPr>
          <p:cNvSpPr>
            <a:spLocks noGrp="1"/>
          </p:cNvSpPr>
          <p:nvPr>
            <p:ph type="title"/>
          </p:nvPr>
        </p:nvSpPr>
        <p:spPr/>
        <p:txBody>
          <a:bodyPr>
            <a:normAutofit/>
          </a:bodyPr>
          <a:lstStyle/>
          <a:p>
            <a:r>
              <a:rPr lang="en-US" sz="3600" b="1" dirty="0"/>
              <a:t>Director Analysis: </a:t>
            </a:r>
            <a:r>
              <a:rPr lang="en-US" sz="3600" dirty="0"/>
              <a:t>Influence of directors on movie ratings.</a:t>
            </a:r>
          </a:p>
        </p:txBody>
      </p:sp>
      <p:sp>
        <p:nvSpPr>
          <p:cNvPr id="3" name="Content Placeholder 2">
            <a:extLst>
              <a:ext uri="{FF2B5EF4-FFF2-40B4-BE49-F238E27FC236}">
                <a16:creationId xmlns:a16="http://schemas.microsoft.com/office/drawing/2014/main" id="{C4320ABB-3E9D-4BAD-A124-90A8000146FC}"/>
              </a:ext>
            </a:extLst>
          </p:cNvPr>
          <p:cNvSpPr>
            <a:spLocks noGrp="1"/>
          </p:cNvSpPr>
          <p:nvPr>
            <p:ph idx="1"/>
          </p:nvPr>
        </p:nvSpPr>
        <p:spPr/>
        <p:txBody>
          <a:bodyPr/>
          <a:lstStyle/>
          <a:p>
            <a:r>
              <a:rPr lang="en-US" dirty="0"/>
              <a:t>Then comparing the scores of these</a:t>
            </a:r>
          </a:p>
          <a:p>
            <a:r>
              <a:rPr lang="en-US" dirty="0"/>
              <a:t>directors to the overall distribution of scores.</a:t>
            </a:r>
          </a:p>
          <a:p>
            <a:r>
              <a:rPr lang="en-US" dirty="0"/>
              <a:t>=PERCENTRANK.INC(J2:J1660, J2)*100</a:t>
            </a:r>
          </a:p>
          <a:p>
            <a:endParaRPr lang="en-US" dirty="0"/>
          </a:p>
        </p:txBody>
      </p:sp>
      <p:pic>
        <p:nvPicPr>
          <p:cNvPr id="4" name="Picture 3">
            <a:extLst>
              <a:ext uri="{FF2B5EF4-FFF2-40B4-BE49-F238E27FC236}">
                <a16:creationId xmlns:a16="http://schemas.microsoft.com/office/drawing/2014/main" id="{4CF169AA-83CC-4211-BBFE-5A558848551C}"/>
              </a:ext>
            </a:extLst>
          </p:cNvPr>
          <p:cNvPicPr>
            <a:picLocks noChangeAspect="1"/>
          </p:cNvPicPr>
          <p:nvPr/>
        </p:nvPicPr>
        <p:blipFill>
          <a:blip r:embed="rId2"/>
          <a:stretch>
            <a:fillRect/>
          </a:stretch>
        </p:blipFill>
        <p:spPr>
          <a:xfrm>
            <a:off x="6096000" y="3330014"/>
            <a:ext cx="5810250" cy="714375"/>
          </a:xfrm>
          <a:prstGeom prst="rect">
            <a:avLst/>
          </a:prstGeom>
        </p:spPr>
      </p:pic>
    </p:spTree>
    <p:extLst>
      <p:ext uri="{BB962C8B-B14F-4D97-AF65-F5344CB8AC3E}">
        <p14:creationId xmlns:p14="http://schemas.microsoft.com/office/powerpoint/2010/main" val="176753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2233-EF13-4760-ACCF-C803C0116F62}"/>
              </a:ext>
            </a:extLst>
          </p:cNvPr>
          <p:cNvSpPr>
            <a:spLocks noGrp="1"/>
          </p:cNvSpPr>
          <p:nvPr>
            <p:ph type="title"/>
          </p:nvPr>
        </p:nvSpPr>
        <p:spPr>
          <a:xfrm>
            <a:off x="1024128" y="585216"/>
            <a:ext cx="9720072" cy="950621"/>
          </a:xfrm>
        </p:spPr>
        <p:txBody>
          <a:bodyPr>
            <a:noAutofit/>
          </a:bodyPr>
          <a:lstStyle/>
          <a:p>
            <a:r>
              <a:rPr lang="en-US" sz="3600" b="1" dirty="0"/>
              <a:t>Budget Analysis:</a:t>
            </a:r>
            <a:r>
              <a:rPr lang="en-US" sz="3600" dirty="0"/>
              <a:t> Explore the relationship between movie budgets and their financial success.</a:t>
            </a:r>
          </a:p>
        </p:txBody>
      </p:sp>
      <p:sp>
        <p:nvSpPr>
          <p:cNvPr id="3" name="Content Placeholder 2">
            <a:extLst>
              <a:ext uri="{FF2B5EF4-FFF2-40B4-BE49-F238E27FC236}">
                <a16:creationId xmlns:a16="http://schemas.microsoft.com/office/drawing/2014/main" id="{C7B96F9B-6C10-45DB-AC12-D76E0286D0C8}"/>
              </a:ext>
            </a:extLst>
          </p:cNvPr>
          <p:cNvSpPr>
            <a:spLocks noGrp="1"/>
          </p:cNvSpPr>
          <p:nvPr>
            <p:ph idx="1"/>
          </p:nvPr>
        </p:nvSpPr>
        <p:spPr>
          <a:xfrm>
            <a:off x="1024128" y="1713390"/>
            <a:ext cx="9720073" cy="4595970"/>
          </a:xfrm>
        </p:spPr>
        <p:txBody>
          <a:bodyPr/>
          <a:lstStyle/>
          <a:p>
            <a:r>
              <a:rPr lang="en-US" dirty="0"/>
              <a:t> The correlation between movie budgets and gross earnings is showing relatively weak positive linear relationship</a:t>
            </a:r>
          </a:p>
          <a:p>
            <a:r>
              <a:rPr lang="en-US" dirty="0"/>
              <a:t>=CORREL(B2:B3757,C2:C3757)</a:t>
            </a:r>
          </a:p>
          <a:p>
            <a:r>
              <a:rPr lang="en-US" dirty="0"/>
              <a:t>The movies with the highest profit margin.</a:t>
            </a:r>
          </a:p>
          <a:p>
            <a:r>
              <a:rPr lang="en-US" dirty="0"/>
              <a:t>=MAX(D2:D3757)</a:t>
            </a:r>
          </a:p>
          <a:p>
            <a:endParaRPr lang="en-US" dirty="0"/>
          </a:p>
          <a:p>
            <a:endParaRPr lang="en-US" dirty="0"/>
          </a:p>
        </p:txBody>
      </p:sp>
      <p:pic>
        <p:nvPicPr>
          <p:cNvPr id="4" name="Picture 3">
            <a:extLst>
              <a:ext uri="{FF2B5EF4-FFF2-40B4-BE49-F238E27FC236}">
                <a16:creationId xmlns:a16="http://schemas.microsoft.com/office/drawing/2014/main" id="{75AE7B6B-9C66-41CC-A3CE-6802AA0F859D}"/>
              </a:ext>
            </a:extLst>
          </p:cNvPr>
          <p:cNvPicPr>
            <a:picLocks noChangeAspect="1"/>
          </p:cNvPicPr>
          <p:nvPr/>
        </p:nvPicPr>
        <p:blipFill>
          <a:blip r:embed="rId2"/>
          <a:stretch>
            <a:fillRect/>
          </a:stretch>
        </p:blipFill>
        <p:spPr>
          <a:xfrm>
            <a:off x="1202184" y="4011375"/>
            <a:ext cx="9363959" cy="2121285"/>
          </a:xfrm>
          <a:prstGeom prst="rect">
            <a:avLst/>
          </a:prstGeom>
        </p:spPr>
      </p:pic>
    </p:spTree>
    <p:extLst>
      <p:ext uri="{BB962C8B-B14F-4D97-AF65-F5344CB8AC3E}">
        <p14:creationId xmlns:p14="http://schemas.microsoft.com/office/powerpoint/2010/main" val="358711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7A0E-365D-4123-9A7F-C73136E78F6E}"/>
              </a:ext>
            </a:extLst>
          </p:cNvPr>
          <p:cNvSpPr>
            <a:spLocks noGrp="1"/>
          </p:cNvSpPr>
          <p:nvPr>
            <p:ph type="title"/>
          </p:nvPr>
        </p:nvSpPr>
        <p:spPr/>
        <p:txBody>
          <a:bodyPr/>
          <a:lstStyle/>
          <a:p>
            <a:r>
              <a:rPr lang="en-US" dirty="0"/>
              <a:t>				Insights</a:t>
            </a:r>
          </a:p>
        </p:txBody>
      </p:sp>
      <p:sp>
        <p:nvSpPr>
          <p:cNvPr id="3" name="Content Placeholder 2">
            <a:extLst>
              <a:ext uri="{FF2B5EF4-FFF2-40B4-BE49-F238E27FC236}">
                <a16:creationId xmlns:a16="http://schemas.microsoft.com/office/drawing/2014/main" id="{0BC7F3F9-217A-4990-A167-00E0B030EA8B}"/>
              </a:ext>
            </a:extLst>
          </p:cNvPr>
          <p:cNvSpPr>
            <a:spLocks noGrp="1"/>
          </p:cNvSpPr>
          <p:nvPr>
            <p:ph idx="1"/>
          </p:nvPr>
        </p:nvSpPr>
        <p:spPr>
          <a:xfrm>
            <a:off x="1024128" y="2084832"/>
            <a:ext cx="9720073" cy="4224528"/>
          </a:xfrm>
        </p:spPr>
        <p:txBody>
          <a:bodyPr/>
          <a:lstStyle/>
          <a:p>
            <a:pPr>
              <a:buFont typeface="Wingdings" panose="05000000000000000000" pitchFamily="2" charset="2"/>
              <a:buChar char="§"/>
            </a:pPr>
            <a:r>
              <a:rPr lang="en-US" dirty="0"/>
              <a:t>The most common movie genre is comedy.</a:t>
            </a:r>
          </a:p>
          <a:p>
            <a:pPr>
              <a:buFont typeface="Wingdings" panose="05000000000000000000" pitchFamily="2" charset="2"/>
              <a:buChar char="§"/>
            </a:pPr>
            <a:r>
              <a:rPr lang="en-US" dirty="0"/>
              <a:t>We found that movie with duration 100-120 minutes has maximum number of movies, but the average IMBD is highest for 221-240 minutes. The highest median IMBD is in 281-300 minutes.</a:t>
            </a:r>
          </a:p>
          <a:p>
            <a:pPr>
              <a:buFont typeface="Wingdings" panose="05000000000000000000" pitchFamily="2" charset="2"/>
              <a:buChar char="§"/>
            </a:pPr>
            <a:r>
              <a:rPr lang="en-US" dirty="0"/>
              <a:t>The most common languages used in movies is English.</a:t>
            </a:r>
          </a:p>
          <a:p>
            <a:pPr>
              <a:buFont typeface="Wingdings" panose="05000000000000000000" pitchFamily="2" charset="2"/>
              <a:buChar char="§"/>
            </a:pPr>
            <a:r>
              <a:rPr lang="en-US" dirty="0"/>
              <a:t>The percentile rank of average IMBD is highest of “Akira Kurosawa”. But since he has made only one movie so this won’t be appropriate means of analyzing.</a:t>
            </a:r>
          </a:p>
          <a:p>
            <a:pPr>
              <a:buFont typeface="Wingdings" panose="05000000000000000000" pitchFamily="2" charset="2"/>
              <a:buChar char="§"/>
            </a:pPr>
            <a:r>
              <a:rPr lang="en-US" dirty="0"/>
              <a:t>The maximum profit is of “Avatar” movie and it has highest profit margin around 523505847.</a:t>
            </a:r>
          </a:p>
        </p:txBody>
      </p:sp>
    </p:spTree>
    <p:extLst>
      <p:ext uri="{BB962C8B-B14F-4D97-AF65-F5344CB8AC3E}">
        <p14:creationId xmlns:p14="http://schemas.microsoft.com/office/powerpoint/2010/main" val="342005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A813-FFFD-44AD-B232-6F3DAFCACC95}"/>
              </a:ext>
            </a:extLst>
          </p:cNvPr>
          <p:cNvSpPr>
            <a:spLocks noGrp="1"/>
          </p:cNvSpPr>
          <p:nvPr>
            <p:ph type="title"/>
          </p:nvPr>
        </p:nvSpPr>
        <p:spPr/>
        <p:txBody>
          <a:bodyPr/>
          <a:lstStyle/>
          <a:p>
            <a:r>
              <a:rPr lang="en-US" dirty="0"/>
              <a:t>				RESULT</a:t>
            </a:r>
          </a:p>
        </p:txBody>
      </p:sp>
      <p:sp>
        <p:nvSpPr>
          <p:cNvPr id="3" name="Content Placeholder 2">
            <a:extLst>
              <a:ext uri="{FF2B5EF4-FFF2-40B4-BE49-F238E27FC236}">
                <a16:creationId xmlns:a16="http://schemas.microsoft.com/office/drawing/2014/main" id="{F4282E2A-13D6-4243-B9F1-B5DD6EC985A1}"/>
              </a:ext>
            </a:extLst>
          </p:cNvPr>
          <p:cNvSpPr>
            <a:spLocks noGrp="1"/>
          </p:cNvSpPr>
          <p:nvPr>
            <p:ph idx="1"/>
          </p:nvPr>
        </p:nvSpPr>
        <p:spPr/>
        <p:txBody>
          <a:bodyPr/>
          <a:lstStyle/>
          <a:p>
            <a:r>
              <a:rPr lang="en-US" dirty="0"/>
              <a:t>This project helps in analyzing the distribution of movie genres and their impact on the IMDB score, the distribution of movie durations and its impact on the IMDB score. Moreover, the most common languages used in movies is English and their impact on the IMDB score. Also, the relationship between movie budgets and their financial success. </a:t>
            </a:r>
          </a:p>
          <a:p>
            <a:r>
              <a:rPr lang="en-US" dirty="0"/>
              <a:t>For more details you can visit excel, please </a:t>
            </a:r>
            <a:r>
              <a:rPr lang="en-US" dirty="0">
                <a:hlinkClick r:id="rId2"/>
              </a:rPr>
              <a:t>click here</a:t>
            </a:r>
            <a:endParaRPr lang="en-US" dirty="0"/>
          </a:p>
        </p:txBody>
      </p:sp>
    </p:spTree>
    <p:extLst>
      <p:ext uri="{BB962C8B-B14F-4D97-AF65-F5344CB8AC3E}">
        <p14:creationId xmlns:p14="http://schemas.microsoft.com/office/powerpoint/2010/main" val="153757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05EC4F-9AD4-4CDE-85DE-4E9E1A1A4EC0}"/>
              </a:ext>
            </a:extLst>
          </p:cNvPr>
          <p:cNvSpPr/>
          <p:nvPr/>
        </p:nvSpPr>
        <p:spPr>
          <a:xfrm>
            <a:off x="2050742" y="2725445"/>
            <a:ext cx="8140823" cy="1200329"/>
          </a:xfrm>
          <a:prstGeom prst="rect">
            <a:avLst/>
          </a:prstGeom>
          <a:noFill/>
        </p:spPr>
        <p:txBody>
          <a:bodyPr wrap="square" lIns="91440" tIns="45720" rIns="91440" bIns="45720">
            <a:sp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375105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CEDC-37B0-44F4-8C69-912BA796C207}"/>
              </a:ext>
            </a:extLst>
          </p:cNvPr>
          <p:cNvSpPr>
            <a:spLocks noGrp="1"/>
          </p:cNvSpPr>
          <p:nvPr>
            <p:ph type="title"/>
          </p:nvPr>
        </p:nvSpPr>
        <p:spPr/>
        <p:txBody>
          <a:bodyPr/>
          <a:lstStyle/>
          <a:p>
            <a:r>
              <a:rPr lang="en-US" b="1" dirty="0"/>
              <a:t>           Project Description</a:t>
            </a:r>
            <a:endParaRPr lang="en-US" dirty="0"/>
          </a:p>
        </p:txBody>
      </p:sp>
      <p:sp>
        <p:nvSpPr>
          <p:cNvPr id="3" name="Content Placeholder 2">
            <a:extLst>
              <a:ext uri="{FF2B5EF4-FFF2-40B4-BE49-F238E27FC236}">
                <a16:creationId xmlns:a16="http://schemas.microsoft.com/office/drawing/2014/main" id="{5AF62D00-466F-4C60-B89F-93DD0B6DB500}"/>
              </a:ext>
            </a:extLst>
          </p:cNvPr>
          <p:cNvSpPr>
            <a:spLocks noGrp="1"/>
          </p:cNvSpPr>
          <p:nvPr>
            <p:ph idx="1"/>
          </p:nvPr>
        </p:nvSpPr>
        <p:spPr/>
        <p:txBody>
          <a:bodyPr/>
          <a:lstStyle/>
          <a:p>
            <a:r>
              <a:rPr lang="en-US" dirty="0"/>
              <a:t>In this project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 In this project we required to access the data from IMDB and generate insights on the questions asked by the team.</a:t>
            </a:r>
          </a:p>
        </p:txBody>
      </p:sp>
    </p:spTree>
    <p:extLst>
      <p:ext uri="{BB962C8B-B14F-4D97-AF65-F5344CB8AC3E}">
        <p14:creationId xmlns:p14="http://schemas.microsoft.com/office/powerpoint/2010/main" val="231576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3F67-442E-4C0E-A5F2-EAB5D7E5AC6E}"/>
              </a:ext>
            </a:extLst>
          </p:cNvPr>
          <p:cNvSpPr>
            <a:spLocks noGrp="1"/>
          </p:cNvSpPr>
          <p:nvPr>
            <p:ph type="title"/>
          </p:nvPr>
        </p:nvSpPr>
        <p:spPr/>
        <p:txBody>
          <a:bodyPr/>
          <a:lstStyle/>
          <a:p>
            <a:r>
              <a:rPr lang="en-US" b="1" dirty="0"/>
              <a:t>				Approach</a:t>
            </a:r>
            <a:endParaRPr lang="en-US" dirty="0"/>
          </a:p>
        </p:txBody>
      </p:sp>
      <p:sp>
        <p:nvSpPr>
          <p:cNvPr id="3" name="Content Placeholder 2">
            <a:extLst>
              <a:ext uri="{FF2B5EF4-FFF2-40B4-BE49-F238E27FC236}">
                <a16:creationId xmlns:a16="http://schemas.microsoft.com/office/drawing/2014/main" id="{3F445B21-4CB8-4A17-BCD3-B76FFA33908C}"/>
              </a:ext>
            </a:extLst>
          </p:cNvPr>
          <p:cNvSpPr>
            <a:spLocks noGrp="1"/>
          </p:cNvSpPr>
          <p:nvPr>
            <p:ph idx="1"/>
          </p:nvPr>
        </p:nvSpPr>
        <p:spPr>
          <a:xfrm>
            <a:off x="1024128" y="1837678"/>
            <a:ext cx="9720073" cy="4471682"/>
          </a:xfrm>
        </p:spPr>
        <p:txBody>
          <a:bodyPr>
            <a:normAutofit fontScale="70000" lnSpcReduction="20000"/>
          </a:bodyPr>
          <a:lstStyle/>
          <a:p>
            <a:r>
              <a:rPr lang="en-US" b="1" dirty="0"/>
              <a:t>Five 'Whys' Approach</a:t>
            </a:r>
            <a:r>
              <a:rPr lang="en-US" dirty="0"/>
              <a:t>: This technique will help dig deeper into the problem. For instance, if you find that movies with higher budgets tend to have higher ratings, you can ask "Why?" repeatedly to uncover the root cause. Here's an example:</a:t>
            </a:r>
          </a:p>
          <a:p>
            <a:r>
              <a:rPr lang="en-US" dirty="0"/>
              <a:t>Q: "Why do movies with higher budgets tend to have higher ratings?"</a:t>
            </a:r>
          </a:p>
          <a:p>
            <a:r>
              <a:rPr lang="en-US" dirty="0"/>
              <a:t>A: They can afford better production quality.</a:t>
            </a:r>
          </a:p>
          <a:p>
            <a:r>
              <a:rPr lang="en-US" dirty="0"/>
              <a:t>Q: "Why does better production quality lead to higher ratings?"</a:t>
            </a:r>
          </a:p>
          <a:p>
            <a:r>
              <a:rPr lang="en-US" dirty="0"/>
              <a:t>A: It enhances the viewer's experience.</a:t>
            </a:r>
          </a:p>
          <a:p>
            <a:r>
              <a:rPr lang="en-US" dirty="0"/>
              <a:t>Q: "Why does an enhanced viewer experience lead to higher ratings?"</a:t>
            </a:r>
          </a:p>
          <a:p>
            <a:r>
              <a:rPr lang="en-US" dirty="0"/>
              <a:t>A: Viewers are more likely to rate a movie highly if they enjoyed watching it.</a:t>
            </a:r>
          </a:p>
          <a:p>
            <a:r>
              <a:rPr lang="en-US" dirty="0"/>
              <a:t>Q: "Why are viewers more likely to rate a movie highly if they enjoyed watching it?"</a:t>
            </a:r>
          </a:p>
          <a:p>
            <a:r>
              <a:rPr lang="en-US" dirty="0"/>
              <a:t>A: Positive experiences lead to positive reviews.</a:t>
            </a:r>
          </a:p>
          <a:p>
            <a:r>
              <a:rPr lang="en-US" dirty="0"/>
              <a:t>Q: "Why do positive reviews matter?"</a:t>
            </a:r>
          </a:p>
          <a:p>
            <a:r>
              <a:rPr lang="en-US" dirty="0"/>
              <a:t>A: They influence other viewers' decisions to watch the movie, increasing its popularity and success.</a:t>
            </a:r>
          </a:p>
          <a:p>
            <a:r>
              <a:rPr lang="en-US" b="1" dirty="0"/>
              <a:t>Report and Data Story</a:t>
            </a:r>
            <a:r>
              <a:rPr lang="en-US" dirty="0"/>
              <a:t>: After analysis, created a report that tells a story with data. This included initial problem, findings, and the insights gained. </a:t>
            </a:r>
          </a:p>
        </p:txBody>
      </p:sp>
    </p:spTree>
    <p:extLst>
      <p:ext uri="{BB962C8B-B14F-4D97-AF65-F5344CB8AC3E}">
        <p14:creationId xmlns:p14="http://schemas.microsoft.com/office/powerpoint/2010/main" val="297672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A850-824A-468F-B863-F90F8D479D92}"/>
              </a:ext>
            </a:extLst>
          </p:cNvPr>
          <p:cNvSpPr>
            <a:spLocks noGrp="1"/>
          </p:cNvSpPr>
          <p:nvPr>
            <p:ph type="title"/>
          </p:nvPr>
        </p:nvSpPr>
        <p:spPr/>
        <p:txBody>
          <a:bodyPr/>
          <a:lstStyle/>
          <a:p>
            <a:r>
              <a:rPr lang="en-US" b="1" dirty="0"/>
              <a:t>		Tech-Stack Used</a:t>
            </a:r>
            <a:endParaRPr lang="en-US" dirty="0"/>
          </a:p>
        </p:txBody>
      </p:sp>
      <p:sp>
        <p:nvSpPr>
          <p:cNvPr id="3" name="Content Placeholder 2">
            <a:extLst>
              <a:ext uri="{FF2B5EF4-FFF2-40B4-BE49-F238E27FC236}">
                <a16:creationId xmlns:a16="http://schemas.microsoft.com/office/drawing/2014/main" id="{1F62A0B0-E071-4638-8DFD-1283986C875B}"/>
              </a:ext>
            </a:extLst>
          </p:cNvPr>
          <p:cNvSpPr>
            <a:spLocks noGrp="1"/>
          </p:cNvSpPr>
          <p:nvPr>
            <p:ph idx="1"/>
          </p:nvPr>
        </p:nvSpPr>
        <p:spPr/>
        <p:txBody>
          <a:bodyPr/>
          <a:lstStyle/>
          <a:p>
            <a:pPr>
              <a:buFont typeface="Wingdings" panose="05000000000000000000" pitchFamily="2" charset="2"/>
              <a:buChar char="§"/>
            </a:pPr>
            <a:r>
              <a:rPr lang="en-US" dirty="0"/>
              <a:t>I used Microsoft excel to read and convert the </a:t>
            </a:r>
            <a:r>
              <a:rPr lang="en-US" dirty="0" err="1"/>
              <a:t>dataframe</a:t>
            </a:r>
            <a:r>
              <a:rPr lang="en-US" dirty="0"/>
              <a:t> according to our needs.</a:t>
            </a:r>
          </a:p>
          <a:p>
            <a:pPr>
              <a:buFont typeface="Wingdings" panose="05000000000000000000" pitchFamily="2" charset="2"/>
              <a:buChar char="§"/>
            </a:pPr>
            <a:r>
              <a:rPr lang="en-US" dirty="0"/>
              <a:t>I used Microsoft </a:t>
            </a:r>
            <a:r>
              <a:rPr lang="en-US" dirty="0" err="1"/>
              <a:t>powerpoint</a:t>
            </a:r>
            <a:r>
              <a:rPr lang="en-US" dirty="0"/>
              <a:t> to make the report and graphs to represent the project report clearly.</a:t>
            </a:r>
          </a:p>
        </p:txBody>
      </p:sp>
    </p:spTree>
    <p:extLst>
      <p:ext uri="{BB962C8B-B14F-4D97-AF65-F5344CB8AC3E}">
        <p14:creationId xmlns:p14="http://schemas.microsoft.com/office/powerpoint/2010/main" val="88176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C166-7077-4A24-8B04-77A0F68349CE}"/>
              </a:ext>
            </a:extLst>
          </p:cNvPr>
          <p:cNvSpPr>
            <a:spLocks noGrp="1"/>
          </p:cNvSpPr>
          <p:nvPr>
            <p:ph type="title"/>
          </p:nvPr>
        </p:nvSpPr>
        <p:spPr/>
        <p:txBody>
          <a:bodyPr>
            <a:normAutofit fontScale="90000"/>
          </a:bodyPr>
          <a:lstStyle/>
          <a:p>
            <a:r>
              <a:rPr lang="en-US" sz="4000" b="1" dirty="0"/>
              <a:t>Movie Genre Analysis:</a:t>
            </a:r>
            <a:r>
              <a:rPr lang="en-US" sz="4000" dirty="0"/>
              <a:t> Analyzing the distribution of movie genres and their impact on the IMDB score.</a:t>
            </a:r>
          </a:p>
        </p:txBody>
      </p:sp>
      <p:sp>
        <p:nvSpPr>
          <p:cNvPr id="3" name="Content Placeholder 2">
            <a:extLst>
              <a:ext uri="{FF2B5EF4-FFF2-40B4-BE49-F238E27FC236}">
                <a16:creationId xmlns:a16="http://schemas.microsoft.com/office/drawing/2014/main" id="{D41F7740-4D47-4917-A6B6-0823F7FE21E6}"/>
              </a:ext>
            </a:extLst>
          </p:cNvPr>
          <p:cNvSpPr>
            <a:spLocks noGrp="1"/>
          </p:cNvSpPr>
          <p:nvPr>
            <p:ph idx="1"/>
          </p:nvPr>
        </p:nvSpPr>
        <p:spPr>
          <a:xfrm>
            <a:off x="1024128" y="1917577"/>
            <a:ext cx="9720073" cy="4714041"/>
          </a:xfrm>
        </p:spPr>
        <p:txBody>
          <a:bodyPr>
            <a:normAutofit fontScale="55000" lnSpcReduction="20000"/>
          </a:bodyPr>
          <a:lstStyle/>
          <a:p>
            <a:r>
              <a:rPr lang="en-US" dirty="0"/>
              <a:t>I used following formulas:</a:t>
            </a:r>
          </a:p>
          <a:p>
            <a:r>
              <a:rPr lang="en-US" dirty="0"/>
              <a:t>=COUNTIF(A2:A3757, "Action")</a:t>
            </a:r>
          </a:p>
          <a:p>
            <a:r>
              <a:rPr lang="en-US" dirty="0"/>
              <a:t>=COUNTIF(A2:A3757, "Adventure")</a:t>
            </a:r>
          </a:p>
          <a:p>
            <a:r>
              <a:rPr lang="en-US" dirty="0"/>
              <a:t>=COUNTIF(A2:A3757, "Animation")</a:t>
            </a:r>
          </a:p>
          <a:p>
            <a:r>
              <a:rPr lang="en-US" dirty="0"/>
              <a:t>=COUNTIF(A2:A3757, "Biography")</a:t>
            </a:r>
          </a:p>
          <a:p>
            <a:r>
              <a:rPr lang="en-US" dirty="0"/>
              <a:t>=COUNTIF(A2:A3757, "Comedy")</a:t>
            </a:r>
          </a:p>
          <a:p>
            <a:r>
              <a:rPr lang="en-US" dirty="0"/>
              <a:t>=COUNTIF(A2:A3757, "Crime")</a:t>
            </a:r>
          </a:p>
          <a:p>
            <a:r>
              <a:rPr lang="en-US" dirty="0"/>
              <a:t>=COUNTIF(A2:A3757, "Documentary")</a:t>
            </a:r>
          </a:p>
          <a:p>
            <a:r>
              <a:rPr lang="en-US" dirty="0"/>
              <a:t>=COUNTIF(A2:A3757, "Drama")</a:t>
            </a:r>
          </a:p>
          <a:p>
            <a:r>
              <a:rPr lang="en-US" dirty="0"/>
              <a:t>=COUNTIF(A2:A3757, "Family")</a:t>
            </a:r>
          </a:p>
          <a:p>
            <a:r>
              <a:rPr lang="en-US" dirty="0"/>
              <a:t>=COUNTIF(A2:A3757, "Fantasy")</a:t>
            </a:r>
          </a:p>
          <a:p>
            <a:r>
              <a:rPr lang="en-US" dirty="0"/>
              <a:t>=COUNTIF(A2:A3757, "Horror")</a:t>
            </a:r>
          </a:p>
          <a:p>
            <a:r>
              <a:rPr lang="en-US" dirty="0"/>
              <a:t>=COUNTIF(A2:A3757, "Musical")</a:t>
            </a:r>
          </a:p>
          <a:p>
            <a:r>
              <a:rPr lang="en-US" dirty="0"/>
              <a:t>=COUNTIF(A2:A3757, "Mystery")</a:t>
            </a:r>
          </a:p>
          <a:p>
            <a:r>
              <a:rPr lang="en-US" dirty="0"/>
              <a:t>=COUNTIF(A2:A3757, "Romance")</a:t>
            </a:r>
          </a:p>
        </p:txBody>
      </p:sp>
      <p:sp>
        <p:nvSpPr>
          <p:cNvPr id="4" name="Rectangle 3">
            <a:extLst>
              <a:ext uri="{FF2B5EF4-FFF2-40B4-BE49-F238E27FC236}">
                <a16:creationId xmlns:a16="http://schemas.microsoft.com/office/drawing/2014/main" id="{31AFAAA2-116E-482A-BF00-4DAAE3DFA439}"/>
              </a:ext>
            </a:extLst>
          </p:cNvPr>
          <p:cNvSpPr/>
          <p:nvPr/>
        </p:nvSpPr>
        <p:spPr>
          <a:xfrm>
            <a:off x="11167872" y="215884"/>
            <a:ext cx="832279"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Contd..</a:t>
            </a:r>
          </a:p>
        </p:txBody>
      </p:sp>
      <p:pic>
        <p:nvPicPr>
          <p:cNvPr id="6" name="Picture 5">
            <a:extLst>
              <a:ext uri="{FF2B5EF4-FFF2-40B4-BE49-F238E27FC236}">
                <a16:creationId xmlns:a16="http://schemas.microsoft.com/office/drawing/2014/main" id="{2217AAF9-EE86-4932-9D2F-E6CFE3CD29E2}"/>
              </a:ext>
            </a:extLst>
          </p:cNvPr>
          <p:cNvPicPr>
            <a:picLocks noChangeAspect="1"/>
          </p:cNvPicPr>
          <p:nvPr/>
        </p:nvPicPr>
        <p:blipFill>
          <a:blip r:embed="rId2"/>
          <a:stretch>
            <a:fillRect/>
          </a:stretch>
        </p:blipFill>
        <p:spPr>
          <a:xfrm>
            <a:off x="4492101" y="2467067"/>
            <a:ext cx="7309282" cy="3615060"/>
          </a:xfrm>
          <a:prstGeom prst="rect">
            <a:avLst/>
          </a:prstGeom>
        </p:spPr>
      </p:pic>
    </p:spTree>
    <p:extLst>
      <p:ext uri="{BB962C8B-B14F-4D97-AF65-F5344CB8AC3E}">
        <p14:creationId xmlns:p14="http://schemas.microsoft.com/office/powerpoint/2010/main" val="331788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FF25-5581-496D-9102-99F59BD5691D}"/>
              </a:ext>
            </a:extLst>
          </p:cNvPr>
          <p:cNvSpPr>
            <a:spLocks noGrp="1"/>
          </p:cNvSpPr>
          <p:nvPr>
            <p:ph type="title"/>
          </p:nvPr>
        </p:nvSpPr>
        <p:spPr>
          <a:xfrm>
            <a:off x="1024128" y="585216"/>
            <a:ext cx="9720072" cy="444594"/>
          </a:xfrm>
        </p:spPr>
        <p:txBody>
          <a:bodyPr>
            <a:noAutofit/>
          </a:bodyPr>
          <a:lstStyle/>
          <a:p>
            <a:r>
              <a:rPr lang="en-US" sz="3600" b="1" dirty="0"/>
              <a:t>Movie Genre Analysis</a:t>
            </a:r>
            <a:endParaRPr lang="en-US" sz="3600" dirty="0"/>
          </a:p>
        </p:txBody>
      </p:sp>
      <p:sp>
        <p:nvSpPr>
          <p:cNvPr id="3" name="Content Placeholder 2">
            <a:extLst>
              <a:ext uri="{FF2B5EF4-FFF2-40B4-BE49-F238E27FC236}">
                <a16:creationId xmlns:a16="http://schemas.microsoft.com/office/drawing/2014/main" id="{88B359A7-F655-4192-AFEF-F30933B454B9}"/>
              </a:ext>
            </a:extLst>
          </p:cNvPr>
          <p:cNvSpPr>
            <a:spLocks noGrp="1"/>
          </p:cNvSpPr>
          <p:nvPr>
            <p:ph idx="1"/>
          </p:nvPr>
        </p:nvSpPr>
        <p:spPr>
          <a:xfrm>
            <a:off x="1024128" y="1251751"/>
            <a:ext cx="9720073" cy="5057609"/>
          </a:xfrm>
        </p:spPr>
        <p:txBody>
          <a:bodyPr>
            <a:normAutofit/>
          </a:bodyPr>
          <a:lstStyle/>
          <a:p>
            <a:pPr marL="0" indent="0">
              <a:buNone/>
            </a:pPr>
            <a:r>
              <a:rPr lang="en-US" dirty="0"/>
              <a:t>Calculating descriptive statistics (mean, median, mode, range, variance, standard deviation) of the IMDB scores:</a:t>
            </a:r>
          </a:p>
          <a:p>
            <a:r>
              <a:rPr lang="en-US" dirty="0"/>
              <a:t>=AVERAGE(D3:D961)</a:t>
            </a:r>
          </a:p>
          <a:p>
            <a:r>
              <a:rPr lang="en-US" dirty="0"/>
              <a:t>=MEDIAN(D3:D961)</a:t>
            </a:r>
          </a:p>
          <a:p>
            <a:r>
              <a:rPr lang="en-US" dirty="0"/>
              <a:t>=MODE(D3:D961)</a:t>
            </a:r>
          </a:p>
          <a:p>
            <a:r>
              <a:rPr lang="en-US" dirty="0"/>
              <a:t>=MAX(D3:D961)</a:t>
            </a:r>
          </a:p>
          <a:p>
            <a:r>
              <a:rPr lang="en-US" dirty="0"/>
              <a:t>=MIN(D3:D961)</a:t>
            </a:r>
          </a:p>
          <a:p>
            <a:r>
              <a:rPr lang="en-US" dirty="0"/>
              <a:t>=VAR.P(D3:D961)</a:t>
            </a:r>
          </a:p>
          <a:p>
            <a:r>
              <a:rPr lang="en-US" dirty="0"/>
              <a:t>=STDEV.P(D3:D961)</a:t>
            </a:r>
          </a:p>
        </p:txBody>
      </p:sp>
      <p:pic>
        <p:nvPicPr>
          <p:cNvPr id="4" name="Picture 3">
            <a:extLst>
              <a:ext uri="{FF2B5EF4-FFF2-40B4-BE49-F238E27FC236}">
                <a16:creationId xmlns:a16="http://schemas.microsoft.com/office/drawing/2014/main" id="{A9556F78-CD24-49D0-85C6-205D15EAB951}"/>
              </a:ext>
            </a:extLst>
          </p:cNvPr>
          <p:cNvPicPr>
            <a:picLocks noChangeAspect="1"/>
          </p:cNvPicPr>
          <p:nvPr/>
        </p:nvPicPr>
        <p:blipFill>
          <a:blip r:embed="rId2"/>
          <a:stretch>
            <a:fillRect/>
          </a:stretch>
        </p:blipFill>
        <p:spPr>
          <a:xfrm>
            <a:off x="4397753" y="1706255"/>
            <a:ext cx="6968668" cy="4148599"/>
          </a:xfrm>
          <a:prstGeom prst="rect">
            <a:avLst/>
          </a:prstGeom>
        </p:spPr>
      </p:pic>
    </p:spTree>
    <p:extLst>
      <p:ext uri="{BB962C8B-B14F-4D97-AF65-F5344CB8AC3E}">
        <p14:creationId xmlns:p14="http://schemas.microsoft.com/office/powerpoint/2010/main" val="222704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39C3-2BD3-4486-8C02-4836110BBBBB}"/>
              </a:ext>
            </a:extLst>
          </p:cNvPr>
          <p:cNvSpPr>
            <a:spLocks noGrp="1"/>
          </p:cNvSpPr>
          <p:nvPr>
            <p:ph type="title"/>
          </p:nvPr>
        </p:nvSpPr>
        <p:spPr/>
        <p:txBody>
          <a:bodyPr>
            <a:normAutofit/>
          </a:bodyPr>
          <a:lstStyle/>
          <a:p>
            <a:r>
              <a:rPr lang="en-US" sz="3600" b="1" dirty="0"/>
              <a:t>Movie Duration Analysis: </a:t>
            </a:r>
            <a:r>
              <a:rPr lang="en-US" sz="3600" dirty="0"/>
              <a:t>Analyzing the distribution of movie durations and its impact on the IMDB score.</a:t>
            </a:r>
          </a:p>
        </p:txBody>
      </p:sp>
      <p:sp>
        <p:nvSpPr>
          <p:cNvPr id="3" name="Content Placeholder 2">
            <a:extLst>
              <a:ext uri="{FF2B5EF4-FFF2-40B4-BE49-F238E27FC236}">
                <a16:creationId xmlns:a16="http://schemas.microsoft.com/office/drawing/2014/main" id="{16FFA5F2-263F-4BF4-8B46-4ADCDFC7859F}"/>
              </a:ext>
            </a:extLst>
          </p:cNvPr>
          <p:cNvSpPr>
            <a:spLocks noGrp="1"/>
          </p:cNvSpPr>
          <p:nvPr>
            <p:ph idx="1"/>
          </p:nvPr>
        </p:nvSpPr>
        <p:spPr/>
        <p:txBody>
          <a:bodyPr/>
          <a:lstStyle/>
          <a:p>
            <a:r>
              <a:rPr lang="en-US" dirty="0"/>
              <a:t>I used following formula:</a:t>
            </a:r>
          </a:p>
          <a:p>
            <a:r>
              <a:rPr lang="en-US" dirty="0"/>
              <a:t>=AVERAGE(A2:A3757)</a:t>
            </a:r>
          </a:p>
          <a:p>
            <a:r>
              <a:rPr lang="en-US" dirty="0"/>
              <a:t>=MEDIAN(A2:A3757)</a:t>
            </a:r>
          </a:p>
          <a:p>
            <a:r>
              <a:rPr lang="en-US" dirty="0"/>
              <a:t>=STDEV(A2:A3757)</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7BEE17EA-31B0-4BBA-AEAE-1A634467A5CA}"/>
              </a:ext>
            </a:extLst>
          </p:cNvPr>
          <p:cNvPicPr>
            <a:picLocks noChangeAspect="1"/>
          </p:cNvPicPr>
          <p:nvPr/>
        </p:nvPicPr>
        <p:blipFill>
          <a:blip r:embed="rId2"/>
          <a:stretch>
            <a:fillRect/>
          </a:stretch>
        </p:blipFill>
        <p:spPr>
          <a:xfrm>
            <a:off x="4303476" y="2426571"/>
            <a:ext cx="2619375" cy="1219200"/>
          </a:xfrm>
          <a:prstGeom prst="rect">
            <a:avLst/>
          </a:prstGeom>
        </p:spPr>
      </p:pic>
      <p:pic>
        <p:nvPicPr>
          <p:cNvPr id="9" name="Picture 8">
            <a:extLst>
              <a:ext uri="{FF2B5EF4-FFF2-40B4-BE49-F238E27FC236}">
                <a16:creationId xmlns:a16="http://schemas.microsoft.com/office/drawing/2014/main" id="{B706B306-A946-4281-9380-9FD7A93C1274}"/>
              </a:ext>
            </a:extLst>
          </p:cNvPr>
          <p:cNvPicPr>
            <a:picLocks noChangeAspect="1"/>
          </p:cNvPicPr>
          <p:nvPr/>
        </p:nvPicPr>
        <p:blipFill>
          <a:blip r:embed="rId3"/>
          <a:stretch>
            <a:fillRect/>
          </a:stretch>
        </p:blipFill>
        <p:spPr>
          <a:xfrm>
            <a:off x="7066625" y="2173549"/>
            <a:ext cx="4821037" cy="2944444"/>
          </a:xfrm>
          <a:prstGeom prst="rect">
            <a:avLst/>
          </a:prstGeom>
        </p:spPr>
      </p:pic>
    </p:spTree>
    <p:extLst>
      <p:ext uri="{BB962C8B-B14F-4D97-AF65-F5344CB8AC3E}">
        <p14:creationId xmlns:p14="http://schemas.microsoft.com/office/powerpoint/2010/main" val="171486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6112-EFD6-41AF-8726-C7A6CD79F35F}"/>
              </a:ext>
            </a:extLst>
          </p:cNvPr>
          <p:cNvSpPr>
            <a:spLocks noGrp="1"/>
          </p:cNvSpPr>
          <p:nvPr>
            <p:ph type="title"/>
          </p:nvPr>
        </p:nvSpPr>
        <p:spPr/>
        <p:txBody>
          <a:bodyPr>
            <a:normAutofit/>
          </a:bodyPr>
          <a:lstStyle/>
          <a:p>
            <a:r>
              <a:rPr lang="en-US" sz="3600" b="1" dirty="0"/>
              <a:t>Language Analysis: </a:t>
            </a:r>
            <a:r>
              <a:rPr lang="en-US" sz="3600" dirty="0"/>
              <a:t>Situation: Examining the distribution of movies based on their language.</a:t>
            </a:r>
          </a:p>
        </p:txBody>
      </p:sp>
      <p:sp>
        <p:nvSpPr>
          <p:cNvPr id="3" name="Content Placeholder 2">
            <a:extLst>
              <a:ext uri="{FF2B5EF4-FFF2-40B4-BE49-F238E27FC236}">
                <a16:creationId xmlns:a16="http://schemas.microsoft.com/office/drawing/2014/main" id="{9375C6F0-E35C-493E-8AD6-EB32A8DA1444}"/>
              </a:ext>
            </a:extLst>
          </p:cNvPr>
          <p:cNvSpPr>
            <a:spLocks noGrp="1"/>
          </p:cNvSpPr>
          <p:nvPr>
            <p:ph idx="1"/>
          </p:nvPr>
        </p:nvSpPr>
        <p:spPr/>
        <p:txBody>
          <a:bodyPr>
            <a:normAutofit fontScale="92500" lnSpcReduction="20000"/>
          </a:bodyPr>
          <a:lstStyle/>
          <a:p>
            <a:r>
              <a:rPr lang="en-US" dirty="0"/>
              <a:t>I used COUNTIF function to count </a:t>
            </a:r>
          </a:p>
          <a:p>
            <a:r>
              <a:rPr lang="en-US" dirty="0"/>
              <a:t>the number of movies for each language:</a:t>
            </a:r>
          </a:p>
          <a:p>
            <a:r>
              <a:rPr lang="en-US" dirty="0"/>
              <a:t>=COUNTIF(A2:A3757, "Aboriginal")</a:t>
            </a:r>
          </a:p>
          <a:p>
            <a:r>
              <a:rPr lang="en-US" dirty="0"/>
              <a:t>=COUNTIF(A2:A3757, "Arabic")</a:t>
            </a:r>
          </a:p>
          <a:p>
            <a:r>
              <a:rPr lang="en-US" dirty="0"/>
              <a:t>=COUNTIF(A2:A3757, "Aramaic")</a:t>
            </a:r>
          </a:p>
          <a:p>
            <a:r>
              <a:rPr lang="en-US" dirty="0"/>
              <a:t>=COUNTIF(A2:A3757, "Bosnian")</a:t>
            </a:r>
          </a:p>
          <a:p>
            <a:r>
              <a:rPr lang="en-US" dirty="0"/>
              <a:t>=COUNTIF(A2:A3757, "Cantonese")</a:t>
            </a:r>
          </a:p>
          <a:p>
            <a:r>
              <a:rPr lang="en-US" dirty="0"/>
              <a:t>=COUNTIF(A2:A3757, "Czech")</a:t>
            </a:r>
          </a:p>
          <a:p>
            <a:r>
              <a:rPr lang="en-US" dirty="0"/>
              <a:t>=COUNTIF(A2:A3757, "Danish")</a:t>
            </a:r>
          </a:p>
          <a:p>
            <a:r>
              <a:rPr lang="en-US" dirty="0"/>
              <a:t>Like this we find the number of movies for each language. </a:t>
            </a:r>
          </a:p>
        </p:txBody>
      </p:sp>
      <p:sp>
        <p:nvSpPr>
          <p:cNvPr id="6" name="Rectangle 5">
            <a:extLst>
              <a:ext uri="{FF2B5EF4-FFF2-40B4-BE49-F238E27FC236}">
                <a16:creationId xmlns:a16="http://schemas.microsoft.com/office/drawing/2014/main" id="{51FB1049-09D1-4772-A0EE-6283A626BA99}"/>
              </a:ext>
            </a:extLst>
          </p:cNvPr>
          <p:cNvSpPr/>
          <p:nvPr/>
        </p:nvSpPr>
        <p:spPr>
          <a:xfrm>
            <a:off x="11237281" y="92761"/>
            <a:ext cx="832279"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Contd..</a:t>
            </a:r>
          </a:p>
        </p:txBody>
      </p:sp>
      <p:pic>
        <p:nvPicPr>
          <p:cNvPr id="5" name="Picture 4">
            <a:extLst>
              <a:ext uri="{FF2B5EF4-FFF2-40B4-BE49-F238E27FC236}">
                <a16:creationId xmlns:a16="http://schemas.microsoft.com/office/drawing/2014/main" id="{E160F384-39EF-4C6D-9FF8-1DD03A25D862}"/>
              </a:ext>
            </a:extLst>
          </p:cNvPr>
          <p:cNvPicPr>
            <a:picLocks noChangeAspect="1"/>
          </p:cNvPicPr>
          <p:nvPr/>
        </p:nvPicPr>
        <p:blipFill>
          <a:blip r:embed="rId2"/>
          <a:stretch>
            <a:fillRect/>
          </a:stretch>
        </p:blipFill>
        <p:spPr>
          <a:xfrm>
            <a:off x="7407416" y="1802877"/>
            <a:ext cx="4378059" cy="4469907"/>
          </a:xfrm>
          <a:prstGeom prst="rect">
            <a:avLst/>
          </a:prstGeom>
        </p:spPr>
      </p:pic>
    </p:spTree>
    <p:extLst>
      <p:ext uri="{BB962C8B-B14F-4D97-AF65-F5344CB8AC3E}">
        <p14:creationId xmlns:p14="http://schemas.microsoft.com/office/powerpoint/2010/main" val="345109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AAA-E7ED-4AB8-AF7F-38419EB8105E}"/>
              </a:ext>
            </a:extLst>
          </p:cNvPr>
          <p:cNvSpPr>
            <a:spLocks noGrp="1"/>
          </p:cNvSpPr>
          <p:nvPr>
            <p:ph type="title"/>
          </p:nvPr>
        </p:nvSpPr>
        <p:spPr>
          <a:xfrm>
            <a:off x="1024128" y="585216"/>
            <a:ext cx="9720072" cy="648780"/>
          </a:xfrm>
        </p:spPr>
        <p:txBody>
          <a:bodyPr>
            <a:normAutofit/>
          </a:bodyPr>
          <a:lstStyle/>
          <a:p>
            <a:r>
              <a:rPr lang="en-US" sz="3600" b="1" dirty="0"/>
              <a:t>Language Analysis:</a:t>
            </a:r>
            <a:endParaRPr lang="en-US" sz="3600" dirty="0"/>
          </a:p>
        </p:txBody>
      </p:sp>
      <p:sp>
        <p:nvSpPr>
          <p:cNvPr id="3" name="Content Placeholder 2">
            <a:extLst>
              <a:ext uri="{FF2B5EF4-FFF2-40B4-BE49-F238E27FC236}">
                <a16:creationId xmlns:a16="http://schemas.microsoft.com/office/drawing/2014/main" id="{D541D32E-5D58-493A-9674-3510F808078E}"/>
              </a:ext>
            </a:extLst>
          </p:cNvPr>
          <p:cNvSpPr>
            <a:spLocks noGrp="1"/>
          </p:cNvSpPr>
          <p:nvPr>
            <p:ph idx="1"/>
          </p:nvPr>
        </p:nvSpPr>
        <p:spPr>
          <a:xfrm>
            <a:off x="1024128" y="1447060"/>
            <a:ext cx="9720073" cy="4862300"/>
          </a:xfrm>
        </p:spPr>
        <p:txBody>
          <a:bodyPr/>
          <a:lstStyle/>
          <a:p>
            <a:r>
              <a:rPr lang="en-US" dirty="0"/>
              <a:t>The mean, median, and standard deviation of the IMDB scores for each language:</a:t>
            </a:r>
          </a:p>
          <a:p>
            <a:r>
              <a:rPr lang="en-US" dirty="0"/>
              <a:t>Mean =AVERAGE(N4:N5)</a:t>
            </a:r>
          </a:p>
          <a:p>
            <a:r>
              <a:rPr lang="en-US" dirty="0"/>
              <a:t>Median</a:t>
            </a:r>
            <a:r>
              <a:rPr lang="pt-BR" dirty="0"/>
              <a:t> =MEDIAN(N4:N5)</a:t>
            </a:r>
          </a:p>
          <a:p>
            <a:r>
              <a:rPr lang="pt-BR" dirty="0"/>
              <a:t>Standard Deviation</a:t>
            </a:r>
            <a:r>
              <a:rPr lang="en-US" dirty="0"/>
              <a:t> =STDEV.P(N4:N5)</a:t>
            </a:r>
          </a:p>
          <a:p>
            <a:endParaRPr lang="en-US" dirty="0"/>
          </a:p>
        </p:txBody>
      </p:sp>
      <p:pic>
        <p:nvPicPr>
          <p:cNvPr id="5" name="Picture 4">
            <a:extLst>
              <a:ext uri="{FF2B5EF4-FFF2-40B4-BE49-F238E27FC236}">
                <a16:creationId xmlns:a16="http://schemas.microsoft.com/office/drawing/2014/main" id="{10CC8DA4-8ED6-4B10-A827-53B34A5B4D5D}"/>
              </a:ext>
            </a:extLst>
          </p:cNvPr>
          <p:cNvPicPr>
            <a:picLocks noChangeAspect="1"/>
          </p:cNvPicPr>
          <p:nvPr/>
        </p:nvPicPr>
        <p:blipFill>
          <a:blip r:embed="rId2"/>
          <a:stretch>
            <a:fillRect/>
          </a:stretch>
        </p:blipFill>
        <p:spPr>
          <a:xfrm>
            <a:off x="3021645" y="4141253"/>
            <a:ext cx="6610350" cy="1076325"/>
          </a:xfrm>
          <a:prstGeom prst="rect">
            <a:avLst/>
          </a:prstGeom>
        </p:spPr>
      </p:pic>
    </p:spTree>
    <p:extLst>
      <p:ext uri="{BB962C8B-B14F-4D97-AF65-F5344CB8AC3E}">
        <p14:creationId xmlns:p14="http://schemas.microsoft.com/office/powerpoint/2010/main" val="20677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TM02900720[[fn=Integral]]</Template>
  <TotalTime>522</TotalTime>
  <Words>1181</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Tw Cen MT</vt:lpstr>
      <vt:lpstr>Tw Cen MT Condensed</vt:lpstr>
      <vt:lpstr>Wingdings</vt:lpstr>
      <vt:lpstr>Wingdings 3</vt:lpstr>
      <vt:lpstr>Integral</vt:lpstr>
      <vt:lpstr>IMDB Movie Analysis (Final Project-1)</vt:lpstr>
      <vt:lpstr>           Project Description</vt:lpstr>
      <vt:lpstr>    Approach</vt:lpstr>
      <vt:lpstr>  Tech-Stack Used</vt:lpstr>
      <vt:lpstr>Movie Genre Analysis: Analyzing the distribution of movie genres and their impact on the IMDB score.</vt:lpstr>
      <vt:lpstr>Movie Genre Analysis</vt:lpstr>
      <vt:lpstr>Movie Duration Analysis: Analyzing the distribution of movie durations and its impact on the IMDB score.</vt:lpstr>
      <vt:lpstr>Language Analysis: Situation: Examining the distribution of movies based on their language.</vt:lpstr>
      <vt:lpstr>Language Analysis:</vt:lpstr>
      <vt:lpstr>Director Analysis: Influence of directors on movie ratings.</vt:lpstr>
      <vt:lpstr>Director Analysis: Influence of directors on movie ratings.</vt:lpstr>
      <vt:lpstr>Budget Analysis: Explore the relationship between movie budgets and their financial success.</vt:lpstr>
      <vt:lpstr>    Insights</vt:lpstr>
      <vt:lpstr>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(Final Project-1)</dc:title>
  <dc:creator>LENOVO</dc:creator>
  <cp:lastModifiedBy>LENOVO</cp:lastModifiedBy>
  <cp:revision>64</cp:revision>
  <dcterms:created xsi:type="dcterms:W3CDTF">2023-09-02T12:52:36Z</dcterms:created>
  <dcterms:modified xsi:type="dcterms:W3CDTF">2023-11-06T17:29:05Z</dcterms:modified>
</cp:coreProperties>
</file>