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58" r:id="rId3"/>
    <p:sldId id="268" r:id="rId4"/>
    <p:sldId id="269" r:id="rId5"/>
    <p:sldId id="259" r:id="rId6"/>
    <p:sldId id="260" r:id="rId7"/>
    <p:sldId id="262" r:id="rId8"/>
    <p:sldId id="261"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2194B1-AE7F-4BEC-A8D3-597474CBE98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181149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2194B1-AE7F-4BEC-A8D3-597474CBE98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265370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E2194B1-AE7F-4BEC-A8D3-597474CBE98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288695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E2194B1-AE7F-4BEC-A8D3-597474CBE987}"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921658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194B1-AE7F-4BEC-A8D3-597474CBE98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128478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194B1-AE7F-4BEC-A8D3-597474CBE98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23504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194B1-AE7F-4BEC-A8D3-597474CBE98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307714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194B1-AE7F-4BEC-A8D3-597474CBE987}"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283530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194B1-AE7F-4BEC-A8D3-597474CBE98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205462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194B1-AE7F-4BEC-A8D3-597474CBE987}"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411618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194B1-AE7F-4BEC-A8D3-597474CBE987}"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411634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194B1-AE7F-4BEC-A8D3-597474CBE987}"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64802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2194B1-AE7F-4BEC-A8D3-597474CBE987}"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3069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E2194B1-AE7F-4BEC-A8D3-597474CBE987}" type="datetimeFigureOut">
              <a:rPr lang="en-US" smtClean="0"/>
              <a:t>11/6/2023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0CFB0D5E-896E-4B87-8A63-93AB80443D95}" type="slidenum">
              <a:rPr lang="en-US" smtClean="0"/>
              <a:t>‹#›</a:t>
            </a:fld>
            <a:endParaRPr lang="en-US"/>
          </a:p>
        </p:txBody>
      </p:sp>
    </p:spTree>
    <p:extLst>
      <p:ext uri="{BB962C8B-B14F-4D97-AF65-F5344CB8AC3E}">
        <p14:creationId xmlns:p14="http://schemas.microsoft.com/office/powerpoint/2010/main" val="7327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E2194B1-AE7F-4BEC-A8D3-597474CBE987}" type="datetimeFigureOut">
              <a:rPr lang="en-US" smtClean="0"/>
              <a:t>11/6/2023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CFB0D5E-896E-4B87-8A63-93AB80443D95}" type="slidenum">
              <a:rPr lang="en-US" smtClean="0"/>
              <a:t>‹#›</a:t>
            </a:fld>
            <a:endParaRPr lang="en-US"/>
          </a:p>
        </p:txBody>
      </p:sp>
    </p:spTree>
    <p:extLst>
      <p:ext uri="{BB962C8B-B14F-4D97-AF65-F5344CB8AC3E}">
        <p14:creationId xmlns:p14="http://schemas.microsoft.com/office/powerpoint/2010/main" val="3292625979"/>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54F-36A8-4CFF-BC7E-711B9DB41D43}"/>
              </a:ext>
            </a:extLst>
          </p:cNvPr>
          <p:cNvSpPr>
            <a:spLocks noGrp="1"/>
          </p:cNvSpPr>
          <p:nvPr>
            <p:ph type="ctrTitle"/>
          </p:nvPr>
        </p:nvSpPr>
        <p:spPr>
          <a:xfrm>
            <a:off x="1455938" y="461639"/>
            <a:ext cx="9073718" cy="1376039"/>
          </a:xfrm>
        </p:spPr>
        <p:txBody>
          <a:bodyPr>
            <a:normAutofit fontScale="90000"/>
          </a:bodyPr>
          <a:lstStyle/>
          <a:p>
            <a:r>
              <a:rPr lang="en-US" b="1" dirty="0"/>
              <a:t>Instagram User Analytics</a:t>
            </a:r>
            <a:br>
              <a:rPr lang="en-US" b="1" dirty="0"/>
            </a:br>
            <a:endParaRPr lang="en-US" dirty="0"/>
          </a:p>
        </p:txBody>
      </p:sp>
      <p:sp>
        <p:nvSpPr>
          <p:cNvPr id="3" name="Subtitle 2">
            <a:extLst>
              <a:ext uri="{FF2B5EF4-FFF2-40B4-BE49-F238E27FC236}">
                <a16:creationId xmlns:a16="http://schemas.microsoft.com/office/drawing/2014/main" id="{751844B0-C820-4101-94F4-177486883EBE}"/>
              </a:ext>
            </a:extLst>
          </p:cNvPr>
          <p:cNvSpPr>
            <a:spLocks noGrp="1"/>
          </p:cNvSpPr>
          <p:nvPr>
            <p:ph type="subTitle" idx="1"/>
          </p:nvPr>
        </p:nvSpPr>
        <p:spPr>
          <a:xfrm>
            <a:off x="8702335" y="5606248"/>
            <a:ext cx="4719961" cy="901082"/>
          </a:xfrm>
        </p:spPr>
        <p:txBody>
          <a:bodyPr/>
          <a:lstStyle/>
          <a:p>
            <a:r>
              <a:rPr lang="en-US" dirty="0"/>
              <a:t>By- Shweta Kushwaha</a:t>
            </a:r>
          </a:p>
        </p:txBody>
      </p:sp>
      <p:pic>
        <p:nvPicPr>
          <p:cNvPr id="4" name="Picture 3">
            <a:extLst>
              <a:ext uri="{FF2B5EF4-FFF2-40B4-BE49-F238E27FC236}">
                <a16:creationId xmlns:a16="http://schemas.microsoft.com/office/drawing/2014/main" id="{DEBA7ABB-A638-43B7-AE4E-C63A426C385A}"/>
              </a:ext>
            </a:extLst>
          </p:cNvPr>
          <p:cNvPicPr>
            <a:picLocks noChangeAspect="1"/>
          </p:cNvPicPr>
          <p:nvPr/>
        </p:nvPicPr>
        <p:blipFill>
          <a:blip r:embed="rId2"/>
          <a:stretch>
            <a:fillRect/>
          </a:stretch>
        </p:blipFill>
        <p:spPr>
          <a:xfrm>
            <a:off x="2310414" y="1447060"/>
            <a:ext cx="6490980" cy="3963879"/>
          </a:xfrm>
          <a:prstGeom prst="rect">
            <a:avLst/>
          </a:prstGeom>
        </p:spPr>
      </p:pic>
    </p:spTree>
    <p:extLst>
      <p:ext uri="{BB962C8B-B14F-4D97-AF65-F5344CB8AC3E}">
        <p14:creationId xmlns:p14="http://schemas.microsoft.com/office/powerpoint/2010/main" val="345334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3BB6-20A8-4F34-AC8D-72ACF65BFB37}"/>
              </a:ext>
            </a:extLst>
          </p:cNvPr>
          <p:cNvSpPr>
            <a:spLocks noGrp="1"/>
          </p:cNvSpPr>
          <p:nvPr>
            <p:ph type="ctrTitle"/>
          </p:nvPr>
        </p:nvSpPr>
        <p:spPr>
          <a:xfrm>
            <a:off x="346229" y="114060"/>
            <a:ext cx="11532093" cy="1645920"/>
          </a:xfrm>
        </p:spPr>
        <p:txBody>
          <a:bodyPr>
            <a:normAutofit/>
          </a:bodyPr>
          <a:lstStyle/>
          <a:p>
            <a:r>
              <a:rPr lang="en-US" sz="1600" dirty="0"/>
              <a:t>Q5. Determining the day of the week when most users register on Instagram. Provide insights on when to schedule an ad campaign.</a:t>
            </a:r>
          </a:p>
        </p:txBody>
      </p:sp>
      <p:sp>
        <p:nvSpPr>
          <p:cNvPr id="3" name="Subtitle 2">
            <a:extLst>
              <a:ext uri="{FF2B5EF4-FFF2-40B4-BE49-F238E27FC236}">
                <a16:creationId xmlns:a16="http://schemas.microsoft.com/office/drawing/2014/main" id="{E7AC6D9D-77BD-468C-BE7B-1FF04502BBD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873BE65F-6C54-4BA6-BB87-3F39599F1DD0}"/>
              </a:ext>
            </a:extLst>
          </p:cNvPr>
          <p:cNvPicPr>
            <a:picLocks noChangeAspect="1"/>
          </p:cNvPicPr>
          <p:nvPr/>
        </p:nvPicPr>
        <p:blipFill>
          <a:blip r:embed="rId2"/>
          <a:stretch>
            <a:fillRect/>
          </a:stretch>
        </p:blipFill>
        <p:spPr>
          <a:xfrm>
            <a:off x="200025" y="2428494"/>
            <a:ext cx="11791950" cy="3848100"/>
          </a:xfrm>
          <a:prstGeom prst="rect">
            <a:avLst/>
          </a:prstGeom>
        </p:spPr>
      </p:pic>
    </p:spTree>
    <p:extLst>
      <p:ext uri="{BB962C8B-B14F-4D97-AF65-F5344CB8AC3E}">
        <p14:creationId xmlns:p14="http://schemas.microsoft.com/office/powerpoint/2010/main" val="186608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3BB6-20A8-4F34-AC8D-72ACF65BFB37}"/>
              </a:ext>
            </a:extLst>
          </p:cNvPr>
          <p:cNvSpPr>
            <a:spLocks noGrp="1"/>
          </p:cNvSpPr>
          <p:nvPr>
            <p:ph type="ctrTitle"/>
          </p:nvPr>
        </p:nvSpPr>
        <p:spPr>
          <a:xfrm>
            <a:off x="285565" y="1782069"/>
            <a:ext cx="11620870" cy="769441"/>
          </a:xfrm>
        </p:spPr>
        <p:txBody>
          <a:bodyPr>
            <a:normAutofit/>
          </a:bodyPr>
          <a:lstStyle/>
          <a:p>
            <a:r>
              <a:rPr lang="en-US" sz="1600" dirty="0"/>
              <a:t>Q1. Calculating the average number of posts per user on Instagram. Also, provided the total number of photos on Instagram divided by the total number of users.</a:t>
            </a:r>
          </a:p>
        </p:txBody>
      </p:sp>
      <p:sp>
        <p:nvSpPr>
          <p:cNvPr id="3" name="Subtitle 2">
            <a:extLst>
              <a:ext uri="{FF2B5EF4-FFF2-40B4-BE49-F238E27FC236}">
                <a16:creationId xmlns:a16="http://schemas.microsoft.com/office/drawing/2014/main" id="{E7AC6D9D-77BD-468C-BE7B-1FF04502BBD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335AA2EC-EB34-4D6A-8E52-049D6221F3A1}"/>
              </a:ext>
            </a:extLst>
          </p:cNvPr>
          <p:cNvPicPr>
            <a:picLocks noChangeAspect="1"/>
          </p:cNvPicPr>
          <p:nvPr/>
        </p:nvPicPr>
        <p:blipFill>
          <a:blip r:embed="rId2"/>
          <a:stretch>
            <a:fillRect/>
          </a:stretch>
        </p:blipFill>
        <p:spPr>
          <a:xfrm>
            <a:off x="638175" y="2863453"/>
            <a:ext cx="10915650" cy="2886075"/>
          </a:xfrm>
          <a:prstGeom prst="rect">
            <a:avLst/>
          </a:prstGeom>
        </p:spPr>
      </p:pic>
      <p:sp>
        <p:nvSpPr>
          <p:cNvPr id="6" name="Rectangle 5">
            <a:extLst>
              <a:ext uri="{FF2B5EF4-FFF2-40B4-BE49-F238E27FC236}">
                <a16:creationId xmlns:a16="http://schemas.microsoft.com/office/drawing/2014/main" id="{70D442F5-D8A8-4ABA-9A1C-4327F9F088A3}"/>
              </a:ext>
            </a:extLst>
          </p:cNvPr>
          <p:cNvSpPr/>
          <p:nvPr/>
        </p:nvSpPr>
        <p:spPr>
          <a:xfrm>
            <a:off x="1555397" y="473815"/>
            <a:ext cx="9081204" cy="769441"/>
          </a:xfrm>
          <a:prstGeom prst="rect">
            <a:avLst/>
          </a:prstGeom>
        </p:spPr>
        <p:txBody>
          <a:bodyPr wrap="none">
            <a:spAutoFit/>
          </a:bodyPr>
          <a:lstStyle/>
          <a:p>
            <a:pPr algn="ctr"/>
            <a:r>
              <a:rPr lang="en-US" sz="4400" b="1" dirty="0">
                <a:ln w="6600">
                  <a:solidFill>
                    <a:schemeClr val="accent2"/>
                  </a:solidFill>
                  <a:prstDash val="solid"/>
                </a:ln>
                <a:solidFill>
                  <a:srgbClr val="FFFFFF"/>
                </a:solidFill>
                <a:effectLst>
                  <a:outerShdw dist="38100" dir="2700000" algn="tl" rotWithShape="0">
                    <a:schemeClr val="accent2"/>
                  </a:outerShdw>
                </a:effectLst>
              </a:rPr>
              <a:t>INSIGHTS: INVESTOR METRICS</a:t>
            </a:r>
          </a:p>
        </p:txBody>
      </p:sp>
    </p:spTree>
    <p:extLst>
      <p:ext uri="{BB962C8B-B14F-4D97-AF65-F5344CB8AC3E}">
        <p14:creationId xmlns:p14="http://schemas.microsoft.com/office/powerpoint/2010/main" val="4749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3BB6-20A8-4F34-AC8D-72ACF65BFB37}"/>
              </a:ext>
            </a:extLst>
          </p:cNvPr>
          <p:cNvSpPr>
            <a:spLocks noGrp="1"/>
          </p:cNvSpPr>
          <p:nvPr>
            <p:ph type="ctrTitle"/>
          </p:nvPr>
        </p:nvSpPr>
        <p:spPr>
          <a:xfrm>
            <a:off x="186431" y="390618"/>
            <a:ext cx="11771789" cy="1305018"/>
          </a:xfrm>
        </p:spPr>
        <p:txBody>
          <a:bodyPr>
            <a:normAutofit/>
          </a:bodyPr>
          <a:lstStyle/>
          <a:p>
            <a:r>
              <a:rPr lang="en-US" sz="1600" dirty="0"/>
              <a:t>Q2. Identifying users (potential bots) who have liked every single photo on the site, as this is not typically possible for a normal user.</a:t>
            </a:r>
          </a:p>
        </p:txBody>
      </p:sp>
      <p:sp>
        <p:nvSpPr>
          <p:cNvPr id="3" name="Subtitle 2">
            <a:extLst>
              <a:ext uri="{FF2B5EF4-FFF2-40B4-BE49-F238E27FC236}">
                <a16:creationId xmlns:a16="http://schemas.microsoft.com/office/drawing/2014/main" id="{E7AC6D9D-77BD-468C-BE7B-1FF04502BBDC}"/>
              </a:ext>
            </a:extLst>
          </p:cNvPr>
          <p:cNvSpPr>
            <a:spLocks noGrp="1"/>
          </p:cNvSpPr>
          <p:nvPr>
            <p:ph type="subTitle" idx="1"/>
          </p:nvPr>
        </p:nvSpPr>
        <p:spPr>
          <a:xfrm>
            <a:off x="1926453" y="5280847"/>
            <a:ext cx="9455547" cy="400862"/>
          </a:xfrm>
        </p:spPr>
        <p:txBody>
          <a:bodyPr/>
          <a:lstStyle/>
          <a:p>
            <a:endParaRPr lang="en-US" dirty="0"/>
          </a:p>
        </p:txBody>
      </p:sp>
      <p:pic>
        <p:nvPicPr>
          <p:cNvPr id="4" name="Picture 3">
            <a:extLst>
              <a:ext uri="{FF2B5EF4-FFF2-40B4-BE49-F238E27FC236}">
                <a16:creationId xmlns:a16="http://schemas.microsoft.com/office/drawing/2014/main" id="{F65DBC54-75DD-45B8-9A77-86C7D80DB5C7}"/>
              </a:ext>
            </a:extLst>
          </p:cNvPr>
          <p:cNvPicPr>
            <a:picLocks noChangeAspect="1"/>
          </p:cNvPicPr>
          <p:nvPr/>
        </p:nvPicPr>
        <p:blipFill>
          <a:blip r:embed="rId2"/>
          <a:stretch>
            <a:fillRect/>
          </a:stretch>
        </p:blipFill>
        <p:spPr>
          <a:xfrm>
            <a:off x="1287632" y="1885857"/>
            <a:ext cx="9829800" cy="4581525"/>
          </a:xfrm>
          <a:prstGeom prst="rect">
            <a:avLst/>
          </a:prstGeom>
        </p:spPr>
      </p:pic>
    </p:spTree>
    <p:extLst>
      <p:ext uri="{BB962C8B-B14F-4D97-AF65-F5344CB8AC3E}">
        <p14:creationId xmlns:p14="http://schemas.microsoft.com/office/powerpoint/2010/main" val="390052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3BB6-20A8-4F34-AC8D-72ACF65BFB37}"/>
              </a:ext>
            </a:extLst>
          </p:cNvPr>
          <p:cNvSpPr>
            <a:spLocks noGrp="1"/>
          </p:cNvSpPr>
          <p:nvPr>
            <p:ph type="ctrTitle"/>
          </p:nvPr>
        </p:nvSpPr>
        <p:spPr>
          <a:xfrm>
            <a:off x="1156316" y="327125"/>
            <a:ext cx="8991600" cy="1645920"/>
          </a:xfrm>
        </p:spPr>
        <p:txBody>
          <a:bodyPr/>
          <a:lstStyle/>
          <a:p>
            <a:r>
              <a:rPr lang="en-US" dirty="0"/>
              <a:t>Results</a:t>
            </a:r>
          </a:p>
        </p:txBody>
      </p:sp>
      <p:sp>
        <p:nvSpPr>
          <p:cNvPr id="3" name="Subtitle 2">
            <a:extLst>
              <a:ext uri="{FF2B5EF4-FFF2-40B4-BE49-F238E27FC236}">
                <a16:creationId xmlns:a16="http://schemas.microsoft.com/office/drawing/2014/main" id="{E7AC6D9D-77BD-468C-BE7B-1FF04502BBDC}"/>
              </a:ext>
            </a:extLst>
          </p:cNvPr>
          <p:cNvSpPr>
            <a:spLocks noGrp="1"/>
          </p:cNvSpPr>
          <p:nvPr>
            <p:ph type="subTitle" idx="1"/>
          </p:nvPr>
        </p:nvSpPr>
        <p:spPr>
          <a:xfrm>
            <a:off x="1156316" y="2263806"/>
            <a:ext cx="8991599" cy="3328632"/>
          </a:xfrm>
        </p:spPr>
        <p:txBody>
          <a:bodyPr>
            <a:normAutofit/>
          </a:bodyPr>
          <a:lstStyle/>
          <a:p>
            <a:pPr algn="just"/>
            <a:r>
              <a:rPr lang="en-US" dirty="0">
                <a:solidFill>
                  <a:schemeClr val="bg1"/>
                </a:solidFill>
              </a:rPr>
              <a:t>This project help in learning the fundamentals of SQL queries and also helped in analyzing the data from a business point of view where marketing team can reward their old users. On top of that, they can encourage their inactive users by sending promotional emails, finding most active day for brand promotions and also organize contest for their users which can help the product manager and the rest of the team make informed decisions about the future direction of the Instagram app. By identifying the fake accounts from the platform can enhance the user experience and more user engagement can bring more profits to the company.</a:t>
            </a:r>
          </a:p>
        </p:txBody>
      </p:sp>
    </p:spTree>
    <p:extLst>
      <p:ext uri="{BB962C8B-B14F-4D97-AF65-F5344CB8AC3E}">
        <p14:creationId xmlns:p14="http://schemas.microsoft.com/office/powerpoint/2010/main" val="371911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E1300-4D51-478B-8F1E-9B0FD40C942C}"/>
              </a:ext>
            </a:extLst>
          </p:cNvPr>
          <p:cNvSpPr/>
          <p:nvPr/>
        </p:nvSpPr>
        <p:spPr>
          <a:xfrm>
            <a:off x="3018407" y="2674372"/>
            <a:ext cx="5676854"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106851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2BAF-96AC-4EA5-AD73-B611F13D062C}"/>
              </a:ext>
            </a:extLst>
          </p:cNvPr>
          <p:cNvSpPr>
            <a:spLocks noGrp="1"/>
          </p:cNvSpPr>
          <p:nvPr>
            <p:ph type="ctrTitle"/>
          </p:nvPr>
        </p:nvSpPr>
        <p:spPr>
          <a:xfrm>
            <a:off x="1600200" y="204186"/>
            <a:ext cx="8991600" cy="1518082"/>
          </a:xfrm>
        </p:spPr>
        <p:txBody>
          <a:bodyPr>
            <a:normAutofit/>
          </a:bodyPr>
          <a:lstStyle/>
          <a:p>
            <a:r>
              <a:rPr lang="en-US" dirty="0"/>
              <a:t>PROJECT DESCRIPTION</a:t>
            </a:r>
          </a:p>
        </p:txBody>
      </p:sp>
      <p:sp>
        <p:nvSpPr>
          <p:cNvPr id="3" name="Subtitle 2">
            <a:extLst>
              <a:ext uri="{FF2B5EF4-FFF2-40B4-BE49-F238E27FC236}">
                <a16:creationId xmlns:a16="http://schemas.microsoft.com/office/drawing/2014/main" id="{927890FC-A617-4290-BD0B-BFBDA2D85179}"/>
              </a:ext>
            </a:extLst>
          </p:cNvPr>
          <p:cNvSpPr>
            <a:spLocks noGrp="1"/>
          </p:cNvSpPr>
          <p:nvPr>
            <p:ph type="subTitle" idx="1"/>
          </p:nvPr>
        </p:nvSpPr>
        <p:spPr>
          <a:xfrm>
            <a:off x="1600199" y="2166151"/>
            <a:ext cx="9141781" cy="3426287"/>
          </a:xfrm>
        </p:spPr>
        <p:txBody>
          <a:bodyPr/>
          <a:lstStyle/>
          <a:p>
            <a:pPr algn="just"/>
            <a:r>
              <a:rPr lang="en-US" dirty="0">
                <a:solidFill>
                  <a:schemeClr val="bg1"/>
                </a:solidFill>
              </a:rPr>
              <a:t>This project will provide an insight of user interactions and engagement with the Instagram app which will help the product manager and the rest of the team make informed decisions about the future direction of the app. The marketing team will get an insights of launching a new campaign, the product team will get to know new features which are essential to build, and the development team will understand the overall user experience. This will help in the future development of one of the world's most popular social media platforms.</a:t>
            </a:r>
          </a:p>
        </p:txBody>
      </p:sp>
    </p:spTree>
    <p:extLst>
      <p:ext uri="{BB962C8B-B14F-4D97-AF65-F5344CB8AC3E}">
        <p14:creationId xmlns:p14="http://schemas.microsoft.com/office/powerpoint/2010/main" val="159594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5E89-3DFA-4EA6-8D3D-2F2F3D840108}"/>
              </a:ext>
            </a:extLst>
          </p:cNvPr>
          <p:cNvSpPr>
            <a:spLocks noGrp="1"/>
          </p:cNvSpPr>
          <p:nvPr>
            <p:ph type="ctrTitle"/>
          </p:nvPr>
        </p:nvSpPr>
        <p:spPr>
          <a:xfrm>
            <a:off x="1600200" y="264981"/>
            <a:ext cx="8991600" cy="1645920"/>
          </a:xfrm>
        </p:spPr>
        <p:txBody>
          <a:bodyPr/>
          <a:lstStyle/>
          <a:p>
            <a:r>
              <a:rPr lang="en-US" dirty="0"/>
              <a:t>Approach</a:t>
            </a:r>
          </a:p>
        </p:txBody>
      </p:sp>
      <p:sp>
        <p:nvSpPr>
          <p:cNvPr id="3" name="Subtitle 2">
            <a:extLst>
              <a:ext uri="{FF2B5EF4-FFF2-40B4-BE49-F238E27FC236}">
                <a16:creationId xmlns:a16="http://schemas.microsoft.com/office/drawing/2014/main" id="{4DA3EE8E-BC25-43C7-9473-68579AA83615}"/>
              </a:ext>
            </a:extLst>
          </p:cNvPr>
          <p:cNvSpPr>
            <a:spLocks noGrp="1"/>
          </p:cNvSpPr>
          <p:nvPr>
            <p:ph type="subTitle" idx="1"/>
          </p:nvPr>
        </p:nvSpPr>
        <p:spPr>
          <a:xfrm>
            <a:off x="1600199" y="2681056"/>
            <a:ext cx="8991599" cy="2911382"/>
          </a:xfrm>
        </p:spPr>
        <p:txBody>
          <a:bodyPr/>
          <a:lstStyle/>
          <a:p>
            <a:pPr marL="342900" indent="-342900" algn="just">
              <a:buClrTx/>
              <a:buFont typeface="Arial" panose="020B0604020202020204" pitchFamily="34" charset="0"/>
              <a:buChar char="•"/>
            </a:pPr>
            <a:r>
              <a:rPr lang="en-US" dirty="0">
                <a:solidFill>
                  <a:schemeClr val="bg1"/>
                </a:solidFill>
              </a:rPr>
              <a:t>Created a database from provided dataset which will help in analyzing an old data.</a:t>
            </a:r>
          </a:p>
          <a:p>
            <a:pPr marL="342900" indent="-342900" algn="just">
              <a:buClrTx/>
              <a:buFont typeface="Arial" panose="020B0604020202020204" pitchFamily="34" charset="0"/>
              <a:buChar char="•"/>
            </a:pPr>
            <a:r>
              <a:rPr lang="en-US" dirty="0">
                <a:solidFill>
                  <a:schemeClr val="bg1"/>
                </a:solidFill>
              </a:rPr>
              <a:t>After creating a database, analyzed the database tables for SQL queries.</a:t>
            </a:r>
          </a:p>
          <a:p>
            <a:pPr marL="342900" indent="-342900" algn="just">
              <a:buClrTx/>
              <a:buFont typeface="Arial" panose="020B0604020202020204" pitchFamily="34" charset="0"/>
              <a:buChar char="•"/>
            </a:pPr>
            <a:r>
              <a:rPr lang="en-US" dirty="0">
                <a:solidFill>
                  <a:schemeClr val="bg1"/>
                </a:solidFill>
              </a:rPr>
              <a:t>By collecting all points which team needs to know for better performance of Instagram app ran the DDL and DML SQL queries. </a:t>
            </a:r>
          </a:p>
        </p:txBody>
      </p:sp>
    </p:spTree>
    <p:extLst>
      <p:ext uri="{BB962C8B-B14F-4D97-AF65-F5344CB8AC3E}">
        <p14:creationId xmlns:p14="http://schemas.microsoft.com/office/powerpoint/2010/main" val="298610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82D-B149-4564-BF12-C4690A9995E9}"/>
              </a:ext>
            </a:extLst>
          </p:cNvPr>
          <p:cNvSpPr>
            <a:spLocks noGrp="1"/>
          </p:cNvSpPr>
          <p:nvPr>
            <p:ph type="ctrTitle"/>
          </p:nvPr>
        </p:nvSpPr>
        <p:spPr>
          <a:xfrm>
            <a:off x="1724488" y="202837"/>
            <a:ext cx="8991600" cy="1645920"/>
          </a:xfrm>
        </p:spPr>
        <p:txBody>
          <a:bodyPr/>
          <a:lstStyle/>
          <a:p>
            <a:r>
              <a:rPr lang="en-US" dirty="0"/>
              <a:t>Tech-Stack Used</a:t>
            </a:r>
          </a:p>
        </p:txBody>
      </p:sp>
      <p:sp>
        <p:nvSpPr>
          <p:cNvPr id="3" name="Subtitle 2">
            <a:extLst>
              <a:ext uri="{FF2B5EF4-FFF2-40B4-BE49-F238E27FC236}">
                <a16:creationId xmlns:a16="http://schemas.microsoft.com/office/drawing/2014/main" id="{14670526-3635-4689-AEDC-767B0BD70931}"/>
              </a:ext>
            </a:extLst>
          </p:cNvPr>
          <p:cNvSpPr>
            <a:spLocks noGrp="1"/>
          </p:cNvSpPr>
          <p:nvPr>
            <p:ph type="subTitle" idx="1"/>
          </p:nvPr>
        </p:nvSpPr>
        <p:spPr>
          <a:xfrm>
            <a:off x="1724488" y="2352583"/>
            <a:ext cx="9088514" cy="3239855"/>
          </a:xfrm>
        </p:spPr>
        <p:txBody>
          <a:bodyPr/>
          <a:lstStyle/>
          <a:p>
            <a:pPr algn="just"/>
            <a:r>
              <a:rPr lang="en-US" dirty="0">
                <a:solidFill>
                  <a:schemeClr val="bg1"/>
                </a:solidFill>
              </a:rPr>
              <a:t>Used MySQL Community Server 8.0.33 for creating this project. It’s the official graphical user interface(GUI) tool for MySQL. It allows you to design, create and browse your database schemas, work with database objects and insert data. It provide an open source platform to their users.</a:t>
            </a:r>
          </a:p>
        </p:txBody>
      </p:sp>
    </p:spTree>
    <p:extLst>
      <p:ext uri="{BB962C8B-B14F-4D97-AF65-F5344CB8AC3E}">
        <p14:creationId xmlns:p14="http://schemas.microsoft.com/office/powerpoint/2010/main" val="367065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EE55-B030-4413-95CE-FE16829D5B1F}"/>
              </a:ext>
            </a:extLst>
          </p:cNvPr>
          <p:cNvSpPr>
            <a:spLocks noGrp="1"/>
          </p:cNvSpPr>
          <p:nvPr>
            <p:ph type="ctrTitle"/>
          </p:nvPr>
        </p:nvSpPr>
        <p:spPr>
          <a:xfrm>
            <a:off x="545655" y="2268246"/>
            <a:ext cx="4844249" cy="1016492"/>
          </a:xfrm>
        </p:spPr>
        <p:txBody>
          <a:bodyPr>
            <a:normAutofit/>
          </a:bodyPr>
          <a:lstStyle/>
          <a:p>
            <a:r>
              <a:rPr lang="en-US" sz="1600" dirty="0"/>
              <a:t>Q1. Identifying the five oldest users on Instagram from the provided database.</a:t>
            </a:r>
          </a:p>
        </p:txBody>
      </p:sp>
      <p:pic>
        <p:nvPicPr>
          <p:cNvPr id="4" name="Picture 3">
            <a:extLst>
              <a:ext uri="{FF2B5EF4-FFF2-40B4-BE49-F238E27FC236}">
                <a16:creationId xmlns:a16="http://schemas.microsoft.com/office/drawing/2014/main" id="{1A994C5B-B7F7-4E16-B807-9ED82CA1890B}"/>
              </a:ext>
            </a:extLst>
          </p:cNvPr>
          <p:cNvPicPr>
            <a:picLocks noChangeAspect="1"/>
          </p:cNvPicPr>
          <p:nvPr/>
        </p:nvPicPr>
        <p:blipFill>
          <a:blip r:embed="rId2"/>
          <a:stretch>
            <a:fillRect/>
          </a:stretch>
        </p:blipFill>
        <p:spPr>
          <a:xfrm>
            <a:off x="5672831" y="1784413"/>
            <a:ext cx="5751572" cy="4753992"/>
          </a:xfrm>
          <a:prstGeom prst="rect">
            <a:avLst/>
          </a:prstGeom>
        </p:spPr>
      </p:pic>
      <p:sp>
        <p:nvSpPr>
          <p:cNvPr id="3" name="Rectangle 2">
            <a:extLst>
              <a:ext uri="{FF2B5EF4-FFF2-40B4-BE49-F238E27FC236}">
                <a16:creationId xmlns:a16="http://schemas.microsoft.com/office/drawing/2014/main" id="{3C924467-B9BF-4E6F-BCC6-88B6FC264946}"/>
              </a:ext>
            </a:extLst>
          </p:cNvPr>
          <p:cNvSpPr/>
          <p:nvPr/>
        </p:nvSpPr>
        <p:spPr>
          <a:xfrm>
            <a:off x="1385560" y="499343"/>
            <a:ext cx="8877025"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INSIGHTS: </a:t>
            </a:r>
            <a:r>
              <a:rPr lang="en-US" sz="5400" b="1" dirty="0">
                <a:ln w="6600">
                  <a:solidFill>
                    <a:schemeClr val="accent2"/>
                  </a:solidFill>
                  <a:prstDash val="solid"/>
                </a:ln>
                <a:solidFill>
                  <a:srgbClr val="FFFFFF"/>
                </a:solidFill>
                <a:effectLst>
                  <a:outerShdw dist="38100" dir="2700000" algn="tl" rotWithShape="0">
                    <a:schemeClr val="accent2"/>
                  </a:outerShdw>
                </a:effectLst>
              </a:rPr>
              <a:t>M</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ARKETING</a:t>
            </a:r>
          </a:p>
        </p:txBody>
      </p:sp>
    </p:spTree>
    <p:extLst>
      <p:ext uri="{BB962C8B-B14F-4D97-AF65-F5344CB8AC3E}">
        <p14:creationId xmlns:p14="http://schemas.microsoft.com/office/powerpoint/2010/main" val="316918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5454-16A5-46EE-BBF2-249DA7311AB2}"/>
              </a:ext>
            </a:extLst>
          </p:cNvPr>
          <p:cNvSpPr>
            <a:spLocks noGrp="1"/>
          </p:cNvSpPr>
          <p:nvPr>
            <p:ph type="ctrTitle"/>
          </p:nvPr>
        </p:nvSpPr>
        <p:spPr>
          <a:xfrm>
            <a:off x="284085" y="176204"/>
            <a:ext cx="11833934" cy="1089358"/>
          </a:xfrm>
        </p:spPr>
        <p:txBody>
          <a:bodyPr>
            <a:normAutofit/>
          </a:bodyPr>
          <a:lstStyle/>
          <a:p>
            <a:r>
              <a:rPr lang="en-US" sz="1600" dirty="0"/>
              <a:t>Q2. Identify users who have never posted a single photo on Instagram.</a:t>
            </a:r>
          </a:p>
        </p:txBody>
      </p:sp>
      <p:sp>
        <p:nvSpPr>
          <p:cNvPr id="3" name="Subtitle 2">
            <a:extLst>
              <a:ext uri="{FF2B5EF4-FFF2-40B4-BE49-F238E27FC236}">
                <a16:creationId xmlns:a16="http://schemas.microsoft.com/office/drawing/2014/main" id="{47D08383-E80F-4986-9B34-B6FD0E656E0D}"/>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1F6A0FEC-B2D5-44A5-B45F-C2A3225D8FE3}"/>
              </a:ext>
            </a:extLst>
          </p:cNvPr>
          <p:cNvPicPr>
            <a:picLocks noChangeAspect="1"/>
          </p:cNvPicPr>
          <p:nvPr/>
        </p:nvPicPr>
        <p:blipFill>
          <a:blip r:embed="rId2"/>
          <a:stretch>
            <a:fillRect/>
          </a:stretch>
        </p:blipFill>
        <p:spPr>
          <a:xfrm>
            <a:off x="498539" y="1388034"/>
            <a:ext cx="7178243" cy="4924429"/>
          </a:xfrm>
          <a:prstGeom prst="rect">
            <a:avLst/>
          </a:prstGeom>
        </p:spPr>
      </p:pic>
      <p:pic>
        <p:nvPicPr>
          <p:cNvPr id="7" name="Picture 6">
            <a:extLst>
              <a:ext uri="{FF2B5EF4-FFF2-40B4-BE49-F238E27FC236}">
                <a16:creationId xmlns:a16="http://schemas.microsoft.com/office/drawing/2014/main" id="{2BF5D456-E99B-4C78-9BC4-DADEBE1B6E54}"/>
              </a:ext>
            </a:extLst>
          </p:cNvPr>
          <p:cNvPicPr>
            <a:picLocks noChangeAspect="1"/>
          </p:cNvPicPr>
          <p:nvPr/>
        </p:nvPicPr>
        <p:blipFill>
          <a:blip r:embed="rId3"/>
          <a:stretch>
            <a:fillRect/>
          </a:stretch>
        </p:blipFill>
        <p:spPr>
          <a:xfrm>
            <a:off x="5836641" y="1786146"/>
            <a:ext cx="6167539" cy="4526317"/>
          </a:xfrm>
          <a:prstGeom prst="rect">
            <a:avLst/>
          </a:prstGeom>
        </p:spPr>
      </p:pic>
      <p:sp>
        <p:nvSpPr>
          <p:cNvPr id="4" name="Rectangle 3">
            <a:extLst>
              <a:ext uri="{FF2B5EF4-FFF2-40B4-BE49-F238E27FC236}">
                <a16:creationId xmlns:a16="http://schemas.microsoft.com/office/drawing/2014/main" id="{56DF2BC7-D4C9-4989-9FB2-347CC7424486}"/>
              </a:ext>
            </a:extLst>
          </p:cNvPr>
          <p:cNvSpPr/>
          <p:nvPr/>
        </p:nvSpPr>
        <p:spPr>
          <a:xfrm>
            <a:off x="9612050" y="6488668"/>
            <a:ext cx="3970785" cy="369332"/>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rPr>
              <a:t>Contd..</a:t>
            </a:r>
          </a:p>
        </p:txBody>
      </p:sp>
    </p:spTree>
    <p:extLst>
      <p:ext uri="{BB962C8B-B14F-4D97-AF65-F5344CB8AC3E}">
        <p14:creationId xmlns:p14="http://schemas.microsoft.com/office/powerpoint/2010/main" val="114849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5454-16A5-46EE-BBF2-249DA7311AB2}"/>
              </a:ext>
            </a:extLst>
          </p:cNvPr>
          <p:cNvSpPr>
            <a:spLocks noGrp="1"/>
          </p:cNvSpPr>
          <p:nvPr>
            <p:ph type="ctrTitle"/>
          </p:nvPr>
        </p:nvSpPr>
        <p:spPr>
          <a:xfrm>
            <a:off x="238160" y="237554"/>
            <a:ext cx="11835471" cy="902927"/>
          </a:xfrm>
        </p:spPr>
        <p:txBody>
          <a:bodyPr>
            <a:normAutofit/>
          </a:bodyPr>
          <a:lstStyle/>
          <a:p>
            <a:r>
              <a:rPr lang="en-US" sz="1600" dirty="0"/>
              <a:t>Q2. Identify users who have never posted a single photo on Instagram.</a:t>
            </a:r>
          </a:p>
        </p:txBody>
      </p:sp>
      <p:sp>
        <p:nvSpPr>
          <p:cNvPr id="3" name="Subtitle 2">
            <a:extLst>
              <a:ext uri="{FF2B5EF4-FFF2-40B4-BE49-F238E27FC236}">
                <a16:creationId xmlns:a16="http://schemas.microsoft.com/office/drawing/2014/main" id="{47D08383-E80F-4986-9B34-B6FD0E656E0D}"/>
              </a:ext>
            </a:extLst>
          </p:cNvPr>
          <p:cNvSpPr>
            <a:spLocks noGrp="1"/>
          </p:cNvSpPr>
          <p:nvPr>
            <p:ph type="subTitle" idx="1"/>
          </p:nvPr>
        </p:nvSpPr>
        <p:spPr/>
        <p:txBody>
          <a:bodyPr/>
          <a:lstStyle/>
          <a:p>
            <a:r>
              <a:rPr lang="en-US" dirty="0"/>
              <a:t>.</a:t>
            </a:r>
          </a:p>
        </p:txBody>
      </p:sp>
      <p:pic>
        <p:nvPicPr>
          <p:cNvPr id="4" name="Picture 3">
            <a:extLst>
              <a:ext uri="{FF2B5EF4-FFF2-40B4-BE49-F238E27FC236}">
                <a16:creationId xmlns:a16="http://schemas.microsoft.com/office/drawing/2014/main" id="{A4722715-DE1B-4AB7-9209-0AB3E7C7FF33}"/>
              </a:ext>
            </a:extLst>
          </p:cNvPr>
          <p:cNvPicPr>
            <a:picLocks noChangeAspect="1"/>
          </p:cNvPicPr>
          <p:nvPr/>
        </p:nvPicPr>
        <p:blipFill>
          <a:blip r:embed="rId2"/>
          <a:stretch>
            <a:fillRect/>
          </a:stretch>
        </p:blipFill>
        <p:spPr>
          <a:xfrm>
            <a:off x="2148629" y="5132705"/>
            <a:ext cx="6249648" cy="1551517"/>
          </a:xfrm>
          <a:prstGeom prst="rect">
            <a:avLst/>
          </a:prstGeom>
        </p:spPr>
      </p:pic>
      <p:pic>
        <p:nvPicPr>
          <p:cNvPr id="5" name="Picture 4">
            <a:extLst>
              <a:ext uri="{FF2B5EF4-FFF2-40B4-BE49-F238E27FC236}">
                <a16:creationId xmlns:a16="http://schemas.microsoft.com/office/drawing/2014/main" id="{EFE4F3ED-D125-48A2-BCE8-1228B70F6632}"/>
              </a:ext>
            </a:extLst>
          </p:cNvPr>
          <p:cNvPicPr>
            <a:picLocks noChangeAspect="1"/>
          </p:cNvPicPr>
          <p:nvPr/>
        </p:nvPicPr>
        <p:blipFill>
          <a:blip r:embed="rId3"/>
          <a:stretch>
            <a:fillRect/>
          </a:stretch>
        </p:blipFill>
        <p:spPr>
          <a:xfrm>
            <a:off x="717554" y="1282007"/>
            <a:ext cx="4914068" cy="3739591"/>
          </a:xfrm>
          <a:prstGeom prst="rect">
            <a:avLst/>
          </a:prstGeom>
        </p:spPr>
      </p:pic>
      <p:pic>
        <p:nvPicPr>
          <p:cNvPr id="6" name="Picture 5">
            <a:extLst>
              <a:ext uri="{FF2B5EF4-FFF2-40B4-BE49-F238E27FC236}">
                <a16:creationId xmlns:a16="http://schemas.microsoft.com/office/drawing/2014/main" id="{E055CA5F-4EAE-4607-904D-5F747A7B088F}"/>
              </a:ext>
            </a:extLst>
          </p:cNvPr>
          <p:cNvPicPr>
            <a:picLocks noChangeAspect="1"/>
          </p:cNvPicPr>
          <p:nvPr/>
        </p:nvPicPr>
        <p:blipFill>
          <a:blip r:embed="rId4"/>
          <a:stretch>
            <a:fillRect/>
          </a:stretch>
        </p:blipFill>
        <p:spPr>
          <a:xfrm>
            <a:off x="6096000" y="1254905"/>
            <a:ext cx="5108496" cy="3803729"/>
          </a:xfrm>
          <a:prstGeom prst="rect">
            <a:avLst/>
          </a:prstGeom>
        </p:spPr>
      </p:pic>
    </p:spTree>
    <p:extLst>
      <p:ext uri="{BB962C8B-B14F-4D97-AF65-F5344CB8AC3E}">
        <p14:creationId xmlns:p14="http://schemas.microsoft.com/office/powerpoint/2010/main" val="414025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3BB6-20A8-4F34-AC8D-72ACF65BFB37}"/>
              </a:ext>
            </a:extLst>
          </p:cNvPr>
          <p:cNvSpPr>
            <a:spLocks noGrp="1"/>
          </p:cNvSpPr>
          <p:nvPr>
            <p:ph type="ctrTitle"/>
          </p:nvPr>
        </p:nvSpPr>
        <p:spPr>
          <a:xfrm>
            <a:off x="213064" y="215669"/>
            <a:ext cx="11754035" cy="1239894"/>
          </a:xfrm>
        </p:spPr>
        <p:txBody>
          <a:bodyPr>
            <a:normAutofit/>
          </a:bodyPr>
          <a:lstStyle/>
          <a:p>
            <a:r>
              <a:rPr lang="en-US" sz="1600" dirty="0"/>
              <a:t>Q3. Determining the winner of the contest and provide their details to the team.</a:t>
            </a:r>
          </a:p>
        </p:txBody>
      </p:sp>
      <p:sp>
        <p:nvSpPr>
          <p:cNvPr id="3" name="Subtitle 2">
            <a:extLst>
              <a:ext uri="{FF2B5EF4-FFF2-40B4-BE49-F238E27FC236}">
                <a16:creationId xmlns:a16="http://schemas.microsoft.com/office/drawing/2014/main" id="{E7AC6D9D-77BD-468C-BE7B-1FF04502BBDC}"/>
              </a:ext>
            </a:extLst>
          </p:cNvPr>
          <p:cNvSpPr>
            <a:spLocks noGrp="1"/>
          </p:cNvSpPr>
          <p:nvPr>
            <p:ph type="subTitle" idx="1"/>
          </p:nvPr>
        </p:nvSpPr>
        <p:spPr>
          <a:xfrm>
            <a:off x="5690585" y="5280846"/>
            <a:ext cx="5691415" cy="844745"/>
          </a:xfrm>
        </p:spPr>
        <p:txBody>
          <a:bodyPr/>
          <a:lstStyle/>
          <a:p>
            <a:r>
              <a:rPr lang="en-US" dirty="0"/>
              <a:t>.</a:t>
            </a:r>
          </a:p>
        </p:txBody>
      </p:sp>
      <p:pic>
        <p:nvPicPr>
          <p:cNvPr id="4" name="Picture 3">
            <a:extLst>
              <a:ext uri="{FF2B5EF4-FFF2-40B4-BE49-F238E27FC236}">
                <a16:creationId xmlns:a16="http://schemas.microsoft.com/office/drawing/2014/main" id="{E9AAC6AA-C3AE-4F75-A289-3068CBDD300C}"/>
              </a:ext>
            </a:extLst>
          </p:cNvPr>
          <p:cNvPicPr>
            <a:picLocks noChangeAspect="1"/>
          </p:cNvPicPr>
          <p:nvPr/>
        </p:nvPicPr>
        <p:blipFill>
          <a:blip r:embed="rId2"/>
          <a:stretch>
            <a:fillRect/>
          </a:stretch>
        </p:blipFill>
        <p:spPr>
          <a:xfrm>
            <a:off x="1851043" y="1644685"/>
            <a:ext cx="6416803" cy="4774367"/>
          </a:xfrm>
          <a:prstGeom prst="rect">
            <a:avLst/>
          </a:prstGeom>
        </p:spPr>
      </p:pic>
    </p:spTree>
    <p:extLst>
      <p:ext uri="{BB962C8B-B14F-4D97-AF65-F5344CB8AC3E}">
        <p14:creationId xmlns:p14="http://schemas.microsoft.com/office/powerpoint/2010/main" val="182827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3BB6-20A8-4F34-AC8D-72ACF65BFB37}"/>
              </a:ext>
            </a:extLst>
          </p:cNvPr>
          <p:cNvSpPr>
            <a:spLocks noGrp="1"/>
          </p:cNvSpPr>
          <p:nvPr>
            <p:ph type="ctrTitle"/>
          </p:nvPr>
        </p:nvSpPr>
        <p:spPr>
          <a:xfrm>
            <a:off x="417249" y="262976"/>
            <a:ext cx="11443317" cy="1645920"/>
          </a:xfrm>
        </p:spPr>
        <p:txBody>
          <a:bodyPr>
            <a:normAutofit/>
          </a:bodyPr>
          <a:lstStyle/>
          <a:p>
            <a:r>
              <a:rPr lang="en-US" sz="1600" dirty="0"/>
              <a:t>Q4. Identify and suggest the top five most commonly used hashtags on the platform.</a:t>
            </a:r>
          </a:p>
        </p:txBody>
      </p:sp>
      <p:sp>
        <p:nvSpPr>
          <p:cNvPr id="3" name="Subtitle 2">
            <a:extLst>
              <a:ext uri="{FF2B5EF4-FFF2-40B4-BE49-F238E27FC236}">
                <a16:creationId xmlns:a16="http://schemas.microsoft.com/office/drawing/2014/main" id="{E7AC6D9D-77BD-468C-BE7B-1FF04502BBDC}"/>
              </a:ext>
            </a:extLst>
          </p:cNvPr>
          <p:cNvSpPr>
            <a:spLocks noGrp="1"/>
          </p:cNvSpPr>
          <p:nvPr>
            <p:ph type="subTitle" idx="1"/>
          </p:nvPr>
        </p:nvSpPr>
        <p:spPr>
          <a:xfrm>
            <a:off x="810001" y="4856085"/>
            <a:ext cx="10572000" cy="133165"/>
          </a:xfrm>
        </p:spPr>
        <p:txBody>
          <a:bodyPr>
            <a:normAutofit fontScale="25000" lnSpcReduction="20000"/>
          </a:bodyPr>
          <a:lstStyle/>
          <a:p>
            <a:endParaRPr lang="en-US" dirty="0"/>
          </a:p>
        </p:txBody>
      </p:sp>
      <p:pic>
        <p:nvPicPr>
          <p:cNvPr id="4" name="Picture 3">
            <a:extLst>
              <a:ext uri="{FF2B5EF4-FFF2-40B4-BE49-F238E27FC236}">
                <a16:creationId xmlns:a16="http://schemas.microsoft.com/office/drawing/2014/main" id="{01FB7306-EE07-4D67-BECC-D47C2D27ADF8}"/>
              </a:ext>
            </a:extLst>
          </p:cNvPr>
          <p:cNvPicPr>
            <a:picLocks noChangeAspect="1"/>
          </p:cNvPicPr>
          <p:nvPr/>
        </p:nvPicPr>
        <p:blipFill>
          <a:blip r:embed="rId2"/>
          <a:stretch>
            <a:fillRect/>
          </a:stretch>
        </p:blipFill>
        <p:spPr>
          <a:xfrm>
            <a:off x="526233" y="2260142"/>
            <a:ext cx="10944225" cy="2924175"/>
          </a:xfrm>
          <a:prstGeom prst="rect">
            <a:avLst/>
          </a:prstGeom>
        </p:spPr>
      </p:pic>
    </p:spTree>
    <p:extLst>
      <p:ext uri="{BB962C8B-B14F-4D97-AF65-F5344CB8AC3E}">
        <p14:creationId xmlns:p14="http://schemas.microsoft.com/office/powerpoint/2010/main" val="1218903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258</TotalTime>
  <Words>498</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2</vt:lpstr>
      <vt:lpstr>Quotable</vt:lpstr>
      <vt:lpstr>Instagram User Analytics </vt:lpstr>
      <vt:lpstr>PROJECT DESCRIPTION</vt:lpstr>
      <vt:lpstr>Approach</vt:lpstr>
      <vt:lpstr>Tech-Stack Used</vt:lpstr>
      <vt:lpstr>Q1. Identifying the five oldest users on Instagram from the provided database.</vt:lpstr>
      <vt:lpstr>Q2. Identify users who have never posted a single photo on Instagram.</vt:lpstr>
      <vt:lpstr>Q2. Identify users who have never posted a single photo on Instagram.</vt:lpstr>
      <vt:lpstr>Q3. Determining the winner of the contest and provide their details to the team.</vt:lpstr>
      <vt:lpstr>Q4. Identify and suggest the top five most commonly used hashtags on the platform.</vt:lpstr>
      <vt:lpstr>Q5. Determining the day of the week when most users register on Instagram. Provide insights on when to schedule an ad campaign.</vt:lpstr>
      <vt:lpstr>Q1. Calculating the average number of posts per user on Instagram. Also, provided the total number of photos on Instagram divided by the total number of users.</vt:lpstr>
      <vt:lpstr>Q2. Identifying users (potential bots) who have liked every single photo on the site, as this is not typically possible for a normal user.</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LENOVO</dc:creator>
  <cp:lastModifiedBy>LENOVO</cp:lastModifiedBy>
  <cp:revision>37</cp:revision>
  <dcterms:created xsi:type="dcterms:W3CDTF">2023-07-20T10:17:52Z</dcterms:created>
  <dcterms:modified xsi:type="dcterms:W3CDTF">2023-11-06T15:58:40Z</dcterms:modified>
</cp:coreProperties>
</file>