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6" r:id="rId4"/>
  </p:sldMasterIdLst>
  <p:notesMasterIdLst>
    <p:notesMasterId r:id="rId16"/>
  </p:notesMasterIdLst>
  <p:handoutMasterIdLst>
    <p:handoutMasterId r:id="rId17"/>
  </p:handoutMasterIdLst>
  <p:sldIdLst>
    <p:sldId id="350" r:id="rId5"/>
    <p:sldId id="355" r:id="rId6"/>
    <p:sldId id="351" r:id="rId7"/>
    <p:sldId id="358" r:id="rId8"/>
    <p:sldId id="359" r:id="rId9"/>
    <p:sldId id="360" r:id="rId10"/>
    <p:sldId id="361" r:id="rId11"/>
    <p:sldId id="362" r:id="rId12"/>
    <p:sldId id="363" r:id="rId13"/>
    <p:sldId id="364" r:id="rId14"/>
    <p:sldId id="3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E355DB-FA05-4C15-98D7-C41F575E446A}" v="15" dt="2024-12-14T23:47:52.265"/>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4" autoAdjust="0"/>
    <p:restoredTop sz="84967" autoAdjust="0"/>
  </p:normalViewPr>
  <p:slideViewPr>
    <p:cSldViewPr snapToGrid="0">
      <p:cViewPr>
        <p:scale>
          <a:sx n="100" d="100"/>
          <a:sy n="100" d="100"/>
        </p:scale>
        <p:origin x="34" y="-821"/>
      </p:cViewPr>
      <p:guideLst>
        <p:guide orient="horz" pos="1392"/>
        <p:guide pos="7056"/>
        <p:guide orient="horz" pos="3168"/>
      </p:guideLst>
    </p:cSldViewPr>
  </p:slideViewPr>
  <p:outlineViewPr>
    <p:cViewPr>
      <p:scale>
        <a:sx n="33" d="100"/>
        <a:sy n="33" d="100"/>
      </p:scale>
      <p:origin x="0" y="-1103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E99E25-5B65-D93A-3010-8B947D67E6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AEB28A-33CC-6CF5-1214-F2C3205F6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888634-FBA9-41D6-8B35-EE3A7D816B7C}" type="datetimeFigureOut">
              <a:rPr lang="en-US" smtClean="0"/>
              <a:t>12/17/2024</a:t>
            </a:fld>
            <a:endParaRPr lang="en-US" dirty="0"/>
          </a:p>
        </p:txBody>
      </p:sp>
      <p:sp>
        <p:nvSpPr>
          <p:cNvPr id="4" name="Footer Placeholder 3">
            <a:extLst>
              <a:ext uri="{FF2B5EF4-FFF2-40B4-BE49-F238E27FC236}">
                <a16:creationId xmlns:a16="http://schemas.microsoft.com/office/drawing/2014/main" id="{43D63414-6160-FF79-B3F6-CD615625C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83E93F-BDEC-C5F7-2553-8324882C41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7C78D2-97D1-4B37-BDD1-08A09BD4CA99}" type="slidenum">
              <a:rPr lang="en-US" smtClean="0"/>
              <a:t>‹#›</a:t>
            </a:fld>
            <a:endParaRPr lang="en-US" dirty="0"/>
          </a:p>
        </p:txBody>
      </p:sp>
    </p:spTree>
    <p:extLst>
      <p:ext uri="{BB962C8B-B14F-4D97-AF65-F5344CB8AC3E}">
        <p14:creationId xmlns:p14="http://schemas.microsoft.com/office/powerpoint/2010/main" val="2369135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12/17/2024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a:t>
            </a:fld>
            <a:endParaRPr lang="en-US" dirty="0"/>
          </a:p>
        </p:txBody>
      </p:sp>
    </p:spTree>
    <p:extLst>
      <p:ext uri="{BB962C8B-B14F-4D97-AF65-F5344CB8AC3E}">
        <p14:creationId xmlns:p14="http://schemas.microsoft.com/office/powerpoint/2010/main" val="1801796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2</a:t>
            </a:fld>
            <a:endParaRPr lang="en-US" dirty="0"/>
          </a:p>
        </p:txBody>
      </p:sp>
    </p:spTree>
    <p:extLst>
      <p:ext uri="{BB962C8B-B14F-4D97-AF65-F5344CB8AC3E}">
        <p14:creationId xmlns:p14="http://schemas.microsoft.com/office/powerpoint/2010/main" val="3899010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3</a:t>
            </a:fld>
            <a:endParaRPr lang="en-US" dirty="0"/>
          </a:p>
        </p:txBody>
      </p:sp>
    </p:spTree>
    <p:extLst>
      <p:ext uri="{BB962C8B-B14F-4D97-AF65-F5344CB8AC3E}">
        <p14:creationId xmlns:p14="http://schemas.microsoft.com/office/powerpoint/2010/main" val="2159706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57809"/>
            <a:ext cx="7983110" cy="3080335"/>
          </a:xfrm>
        </p:spPr>
        <p:txBody>
          <a:bodyPr lIns="0" tIns="0" rIns="0" bIns="0" anchor="b"/>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8161510" y="2744546"/>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13790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ima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1280159" y="640080"/>
            <a:ext cx="4815836" cy="2103120"/>
          </a:xfrm>
        </p:spPr>
        <p:txBody>
          <a:bodyPr lIns="0" tIns="0" rIns="0" bIns="0" anchor="ctr" anchorCtr="0"/>
          <a:lstStyle>
            <a:lvl1pPr algn="l">
              <a:defRPr sz="4000" b="1" cap="all" spc="0" baseline="0">
                <a:solidFill>
                  <a:schemeClr val="tx1"/>
                </a:solidFill>
              </a:defRPr>
            </a:lvl1pPr>
          </a:lstStyle>
          <a:p>
            <a:r>
              <a:rPr lang="en-US" dirty="0"/>
              <a:t>Click to add title</a:t>
            </a:r>
          </a:p>
        </p:txBody>
      </p:sp>
      <p:sp>
        <p:nvSpPr>
          <p:cNvPr id="16" name="Slide Number Placeholder 15">
            <a:extLst>
              <a:ext uri="{FF2B5EF4-FFF2-40B4-BE49-F238E27FC236}">
                <a16:creationId xmlns:a16="http://schemas.microsoft.com/office/drawing/2014/main" id="{6183E8BD-29F0-8F9F-FC7D-73F8067BCDDF}"/>
              </a:ext>
            </a:extLst>
          </p:cNvPr>
          <p:cNvSpPr>
            <a:spLocks noGrp="1"/>
          </p:cNvSpPr>
          <p:nvPr>
            <p:ph type="sldNum" sz="quarter" idx="20"/>
          </p:nvPr>
        </p:nvSpPr>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15" name="Content Placeholder 2">
            <a:extLst>
              <a:ext uri="{FF2B5EF4-FFF2-40B4-BE49-F238E27FC236}">
                <a16:creationId xmlns:a16="http://schemas.microsoft.com/office/drawing/2014/main" id="{5C983CA3-739C-6C20-AFE0-0997370354B4}"/>
              </a:ext>
            </a:extLst>
          </p:cNvPr>
          <p:cNvSpPr>
            <a:spLocks noGrp="1"/>
          </p:cNvSpPr>
          <p:nvPr>
            <p:ph idx="1" hasCustomPrompt="1"/>
          </p:nvPr>
        </p:nvSpPr>
        <p:spPr>
          <a:xfrm>
            <a:off x="6531427" y="640080"/>
            <a:ext cx="5122889" cy="2103120"/>
          </a:xfrm>
        </p:spPr>
        <p:txBody>
          <a:bodyPr lIns="0" tIns="0" rIns="0" bIns="0" anchor="ctr" anchorCtr="0">
            <a:normAutofit/>
          </a:bodyPr>
          <a:lstStyle>
            <a:lvl1pPr marL="0" indent="0">
              <a:lnSpc>
                <a:spcPct val="110000"/>
              </a:lnSpc>
              <a:buNone/>
              <a:defRPr sz="1800">
                <a:solidFill>
                  <a:schemeClr val="tx1"/>
                </a:solidFill>
              </a:defRPr>
            </a:lvl1pPr>
            <a:lvl2pPr marL="228600">
              <a:lnSpc>
                <a:spcPct val="100000"/>
              </a:lnSpc>
              <a:defRPr sz="1600">
                <a:solidFill>
                  <a:schemeClr val="tx1"/>
                </a:solidFill>
              </a:defRPr>
            </a:lvl2pPr>
            <a:lvl3pPr marL="457200">
              <a:lnSpc>
                <a:spcPct val="100000"/>
              </a:lnSpc>
              <a:defRPr sz="1400">
                <a:solidFill>
                  <a:schemeClr val="tx1"/>
                </a:solidFill>
              </a:defRPr>
            </a:lvl3pPr>
            <a:lvl4pPr marL="685800">
              <a:lnSpc>
                <a:spcPct val="100000"/>
              </a:lnSpc>
              <a:defRPr sz="1200">
                <a:solidFill>
                  <a:schemeClr val="tx1"/>
                </a:solidFill>
              </a:defRPr>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cxnSp>
        <p:nvCxnSpPr>
          <p:cNvPr id="4" name="Straight Connector 3">
            <a:extLst>
              <a:ext uri="{FF2B5EF4-FFF2-40B4-BE49-F238E27FC236}">
                <a16:creationId xmlns:a16="http://schemas.microsoft.com/office/drawing/2014/main" id="{4BC9F29C-BBE9-AFB4-AFC6-30BCA4EB2AFA}"/>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CBC4D286-C480-B4CF-4406-CACC323F9FAD}"/>
              </a:ext>
            </a:extLst>
          </p:cNvPr>
          <p:cNvSpPr>
            <a:spLocks noGrp="1"/>
          </p:cNvSpPr>
          <p:nvPr>
            <p:ph idx="21" hasCustomPrompt="1"/>
          </p:nvPr>
        </p:nvSpPr>
        <p:spPr>
          <a:xfrm>
            <a:off x="1280160" y="3017520"/>
            <a:ext cx="10374152" cy="3208866"/>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13">
            <a:extLst>
              <a:ext uri="{FF2B5EF4-FFF2-40B4-BE49-F238E27FC236}">
                <a16:creationId xmlns:a16="http://schemas.microsoft.com/office/drawing/2014/main" id="{0BEE2817-4518-D59A-BD13-29A3D4FE64F0}"/>
              </a:ext>
            </a:extLst>
          </p:cNvPr>
          <p:cNvSpPr>
            <a:spLocks noGrp="1"/>
          </p:cNvSpPr>
          <p:nvPr>
            <p:ph type="ftr" sz="quarter" idx="19"/>
          </p:nvPr>
        </p:nvSpPr>
        <p:spPr>
          <a:xfrm>
            <a:off x="7539516" y="6356350"/>
            <a:ext cx="4114800" cy="365125"/>
          </a:xfrm>
        </p:spPr>
        <p:txBody>
          <a:bodyPr/>
          <a:lstStyle/>
          <a:p>
            <a:endParaRPr lang="en-US" dirty="0"/>
          </a:p>
        </p:txBody>
      </p:sp>
    </p:spTree>
    <p:extLst>
      <p:ext uri="{BB962C8B-B14F-4D97-AF65-F5344CB8AC3E}">
        <p14:creationId xmlns:p14="http://schemas.microsoft.com/office/powerpoint/2010/main" val="106890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1280159" y="4970638"/>
            <a:ext cx="9144000" cy="1280160"/>
          </a:xfrm>
        </p:spPr>
        <p:txBody>
          <a:bodyPr lIns="0" tIns="0" rIns="0" bIns="0" anchor="b" anchorCtr="0"/>
          <a:lstStyle>
            <a:lvl1pPr algn="l">
              <a:defRPr sz="4000" b="1" cap="all" spc="0" baseline="0">
                <a:solidFill>
                  <a:schemeClr val="tx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F0626849-9D2D-3C95-8C10-FA8F325FE9AA}"/>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685800"/>
            <a:ext cx="4937760" cy="4023360"/>
          </a:xfrm>
        </p:spPr>
        <p:txBody>
          <a:bodyPr lIns="0" tIns="0" rIns="0" bIns="0">
            <a:noAutofit/>
          </a:bodyPr>
          <a:lstStyle>
            <a:lvl1pPr marL="0" indent="0">
              <a:spcBef>
                <a:spcPts val="1200"/>
              </a:spcBef>
              <a:buNone/>
              <a:defRPr sz="1800"/>
            </a:lvl1pPr>
            <a:lvl2pPr marL="457200">
              <a:spcBef>
                <a:spcPts val="1200"/>
              </a:spcBef>
              <a:defRPr sz="1800"/>
            </a:lvl2pPr>
            <a:lvl3pPr marL="914400">
              <a:spcBef>
                <a:spcPts val="1200"/>
              </a:spcBef>
              <a:defRPr sz="1800"/>
            </a:lvl3pPr>
            <a:lvl4pPr marL="1371600">
              <a:spcBef>
                <a:spcPts val="1200"/>
              </a:spcBef>
              <a:defRPr sz="1800"/>
            </a:lvl4pPr>
            <a:lvl5pPr marL="18288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04755" y="685800"/>
            <a:ext cx="4937760" cy="4023360"/>
          </a:xfrm>
        </p:spPr>
        <p:txBody>
          <a:bodyPr lIns="0" tIns="0" rIns="0" bIns="0">
            <a:noAutofit/>
          </a:bodyPr>
          <a:lstStyle>
            <a:lvl1pPr>
              <a:spcBef>
                <a:spcPts val="1200"/>
              </a:spcBef>
              <a:defRPr sz="1800"/>
            </a:lvl1pPr>
            <a:lvl2pPr>
              <a:spcBef>
                <a:spcPts val="1200"/>
              </a:spcBef>
              <a:defRPr sz="1800"/>
            </a:lvl2pPr>
            <a:lvl3pPr>
              <a:spcBef>
                <a:spcPts val="1200"/>
              </a:spcBef>
              <a:defRPr sz="1800"/>
            </a:lvl3pPr>
            <a:lvl4pPr>
              <a:spcBef>
                <a:spcPts val="1200"/>
              </a:spcBef>
              <a:defRPr sz="1800"/>
            </a:lvl4pPr>
            <a:lvl5pPr>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3" name="Group 12">
            <a:extLst>
              <a:ext uri="{FF2B5EF4-FFF2-40B4-BE49-F238E27FC236}">
                <a16:creationId xmlns:a16="http://schemas.microsoft.com/office/drawing/2014/main" id="{4717D91C-F78C-0E4C-FB27-7112AB840A1C}"/>
              </a:ext>
              <a:ext uri="{C183D7F6-B498-43B3-948B-1728B52AA6E4}">
                <adec:decorative xmlns:adec="http://schemas.microsoft.com/office/drawing/2017/decorative" val="1"/>
              </a:ext>
            </a:extLst>
          </p:cNvPr>
          <p:cNvGrpSpPr/>
          <p:nvPr userDrawn="1"/>
        </p:nvGrpSpPr>
        <p:grpSpPr>
          <a:xfrm>
            <a:off x="5322570" y="5680647"/>
            <a:ext cx="465456" cy="581432"/>
            <a:chOff x="7843462" y="2744546"/>
            <a:chExt cx="465456" cy="581432"/>
          </a:xfrm>
        </p:grpSpPr>
        <p:sp>
          <p:nvSpPr>
            <p:cNvPr id="15" name="Graphic 12">
              <a:extLst>
                <a:ext uri="{FF2B5EF4-FFF2-40B4-BE49-F238E27FC236}">
                  <a16:creationId xmlns:a16="http://schemas.microsoft.com/office/drawing/2014/main" id="{CC935CF3-75DF-0DC7-1B2A-E0E0205DF64B}"/>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7" name="Graphic 13">
              <a:extLst>
                <a:ext uri="{FF2B5EF4-FFF2-40B4-BE49-F238E27FC236}">
                  <a16:creationId xmlns:a16="http://schemas.microsoft.com/office/drawing/2014/main" id="{D5782BEB-6319-DEC1-F9ED-BA9201C6B9B7}"/>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18" name="Graphic 15">
              <a:extLst>
                <a:ext uri="{FF2B5EF4-FFF2-40B4-BE49-F238E27FC236}">
                  <a16:creationId xmlns:a16="http://schemas.microsoft.com/office/drawing/2014/main" id="{6E59DFAF-9794-BD12-D89A-422FFFFCE023}"/>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21" name="Footer Placeholder 20">
            <a:extLst>
              <a:ext uri="{FF2B5EF4-FFF2-40B4-BE49-F238E27FC236}">
                <a16:creationId xmlns:a16="http://schemas.microsoft.com/office/drawing/2014/main" id="{36444A47-BCB3-5C86-F2B8-25092BE8D9FF}"/>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C648C53D-49AB-C003-70E8-5117AF079715}"/>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A96BC1DE-6696-3408-564E-2D73B1266326}"/>
              </a:ext>
              <a:ext uri="{C183D7F6-B498-43B3-948B-1728B52AA6E4}">
                <adec:decorative xmlns:adec="http://schemas.microsoft.com/office/drawing/2017/decorative" val="1"/>
              </a:ext>
            </a:extLst>
          </p:cNvPr>
          <p:cNvGrpSpPr/>
          <p:nvPr userDrawn="1"/>
        </p:nvGrpSpPr>
        <p:grpSpPr>
          <a:xfrm rot="5400000">
            <a:off x="10711518" y="5393214"/>
            <a:ext cx="1097341" cy="736658"/>
            <a:chOff x="10508317" y="446637"/>
            <a:chExt cx="1097341" cy="736658"/>
          </a:xfrm>
        </p:grpSpPr>
        <p:sp>
          <p:nvSpPr>
            <p:cNvPr id="25" name="Graphic 15">
              <a:extLst>
                <a:ext uri="{FF2B5EF4-FFF2-40B4-BE49-F238E27FC236}">
                  <a16:creationId xmlns:a16="http://schemas.microsoft.com/office/drawing/2014/main" id="{268EB1E4-29D6-C3F5-BCBB-FB7E7EE5C25C}"/>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26" name="Graphic 16">
              <a:extLst>
                <a:ext uri="{FF2B5EF4-FFF2-40B4-BE49-F238E27FC236}">
                  <a16:creationId xmlns:a16="http://schemas.microsoft.com/office/drawing/2014/main" id="{09524D46-140F-2F4F-430B-F59815A07CF1}"/>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27" name="Graphic 14">
              <a:extLst>
                <a:ext uri="{FF2B5EF4-FFF2-40B4-BE49-F238E27FC236}">
                  <a16:creationId xmlns:a16="http://schemas.microsoft.com/office/drawing/2014/main" id="{AC75143B-C717-8D04-743C-B40FB5EFB21C}"/>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487376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1280160" y="640080"/>
            <a:ext cx="10087699" cy="1280160"/>
          </a:xfrm>
        </p:spPr>
        <p:txBody>
          <a:bodyPr lIns="0" tIns="0" rIns="0" bIns="0" anchor="b" anchorCtr="0"/>
          <a:lstStyle>
            <a:lvl1pPr>
              <a:defRPr sz="4000" b="1" cap="all" baseline="0"/>
            </a:lvl1pPr>
          </a:lstStyle>
          <a:p>
            <a:r>
              <a:rPr lang="en-US" dirty="0"/>
              <a:t>Click to add title</a:t>
            </a:r>
          </a:p>
        </p:txBody>
      </p:sp>
      <p:sp>
        <p:nvSpPr>
          <p:cNvPr id="10" name="Slide Number Placeholder 9">
            <a:extLst>
              <a:ext uri="{FF2B5EF4-FFF2-40B4-BE49-F238E27FC236}">
                <a16:creationId xmlns:a16="http://schemas.microsoft.com/office/drawing/2014/main" id="{116B8DF0-B7E6-5032-C3C7-E457E793BE37}"/>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1280160" y="2103119"/>
            <a:ext cx="10087699" cy="4114800"/>
          </a:xfrm>
        </p:spPr>
        <p:txBody>
          <a:bodyPr lIns="0" tIns="0" rIns="0" bIns="0"/>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DC5F4D40-ADE4-5EEB-436C-8563A49C55F8}"/>
              </a:ext>
            </a:extLst>
          </p:cNvPr>
          <p:cNvSpPr>
            <a:spLocks noGrp="1"/>
          </p:cNvSpPr>
          <p:nvPr>
            <p:ph type="ftr" sz="quarter" idx="11"/>
          </p:nvPr>
        </p:nvSpPr>
        <p:spPr>
          <a:xfrm>
            <a:off x="1280160" y="6356350"/>
            <a:ext cx="4114800" cy="365125"/>
          </a:xfrm>
        </p:spPr>
        <p:txBody>
          <a:bodyPr lIns="0"/>
          <a:lstStyle>
            <a:lvl1pPr algn="l">
              <a:defRPr/>
            </a:lvl1pPr>
          </a:lstStyle>
          <a:p>
            <a:endParaRPr lang="en-US" dirty="0"/>
          </a:p>
        </p:txBody>
      </p:sp>
    </p:spTree>
    <p:extLst>
      <p:ext uri="{BB962C8B-B14F-4D97-AF65-F5344CB8AC3E}">
        <p14:creationId xmlns:p14="http://schemas.microsoft.com/office/powerpoint/2010/main" val="3321745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Bubbles and Title 1">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2792897" y="585216"/>
            <a:ext cx="8965094" cy="2276856"/>
          </a:xfrm>
        </p:spPr>
        <p:txBody>
          <a:bodyPr lIns="0" tIns="0" rIns="0" anchor="b"/>
          <a:lstStyle>
            <a:lvl1pPr algn="r">
              <a:lnSpc>
                <a:spcPts val="4800"/>
              </a:lnSpc>
              <a:defRPr sz="4800" b="1" cap="all" spc="0" baseline="0">
                <a:solidFill>
                  <a:schemeClr val="bg1"/>
                </a:solidFill>
              </a:defRPr>
            </a:lvl1pPr>
          </a:lstStyle>
          <a:p>
            <a:r>
              <a:rPr lang="en-US"/>
              <a:t>Click to edit Master title style</a:t>
            </a:r>
            <a:endParaRPr lang="en-US" dirty="0"/>
          </a:p>
        </p:txBody>
      </p:sp>
      <p:sp>
        <p:nvSpPr>
          <p:cNvPr id="7" name="Picture Placeholder 14">
            <a:extLst>
              <a:ext uri="{FF2B5EF4-FFF2-40B4-BE49-F238E27FC236}">
                <a16:creationId xmlns:a16="http://schemas.microsoft.com/office/drawing/2014/main" id="{FC9B12A4-113B-B3F6-5926-5C2A6F504ABA}"/>
              </a:ext>
            </a:extLst>
          </p:cNvPr>
          <p:cNvSpPr>
            <a:spLocks noGrp="1"/>
          </p:cNvSpPr>
          <p:nvPr>
            <p:ph type="pic" sz="quarter" idx="14" hasCustomPrompt="1"/>
          </p:nvPr>
        </p:nvSpPr>
        <p:spPr>
          <a:xfrm>
            <a:off x="1371606"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640609" y="3127248"/>
            <a:ext cx="6117381" cy="3017520"/>
          </a:xfrm>
        </p:spPr>
        <p:txBody>
          <a:bodyPr lIns="0" tIns="0" rIns="0" bIns="0">
            <a:normAutofit/>
          </a:bodyPr>
          <a:lstStyle>
            <a:lvl1pPr marL="0" indent="0" algn="r">
              <a:spcBef>
                <a:spcPts val="1200"/>
              </a:spcBef>
              <a:buNone/>
              <a:defRPr sz="2400">
                <a:solidFill>
                  <a:schemeClr val="bg1"/>
                </a:solidFill>
              </a:defRPr>
            </a:lvl1pPr>
          </a:lstStyle>
          <a:p>
            <a:pPr lvl="0"/>
            <a:r>
              <a:rPr lang="en-US" dirty="0"/>
              <a:t>Click to add text</a:t>
            </a:r>
          </a:p>
        </p:txBody>
      </p:sp>
      <p:grpSp>
        <p:nvGrpSpPr>
          <p:cNvPr id="3" name="Group 2">
            <a:extLst>
              <a:ext uri="{FF2B5EF4-FFF2-40B4-BE49-F238E27FC236}">
                <a16:creationId xmlns:a16="http://schemas.microsoft.com/office/drawing/2014/main" id="{8AF51D36-DB19-27CD-47E0-A4261648DA12}"/>
              </a:ext>
              <a:ext uri="{C183D7F6-B498-43B3-948B-1728B52AA6E4}">
                <adec:decorative xmlns:adec="http://schemas.microsoft.com/office/drawing/2017/decorative" val="1"/>
              </a:ext>
            </a:extLst>
          </p:cNvPr>
          <p:cNvGrpSpPr/>
          <p:nvPr userDrawn="1"/>
        </p:nvGrpSpPr>
        <p:grpSpPr>
          <a:xfrm rot="18614240">
            <a:off x="3975343" y="2819532"/>
            <a:ext cx="465456" cy="581432"/>
            <a:chOff x="7843462" y="2744546"/>
            <a:chExt cx="465456" cy="581432"/>
          </a:xfrm>
        </p:grpSpPr>
        <p:sp>
          <p:nvSpPr>
            <p:cNvPr id="4" name="Graphic 12">
              <a:extLst>
                <a:ext uri="{FF2B5EF4-FFF2-40B4-BE49-F238E27FC236}">
                  <a16:creationId xmlns:a16="http://schemas.microsoft.com/office/drawing/2014/main" id="{3EFED0E0-17D4-C5B0-09D0-B43338A856B3}"/>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8F798BBE-9B6F-700D-08A1-09ABC5388CCE}"/>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4AE2D1C5-9D85-9049-690C-3AFCE7E2DA56}"/>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13" name="Straight Connector 12">
            <a:extLst>
              <a:ext uri="{FF2B5EF4-FFF2-40B4-BE49-F238E27FC236}">
                <a16:creationId xmlns:a16="http://schemas.microsoft.com/office/drawing/2014/main" id="{9D0FE75D-ACD3-655E-58A7-8F2C182760B4}"/>
              </a:ext>
              <a:ext uri="{C183D7F6-B498-43B3-948B-1728B52AA6E4}">
                <adec:decorative xmlns:adec="http://schemas.microsoft.com/office/drawing/2017/decorative" val="1"/>
              </a:ext>
            </a:extLst>
          </p:cNvPr>
          <p:cNvCxnSpPr>
            <a:cxnSpLocks/>
          </p:cNvCxnSpPr>
          <p:nvPr userDrawn="1"/>
        </p:nvCxnSpPr>
        <p:spPr>
          <a:xfrm>
            <a:off x="74066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36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838200" y="136525"/>
            <a:ext cx="10515600" cy="1509713"/>
          </a:xfrm>
        </p:spPr>
        <p:txBody>
          <a:bodyPr/>
          <a:lstStyle/>
          <a:p>
            <a:r>
              <a:rPr lang="en-US" dirty="0"/>
              <a:t>Click to add 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a:off x="72390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484632" y="726630"/>
            <a:ext cx="520991" cy="517379"/>
          </a:xfrm>
        </p:spPr>
        <p:txBody>
          <a:bodyPr/>
          <a:lstStyle/>
          <a:p>
            <a:fld id="{D8DA9DAA-006C-4F4B-980E-E3DF019B24E2}" type="slidenum">
              <a:rPr lang="en-US" smtClean="0"/>
              <a:t>‹#›</a:t>
            </a:fld>
            <a:endParaRPr lang="en-US" dirty="0"/>
          </a:p>
        </p:txBody>
      </p:sp>
      <p:cxnSp>
        <p:nvCxnSpPr>
          <p:cNvPr id="3" name="Straight Connector 2">
            <a:extLst>
              <a:ext uri="{FF2B5EF4-FFF2-40B4-BE49-F238E27FC236}">
                <a16:creationId xmlns:a16="http://schemas.microsoft.com/office/drawing/2014/main" id="{B5B2B208-F5B9-0151-C982-A389CB0B299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0EEA6CA-DE1E-18ED-E69E-54A1372FE21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2F973C81-5E94-41F6-CE15-3B4763B3ABE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C835B5C-F994-9D57-3118-919EE90F57E1}"/>
              </a:ext>
            </a:extLst>
          </p:cNvPr>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3840867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imag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116544" y="614202"/>
            <a:ext cx="5918072" cy="2276856"/>
          </a:xfrm>
        </p:spPr>
        <p:txBody>
          <a:bodyPr lIns="0" tIns="0" rIns="0" bIns="0" anchor="b"/>
          <a:lstStyle>
            <a:lvl1pPr algn="r">
              <a:lnSpc>
                <a:spcPts val="4000"/>
              </a:lnSpc>
              <a:defRPr sz="4000" b="1" cap="all" spc="0" baseline="0">
                <a:solidFill>
                  <a:schemeClr val="bg1"/>
                </a:solidFill>
              </a:defRPr>
            </a:lvl1pPr>
          </a:lstStyle>
          <a:p>
            <a:r>
              <a:rPr lang="en-US" dirty="0"/>
              <a:t>Click to add title</a:t>
            </a:r>
          </a:p>
        </p:txBody>
      </p:sp>
      <p:sp>
        <p:nvSpPr>
          <p:cNvPr id="8" name="Slide Number Placeholder 7">
            <a:extLst>
              <a:ext uri="{FF2B5EF4-FFF2-40B4-BE49-F238E27FC236}">
                <a16:creationId xmlns:a16="http://schemas.microsoft.com/office/drawing/2014/main" id="{1C738AB3-8054-6E21-C34C-36AF3A31AC4E}"/>
              </a:ext>
            </a:extLst>
          </p:cNvPr>
          <p:cNvSpPr>
            <a:spLocks noGrp="1"/>
          </p:cNvSpPr>
          <p:nvPr>
            <p:ph type="sldNum" sz="quarter" idx="20"/>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hasCustomPrompt="1"/>
          </p:nvPr>
        </p:nvSpPr>
        <p:spPr>
          <a:xfrm>
            <a:off x="1280160"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tIns="914400" anchor="t">
            <a:noAutofit/>
          </a:bodyPr>
          <a:lstStyle>
            <a:lvl1pPr algn="ctr">
              <a:buNone/>
              <a:defRPr sz="1600" b="1">
                <a:solidFill>
                  <a:schemeClr val="bg1"/>
                </a:solidFill>
              </a:defRPr>
            </a:lvl1pPr>
          </a:lstStyle>
          <a:p>
            <a:r>
              <a:rPr lang="en-US" dirty="0"/>
              <a:t>Click to add picture</a:t>
            </a:r>
          </a:p>
        </p:txBody>
      </p:sp>
      <p:sp>
        <p:nvSpPr>
          <p:cNvPr id="4" name="Text Placeholder 3">
            <a:extLst>
              <a:ext uri="{FF2B5EF4-FFF2-40B4-BE49-F238E27FC236}">
                <a16:creationId xmlns:a16="http://schemas.microsoft.com/office/drawing/2014/main" id="{94FD1B85-4BEF-C1C1-5619-B82E9E44A9F8}"/>
              </a:ext>
            </a:extLst>
          </p:cNvPr>
          <p:cNvSpPr>
            <a:spLocks noGrp="1"/>
          </p:cNvSpPr>
          <p:nvPr>
            <p:ph type="body" sz="quarter" idx="17"/>
          </p:nvPr>
        </p:nvSpPr>
        <p:spPr>
          <a:xfrm>
            <a:off x="5116548" y="3161752"/>
            <a:ext cx="5918068" cy="3144965"/>
          </a:xfrm>
        </p:spPr>
        <p:txBody>
          <a:bodyPr lIns="0" tIns="0" rIns="0" bIns="0">
            <a:normAutofit/>
          </a:bodyPr>
          <a:lstStyle>
            <a:lvl1pPr marL="0" indent="0" algn="r">
              <a:spcBef>
                <a:spcPts val="1200"/>
              </a:spcBef>
              <a:buNone/>
              <a:defRPr sz="2400">
                <a:solidFill>
                  <a:schemeClr val="bg1"/>
                </a:solidFill>
              </a:defRPr>
            </a:lvl1pPr>
            <a:lvl2pPr marL="457200" indent="0" algn="r">
              <a:spcBef>
                <a:spcPts val="1200"/>
              </a:spcBef>
              <a:buNone/>
              <a:defRPr sz="2400">
                <a:solidFill>
                  <a:schemeClr val="bg1"/>
                </a:solidFill>
              </a:defRPr>
            </a:lvl2pPr>
            <a:lvl3pPr marL="914400" indent="0" algn="r">
              <a:spcBef>
                <a:spcPts val="1200"/>
              </a:spcBef>
              <a:buNone/>
              <a:defRPr sz="2400">
                <a:solidFill>
                  <a:schemeClr val="bg1"/>
                </a:solidFill>
              </a:defRPr>
            </a:lvl3pPr>
            <a:lvl4pPr marL="1371600" indent="0" algn="r">
              <a:spcBef>
                <a:spcPts val="1200"/>
              </a:spcBef>
              <a:buNone/>
              <a:defRPr sz="2400">
                <a:solidFill>
                  <a:schemeClr val="bg1"/>
                </a:solidFill>
              </a:defRPr>
            </a:lvl4pPr>
            <a:lvl5pPr marL="1828800" indent="0" algn="r">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1" name="Graphic 12">
            <a:extLst>
              <a:ext uri="{FF2B5EF4-FFF2-40B4-BE49-F238E27FC236}">
                <a16:creationId xmlns:a16="http://schemas.microsoft.com/office/drawing/2014/main" id="{EA1B6985-3E5A-40F4-9268-D4AB3BBF8C91}"/>
              </a:ext>
              <a:ext uri="{C183D7F6-B498-43B3-948B-1728B52AA6E4}">
                <adec:decorative xmlns:adec="http://schemas.microsoft.com/office/drawing/2017/decorative" val="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 uri="{C183D7F6-B498-43B3-948B-1728B52AA6E4}">
                <adec:decorative xmlns:adec="http://schemas.microsoft.com/office/drawing/2017/decorative" val="1"/>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 uri="{C183D7F6-B498-43B3-948B-1728B52AA6E4}">
                <adec:decorative xmlns:adec="http://schemas.microsoft.com/office/drawing/2017/decorative" val="1"/>
              </a:ext>
            </a:extLst>
          </p:cNvPr>
          <p:cNvSpPr/>
          <p:nvPr userDrawn="1"/>
        </p:nvSpPr>
        <p:spPr>
          <a:xfrm>
            <a:off x="1652402"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Footer Placeholder 6">
            <a:extLst>
              <a:ext uri="{FF2B5EF4-FFF2-40B4-BE49-F238E27FC236}">
                <a16:creationId xmlns:a16="http://schemas.microsoft.com/office/drawing/2014/main" id="{CE9872E9-2F0D-2FEB-0974-F0BBBC5E0331}"/>
              </a:ext>
            </a:extLst>
          </p:cNvPr>
          <p:cNvSpPr>
            <a:spLocks noGrp="1"/>
          </p:cNvSpPr>
          <p:nvPr>
            <p:ph type="ftr" sz="quarter" idx="19"/>
          </p:nvPr>
        </p:nvSpPr>
        <p:spPr>
          <a:xfrm>
            <a:off x="7238999" y="6356350"/>
            <a:ext cx="3795615" cy="365125"/>
          </a:xfr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gradFill>
          <a:gsLst>
            <a:gs pos="100000">
              <a:schemeClr val="accent4"/>
            </a:gs>
            <a:gs pos="0">
              <a:schemeClr val="accent2"/>
            </a:gs>
          </a:gsLst>
          <a:lin ang="189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386775"/>
            <a:ext cx="8311102" cy="3080335"/>
          </a:xfrm>
        </p:spPr>
        <p:txBody>
          <a:bodyPr lIns="0" tIns="274320" rIns="0" bIns="0" anchor="t" anchorCtr="0"/>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rot="19670435">
            <a:off x="7632743" y="794953"/>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3" name="Picture Placeholder 14">
            <a:extLst>
              <a:ext uri="{FF2B5EF4-FFF2-40B4-BE49-F238E27FC236}">
                <a16:creationId xmlns:a16="http://schemas.microsoft.com/office/drawing/2014/main" id="{01D87F51-D69B-9038-0566-4FDC355AB6F0}"/>
              </a:ext>
            </a:extLst>
          </p:cNvPr>
          <p:cNvSpPr>
            <a:spLocks noGrp="1"/>
          </p:cNvSpPr>
          <p:nvPr>
            <p:ph type="pic" sz="quarter" idx="13" hasCustomPrompt="1"/>
          </p:nvPr>
        </p:nvSpPr>
        <p:spPr>
          <a:xfrm>
            <a:off x="8197587" y="411831"/>
            <a:ext cx="3521337" cy="3521344"/>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1951239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640080"/>
            <a:ext cx="10302240" cy="1852046"/>
          </a:xfrm>
        </p:spPr>
        <p:txBody>
          <a:bodyPr lIns="0" tIns="0" rIns="0" bIns="0" anchor="b"/>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588447"/>
            <a:ext cx="7853678" cy="726645"/>
          </a:xfrm>
        </p:spPr>
        <p:txBody>
          <a:bodyPr lIns="0" tIns="0" rIns="0" bIns="0" anchor="t"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flipH="1">
            <a:off x="7659974" y="445645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5" name="Picture Placeholder 14">
            <a:extLst>
              <a:ext uri="{FF2B5EF4-FFF2-40B4-BE49-F238E27FC236}">
                <a16:creationId xmlns:a16="http://schemas.microsoft.com/office/drawing/2014/main" id="{5DDB7824-50BA-B12F-AD49-CA8953CA3A0E}"/>
              </a:ext>
            </a:extLst>
          </p:cNvPr>
          <p:cNvSpPr>
            <a:spLocks noGrp="1"/>
          </p:cNvSpPr>
          <p:nvPr>
            <p:ph type="pic" sz="quarter" idx="13" hasCustomPrompt="1"/>
          </p:nvPr>
        </p:nvSpPr>
        <p:spPr>
          <a:xfrm>
            <a:off x="8536252"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65264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4114800" y="640080"/>
            <a:ext cx="7498080" cy="1280160"/>
          </a:xfrm>
        </p:spPr>
        <p:txBody>
          <a:bodyPr lIns="0" tIns="0" rIns="0" bIns="0" anchor="b" anchorCtr="0"/>
          <a:lstStyle>
            <a:lvl1pPr>
              <a:defRPr sz="4000" b="1" cap="all" spc="0" baseline="0"/>
            </a:lvl1pPr>
          </a:lstStyle>
          <a:p>
            <a:r>
              <a:rPr lang="en-US" dirty="0"/>
              <a:t>Click to add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a:xfrm>
            <a:off x="484632" y="722376"/>
            <a:ext cx="520991" cy="517379"/>
          </a:xfrm>
        </p:spPr>
        <p:txBody>
          <a:bodyPr anchor="t" anchorCtr="0"/>
          <a:lstStyle>
            <a:lvl1pPr>
              <a:defRPr>
                <a:solidFill>
                  <a:schemeClr val="accent2"/>
                </a:solidFill>
              </a:defRPr>
            </a:lvl1pPr>
          </a:lstStyle>
          <a:p>
            <a:fld id="{D8DA9DAA-006C-4F4B-980E-E3DF019B24E2}" type="slidenum">
              <a:rPr lang="en-US" smtClean="0"/>
              <a:pPr/>
              <a:t>‹#›</a:t>
            </a:fld>
            <a:endParaRPr lang="en-US" dirty="0"/>
          </a:p>
        </p:txBody>
      </p:sp>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hasCustomPrompt="1"/>
          </p:nvPr>
        </p:nvSpPr>
        <p:spPr>
          <a:xfrm>
            <a:off x="1317615" y="895646"/>
            <a:ext cx="1956925" cy="195692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 anchor="t" anchorCtr="0">
            <a:noAutofit/>
          </a:bodyPr>
          <a:lstStyle>
            <a:lvl1pPr algn="ctr">
              <a:buNone/>
              <a:defRPr sz="1800"/>
            </a:lvl1pPr>
          </a:lstStyle>
          <a:p>
            <a:r>
              <a:rPr lang="en-US" dirty="0"/>
              <a:t>Click to add picture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4114800" y="2194560"/>
            <a:ext cx="7498080" cy="4023360"/>
          </a:xfrm>
        </p:spPr>
        <p:txBody>
          <a:bodyPr lIns="0" tIns="0" rIns="0" bIns="0">
            <a:noAutofit/>
          </a:bodyPr>
          <a:lstStyle>
            <a:lvl1pPr marL="0" indent="0">
              <a:lnSpc>
                <a:spcPct val="110000"/>
              </a:lnSpc>
              <a:buNone/>
              <a:defRPr sz="1800"/>
            </a:lvl1pPr>
            <a:lvl2pPr marL="228600">
              <a:defRPr sz="1600"/>
            </a:lvl2pPr>
            <a:lvl3pPr marL="457200">
              <a:defRPr sz="1400"/>
            </a:lvl3pPr>
            <a:lvl4pPr marL="685800">
              <a:defRPr sz="12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grpSp>
        <p:nvGrpSpPr>
          <p:cNvPr id="7" name="Group 6">
            <a:extLst>
              <a:ext uri="{FF2B5EF4-FFF2-40B4-BE49-F238E27FC236}">
                <a16:creationId xmlns:a16="http://schemas.microsoft.com/office/drawing/2014/main" id="{758B5E78-A531-681D-1312-F21B52D066B8}"/>
              </a:ext>
              <a:ext uri="{C183D7F6-B498-43B3-948B-1728B52AA6E4}">
                <adec:decorative xmlns:adec="http://schemas.microsoft.com/office/drawing/2017/decorative" val="1"/>
              </a:ext>
            </a:extLst>
          </p:cNvPr>
          <p:cNvGrpSpPr/>
          <p:nvPr userDrawn="1"/>
        </p:nvGrpSpPr>
        <p:grpSpPr>
          <a:xfrm>
            <a:off x="2970685" y="620661"/>
            <a:ext cx="403448" cy="381782"/>
            <a:chOff x="10969280" y="1780012"/>
            <a:chExt cx="403448" cy="381782"/>
          </a:xfrm>
        </p:grpSpPr>
        <p:sp>
          <p:nvSpPr>
            <p:cNvPr id="17" name="Graphic 10">
              <a:extLst>
                <a:ext uri="{FF2B5EF4-FFF2-40B4-BE49-F238E27FC236}">
                  <a16:creationId xmlns:a16="http://schemas.microsoft.com/office/drawing/2014/main" id="{AAD06B87-D9B2-4F94-B734-A8F039A2033F}"/>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grpSp>
      <p:sp>
        <p:nvSpPr>
          <p:cNvPr id="4" name="Footer Placeholder 8">
            <a:extLst>
              <a:ext uri="{FF2B5EF4-FFF2-40B4-BE49-F238E27FC236}">
                <a16:creationId xmlns:a16="http://schemas.microsoft.com/office/drawing/2014/main" id="{5189CAD3-7011-6481-11F8-05B5CB106F01}"/>
              </a:ext>
            </a:extLst>
          </p:cNvPr>
          <p:cNvSpPr>
            <a:spLocks noGrp="1"/>
          </p:cNvSpPr>
          <p:nvPr>
            <p:ph type="ftr" sz="quarter" idx="17"/>
          </p:nvPr>
        </p:nvSpPr>
        <p:spPr>
          <a:xfrm>
            <a:off x="1280160" y="6356350"/>
            <a:ext cx="4114800" cy="365125"/>
          </a:xfrm>
        </p:spPr>
        <p:txBody>
          <a:bodyPr lIns="0" rIns="91440"/>
          <a:lstStyle>
            <a:lvl1pPr algn="l">
              <a:defRPr/>
            </a:lvl1pPr>
          </a:lstStyle>
          <a:p>
            <a:endParaRPr lang="en-US" dirty="0"/>
          </a:p>
        </p:txBody>
      </p:sp>
      <p:cxnSp>
        <p:nvCxnSpPr>
          <p:cNvPr id="10" name="Straight Connector 9">
            <a:extLst>
              <a:ext uri="{FF2B5EF4-FFF2-40B4-BE49-F238E27FC236}">
                <a16:creationId xmlns:a16="http://schemas.microsoft.com/office/drawing/2014/main" id="{CB7CB27F-7A56-A747-A4D6-5627C24638D9}"/>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11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 Subtitle slide">
    <p:bg>
      <p:bgPr>
        <a:gradFill>
          <a:gsLst>
            <a:gs pos="100000">
              <a:schemeClr val="accent4"/>
            </a:gs>
            <a:gs pos="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3383280"/>
            <a:ext cx="10302240" cy="1852046"/>
          </a:xfrm>
        </p:spPr>
        <p:txBody>
          <a:bodyPr lIns="0" tIns="274320" rIns="0" bIns="0" anchor="t" anchorCtr="0"/>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966886"/>
            <a:ext cx="10302237" cy="397191"/>
          </a:xfrm>
        </p:spPr>
        <p:txBody>
          <a:bodyPr lIns="0" tIns="0" rIns="0" bIns="0" anchor="b"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10897692" y="62029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5" name="Straight Connector 4">
            <a:extLst>
              <a:ext uri="{FF2B5EF4-FFF2-40B4-BE49-F238E27FC236}">
                <a16:creationId xmlns:a16="http://schemas.microsoft.com/office/drawing/2014/main" id="{57912362-D30D-7B0B-BA94-0993B1EBC4E4}"/>
              </a:ext>
              <a:ext uri="{C183D7F6-B498-43B3-948B-1728B52AA6E4}">
                <adec:decorative xmlns:adec="http://schemas.microsoft.com/office/drawing/2017/decorative" val="1"/>
              </a:ext>
            </a:extLst>
          </p:cNvPr>
          <p:cNvCxnSpPr>
            <a:cxnSpLocks/>
          </p:cNvCxnSpPr>
          <p:nvPr userDrawn="1"/>
        </p:nvCxnSpPr>
        <p:spPr>
          <a:xfrm>
            <a:off x="1280160" y="0"/>
            <a:ext cx="0" cy="2775857"/>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64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1280160" y="685800"/>
            <a:ext cx="9137012" cy="1280160"/>
          </a:xfrm>
        </p:spPr>
        <p:txBody>
          <a:bodyPr lIns="0" tIns="0" rIns="0" bIns="0"/>
          <a:lstStyle>
            <a:lvl1pPr>
              <a:defRPr sz="4000" b="1" cap="all" spc="0" baseline="0"/>
            </a:lvl1pPr>
          </a:lstStyle>
          <a:p>
            <a:r>
              <a:rPr lang="en-US" dirty="0"/>
              <a:t>Click to add title</a:t>
            </a:r>
          </a:p>
        </p:txBody>
      </p:sp>
      <p:sp>
        <p:nvSpPr>
          <p:cNvPr id="15" name="Slide Number Placeholder 14">
            <a:extLst>
              <a:ext uri="{FF2B5EF4-FFF2-40B4-BE49-F238E27FC236}">
                <a16:creationId xmlns:a16="http://schemas.microsoft.com/office/drawing/2014/main" id="{0F91A5DB-A2CA-1D70-9A06-3869A288C924}"/>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2327440"/>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23402" y="2327441"/>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3" name="Footer Placeholder 12">
            <a:extLst>
              <a:ext uri="{FF2B5EF4-FFF2-40B4-BE49-F238E27FC236}">
                <a16:creationId xmlns:a16="http://schemas.microsoft.com/office/drawing/2014/main" id="{6D6A69CF-70D6-AB12-CD8B-FD75B7EE1420}"/>
              </a:ext>
            </a:extLst>
          </p:cNvPr>
          <p:cNvSpPr>
            <a:spLocks noGrp="1"/>
          </p:cNvSpPr>
          <p:nvPr>
            <p:ph type="ftr" sz="quarter" idx="11"/>
          </p:nvPr>
        </p:nvSpPr>
        <p:spPr>
          <a:xfrm>
            <a:off x="1280160" y="6356350"/>
            <a:ext cx="4114800" cy="365125"/>
          </a:xfrm>
        </p:spPr>
        <p:txBody>
          <a:bodyPr/>
          <a:lstStyle>
            <a:lvl1pPr algn="l">
              <a:defRPr/>
            </a:lvl1pP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EFE408-BFE1-16DC-F7C6-47F55C171AC6}"/>
              </a:ext>
              <a:ext uri="{C183D7F6-B498-43B3-948B-1728B52AA6E4}">
                <adec:decorative xmlns:adec="http://schemas.microsoft.com/office/drawing/2017/decorative" val="1"/>
              </a:ext>
            </a:extLst>
          </p:cNvPr>
          <p:cNvSpPr/>
          <p:nvPr userDrawn="1"/>
        </p:nvSpPr>
        <p:spPr>
          <a:xfrm>
            <a:off x="6412992" y="0"/>
            <a:ext cx="5779008" cy="6858000"/>
          </a:xfrm>
          <a:prstGeom prst="rect">
            <a:avLst/>
          </a:prstGeom>
          <a:gradFill flip="none" rotWithShape="1">
            <a:gsLst>
              <a:gs pos="100000">
                <a:schemeClr val="accent4"/>
              </a:gs>
              <a:gs pos="0">
                <a:schemeClr val="accent2"/>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6915572" y="685800"/>
            <a:ext cx="4754880" cy="5670550"/>
          </a:xfrm>
        </p:spPr>
        <p:txBody>
          <a:bodyPr lIns="0" tIns="0" rIns="0" bIns="0" anchor="ctr" anchorCtr="0"/>
          <a:lstStyle>
            <a:lvl1pPr algn="l">
              <a:defRPr sz="4000" b="1" cap="all" spc="0" baseline="0">
                <a:solidFill>
                  <a:schemeClr val="bg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4C0ED5DD-6381-0FFD-7B45-D21179A390B5}"/>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5">
            <a:extLst>
              <a:ext uri="{FF2B5EF4-FFF2-40B4-BE49-F238E27FC236}">
                <a16:creationId xmlns:a16="http://schemas.microsoft.com/office/drawing/2014/main" id="{F042E432-AE48-385B-DEA1-32129394CE76}"/>
              </a:ext>
            </a:extLst>
          </p:cNvPr>
          <p:cNvSpPr>
            <a:spLocks noGrp="1"/>
          </p:cNvSpPr>
          <p:nvPr>
            <p:ph sz="quarter" idx="15" hasCustomPrompt="1"/>
          </p:nvPr>
        </p:nvSpPr>
        <p:spPr>
          <a:xfrm>
            <a:off x="1279526" y="1533524"/>
            <a:ext cx="4663440" cy="1895475"/>
          </a:xfrm>
        </p:spPr>
        <p:txBody>
          <a:bodyPr lIns="0" tIns="0" rIns="0" bIns="0" anchor="t" anchorCtr="0">
            <a:noAutofit/>
          </a:bodyPr>
          <a:lstStyle>
            <a:lvl1pPr marL="342900" indent="-512064">
              <a:spcBef>
                <a:spcPts val="1000"/>
              </a:spcBef>
              <a:buFont typeface="+mj-lt"/>
              <a:buAutoNum type="arabicPeriod"/>
              <a:defRPr sz="1800"/>
            </a:lvl1pPr>
            <a:lvl2pPr marL="1028700" indent="-342900">
              <a:spcBef>
                <a:spcPts val="1200"/>
              </a:spcBef>
              <a:buFont typeface="+mj-lt"/>
              <a:buAutoNum type="alphaLcPeriod"/>
              <a:defRPr sz="1800"/>
            </a:lvl2pPr>
            <a:lvl3pPr marL="1257300" indent="-342900">
              <a:spcBef>
                <a:spcPts val="1200"/>
              </a:spcBef>
              <a:buFont typeface="+mj-lt"/>
              <a:buAutoNum type="arabicParenR"/>
              <a:defRPr sz="1800"/>
            </a:lvl3pPr>
            <a:lvl4pPr marL="1714500" indent="-342900">
              <a:spcBef>
                <a:spcPts val="1200"/>
              </a:spcBef>
              <a:buFont typeface="+mj-lt"/>
              <a:buAutoNum type="alphaLcParenR"/>
              <a:defRPr sz="1800"/>
            </a:lvl4pPr>
            <a:lvl5pPr marL="2228850" indent="-400050">
              <a:spcBef>
                <a:spcPts val="1200"/>
              </a:spcBef>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DF111B2E-0535-57E2-FE92-620F9307A956}"/>
              </a:ext>
            </a:extLst>
          </p:cNvPr>
          <p:cNvSpPr>
            <a:spLocks noGrp="1"/>
          </p:cNvSpPr>
          <p:nvPr>
            <p:ph sz="quarter" idx="13" hasCustomPrompt="1"/>
          </p:nvPr>
        </p:nvSpPr>
        <p:spPr>
          <a:xfrm>
            <a:off x="1280160" y="3482974"/>
            <a:ext cx="4663440" cy="1190033"/>
          </a:xfrm>
        </p:spPr>
        <p:txBody>
          <a:bodyPr lIns="0" tIns="0" rIns="0" bIns="0" anchor="t" anchorCtr="0">
            <a:noAutofit/>
          </a:bodyPr>
          <a:lstStyle>
            <a:lvl1pPr marL="0" indent="0">
              <a:spcBef>
                <a:spcPts val="1200"/>
              </a:spcBef>
              <a:buNone/>
              <a:defRPr sz="1800"/>
            </a:lvl1pPr>
            <a:lvl2pPr marL="457200" indent="0">
              <a:spcBef>
                <a:spcPts val="1200"/>
              </a:spcBef>
              <a:buNone/>
              <a:defRPr sz="1600"/>
            </a:lvl2pPr>
            <a:lvl3pPr marL="914400" indent="0">
              <a:spcBef>
                <a:spcPts val="1200"/>
              </a:spcBef>
              <a:buNone/>
              <a:defRPr sz="1400"/>
            </a:lvl3pPr>
            <a:lvl4pPr marL="1371600" indent="0">
              <a:spcBef>
                <a:spcPts val="1200"/>
              </a:spcBef>
              <a:buNone/>
              <a:defRPr sz="1200"/>
            </a:lvl4pPr>
            <a:lvl5pPr marL="1828800" indent="0">
              <a:spcBef>
                <a:spcPts val="1200"/>
              </a:spcBef>
              <a:buNone/>
              <a:defRPr sz="1200"/>
            </a:lvl5pPr>
          </a:lstStyle>
          <a:p>
            <a:pPr lvl="0"/>
            <a:r>
              <a:rPr lang="en-US" dirty="0"/>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1280160" y="4692058"/>
            <a:ext cx="4663440" cy="1584918"/>
          </a:xfrm>
        </p:spPr>
        <p:txBody>
          <a:bodyPr lIns="0" tIns="0" rIns="0" bIns="0" anchor="t" anchorCtr="0">
            <a:noAutofit/>
          </a:bodyPr>
          <a:lstStyle>
            <a:lvl1pPr>
              <a:spcBef>
                <a:spcPts val="1200"/>
              </a:spcBef>
              <a:defRPr sz="1800"/>
            </a:lvl1pPr>
            <a:lvl2pPr>
              <a:spcBef>
                <a:spcPts val="1200"/>
              </a:spcBef>
              <a:defRPr sz="1600"/>
            </a:lvl2pPr>
            <a:lvl3pPr>
              <a:spcBef>
                <a:spcPts val="1200"/>
              </a:spcBef>
              <a:defRPr sz="1400"/>
            </a:lvl3pPr>
            <a:lvl4pPr>
              <a:spcBef>
                <a:spcPts val="1200"/>
              </a:spcBef>
              <a:defRPr sz="1200"/>
            </a:lvl4pPr>
            <a:lvl5pPr>
              <a:spcBef>
                <a:spcPts val="1200"/>
              </a:spcBef>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Footer Placeholder 20">
            <a:extLst>
              <a:ext uri="{FF2B5EF4-FFF2-40B4-BE49-F238E27FC236}">
                <a16:creationId xmlns:a16="http://schemas.microsoft.com/office/drawing/2014/main" id="{34C23E1A-9E5E-DA12-8E11-83F486766E16}"/>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E3FE6E42-6A8F-C459-87EE-E2A5BAFA852B}"/>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320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60" y="301752"/>
            <a:ext cx="4663438" cy="2441448"/>
          </a:xfrm>
        </p:spPr>
        <p:txBody>
          <a:bodyPr lIns="0" tIns="0" rIns="0" bIns="0" anchor="ctr" anchorCtr="0"/>
          <a:lstStyle>
            <a:lvl1pPr algn="l">
              <a:lnSpc>
                <a:spcPts val="4000"/>
              </a:lnSpc>
              <a:spcBef>
                <a:spcPts val="1000"/>
              </a:spcBef>
              <a:defRPr sz="4000" b="1" i="0" cap="all" spc="0" baseline="0"/>
            </a:lvl1p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a:xfrm>
            <a:off x="484632" y="726630"/>
            <a:ext cx="520991" cy="517379"/>
          </a:xfrm>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8" name="Text Placeholder 4">
            <a:extLst>
              <a:ext uri="{FF2B5EF4-FFF2-40B4-BE49-F238E27FC236}">
                <a16:creationId xmlns:a16="http://schemas.microsoft.com/office/drawing/2014/main" id="{9FB40175-FA51-DA14-A5B2-CD06DE6ECC31}"/>
              </a:ext>
            </a:extLst>
          </p:cNvPr>
          <p:cNvSpPr>
            <a:spLocks noGrp="1"/>
          </p:cNvSpPr>
          <p:nvPr>
            <p:ph type="body" sz="quarter" idx="14"/>
          </p:nvPr>
        </p:nvSpPr>
        <p:spPr>
          <a:xfrm>
            <a:off x="1280161" y="2777067"/>
            <a:ext cx="4663440" cy="3550581"/>
          </a:xfrm>
        </p:spPr>
        <p:txBody>
          <a:bodyPr lIns="0" tIns="0" rIns="0" bIns="0">
            <a:noAutofit/>
          </a:bodyPr>
          <a:lstStyle>
            <a:lvl1pPr marL="0" indent="0">
              <a:lnSpc>
                <a:spcPct val="110000"/>
              </a:lnSpc>
              <a:buNone/>
              <a:defRPr sz="1800"/>
            </a:lvl1pPr>
            <a:lvl2pPr marL="228600">
              <a:lnSpc>
                <a:spcPct val="110000"/>
              </a:lnSpc>
              <a:defRPr sz="1600"/>
            </a:lvl2pPr>
            <a:lvl3pPr marL="457200">
              <a:lnSpc>
                <a:spcPct val="110000"/>
              </a:lnSpc>
              <a:defRPr sz="1400"/>
            </a:lvl3pPr>
            <a:lvl4pPr marL="685800">
              <a:lnSpc>
                <a:spcPct val="110000"/>
              </a:lnSpc>
              <a:defRPr sz="1200"/>
            </a:lvl4pPr>
            <a:lvl5pPr marL="914400">
              <a:lnSpc>
                <a:spcPct val="11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6412089"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6695553" y="301752"/>
            <a:ext cx="5221224" cy="6263640"/>
          </a:xfrm>
        </p:spPr>
        <p:txBody>
          <a:bodyPr tIns="914400" anchor="t" anchorCtr="0"/>
          <a:lstStyle>
            <a:lvl1pPr algn="ctr">
              <a:buNone/>
              <a:defRPr>
                <a:solidFill>
                  <a:schemeClr val="bg1"/>
                </a:solidFill>
              </a:defRPr>
            </a:lvl1pPr>
          </a:lstStyle>
          <a:p>
            <a:r>
              <a:rPr lang="en-US" dirty="0"/>
              <a:t>Click to add picture</a:t>
            </a:r>
          </a:p>
        </p:txBody>
      </p:sp>
      <p:sp>
        <p:nvSpPr>
          <p:cNvPr id="10" name="Footer Placeholder 8">
            <a:extLst>
              <a:ext uri="{FF2B5EF4-FFF2-40B4-BE49-F238E27FC236}">
                <a16:creationId xmlns:a16="http://schemas.microsoft.com/office/drawing/2014/main" id="{7A4AE671-C203-0370-2888-FC8F7D444D11}"/>
              </a:ext>
            </a:extLst>
          </p:cNvPr>
          <p:cNvSpPr>
            <a:spLocks noGrp="1"/>
          </p:cNvSpPr>
          <p:nvPr>
            <p:ph type="ftr" sz="quarter" idx="17"/>
          </p:nvPr>
        </p:nvSpPr>
        <p:spPr>
          <a:xfrm>
            <a:off x="1280160" y="6356350"/>
            <a:ext cx="4434825" cy="365125"/>
          </a:xfrm>
        </p:spPr>
        <p:txBody>
          <a:bodyPr/>
          <a:lstStyle>
            <a:lvl1pPr algn="l">
              <a:defRPr/>
            </a:lvl1pPr>
          </a:lstStyle>
          <a:p>
            <a:endParaRPr lang="en-US" dirty="0"/>
          </a:p>
        </p:txBody>
      </p:sp>
      <p:cxnSp>
        <p:nvCxnSpPr>
          <p:cNvPr id="3" name="Straight Connector 2">
            <a:extLst>
              <a:ext uri="{FF2B5EF4-FFF2-40B4-BE49-F238E27FC236}">
                <a16:creationId xmlns:a16="http://schemas.microsoft.com/office/drawing/2014/main" id="{1792BFA8-57AD-0B5C-2534-1E862B58DAB3}"/>
              </a:ext>
              <a:ext uri="{C183D7F6-B498-43B3-948B-1728B52AA6E4}">
                <adec:decorative xmlns:adec="http://schemas.microsoft.com/office/drawing/2017/decorative" val="1"/>
              </a:ext>
            </a:extLst>
          </p:cNvPr>
          <p:cNvCxnSpPr>
            <a:cxnSpLocks/>
          </p:cNvCxnSpPr>
          <p:nvPr userDrawn="1"/>
        </p:nvCxnSpPr>
        <p:spPr>
          <a:xfrm>
            <a:off x="745127"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80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1435394" y="1"/>
            <a:ext cx="9918405" cy="164623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1435394" y="1825625"/>
            <a:ext cx="991840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486121" y="726630"/>
            <a:ext cx="520991" cy="517379"/>
          </a:xfrm>
          <a:prstGeom prst="rect">
            <a:avLst/>
          </a:prstGeom>
        </p:spPr>
        <p:txBody>
          <a:bodyPr vert="horz" lIns="0" tIns="0" rIns="0" bIns="0" rtlCol="0" anchor="t" anchorCtr="0"/>
          <a:lstStyle>
            <a:lvl1pPr algn="ctr">
              <a:defRPr sz="1800" b="1" i="0" cap="all" spc="100" baseline="0">
                <a:solidFill>
                  <a:schemeClr val="accent2"/>
                </a:solidFill>
              </a:defRPr>
            </a:lvl1pPr>
          </a:lstStyle>
          <a:p>
            <a:fld id="{D8DA9DAA-006C-4F4B-980E-E3DF019B24E2}" type="slidenum">
              <a:rPr lang="en-US" smtClean="0"/>
              <a:pPr/>
              <a:t>‹#›</a:t>
            </a:fld>
            <a:endParaRPr lang="en-US" dirty="0"/>
          </a:p>
        </p:txBody>
      </p:sp>
      <p:sp>
        <p:nvSpPr>
          <p:cNvPr id="4" name="Date Placeholder 3">
            <a:extLst>
              <a:ext uri="{FF2B5EF4-FFF2-40B4-BE49-F238E27FC236}">
                <a16:creationId xmlns:a16="http://schemas.microsoft.com/office/drawing/2014/main" id="{B1EF1C86-6A9C-D287-D381-5634A69BF1C8}"/>
              </a:ext>
            </a:extLst>
          </p:cNvPr>
          <p:cNvSpPr>
            <a:spLocks noGrp="1"/>
          </p:cNvSpPr>
          <p:nvPr>
            <p:ph type="dt" sz="half" idx="2"/>
          </p:nvPr>
        </p:nvSpPr>
        <p:spPr>
          <a:xfrm>
            <a:off x="1435394" y="6356350"/>
            <a:ext cx="2743200" cy="365125"/>
          </a:xfrm>
          <a:prstGeom prst="rect">
            <a:avLst/>
          </a:prstGeom>
        </p:spPr>
        <p:txBody>
          <a:bodyPr vert="horz" lIns="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621B8477-3F24-EDCB-C8AC-84336363918B}"/>
              </a:ext>
            </a:extLst>
          </p:cNvPr>
          <p:cNvSpPr>
            <a:spLocks noGrp="1"/>
          </p:cNvSpPr>
          <p:nvPr>
            <p:ph type="ftr" sz="quarter" idx="3"/>
          </p:nvPr>
        </p:nvSpPr>
        <p:spPr>
          <a:xfrm>
            <a:off x="7238999" y="6356350"/>
            <a:ext cx="4114800" cy="365125"/>
          </a:xfrm>
          <a:prstGeom prst="rect">
            <a:avLst/>
          </a:prstGeom>
        </p:spPr>
        <p:txBody>
          <a:bodyPr vert="horz" lIns="91440" tIns="45720" rIns="0" bIns="45720" rtlCol="0" anchor="ctr"/>
          <a:lstStyle>
            <a:lvl1pPr algn="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708" r:id="rId1"/>
    <p:sldLayoutId id="2147483717" r:id="rId2"/>
    <p:sldLayoutId id="2147483728" r:id="rId3"/>
    <p:sldLayoutId id="2147483729" r:id="rId4"/>
    <p:sldLayoutId id="2147483710" r:id="rId5"/>
    <p:sldLayoutId id="2147483727" r:id="rId6"/>
    <p:sldLayoutId id="2147483701" r:id="rId7"/>
    <p:sldLayoutId id="2147483721" r:id="rId8"/>
    <p:sldLayoutId id="2147483720" r:id="rId9"/>
    <p:sldLayoutId id="2147483730" r:id="rId10"/>
    <p:sldLayoutId id="2147483722" r:id="rId11"/>
    <p:sldLayoutId id="2147483698" r:id="rId12"/>
    <p:sldLayoutId id="2147483732" r:id="rId13"/>
    <p:sldLayoutId id="2147483702" r:id="rId14"/>
    <p:sldLayoutId id="2147483703" r:id="rId15"/>
  </p:sldLayoutIdLst>
  <p:hf hdr="0" ftr="0" dt="0"/>
  <p:txStyles>
    <p:titleStyle>
      <a:lvl1pPr algn="l" defTabSz="914400" rtl="0" eaLnBrk="1" latinLnBrk="0" hangingPunct="1">
        <a:lnSpc>
          <a:spcPts val="4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135689" y="301047"/>
            <a:ext cx="7513011" cy="3127953"/>
          </a:xfrm>
        </p:spPr>
        <p:txBody>
          <a:bodyPr/>
          <a:lstStyle/>
          <a:p>
            <a:pPr algn="ctr"/>
            <a:r>
              <a:rPr lang="en-US" dirty="0"/>
              <a:t>The Changes Behind Real-estate Pricing Trends</a:t>
            </a:r>
          </a:p>
        </p:txBody>
      </p:sp>
      <p:sp>
        <p:nvSpPr>
          <p:cNvPr id="3" name="TextBox 2">
            <a:extLst>
              <a:ext uri="{FF2B5EF4-FFF2-40B4-BE49-F238E27FC236}">
                <a16:creationId xmlns:a16="http://schemas.microsoft.com/office/drawing/2014/main" id="{53634C79-1245-B196-DAC0-DDF1EDC1B017}"/>
              </a:ext>
            </a:extLst>
          </p:cNvPr>
          <p:cNvSpPr txBox="1"/>
          <p:nvPr/>
        </p:nvSpPr>
        <p:spPr>
          <a:xfrm>
            <a:off x="1673133" y="3769412"/>
            <a:ext cx="3219061" cy="1200329"/>
          </a:xfrm>
          <a:prstGeom prst="rect">
            <a:avLst/>
          </a:prstGeom>
          <a:noFill/>
        </p:spPr>
        <p:txBody>
          <a:bodyPr wrap="square" rtlCol="0">
            <a:spAutoFit/>
          </a:bodyPr>
          <a:lstStyle/>
          <a:p>
            <a:r>
              <a:rPr lang="en-US" dirty="0">
                <a:solidFill>
                  <a:schemeClr val="bg1"/>
                </a:solidFill>
              </a:rPr>
              <a:t>By Joshua Shleifer</a:t>
            </a:r>
          </a:p>
          <a:p>
            <a:r>
              <a:rPr lang="en-US" dirty="0">
                <a:solidFill>
                  <a:schemeClr val="bg1"/>
                </a:solidFill>
              </a:rPr>
              <a:t>Data 205 CRN 22017</a:t>
            </a:r>
          </a:p>
          <a:p>
            <a:r>
              <a:rPr lang="en-US" dirty="0">
                <a:solidFill>
                  <a:schemeClr val="bg1"/>
                </a:solidFill>
              </a:rPr>
              <a:t>Work done as part of an internship with the CFPB</a:t>
            </a:r>
          </a:p>
        </p:txBody>
      </p:sp>
    </p:spTree>
    <p:extLst>
      <p:ext uri="{BB962C8B-B14F-4D97-AF65-F5344CB8AC3E}">
        <p14:creationId xmlns:p14="http://schemas.microsoft.com/office/powerpoint/2010/main" val="138591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9C8DB-E330-5814-0CA3-2073543B607F}"/>
              </a:ext>
            </a:extLst>
          </p:cNvPr>
          <p:cNvSpPr>
            <a:spLocks noGrp="1"/>
          </p:cNvSpPr>
          <p:nvPr>
            <p:ph type="title"/>
          </p:nvPr>
        </p:nvSpPr>
        <p:spPr>
          <a:xfrm>
            <a:off x="1280160" y="640080"/>
            <a:ext cx="10087699" cy="983447"/>
          </a:xfrm>
        </p:spPr>
        <p:txBody>
          <a:bodyPr/>
          <a:lstStyle/>
          <a:p>
            <a:r>
              <a:rPr lang="en-US" dirty="0"/>
              <a:t>Next steps</a:t>
            </a:r>
          </a:p>
        </p:txBody>
      </p:sp>
      <p:sp>
        <p:nvSpPr>
          <p:cNvPr id="3" name="Content Placeholder 2">
            <a:extLst>
              <a:ext uri="{FF2B5EF4-FFF2-40B4-BE49-F238E27FC236}">
                <a16:creationId xmlns:a16="http://schemas.microsoft.com/office/drawing/2014/main" id="{5F76EE31-9E48-86D5-06D7-FFED38BA707C}"/>
              </a:ext>
            </a:extLst>
          </p:cNvPr>
          <p:cNvSpPr>
            <a:spLocks noGrp="1"/>
          </p:cNvSpPr>
          <p:nvPr>
            <p:ph idx="1"/>
          </p:nvPr>
        </p:nvSpPr>
        <p:spPr/>
        <p:txBody>
          <a:bodyPr>
            <a:normAutofit fontScale="92500" lnSpcReduction="10000"/>
          </a:bodyPr>
          <a:lstStyle/>
          <a:p>
            <a:r>
              <a:rPr lang="en-US" dirty="0"/>
              <a:t>Improve the residential building permit data by filtering out disasters. (FEMA dataset)</a:t>
            </a:r>
          </a:p>
          <a:p>
            <a:r>
              <a:rPr lang="en-US" dirty="0"/>
              <a:t>Check if the lending demographic matches the demographic that lives in the area. (This data is currently missing but one may be able to derive it from the citizens-connect census tract data.)</a:t>
            </a:r>
          </a:p>
          <a:p>
            <a:r>
              <a:rPr lang="en-US" dirty="0"/>
              <a:t>Geographically model zoning legislation. Zoning laws strongly effect the supply of houses, which in turn effects the real-estate prices. These policies can also be directly controlled by those writing the legislations to control housing and living costs in an area.</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CDF14945-4111-41AB-D44B-21B0337FB167}"/>
              </a:ext>
            </a:extLst>
          </p:cNvPr>
          <p:cNvSpPr>
            <a:spLocks noGrp="1"/>
          </p:cNvSpPr>
          <p:nvPr>
            <p:ph type="sldNum" sz="quarter" idx="12"/>
          </p:nvPr>
        </p:nvSpPr>
        <p:spPr/>
        <p:txBody>
          <a:bodyPr/>
          <a:lstStyle/>
          <a:p>
            <a:fld id="{D8DA9DAA-006C-4F4B-980E-E3DF019B24E2}" type="slidenum">
              <a:rPr lang="en-US" smtClean="0"/>
              <a:pPr/>
              <a:t>10</a:t>
            </a:fld>
            <a:endParaRPr lang="en-US" dirty="0"/>
          </a:p>
        </p:txBody>
      </p:sp>
    </p:spTree>
    <p:extLst>
      <p:ext uri="{BB962C8B-B14F-4D97-AF65-F5344CB8AC3E}">
        <p14:creationId xmlns:p14="http://schemas.microsoft.com/office/powerpoint/2010/main" val="3122316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ABA26-7DD5-F26E-FFB9-6F87C3274EC8}"/>
              </a:ext>
            </a:extLst>
          </p:cNvPr>
          <p:cNvSpPr>
            <a:spLocks noGrp="1"/>
          </p:cNvSpPr>
          <p:nvPr>
            <p:ph type="title"/>
          </p:nvPr>
        </p:nvSpPr>
        <p:spPr/>
        <p:txBody>
          <a:bodyPr/>
          <a:lstStyle/>
          <a:p>
            <a:r>
              <a:rPr lang="en-US" dirty="0"/>
              <a:t>Acknowledgments</a:t>
            </a:r>
          </a:p>
        </p:txBody>
      </p:sp>
      <p:sp>
        <p:nvSpPr>
          <p:cNvPr id="3" name="Content Placeholder 2">
            <a:extLst>
              <a:ext uri="{FF2B5EF4-FFF2-40B4-BE49-F238E27FC236}">
                <a16:creationId xmlns:a16="http://schemas.microsoft.com/office/drawing/2014/main" id="{EE9B6886-FD42-E5BE-38FF-F036952B711D}"/>
              </a:ext>
            </a:extLst>
          </p:cNvPr>
          <p:cNvSpPr>
            <a:spLocks noGrp="1"/>
          </p:cNvSpPr>
          <p:nvPr>
            <p:ph idx="1"/>
          </p:nvPr>
        </p:nvSpPr>
        <p:spPr/>
        <p:txBody>
          <a:bodyPr/>
          <a:lstStyle/>
          <a:p>
            <a:r>
              <a:rPr lang="en-US" dirty="0"/>
              <a:t>My Data Professors</a:t>
            </a:r>
          </a:p>
          <a:p>
            <a:pPr lvl="1"/>
            <a:r>
              <a:rPr lang="en-US" dirty="0"/>
              <a:t>Professor R. Saidi</a:t>
            </a:r>
          </a:p>
          <a:p>
            <a:pPr lvl="1"/>
            <a:r>
              <a:rPr lang="en-US" dirty="0"/>
              <a:t>Professor M. </a:t>
            </a:r>
            <a:r>
              <a:rPr lang="en-US" dirty="0" err="1"/>
              <a:t>Alraee</a:t>
            </a:r>
            <a:endParaRPr lang="en-US" dirty="0"/>
          </a:p>
          <a:p>
            <a:pPr lvl="1"/>
            <a:r>
              <a:rPr lang="en-US" dirty="0"/>
              <a:t>Professor A. Mohamed</a:t>
            </a:r>
          </a:p>
          <a:p>
            <a:pPr lvl="1"/>
            <a:r>
              <a:rPr lang="en-US" dirty="0"/>
              <a:t>Professor J. Valentine</a:t>
            </a:r>
          </a:p>
          <a:p>
            <a:r>
              <a:rPr lang="en-US" dirty="0"/>
              <a:t>My mentors at the CFPB</a:t>
            </a:r>
          </a:p>
          <a:p>
            <a:pPr lvl="1"/>
            <a:r>
              <a:rPr lang="en-US" dirty="0"/>
              <a:t>Mr. David </a:t>
            </a:r>
            <a:r>
              <a:rPr lang="en-US" dirty="0" err="1"/>
              <a:t>Roell</a:t>
            </a:r>
            <a:endParaRPr lang="en-US" dirty="0"/>
          </a:p>
          <a:p>
            <a:pPr lvl="1"/>
            <a:r>
              <a:rPr lang="en-US" dirty="0"/>
              <a:t>Ms. Le Quyen</a:t>
            </a:r>
          </a:p>
          <a:p>
            <a:pPr lvl="1"/>
            <a:r>
              <a:rPr lang="en-US" dirty="0"/>
              <a:t>Mr. Alex </a:t>
            </a:r>
            <a:r>
              <a:rPr lang="en-US" dirty="0" err="1"/>
              <a:t>Nongard</a:t>
            </a:r>
            <a:endParaRPr lang="en-US" dirty="0"/>
          </a:p>
        </p:txBody>
      </p:sp>
      <p:sp>
        <p:nvSpPr>
          <p:cNvPr id="4" name="Slide Number Placeholder 3">
            <a:extLst>
              <a:ext uri="{FF2B5EF4-FFF2-40B4-BE49-F238E27FC236}">
                <a16:creationId xmlns:a16="http://schemas.microsoft.com/office/drawing/2014/main" id="{7BC3BA4F-8DF2-C29D-F63C-CF43CB0E5C94}"/>
              </a:ext>
            </a:extLst>
          </p:cNvPr>
          <p:cNvSpPr>
            <a:spLocks noGrp="1"/>
          </p:cNvSpPr>
          <p:nvPr>
            <p:ph type="sldNum" sz="quarter" idx="12"/>
          </p:nvPr>
        </p:nvSpPr>
        <p:spPr/>
        <p:txBody>
          <a:bodyPr/>
          <a:lstStyle/>
          <a:p>
            <a:fld id="{D8DA9DAA-006C-4F4B-980E-E3DF019B24E2}" type="slidenum">
              <a:rPr lang="en-US" smtClean="0"/>
              <a:pPr/>
              <a:t>11</a:t>
            </a:fld>
            <a:endParaRPr lang="en-US" dirty="0"/>
          </a:p>
        </p:txBody>
      </p:sp>
    </p:spTree>
    <p:extLst>
      <p:ext uri="{BB962C8B-B14F-4D97-AF65-F5344CB8AC3E}">
        <p14:creationId xmlns:p14="http://schemas.microsoft.com/office/powerpoint/2010/main" val="3855981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64C0E11-7DE4-D558-C3EF-9B3C7A9BF17D}"/>
              </a:ext>
            </a:extLst>
          </p:cNvPr>
          <p:cNvSpPr>
            <a:spLocks noGrp="1"/>
          </p:cNvSpPr>
          <p:nvPr>
            <p:ph type="title"/>
          </p:nvPr>
        </p:nvSpPr>
        <p:spPr>
          <a:xfrm>
            <a:off x="3536576" y="779246"/>
            <a:ext cx="8655424" cy="773975"/>
          </a:xfrm>
        </p:spPr>
        <p:txBody>
          <a:bodyPr/>
          <a:lstStyle/>
          <a:p>
            <a:r>
              <a:rPr lang="en-US" sz="3600" dirty="0"/>
              <a:t>Research goals and The importance of the question</a:t>
            </a:r>
          </a:p>
        </p:txBody>
      </p:sp>
      <p:pic>
        <p:nvPicPr>
          <p:cNvPr id="13" name="Picture Placeholder 12" descr="A mountain range with snow">
            <a:extLst>
              <a:ext uri="{FF2B5EF4-FFF2-40B4-BE49-F238E27FC236}">
                <a16:creationId xmlns:a16="http://schemas.microsoft.com/office/drawing/2014/main" id="{06CC7187-0D55-8D17-DB17-83EAB1EF8D05}"/>
              </a:ext>
            </a:extLst>
          </p:cNvPr>
          <p:cNvPicPr>
            <a:picLocks noGrp="1" noChangeAspect="1"/>
          </p:cNvPicPr>
          <p:nvPr>
            <p:ph type="pic" sz="quarter" idx="13"/>
          </p:nvPr>
        </p:nvPicPr>
        <p:blipFill>
          <a:blip r:embed="rId3"/>
          <a:srcRect/>
          <a:stretch/>
        </p:blipFill>
        <p:spPr/>
      </p:pic>
      <p:sp>
        <p:nvSpPr>
          <p:cNvPr id="3" name="Content Placeholder 2">
            <a:extLst>
              <a:ext uri="{FF2B5EF4-FFF2-40B4-BE49-F238E27FC236}">
                <a16:creationId xmlns:a16="http://schemas.microsoft.com/office/drawing/2014/main" id="{D4418541-7290-F1A9-2357-CA26E074EF45}"/>
              </a:ext>
            </a:extLst>
          </p:cNvPr>
          <p:cNvSpPr>
            <a:spLocks noGrp="1"/>
          </p:cNvSpPr>
          <p:nvPr>
            <p:ph idx="1"/>
          </p:nvPr>
        </p:nvSpPr>
        <p:spPr>
          <a:xfrm>
            <a:off x="3536576" y="1718438"/>
            <a:ext cx="8030199" cy="3012182"/>
          </a:xfrm>
        </p:spPr>
        <p:txBody>
          <a:bodyPr/>
          <a:lstStyle/>
          <a:p>
            <a:r>
              <a:rPr lang="en-US" dirty="0"/>
              <a:t>Primary Goal: </a:t>
            </a:r>
            <a:r>
              <a:rPr lang="en-US" sz="1800" dirty="0">
                <a:effectLst/>
                <a:latin typeface="Aptos" panose="020B0004020202020204" pitchFamily="34" charset="0"/>
                <a:ea typeface="Aptos" panose="020B0004020202020204" pitchFamily="34" charset="0"/>
                <a:cs typeface="Times New Roman" panose="02020603050405020304" pitchFamily="18" charset="0"/>
              </a:rPr>
              <a:t>Analyze single-family property values and how the surrounding factors are influenced by changes in value. This would include (bust is not limite</a:t>
            </a:r>
            <a:r>
              <a:rPr lang="en-US" dirty="0">
                <a:latin typeface="Aptos" panose="020B0004020202020204" pitchFamily="34" charset="0"/>
                <a:ea typeface="Aptos" panose="020B0004020202020204" pitchFamily="34" charset="0"/>
                <a:cs typeface="Times New Roman" panose="02020603050405020304" pitchFamily="18" charset="0"/>
              </a:rPr>
              <a:t>d to) the demographic that lives in the area, the number of residential building permits that were issued, and the current median property value.</a:t>
            </a:r>
          </a:p>
          <a:p>
            <a:r>
              <a:rPr lang="en-US" dirty="0">
                <a:latin typeface="Aptos" panose="020B0004020202020204" pitchFamily="34" charset="0"/>
                <a:cs typeface="Times New Roman" panose="02020603050405020304" pitchFamily="18" charset="0"/>
              </a:rPr>
              <a:t>Originally I had intended to create a model to attempt to predict the future prices for a county, but that proved difficult as many of the factor that I expected to be strong indicators were barely correlated with the price change</a:t>
            </a:r>
            <a:endParaRPr lang="en-US" dirty="0"/>
          </a:p>
        </p:txBody>
      </p:sp>
      <p:sp>
        <p:nvSpPr>
          <p:cNvPr id="2" name="TextBox 1">
            <a:extLst>
              <a:ext uri="{FF2B5EF4-FFF2-40B4-BE49-F238E27FC236}">
                <a16:creationId xmlns:a16="http://schemas.microsoft.com/office/drawing/2014/main" id="{4FF1E63A-6A41-2B39-2D20-7D71C083566E}"/>
              </a:ext>
            </a:extLst>
          </p:cNvPr>
          <p:cNvSpPr txBox="1"/>
          <p:nvPr/>
        </p:nvSpPr>
        <p:spPr>
          <a:xfrm>
            <a:off x="932231" y="4106333"/>
            <a:ext cx="10327538" cy="2031325"/>
          </a:xfrm>
          <a:prstGeom prst="rect">
            <a:avLst/>
          </a:prstGeom>
          <a:noFill/>
        </p:spPr>
        <p:txBody>
          <a:bodyPr wrap="square" rtlCol="0">
            <a:spAutoFit/>
          </a:bodyPr>
          <a:lstStyle/>
          <a:p>
            <a:r>
              <a:rPr lang="en-US" dirty="0"/>
              <a:t>Why is understanding real-estate price important?</a:t>
            </a:r>
          </a:p>
          <a:p>
            <a:endParaRPr lang="en-US" dirty="0"/>
          </a:p>
          <a:p>
            <a:pPr marL="285750" indent="-285750">
              <a:buFont typeface="Arial" panose="020B0604020202020204" pitchFamily="34" charset="0"/>
              <a:buChar char="•"/>
            </a:pPr>
            <a:r>
              <a:rPr lang="en-US" dirty="0"/>
              <a:t>In my opinion, a very significant part of the American dream is to be financially self-sufficient, which to many includes buying a house. </a:t>
            </a:r>
          </a:p>
          <a:p>
            <a:pPr marL="285750" indent="-285750">
              <a:buFont typeface="Arial" panose="020B0604020202020204" pitchFamily="34" charset="0"/>
              <a:buChar char="•"/>
            </a:pPr>
            <a:r>
              <a:rPr lang="en-US" dirty="0"/>
              <a:t>The current value to income ratio is the highest it has ever been: 5.6</a:t>
            </a:r>
          </a:p>
          <a:p>
            <a:pPr marL="285750" indent="-285750">
              <a:buFont typeface="Arial" panose="020B0604020202020204" pitchFamily="34" charset="0"/>
              <a:buChar char="•"/>
            </a:pPr>
            <a:r>
              <a:rPr lang="en-US" dirty="0"/>
              <a:t>This may make it difficult for many to become homeowners, and by understanding the problem we can seek to change it.</a:t>
            </a:r>
          </a:p>
        </p:txBody>
      </p:sp>
      <p:sp>
        <p:nvSpPr>
          <p:cNvPr id="4" name="Slide Number Placeholder 3">
            <a:extLst>
              <a:ext uri="{FF2B5EF4-FFF2-40B4-BE49-F238E27FC236}">
                <a16:creationId xmlns:a16="http://schemas.microsoft.com/office/drawing/2014/main" id="{EB7EA97C-0B73-BAE8-0E9B-673582AA0E6A}"/>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3536823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FDAA-00CD-846E-A576-B59DFA73F988}"/>
              </a:ext>
            </a:extLst>
          </p:cNvPr>
          <p:cNvSpPr>
            <a:spLocks noGrp="1"/>
          </p:cNvSpPr>
          <p:nvPr>
            <p:ph type="title"/>
          </p:nvPr>
        </p:nvSpPr>
        <p:spPr>
          <a:xfrm>
            <a:off x="1280160" y="489985"/>
            <a:ext cx="9137012" cy="643346"/>
          </a:xfrm>
        </p:spPr>
        <p:txBody>
          <a:bodyPr/>
          <a:lstStyle/>
          <a:p>
            <a:r>
              <a:rPr lang="en-US" dirty="0"/>
              <a:t>Datasets</a:t>
            </a:r>
          </a:p>
        </p:txBody>
      </p:sp>
      <p:sp>
        <p:nvSpPr>
          <p:cNvPr id="4" name="Content Placeholder 3">
            <a:extLst>
              <a:ext uri="{FF2B5EF4-FFF2-40B4-BE49-F238E27FC236}">
                <a16:creationId xmlns:a16="http://schemas.microsoft.com/office/drawing/2014/main" id="{352B3B4A-6ED2-64D9-BEC7-1B6C66971286}"/>
              </a:ext>
            </a:extLst>
          </p:cNvPr>
          <p:cNvSpPr>
            <a:spLocks noGrp="1"/>
          </p:cNvSpPr>
          <p:nvPr>
            <p:ph sz="half" idx="2"/>
          </p:nvPr>
        </p:nvSpPr>
        <p:spPr>
          <a:xfrm>
            <a:off x="1280160" y="1708875"/>
            <a:ext cx="4846320" cy="4040574"/>
          </a:xfrm>
        </p:spPr>
        <p:txBody>
          <a:bodyPr>
            <a:normAutofit/>
          </a:bodyPr>
          <a:lstStyle/>
          <a:p>
            <a:r>
              <a:rPr lang="en-US" sz="1600" dirty="0"/>
              <a:t>Primary dataset: HMDA</a:t>
            </a:r>
          </a:p>
          <a:p>
            <a:r>
              <a:rPr lang="en-US" sz="1600" dirty="0">
                <a:latin typeface="Arial" panose="020B0604020202020204" pitchFamily="34" charset="0"/>
              </a:rPr>
              <a:t>Variables used for filtering:</a:t>
            </a:r>
          </a:p>
          <a:p>
            <a:pPr marL="285750" indent="-285750">
              <a:buFont typeface="Arial" panose="020B0604020202020204" pitchFamily="34" charset="0"/>
              <a:buChar char="•"/>
            </a:pPr>
            <a:r>
              <a:rPr lang="en-US" sz="1600" dirty="0">
                <a:latin typeface="Arial" panose="020B0604020202020204" pitchFamily="34" charset="0"/>
              </a:rPr>
              <a:t>Action taken (used to only pull loan applications)</a:t>
            </a:r>
          </a:p>
          <a:p>
            <a:pPr marL="285750" indent="-285750">
              <a:buFont typeface="Arial" panose="020B0604020202020204" pitchFamily="34" charset="0"/>
              <a:buChar char="•"/>
            </a:pPr>
            <a:r>
              <a:rPr lang="en-US" sz="1600" dirty="0">
                <a:latin typeface="Arial" panose="020B0604020202020204" pitchFamily="34" charset="0"/>
              </a:rPr>
              <a:t>Property value (some do not need to be reported, for example if the property value has no bearing on the application response)</a:t>
            </a:r>
          </a:p>
          <a:p>
            <a:pPr marL="285750" indent="-285750">
              <a:buFont typeface="Arial" panose="020B0604020202020204" pitchFamily="34" charset="0"/>
              <a:buChar char="•"/>
            </a:pPr>
            <a:r>
              <a:rPr lang="en-US" sz="1600" dirty="0">
                <a:latin typeface="Arial" panose="020B0604020202020204" pitchFamily="34" charset="0"/>
              </a:rPr>
              <a:t>Number of units (only using single family homes)</a:t>
            </a:r>
          </a:p>
          <a:p>
            <a:r>
              <a:rPr lang="en-US" sz="1600" dirty="0">
                <a:latin typeface="Arial" panose="020B0604020202020204" pitchFamily="34" charset="0"/>
              </a:rPr>
              <a:t>Derived data (for each year):</a:t>
            </a:r>
          </a:p>
          <a:p>
            <a:pPr marL="285750" indent="-285750">
              <a:buFont typeface="Arial" panose="020B0604020202020204" pitchFamily="34" charset="0"/>
              <a:buChar char="•"/>
            </a:pPr>
            <a:r>
              <a:rPr lang="en-US" sz="1600" dirty="0">
                <a:latin typeface="Arial" panose="020B0604020202020204" pitchFamily="34" charset="0"/>
              </a:rPr>
              <a:t>Mean/median property value by county</a:t>
            </a:r>
          </a:p>
          <a:p>
            <a:pPr marL="285750" indent="-285750">
              <a:buFont typeface="Arial" panose="020B0604020202020204" pitchFamily="34" charset="0"/>
              <a:buChar char="•"/>
            </a:pPr>
            <a:r>
              <a:rPr lang="en-US" sz="1600" dirty="0">
                <a:latin typeface="Arial" panose="020B0604020202020204" pitchFamily="34" charset="0"/>
              </a:rPr>
              <a:t>Count of applicants by race in each county (and a normalization)</a:t>
            </a:r>
          </a:p>
          <a:p>
            <a:pPr marL="285750" indent="-285750">
              <a:buFont typeface="Arial" panose="020B0604020202020204" pitchFamily="34" charset="0"/>
              <a:buChar char="•"/>
            </a:pPr>
            <a:r>
              <a:rPr lang="en-US" sz="1600" dirty="0">
                <a:latin typeface="Arial" panose="020B0604020202020204" pitchFamily="34" charset="0"/>
              </a:rPr>
              <a:t>Primary race of applicants in each county</a:t>
            </a:r>
          </a:p>
          <a:p>
            <a:pPr marL="285750" indent="-285750">
              <a:buFont typeface="Arial" panose="020B0604020202020204" pitchFamily="34" charset="0"/>
              <a:buChar char="•"/>
            </a:pPr>
            <a:endParaRPr lang="en-US" sz="1600" dirty="0">
              <a:latin typeface="Arial" panose="020B0604020202020204" pitchFamily="34" charset="0"/>
            </a:endParaRPr>
          </a:p>
        </p:txBody>
      </p:sp>
      <p:sp>
        <p:nvSpPr>
          <p:cNvPr id="6" name="Content Placeholder 5">
            <a:extLst>
              <a:ext uri="{FF2B5EF4-FFF2-40B4-BE49-F238E27FC236}">
                <a16:creationId xmlns:a16="http://schemas.microsoft.com/office/drawing/2014/main" id="{62FF1654-306D-262A-D360-5E5C2E6B39E3}"/>
              </a:ext>
            </a:extLst>
          </p:cNvPr>
          <p:cNvSpPr>
            <a:spLocks noGrp="1"/>
          </p:cNvSpPr>
          <p:nvPr>
            <p:ph sz="quarter" idx="4"/>
          </p:nvPr>
        </p:nvSpPr>
        <p:spPr>
          <a:xfrm>
            <a:off x="6447453" y="1708874"/>
            <a:ext cx="5135716" cy="4040575"/>
          </a:xfrm>
        </p:spPr>
        <p:txBody>
          <a:bodyPr>
            <a:normAutofit fontScale="92500" lnSpcReduction="10000"/>
          </a:bodyPr>
          <a:lstStyle/>
          <a:p>
            <a:r>
              <a:rPr lang="en-US" dirty="0"/>
              <a:t>Additional datasets:</a:t>
            </a:r>
          </a:p>
          <a:p>
            <a:r>
              <a:rPr lang="en-US" sz="1800" dirty="0">
                <a:effectLst/>
                <a:latin typeface="Arial" panose="020B0604020202020204" pitchFamily="34" charset="0"/>
                <a:ea typeface="Arial" panose="020B0604020202020204" pitchFamily="34" charset="0"/>
              </a:rPr>
              <a:t>Residential Construction Permits by County</a:t>
            </a:r>
          </a:p>
          <a:p>
            <a:pPr marL="285750" indent="-285750">
              <a:buFont typeface="Arial" panose="020B0604020202020204" pitchFamily="34" charset="0"/>
              <a:buChar char="•"/>
            </a:pPr>
            <a:r>
              <a:rPr lang="en-US" dirty="0"/>
              <a:t>Number of residential building permits by county and number of units</a:t>
            </a:r>
          </a:p>
          <a:p>
            <a:pPr marL="285750" indent="-285750">
              <a:buFont typeface="Arial" panose="020B0604020202020204" pitchFamily="34" charset="0"/>
              <a:buChar char="•"/>
            </a:pPr>
            <a:r>
              <a:rPr lang="en-US" dirty="0"/>
              <a:t>Missing many counties for some years</a:t>
            </a:r>
          </a:p>
          <a:p>
            <a:r>
              <a:rPr lang="en-US" sz="1800" dirty="0">
                <a:effectLst/>
                <a:latin typeface="Arial" panose="020B0604020202020204" pitchFamily="34" charset="0"/>
                <a:ea typeface="Arial" panose="020B0604020202020204" pitchFamily="34" charset="0"/>
              </a:rPr>
              <a:t>Citizens Connect - County Data</a:t>
            </a:r>
          </a:p>
          <a:p>
            <a:pPr marL="285750" indent="-285750">
              <a:buFont typeface="Arial" panose="020B0604020202020204" pitchFamily="34" charset="0"/>
              <a:buChar char="•"/>
            </a:pPr>
            <a:r>
              <a:rPr lang="en-US" dirty="0"/>
              <a:t>Demographics, number of commuters, median household income. Linked by county code.</a:t>
            </a:r>
          </a:p>
          <a:p>
            <a:pPr marL="285750" indent="-285750">
              <a:buFont typeface="Arial" panose="020B0604020202020204" pitchFamily="34" charset="0"/>
              <a:buChar char="•"/>
            </a:pPr>
            <a:r>
              <a:rPr lang="en-US" dirty="0"/>
              <a:t>Note that as of now this dataset only has data until 2020.</a:t>
            </a:r>
          </a:p>
          <a:p>
            <a:pPr marL="285750" indent="-285750">
              <a:buFont typeface="Arial" panose="020B0604020202020204" pitchFamily="34" charset="0"/>
              <a:buChar char="•"/>
            </a:pPr>
            <a:r>
              <a:rPr lang="en-US" dirty="0"/>
              <a:t>Unfortunately, the current version of the dataset seem to be missing information for the demographics. Their website says that they will update it soon, but at the moment the demographics section is unusable.</a:t>
            </a:r>
          </a:p>
        </p:txBody>
      </p:sp>
      <p:sp>
        <p:nvSpPr>
          <p:cNvPr id="3" name="Slide Number Placeholder 2">
            <a:extLst>
              <a:ext uri="{FF2B5EF4-FFF2-40B4-BE49-F238E27FC236}">
                <a16:creationId xmlns:a16="http://schemas.microsoft.com/office/drawing/2014/main" id="{4CDD7214-3B6B-65B2-9A9A-F44108CCB1AB}"/>
              </a:ext>
            </a:extLst>
          </p:cNvPr>
          <p:cNvSpPr>
            <a:spLocks noGrp="1"/>
          </p:cNvSpPr>
          <p:nvPr>
            <p:ph type="sldNum" sz="quarter" idx="12"/>
          </p:nvPr>
        </p:nvSpPr>
        <p:spPr/>
        <p:txBody>
          <a:bodyPr/>
          <a:lstStyle/>
          <a:p>
            <a:fld id="{D8DA9DAA-006C-4F4B-980E-E3DF019B24E2}" type="slidenum">
              <a:rPr lang="en-US" smtClean="0"/>
              <a:pPr/>
              <a:t>3</a:t>
            </a:fld>
            <a:endParaRPr lang="en-US" dirty="0"/>
          </a:p>
        </p:txBody>
      </p:sp>
    </p:spTree>
    <p:extLst>
      <p:ext uri="{BB962C8B-B14F-4D97-AF65-F5344CB8AC3E}">
        <p14:creationId xmlns:p14="http://schemas.microsoft.com/office/powerpoint/2010/main" val="390155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D6266-07D4-22EE-D03F-500518BB8597}"/>
              </a:ext>
            </a:extLst>
          </p:cNvPr>
          <p:cNvSpPr>
            <a:spLocks noGrp="1"/>
          </p:cNvSpPr>
          <p:nvPr>
            <p:ph type="title"/>
          </p:nvPr>
        </p:nvSpPr>
        <p:spPr/>
        <p:txBody>
          <a:bodyPr/>
          <a:lstStyle/>
          <a:p>
            <a:r>
              <a:rPr lang="en-US" dirty="0"/>
              <a:t>Tools used</a:t>
            </a:r>
          </a:p>
        </p:txBody>
      </p:sp>
      <p:sp>
        <p:nvSpPr>
          <p:cNvPr id="4" name="Content Placeholder 3">
            <a:extLst>
              <a:ext uri="{FF2B5EF4-FFF2-40B4-BE49-F238E27FC236}">
                <a16:creationId xmlns:a16="http://schemas.microsoft.com/office/drawing/2014/main" id="{06AB38F4-42A4-CBB5-A3D2-4A52B67B4D18}"/>
              </a:ext>
            </a:extLst>
          </p:cNvPr>
          <p:cNvSpPr>
            <a:spLocks noGrp="1"/>
          </p:cNvSpPr>
          <p:nvPr>
            <p:ph idx="1"/>
          </p:nvPr>
        </p:nvSpPr>
        <p:spPr>
          <a:xfrm>
            <a:off x="3788230" y="2194560"/>
            <a:ext cx="7193902" cy="4023360"/>
          </a:xfrm>
        </p:spPr>
        <p:txBody>
          <a:bodyPr/>
          <a:lstStyle/>
          <a:p>
            <a:r>
              <a:rPr lang="en-US" dirty="0"/>
              <a:t>HMDA Database</a:t>
            </a:r>
          </a:p>
          <a:p>
            <a:pPr marL="285750" indent="-285750">
              <a:buFont typeface="Arial" panose="020B0604020202020204" pitchFamily="34" charset="0"/>
              <a:buChar char="•"/>
            </a:pPr>
            <a:r>
              <a:rPr lang="en-US" dirty="0"/>
              <a:t>SQL</a:t>
            </a:r>
          </a:p>
          <a:p>
            <a:pPr marL="285750" indent="-285750">
              <a:buFont typeface="Arial" panose="020B0604020202020204" pitchFamily="34" charset="0"/>
              <a:buChar char="•"/>
            </a:pPr>
            <a:r>
              <a:rPr lang="en-US" dirty="0"/>
              <a:t>The database was created using many of the HMDA data science kit, updated to include the newest version of each dataset</a:t>
            </a:r>
          </a:p>
          <a:p>
            <a:r>
              <a:rPr lang="en-US" dirty="0"/>
              <a:t>Analysis and visualizations</a:t>
            </a:r>
          </a:p>
          <a:p>
            <a:pPr marL="285750" indent="-285750">
              <a:buFont typeface="Arial" panose="020B0604020202020204" pitchFamily="34" charset="0"/>
              <a:buChar char="•"/>
            </a:pPr>
            <a:r>
              <a:rPr lang="en-US" dirty="0"/>
              <a:t>I used python for all of the analysis</a:t>
            </a:r>
          </a:p>
          <a:p>
            <a:pPr marL="285750" indent="-285750">
              <a:buFont typeface="Arial" panose="020B0604020202020204" pitchFamily="34" charset="0"/>
              <a:buChar char="•"/>
            </a:pPr>
            <a:r>
              <a:rPr lang="en-US" dirty="0"/>
              <a:t>Package used: </a:t>
            </a:r>
            <a:r>
              <a:rPr lang="en-US" sz="1800" kern="100" dirty="0">
                <a:effectLst/>
                <a:ea typeface="Aptos" panose="020B0004020202020204" pitchFamily="34" charset="0"/>
                <a:cs typeface="Times New Roman" panose="02020603050405020304" pitchFamily="18" charset="0"/>
              </a:rPr>
              <a:t>pandas, </a:t>
            </a:r>
            <a:r>
              <a:rPr lang="en-US" sz="1800" kern="100" dirty="0" err="1">
                <a:effectLst/>
                <a:ea typeface="Aptos" panose="020B0004020202020204" pitchFamily="34" charset="0"/>
                <a:cs typeface="Times New Roman" panose="02020603050405020304" pitchFamily="18" charset="0"/>
              </a:rPr>
              <a:t>ast</a:t>
            </a:r>
            <a:r>
              <a:rPr lang="en-US" kern="100" dirty="0">
                <a:ea typeface="Aptos" panose="020B0004020202020204" pitchFamily="34" charset="0"/>
                <a:cs typeface="Times New Roman" panose="02020603050405020304" pitchFamily="18" charset="0"/>
              </a:rPr>
              <a:t>, </a:t>
            </a:r>
            <a:r>
              <a:rPr lang="en-US" sz="1800" kern="100" dirty="0" err="1">
                <a:effectLst/>
                <a:ea typeface="Aptos" panose="020B0004020202020204" pitchFamily="34" charset="0"/>
                <a:cs typeface="Times New Roman" panose="02020603050405020304" pitchFamily="18" charset="0"/>
              </a:rPr>
              <a:t>numpy</a:t>
            </a:r>
            <a:r>
              <a:rPr lang="en-US" sz="1800" kern="100" dirty="0">
                <a:effectLst/>
                <a:ea typeface="Aptos" panose="020B0004020202020204" pitchFamily="34" charset="0"/>
                <a:cs typeface="Times New Roman" panose="02020603050405020304" pitchFamily="18" charset="0"/>
              </a:rPr>
              <a:t>, </a:t>
            </a:r>
            <a:r>
              <a:rPr lang="en-US" sz="1800" kern="100" dirty="0" err="1">
                <a:effectLst/>
                <a:ea typeface="Aptos" panose="020B0004020202020204" pitchFamily="34" charset="0"/>
                <a:cs typeface="Times New Roman" panose="02020603050405020304" pitchFamily="18" charset="0"/>
              </a:rPr>
              <a:t>scipy</a:t>
            </a:r>
            <a:r>
              <a:rPr lang="en-US" kern="100" dirty="0">
                <a:ea typeface="Aptos" panose="020B0004020202020204" pitchFamily="34" charset="0"/>
                <a:cs typeface="Times New Roman" panose="02020603050405020304" pitchFamily="18" charset="0"/>
              </a:rPr>
              <a:t>, </a:t>
            </a:r>
            <a:r>
              <a:rPr lang="en-US" sz="1800" kern="100" dirty="0">
                <a:effectLst/>
                <a:ea typeface="Aptos" panose="020B0004020202020204" pitchFamily="34" charset="0"/>
                <a:cs typeface="Times New Roman" panose="02020603050405020304" pitchFamily="18" charset="0"/>
              </a:rPr>
              <a:t>matplotlib, seaborn, and </a:t>
            </a:r>
            <a:r>
              <a:rPr lang="en-US" sz="1800" kern="100" dirty="0" err="1">
                <a:effectLst/>
                <a:ea typeface="Aptos" panose="020B0004020202020204" pitchFamily="34" charset="0"/>
                <a:cs typeface="Times New Roman" panose="02020603050405020304" pitchFamily="18" charset="0"/>
              </a:rPr>
              <a:t>plotly</a:t>
            </a:r>
            <a:r>
              <a:rPr lang="en-US" sz="1800" kern="100" dirty="0">
                <a:effectLst/>
                <a:ea typeface="Aptos" panose="020B0004020202020204" pitchFamily="34" charset="0"/>
                <a:cs typeface="Times New Roman" panose="02020603050405020304" pitchFamily="18" charset="0"/>
              </a:rPr>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5" name="Picture Placeholder 12" descr="A mountain range with snow">
            <a:extLst>
              <a:ext uri="{FF2B5EF4-FFF2-40B4-BE49-F238E27FC236}">
                <a16:creationId xmlns:a16="http://schemas.microsoft.com/office/drawing/2014/main" id="{D07B8C0D-F6C2-38CC-E370-7425107B3C7A}"/>
              </a:ext>
            </a:extLst>
          </p:cNvPr>
          <p:cNvPicPr>
            <a:picLocks noGrp="1" noChangeAspect="1"/>
          </p:cNvPicPr>
          <p:nvPr>
            <p:ph type="pic" sz="quarter" idx="13"/>
          </p:nvPr>
        </p:nvPicPr>
        <p:blipFill>
          <a:blip r:embed="rId2"/>
          <a:srcRect/>
          <a:stretch/>
        </p:blipFill>
        <p:spPr>
          <a:xfrm>
            <a:off x="1317625" y="895350"/>
            <a:ext cx="1957388" cy="1957388"/>
          </a:xfrm>
        </p:spPr>
      </p:pic>
      <p:sp>
        <p:nvSpPr>
          <p:cNvPr id="3" name="Slide Number Placeholder 2">
            <a:extLst>
              <a:ext uri="{FF2B5EF4-FFF2-40B4-BE49-F238E27FC236}">
                <a16:creationId xmlns:a16="http://schemas.microsoft.com/office/drawing/2014/main" id="{750E0803-D23F-9AD8-814A-9FF39C1330E3}"/>
              </a:ext>
            </a:extLst>
          </p:cNvPr>
          <p:cNvSpPr>
            <a:spLocks noGrp="1"/>
          </p:cNvSpPr>
          <p:nvPr>
            <p:ph type="sldNum" sz="quarter" idx="12"/>
          </p:nvPr>
        </p:nvSpPr>
        <p:spPr/>
        <p:txBody>
          <a:bodyPr/>
          <a:lstStyle/>
          <a:p>
            <a:fld id="{D8DA9DAA-006C-4F4B-980E-E3DF019B24E2}" type="slidenum">
              <a:rPr lang="en-US" smtClean="0"/>
              <a:pPr/>
              <a:t>4</a:t>
            </a:fld>
            <a:endParaRPr lang="en-US" dirty="0"/>
          </a:p>
        </p:txBody>
      </p:sp>
    </p:spTree>
    <p:extLst>
      <p:ext uri="{BB962C8B-B14F-4D97-AF65-F5344CB8AC3E}">
        <p14:creationId xmlns:p14="http://schemas.microsoft.com/office/powerpoint/2010/main" val="2927711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4E208-1F10-7141-704E-F9C3F5A0EB29}"/>
              </a:ext>
            </a:extLst>
          </p:cNvPr>
          <p:cNvSpPr>
            <a:spLocks noGrp="1"/>
          </p:cNvSpPr>
          <p:nvPr>
            <p:ph type="title"/>
          </p:nvPr>
        </p:nvSpPr>
        <p:spPr>
          <a:xfrm>
            <a:off x="1280160" y="640080"/>
            <a:ext cx="10087699" cy="936793"/>
          </a:xfrm>
        </p:spPr>
        <p:txBody>
          <a:bodyPr/>
          <a:lstStyle/>
          <a:p>
            <a:r>
              <a:rPr lang="en-US" dirty="0"/>
              <a:t>Descriptive Statistics</a:t>
            </a:r>
          </a:p>
        </p:txBody>
      </p:sp>
      <p:sp>
        <p:nvSpPr>
          <p:cNvPr id="3" name="Content Placeholder 2">
            <a:extLst>
              <a:ext uri="{FF2B5EF4-FFF2-40B4-BE49-F238E27FC236}">
                <a16:creationId xmlns:a16="http://schemas.microsoft.com/office/drawing/2014/main" id="{B06D6E18-7351-5022-79E4-84486FA9925C}"/>
              </a:ext>
            </a:extLst>
          </p:cNvPr>
          <p:cNvSpPr>
            <a:spLocks noGrp="1"/>
          </p:cNvSpPr>
          <p:nvPr>
            <p:ph idx="1"/>
          </p:nvPr>
        </p:nvSpPr>
        <p:spPr/>
        <p:txBody>
          <a:bodyPr/>
          <a:lstStyle/>
          <a:p>
            <a:pPr marL="0" indent="0">
              <a:buNone/>
            </a:pPr>
            <a:r>
              <a:rPr lang="en-US" sz="2400" dirty="0"/>
              <a:t>Overview of the change in County-level median prices by year</a:t>
            </a:r>
          </a:p>
          <a:p>
            <a:pPr marL="0" indent="0">
              <a:buNone/>
            </a:pPr>
            <a:endParaRPr lang="en-US" dirty="0"/>
          </a:p>
        </p:txBody>
      </p:sp>
      <p:graphicFrame>
        <p:nvGraphicFramePr>
          <p:cNvPr id="4" name="Table 3">
            <a:extLst>
              <a:ext uri="{FF2B5EF4-FFF2-40B4-BE49-F238E27FC236}">
                <a16:creationId xmlns:a16="http://schemas.microsoft.com/office/drawing/2014/main" id="{C095745F-966F-016B-00B1-C91DF2B6F201}"/>
              </a:ext>
            </a:extLst>
          </p:cNvPr>
          <p:cNvGraphicFramePr>
            <a:graphicFrameLocks noGrp="1"/>
          </p:cNvGraphicFramePr>
          <p:nvPr/>
        </p:nvGraphicFramePr>
        <p:xfrm>
          <a:off x="1519334" y="2870428"/>
          <a:ext cx="9153331" cy="3097841"/>
        </p:xfrm>
        <a:graphic>
          <a:graphicData uri="http://schemas.openxmlformats.org/drawingml/2006/table">
            <a:tbl>
              <a:tblPr firstRow="1" firstCol="1" bandRow="1">
                <a:tableStyleId>{9DCAF9ED-07DC-4A11-8D7F-57B35C25682E}</a:tableStyleId>
              </a:tblPr>
              <a:tblGrid>
                <a:gridCol w="1840552">
                  <a:extLst>
                    <a:ext uri="{9D8B030D-6E8A-4147-A177-3AD203B41FA5}">
                      <a16:colId xmlns:a16="http://schemas.microsoft.com/office/drawing/2014/main" val="1411965877"/>
                    </a:ext>
                  </a:extLst>
                </a:gridCol>
                <a:gridCol w="1422472">
                  <a:extLst>
                    <a:ext uri="{9D8B030D-6E8A-4147-A177-3AD203B41FA5}">
                      <a16:colId xmlns:a16="http://schemas.microsoft.com/office/drawing/2014/main" val="1254934512"/>
                    </a:ext>
                  </a:extLst>
                </a:gridCol>
                <a:gridCol w="1771822">
                  <a:extLst>
                    <a:ext uri="{9D8B030D-6E8A-4147-A177-3AD203B41FA5}">
                      <a16:colId xmlns:a16="http://schemas.microsoft.com/office/drawing/2014/main" val="3518030554"/>
                    </a:ext>
                  </a:extLst>
                </a:gridCol>
                <a:gridCol w="1976871">
                  <a:extLst>
                    <a:ext uri="{9D8B030D-6E8A-4147-A177-3AD203B41FA5}">
                      <a16:colId xmlns:a16="http://schemas.microsoft.com/office/drawing/2014/main" val="1820559402"/>
                    </a:ext>
                  </a:extLst>
                </a:gridCol>
                <a:gridCol w="2141614">
                  <a:extLst>
                    <a:ext uri="{9D8B030D-6E8A-4147-A177-3AD203B41FA5}">
                      <a16:colId xmlns:a16="http://schemas.microsoft.com/office/drawing/2014/main" val="2599495285"/>
                    </a:ext>
                  </a:extLst>
                </a:gridCol>
              </a:tblGrid>
              <a:tr h="479263">
                <a:tc>
                  <a:txBody>
                    <a:bodyPr/>
                    <a:lstStyle/>
                    <a:p>
                      <a:pPr marL="0" marR="0">
                        <a:lnSpc>
                          <a:spcPct val="115000"/>
                        </a:lnSpc>
                        <a:spcAft>
                          <a:spcPts val="800"/>
                        </a:spcAft>
                      </a:pPr>
                      <a:r>
                        <a:rPr lang="en-US" sz="1800" kern="100" dirty="0">
                          <a:effectLst/>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800" kern="100" dirty="0">
                          <a:effectLst/>
                        </a:rPr>
                        <a:t>Mean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800" kern="100" dirty="0">
                          <a:effectLst/>
                        </a:rPr>
                        <a:t>Standard Deviation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800" kern="100" dirty="0">
                          <a:effectLst/>
                        </a:rPr>
                        <a:t>25</a:t>
                      </a:r>
                      <a:r>
                        <a:rPr lang="en-US" sz="1800" kern="100" baseline="30000" dirty="0">
                          <a:effectLst/>
                        </a:rPr>
                        <a:t>th</a:t>
                      </a:r>
                      <a:r>
                        <a:rPr lang="en-US" sz="1800" kern="100" dirty="0">
                          <a:effectLst/>
                        </a:rPr>
                        <a:t> percentile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800" kern="100" dirty="0">
                          <a:effectLst/>
                        </a:rPr>
                        <a:t>75</a:t>
                      </a:r>
                      <a:r>
                        <a:rPr lang="en-US" sz="1800" kern="100" baseline="30000" dirty="0">
                          <a:effectLst/>
                        </a:rPr>
                        <a:t>th</a:t>
                      </a:r>
                      <a:r>
                        <a:rPr lang="en-US" sz="1800" kern="100" dirty="0">
                          <a:effectLst/>
                        </a:rPr>
                        <a:t> percentile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49351176"/>
                  </a:ext>
                </a:extLst>
              </a:tr>
              <a:tr h="496848">
                <a:tc>
                  <a:txBody>
                    <a:bodyPr/>
                    <a:lstStyle/>
                    <a:p>
                      <a:pPr marL="0" marR="0">
                        <a:lnSpc>
                          <a:spcPct val="115000"/>
                        </a:lnSpc>
                        <a:spcAft>
                          <a:spcPts val="800"/>
                        </a:spcAft>
                      </a:pPr>
                      <a:r>
                        <a:rPr lang="en-US" sz="1800" kern="100">
                          <a:effectLst/>
                        </a:rPr>
                        <a:t>2019</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800" kern="100">
                          <a:effectLst/>
                        </a:rPr>
                        <a:t>1.080033</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800" kern="100" dirty="0">
                          <a:effectLst/>
                        </a:rPr>
                        <a:t>0.087094</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800" kern="100">
                          <a:effectLst/>
                        </a:rPr>
                        <a:t>1.041667</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800" kern="100">
                          <a:effectLst/>
                        </a:rPr>
                        <a:t>1.117647</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6529441"/>
                  </a:ext>
                </a:extLst>
              </a:tr>
              <a:tr h="496848">
                <a:tc>
                  <a:txBody>
                    <a:bodyPr/>
                    <a:lstStyle/>
                    <a:p>
                      <a:pPr marL="0" marR="0">
                        <a:lnSpc>
                          <a:spcPct val="115000"/>
                        </a:lnSpc>
                        <a:spcAft>
                          <a:spcPts val="800"/>
                        </a:spcAft>
                      </a:pPr>
                      <a:r>
                        <a:rPr lang="en-US" sz="1800" kern="100">
                          <a:effectLst/>
                        </a:rPr>
                        <a:t>2020</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800" kern="100">
                          <a:effectLst/>
                        </a:rPr>
                        <a:t>1.153442</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800" kern="100">
                          <a:effectLst/>
                        </a:rPr>
                        <a:t>0.097561</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800" kern="100">
                          <a:effectLst/>
                        </a:rPr>
                        <a:t>1.098361</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800" kern="100">
                          <a:effectLst/>
                        </a:rPr>
                        <a:t>1.193548</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3373542"/>
                  </a:ext>
                </a:extLst>
              </a:tr>
              <a:tr h="496848">
                <a:tc>
                  <a:txBody>
                    <a:bodyPr/>
                    <a:lstStyle/>
                    <a:p>
                      <a:pPr marL="0" marR="0">
                        <a:lnSpc>
                          <a:spcPct val="115000"/>
                        </a:lnSpc>
                        <a:spcAft>
                          <a:spcPts val="800"/>
                        </a:spcAft>
                      </a:pPr>
                      <a:r>
                        <a:rPr lang="en-US" sz="1800" kern="100">
                          <a:effectLst/>
                        </a:rPr>
                        <a:t>2021</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800" kern="100">
                          <a:effectLst/>
                        </a:rPr>
                        <a:t>1.068355</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800" kern="100">
                          <a:effectLst/>
                        </a:rPr>
                        <a:t>0.084272</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800" kern="100">
                          <a:effectLst/>
                        </a:rPr>
                        <a:t>1.00</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800" kern="100">
                          <a:effectLst/>
                        </a:rPr>
                        <a:t>1.115942</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8424801"/>
                  </a:ext>
                </a:extLst>
              </a:tr>
              <a:tr h="496848">
                <a:tc>
                  <a:txBody>
                    <a:bodyPr/>
                    <a:lstStyle/>
                    <a:p>
                      <a:pPr marL="0" marR="0">
                        <a:lnSpc>
                          <a:spcPct val="115000"/>
                        </a:lnSpc>
                        <a:spcAft>
                          <a:spcPts val="800"/>
                        </a:spcAft>
                      </a:pPr>
                      <a:r>
                        <a:rPr lang="en-US" sz="1800" kern="100">
                          <a:effectLst/>
                        </a:rPr>
                        <a:t>2022</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800" kern="100">
                          <a:effectLst/>
                        </a:rPr>
                        <a:t>1.075672</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800" kern="100">
                          <a:effectLst/>
                        </a:rPr>
                        <a:t>0.093195</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800" kern="100">
                          <a:effectLst/>
                        </a:rPr>
                        <a:t>1.00</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800" kern="100">
                          <a:effectLst/>
                        </a:rPr>
                        <a:t>1.131148</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8308476"/>
                  </a:ext>
                </a:extLst>
              </a:tr>
              <a:tr h="496848">
                <a:tc>
                  <a:txBody>
                    <a:bodyPr/>
                    <a:lstStyle/>
                    <a:p>
                      <a:pPr marL="0" marR="0">
                        <a:lnSpc>
                          <a:spcPct val="115000"/>
                        </a:lnSpc>
                        <a:spcAft>
                          <a:spcPts val="800"/>
                        </a:spcAft>
                      </a:pPr>
                      <a:r>
                        <a:rPr lang="en-US" sz="1800" kern="100">
                          <a:effectLst/>
                        </a:rPr>
                        <a:t>2023</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800" kern="100">
                          <a:effectLst/>
                        </a:rPr>
                        <a:t>1.029258</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800" kern="100">
                          <a:effectLst/>
                        </a:rPr>
                        <a:t>0.075076</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800" kern="100">
                          <a:effectLst/>
                        </a:rPr>
                        <a:t>1.00</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800" kern="100" dirty="0">
                          <a:effectLst/>
                        </a:rPr>
                        <a:t>1.067308</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1784939"/>
                  </a:ext>
                </a:extLst>
              </a:tr>
            </a:tbl>
          </a:graphicData>
        </a:graphic>
      </p:graphicFrame>
      <p:sp>
        <p:nvSpPr>
          <p:cNvPr id="5" name="Slide Number Placeholder 4">
            <a:extLst>
              <a:ext uri="{FF2B5EF4-FFF2-40B4-BE49-F238E27FC236}">
                <a16:creationId xmlns:a16="http://schemas.microsoft.com/office/drawing/2014/main" id="{6D8206D5-975E-87D6-1BFA-488F274B439C}"/>
              </a:ext>
            </a:extLst>
          </p:cNvPr>
          <p:cNvSpPr>
            <a:spLocks noGrp="1"/>
          </p:cNvSpPr>
          <p:nvPr>
            <p:ph type="sldNum" sz="quarter" idx="12"/>
          </p:nvPr>
        </p:nvSpPr>
        <p:spPr/>
        <p:txBody>
          <a:bodyPr/>
          <a:lstStyle/>
          <a:p>
            <a:fld id="{D8DA9DAA-006C-4F4B-980E-E3DF019B24E2}" type="slidenum">
              <a:rPr lang="en-US" smtClean="0"/>
              <a:pPr/>
              <a:t>5</a:t>
            </a:fld>
            <a:endParaRPr lang="en-US" dirty="0"/>
          </a:p>
        </p:txBody>
      </p:sp>
    </p:spTree>
    <p:extLst>
      <p:ext uri="{BB962C8B-B14F-4D97-AF65-F5344CB8AC3E}">
        <p14:creationId xmlns:p14="http://schemas.microsoft.com/office/powerpoint/2010/main" val="347192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1B096-B6FD-6195-750B-C1415C19B0AB}"/>
              </a:ext>
            </a:extLst>
          </p:cNvPr>
          <p:cNvSpPr>
            <a:spLocks noGrp="1"/>
          </p:cNvSpPr>
          <p:nvPr>
            <p:ph type="title"/>
          </p:nvPr>
        </p:nvSpPr>
        <p:spPr>
          <a:xfrm>
            <a:off x="1280160" y="350463"/>
            <a:ext cx="10087699" cy="1280160"/>
          </a:xfrm>
        </p:spPr>
        <p:txBody>
          <a:bodyPr/>
          <a:lstStyle/>
          <a:p>
            <a:r>
              <a:rPr lang="en-US" dirty="0"/>
              <a:t>Significance of change in lending demographic</a:t>
            </a:r>
          </a:p>
        </p:txBody>
      </p:sp>
      <p:pic>
        <p:nvPicPr>
          <p:cNvPr id="5" name="Content Placeholder 4">
            <a:extLst>
              <a:ext uri="{FF2B5EF4-FFF2-40B4-BE49-F238E27FC236}">
                <a16:creationId xmlns:a16="http://schemas.microsoft.com/office/drawing/2014/main" id="{72251200-CD5E-6332-6E7A-3C59655551CA}"/>
              </a:ext>
            </a:extLst>
          </p:cNvPr>
          <p:cNvPicPr>
            <a:picLocks noGrp="1" noChangeAspect="1"/>
          </p:cNvPicPr>
          <p:nvPr>
            <p:ph idx="1"/>
          </p:nvPr>
        </p:nvPicPr>
        <p:blipFill>
          <a:blip r:embed="rId2"/>
          <a:stretch>
            <a:fillRect/>
          </a:stretch>
        </p:blipFill>
        <p:spPr>
          <a:xfrm>
            <a:off x="9381390" y="2068954"/>
            <a:ext cx="2190135" cy="4114800"/>
          </a:xfrm>
        </p:spPr>
      </p:pic>
      <p:sp>
        <p:nvSpPr>
          <p:cNvPr id="6" name="TextBox 5">
            <a:extLst>
              <a:ext uri="{FF2B5EF4-FFF2-40B4-BE49-F238E27FC236}">
                <a16:creationId xmlns:a16="http://schemas.microsoft.com/office/drawing/2014/main" id="{6AAC2C37-3434-9AC7-C87E-3FB4DADF6FE8}"/>
              </a:ext>
            </a:extLst>
          </p:cNvPr>
          <p:cNvSpPr txBox="1"/>
          <p:nvPr/>
        </p:nvSpPr>
        <p:spPr>
          <a:xfrm>
            <a:off x="1672462" y="1884288"/>
            <a:ext cx="870187" cy="369332"/>
          </a:xfrm>
          <a:prstGeom prst="rect">
            <a:avLst/>
          </a:prstGeom>
          <a:noFill/>
        </p:spPr>
        <p:txBody>
          <a:bodyPr wrap="square" rtlCol="0">
            <a:spAutoFit/>
          </a:bodyPr>
          <a:lstStyle/>
          <a:p>
            <a:r>
              <a:rPr lang="en-US" dirty="0"/>
              <a:t>2019</a:t>
            </a:r>
          </a:p>
        </p:txBody>
      </p:sp>
      <p:sp>
        <p:nvSpPr>
          <p:cNvPr id="13" name="TextBox 12">
            <a:extLst>
              <a:ext uri="{FF2B5EF4-FFF2-40B4-BE49-F238E27FC236}">
                <a16:creationId xmlns:a16="http://schemas.microsoft.com/office/drawing/2014/main" id="{384C65A6-756B-2F80-C630-4911DDCE8DE9}"/>
              </a:ext>
            </a:extLst>
          </p:cNvPr>
          <p:cNvSpPr txBox="1"/>
          <p:nvPr/>
        </p:nvSpPr>
        <p:spPr>
          <a:xfrm>
            <a:off x="10407595" y="2472452"/>
            <a:ext cx="1715687" cy="1477328"/>
          </a:xfrm>
          <a:prstGeom prst="rect">
            <a:avLst/>
          </a:prstGeom>
          <a:noFill/>
        </p:spPr>
        <p:txBody>
          <a:bodyPr wrap="square" rtlCol="0">
            <a:spAutoFit/>
          </a:bodyPr>
          <a:lstStyle/>
          <a:p>
            <a:r>
              <a:rPr lang="en-US" dirty="0"/>
              <a:t>(P-value so lower means higher confidence in the change)</a:t>
            </a:r>
          </a:p>
        </p:txBody>
      </p:sp>
      <p:sp>
        <p:nvSpPr>
          <p:cNvPr id="14" name="TextBox 13">
            <a:extLst>
              <a:ext uri="{FF2B5EF4-FFF2-40B4-BE49-F238E27FC236}">
                <a16:creationId xmlns:a16="http://schemas.microsoft.com/office/drawing/2014/main" id="{A5663E33-220E-95AE-4423-A39B6FCE9809}"/>
              </a:ext>
            </a:extLst>
          </p:cNvPr>
          <p:cNvSpPr txBox="1"/>
          <p:nvPr/>
        </p:nvSpPr>
        <p:spPr>
          <a:xfrm>
            <a:off x="1557495" y="4511710"/>
            <a:ext cx="1095270" cy="369332"/>
          </a:xfrm>
          <a:prstGeom prst="rect">
            <a:avLst/>
          </a:prstGeom>
          <a:noFill/>
        </p:spPr>
        <p:txBody>
          <a:bodyPr wrap="square" rtlCol="0">
            <a:spAutoFit/>
          </a:bodyPr>
          <a:lstStyle/>
          <a:p>
            <a:r>
              <a:rPr lang="en-US" dirty="0"/>
              <a:t>2023</a:t>
            </a:r>
          </a:p>
        </p:txBody>
      </p:sp>
      <p:sp>
        <p:nvSpPr>
          <p:cNvPr id="3" name="Slide Number Placeholder 2">
            <a:extLst>
              <a:ext uri="{FF2B5EF4-FFF2-40B4-BE49-F238E27FC236}">
                <a16:creationId xmlns:a16="http://schemas.microsoft.com/office/drawing/2014/main" id="{22E8B1EE-50B3-B595-236D-0BC0DA8B3ABD}"/>
              </a:ext>
            </a:extLst>
          </p:cNvPr>
          <p:cNvSpPr>
            <a:spLocks noGrp="1"/>
          </p:cNvSpPr>
          <p:nvPr>
            <p:ph type="sldNum" sz="quarter" idx="12"/>
          </p:nvPr>
        </p:nvSpPr>
        <p:spPr/>
        <p:txBody>
          <a:bodyPr/>
          <a:lstStyle/>
          <a:p>
            <a:fld id="{D8DA9DAA-006C-4F4B-980E-E3DF019B24E2}" type="slidenum">
              <a:rPr lang="en-US" smtClean="0"/>
              <a:pPr/>
              <a:t>6</a:t>
            </a:fld>
            <a:endParaRPr lang="en-US" dirty="0"/>
          </a:p>
        </p:txBody>
      </p:sp>
      <p:pic>
        <p:nvPicPr>
          <p:cNvPr id="7" name="Picture 6">
            <a:extLst>
              <a:ext uri="{FF2B5EF4-FFF2-40B4-BE49-F238E27FC236}">
                <a16:creationId xmlns:a16="http://schemas.microsoft.com/office/drawing/2014/main" id="{9332AF97-D45F-E267-6173-B54430C4E877}"/>
              </a:ext>
            </a:extLst>
          </p:cNvPr>
          <p:cNvPicPr>
            <a:picLocks noChangeAspect="1"/>
          </p:cNvPicPr>
          <p:nvPr/>
        </p:nvPicPr>
        <p:blipFill>
          <a:blip r:embed="rId3"/>
          <a:stretch>
            <a:fillRect/>
          </a:stretch>
        </p:blipFill>
        <p:spPr>
          <a:xfrm>
            <a:off x="3245062" y="1884287"/>
            <a:ext cx="2154794" cy="2332969"/>
          </a:xfrm>
          <a:prstGeom prst="rect">
            <a:avLst/>
          </a:prstGeom>
        </p:spPr>
      </p:pic>
      <p:pic>
        <p:nvPicPr>
          <p:cNvPr id="15" name="Picture 14">
            <a:extLst>
              <a:ext uri="{FF2B5EF4-FFF2-40B4-BE49-F238E27FC236}">
                <a16:creationId xmlns:a16="http://schemas.microsoft.com/office/drawing/2014/main" id="{7C5F01A5-7DAC-FFB8-2997-EC2CDB5C4429}"/>
              </a:ext>
            </a:extLst>
          </p:cNvPr>
          <p:cNvPicPr>
            <a:picLocks noChangeAspect="1"/>
          </p:cNvPicPr>
          <p:nvPr/>
        </p:nvPicPr>
        <p:blipFill>
          <a:blip r:embed="rId4"/>
          <a:stretch>
            <a:fillRect/>
          </a:stretch>
        </p:blipFill>
        <p:spPr>
          <a:xfrm>
            <a:off x="5184627" y="1781344"/>
            <a:ext cx="2348957" cy="2521920"/>
          </a:xfrm>
          <a:prstGeom prst="rect">
            <a:avLst/>
          </a:prstGeom>
        </p:spPr>
      </p:pic>
      <p:pic>
        <p:nvPicPr>
          <p:cNvPr id="19" name="Picture 18">
            <a:extLst>
              <a:ext uri="{FF2B5EF4-FFF2-40B4-BE49-F238E27FC236}">
                <a16:creationId xmlns:a16="http://schemas.microsoft.com/office/drawing/2014/main" id="{921448E9-5E3F-45FB-1311-0D61610F9333}"/>
              </a:ext>
            </a:extLst>
          </p:cNvPr>
          <p:cNvPicPr>
            <a:picLocks noChangeAspect="1"/>
          </p:cNvPicPr>
          <p:nvPr/>
        </p:nvPicPr>
        <p:blipFill>
          <a:blip r:embed="rId5"/>
          <a:stretch>
            <a:fillRect/>
          </a:stretch>
        </p:blipFill>
        <p:spPr>
          <a:xfrm>
            <a:off x="6748058" y="3524224"/>
            <a:ext cx="1104586" cy="425556"/>
          </a:xfrm>
          <a:prstGeom prst="rect">
            <a:avLst/>
          </a:prstGeom>
        </p:spPr>
      </p:pic>
      <p:pic>
        <p:nvPicPr>
          <p:cNvPr id="21" name="Picture 20">
            <a:extLst>
              <a:ext uri="{FF2B5EF4-FFF2-40B4-BE49-F238E27FC236}">
                <a16:creationId xmlns:a16="http://schemas.microsoft.com/office/drawing/2014/main" id="{F9B5738C-7037-83C5-4C1C-E8450129DEA1}"/>
              </a:ext>
            </a:extLst>
          </p:cNvPr>
          <p:cNvPicPr>
            <a:picLocks noChangeAspect="1"/>
          </p:cNvPicPr>
          <p:nvPr/>
        </p:nvPicPr>
        <p:blipFill>
          <a:blip r:embed="rId6"/>
          <a:stretch>
            <a:fillRect/>
          </a:stretch>
        </p:blipFill>
        <p:spPr>
          <a:xfrm>
            <a:off x="2457595" y="3475032"/>
            <a:ext cx="913177" cy="594988"/>
          </a:xfrm>
          <a:prstGeom prst="rect">
            <a:avLst/>
          </a:prstGeom>
        </p:spPr>
      </p:pic>
      <p:pic>
        <p:nvPicPr>
          <p:cNvPr id="23" name="Picture 22">
            <a:extLst>
              <a:ext uri="{FF2B5EF4-FFF2-40B4-BE49-F238E27FC236}">
                <a16:creationId xmlns:a16="http://schemas.microsoft.com/office/drawing/2014/main" id="{D1EBFE82-1D81-ECB2-303B-B2ADE77F7BF4}"/>
              </a:ext>
            </a:extLst>
          </p:cNvPr>
          <p:cNvPicPr>
            <a:picLocks noChangeAspect="1"/>
          </p:cNvPicPr>
          <p:nvPr/>
        </p:nvPicPr>
        <p:blipFill>
          <a:blip r:embed="rId7"/>
          <a:stretch>
            <a:fillRect/>
          </a:stretch>
        </p:blipFill>
        <p:spPr>
          <a:xfrm>
            <a:off x="1996479" y="2591012"/>
            <a:ext cx="1248583" cy="755063"/>
          </a:xfrm>
          <a:prstGeom prst="rect">
            <a:avLst/>
          </a:prstGeom>
        </p:spPr>
      </p:pic>
      <p:pic>
        <p:nvPicPr>
          <p:cNvPr id="25" name="Picture 24">
            <a:extLst>
              <a:ext uri="{FF2B5EF4-FFF2-40B4-BE49-F238E27FC236}">
                <a16:creationId xmlns:a16="http://schemas.microsoft.com/office/drawing/2014/main" id="{46B866A7-5126-0552-8207-4A3BB6D540F6}"/>
              </a:ext>
            </a:extLst>
          </p:cNvPr>
          <p:cNvPicPr>
            <a:picLocks noChangeAspect="1"/>
          </p:cNvPicPr>
          <p:nvPr/>
        </p:nvPicPr>
        <p:blipFill>
          <a:blip r:embed="rId8"/>
          <a:stretch>
            <a:fillRect/>
          </a:stretch>
        </p:blipFill>
        <p:spPr>
          <a:xfrm>
            <a:off x="3009423" y="4554648"/>
            <a:ext cx="2154794" cy="2160101"/>
          </a:xfrm>
          <a:prstGeom prst="rect">
            <a:avLst/>
          </a:prstGeom>
        </p:spPr>
      </p:pic>
      <p:pic>
        <p:nvPicPr>
          <p:cNvPr id="27" name="Picture 26">
            <a:extLst>
              <a:ext uri="{FF2B5EF4-FFF2-40B4-BE49-F238E27FC236}">
                <a16:creationId xmlns:a16="http://schemas.microsoft.com/office/drawing/2014/main" id="{87EB20C1-3148-24CB-E3E4-446873AC5D8F}"/>
              </a:ext>
            </a:extLst>
          </p:cNvPr>
          <p:cNvPicPr>
            <a:picLocks noChangeAspect="1"/>
          </p:cNvPicPr>
          <p:nvPr/>
        </p:nvPicPr>
        <p:blipFill>
          <a:blip r:embed="rId9"/>
          <a:stretch>
            <a:fillRect/>
          </a:stretch>
        </p:blipFill>
        <p:spPr>
          <a:xfrm>
            <a:off x="5057538" y="4532995"/>
            <a:ext cx="2055732" cy="2316019"/>
          </a:xfrm>
          <a:prstGeom prst="rect">
            <a:avLst/>
          </a:prstGeom>
        </p:spPr>
      </p:pic>
      <p:pic>
        <p:nvPicPr>
          <p:cNvPr id="29" name="Picture 28">
            <a:extLst>
              <a:ext uri="{FF2B5EF4-FFF2-40B4-BE49-F238E27FC236}">
                <a16:creationId xmlns:a16="http://schemas.microsoft.com/office/drawing/2014/main" id="{B77EEF06-5A4D-D079-6138-747F6819B3BC}"/>
              </a:ext>
            </a:extLst>
          </p:cNvPr>
          <p:cNvPicPr>
            <a:picLocks noChangeAspect="1"/>
          </p:cNvPicPr>
          <p:nvPr/>
        </p:nvPicPr>
        <p:blipFill>
          <a:blip r:embed="rId10"/>
          <a:stretch>
            <a:fillRect/>
          </a:stretch>
        </p:blipFill>
        <p:spPr>
          <a:xfrm>
            <a:off x="6692963" y="5959807"/>
            <a:ext cx="1104586" cy="474115"/>
          </a:xfrm>
          <a:prstGeom prst="rect">
            <a:avLst/>
          </a:prstGeom>
        </p:spPr>
      </p:pic>
      <p:pic>
        <p:nvPicPr>
          <p:cNvPr id="31" name="Picture 30">
            <a:extLst>
              <a:ext uri="{FF2B5EF4-FFF2-40B4-BE49-F238E27FC236}">
                <a16:creationId xmlns:a16="http://schemas.microsoft.com/office/drawing/2014/main" id="{CABEAE12-F6E0-CF5A-5EFD-FE7AF3B98B39}"/>
              </a:ext>
            </a:extLst>
          </p:cNvPr>
          <p:cNvPicPr>
            <a:picLocks noChangeAspect="1"/>
          </p:cNvPicPr>
          <p:nvPr/>
        </p:nvPicPr>
        <p:blipFill>
          <a:blip r:embed="rId11"/>
          <a:stretch>
            <a:fillRect/>
          </a:stretch>
        </p:blipFill>
        <p:spPr>
          <a:xfrm>
            <a:off x="2171100" y="5959807"/>
            <a:ext cx="1073962" cy="752619"/>
          </a:xfrm>
          <a:prstGeom prst="rect">
            <a:avLst/>
          </a:prstGeom>
        </p:spPr>
      </p:pic>
      <p:pic>
        <p:nvPicPr>
          <p:cNvPr id="33" name="Picture 32">
            <a:extLst>
              <a:ext uri="{FF2B5EF4-FFF2-40B4-BE49-F238E27FC236}">
                <a16:creationId xmlns:a16="http://schemas.microsoft.com/office/drawing/2014/main" id="{412A36BF-7DC1-CCC5-F1AF-645384323D47}"/>
              </a:ext>
            </a:extLst>
          </p:cNvPr>
          <p:cNvPicPr>
            <a:picLocks noChangeAspect="1"/>
          </p:cNvPicPr>
          <p:nvPr/>
        </p:nvPicPr>
        <p:blipFill>
          <a:blip r:embed="rId12"/>
          <a:stretch>
            <a:fillRect/>
          </a:stretch>
        </p:blipFill>
        <p:spPr>
          <a:xfrm>
            <a:off x="1712580" y="4950607"/>
            <a:ext cx="1490029" cy="948201"/>
          </a:xfrm>
          <a:prstGeom prst="rect">
            <a:avLst/>
          </a:prstGeom>
        </p:spPr>
      </p:pic>
    </p:spTree>
    <p:extLst>
      <p:ext uri="{BB962C8B-B14F-4D97-AF65-F5344CB8AC3E}">
        <p14:creationId xmlns:p14="http://schemas.microsoft.com/office/powerpoint/2010/main" val="1040919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838E-5AC2-0702-C94C-58EFF238CC82}"/>
              </a:ext>
            </a:extLst>
          </p:cNvPr>
          <p:cNvSpPr>
            <a:spLocks noGrp="1"/>
          </p:cNvSpPr>
          <p:nvPr>
            <p:ph type="title"/>
          </p:nvPr>
        </p:nvSpPr>
        <p:spPr/>
        <p:txBody>
          <a:bodyPr/>
          <a:lstStyle/>
          <a:p>
            <a:r>
              <a:rPr lang="en-US" dirty="0"/>
              <a:t>Property value to income ratio (Single family homes)</a:t>
            </a:r>
          </a:p>
        </p:txBody>
      </p:sp>
      <p:pic>
        <p:nvPicPr>
          <p:cNvPr id="2052" name="Picture 1" descr="A graph with numbers and a green and blue gradient&#10;&#10;Description automatically generated">
            <a:extLst>
              <a:ext uri="{FF2B5EF4-FFF2-40B4-BE49-F238E27FC236}">
                <a16:creationId xmlns:a16="http://schemas.microsoft.com/office/drawing/2014/main" id="{0EC5CCFC-BB48-65F9-D819-D190563C13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0882" y="1965960"/>
            <a:ext cx="1709706" cy="435867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a:extLst>
              <a:ext uri="{FF2B5EF4-FFF2-40B4-BE49-F238E27FC236}">
                <a16:creationId xmlns:a16="http://schemas.microsoft.com/office/drawing/2014/main" id="{C35CCD99-F2C5-5F37-111B-55ACB6EB7817}"/>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7">
            <a:extLst>
              <a:ext uri="{FF2B5EF4-FFF2-40B4-BE49-F238E27FC236}">
                <a16:creationId xmlns:a16="http://schemas.microsoft.com/office/drawing/2014/main" id="{B85B89AA-4D57-2B9A-D196-0525D8D28EAF}"/>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8">
            <a:extLst>
              <a:ext uri="{FF2B5EF4-FFF2-40B4-BE49-F238E27FC236}">
                <a16:creationId xmlns:a16="http://schemas.microsoft.com/office/drawing/2014/main" id="{EF020EEE-27CC-F950-3708-E2F8FB89F93B}"/>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b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9">
            <a:extLst>
              <a:ext uri="{FF2B5EF4-FFF2-40B4-BE49-F238E27FC236}">
                <a16:creationId xmlns:a16="http://schemas.microsoft.com/office/drawing/2014/main" id="{EF7074A5-4084-9175-098F-FB148A20008A}"/>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E92F171E-7091-E015-E348-7CF20BA84E80}"/>
              </a:ext>
            </a:extLst>
          </p:cNvPr>
          <p:cNvSpPr>
            <a:spLocks noGrp="1"/>
          </p:cNvSpPr>
          <p:nvPr>
            <p:ph type="sldNum" sz="quarter" idx="12"/>
          </p:nvPr>
        </p:nvSpPr>
        <p:spPr/>
        <p:txBody>
          <a:bodyPr/>
          <a:lstStyle/>
          <a:p>
            <a:fld id="{D8DA9DAA-006C-4F4B-980E-E3DF019B24E2}" type="slidenum">
              <a:rPr lang="en-US" smtClean="0"/>
              <a:pPr/>
              <a:t>7</a:t>
            </a:fld>
            <a:endParaRPr lang="en-US" dirty="0"/>
          </a:p>
        </p:txBody>
      </p:sp>
      <p:pic>
        <p:nvPicPr>
          <p:cNvPr id="12" name="Picture 11">
            <a:extLst>
              <a:ext uri="{FF2B5EF4-FFF2-40B4-BE49-F238E27FC236}">
                <a16:creationId xmlns:a16="http://schemas.microsoft.com/office/drawing/2014/main" id="{9CE65C55-1999-4599-DD62-F123C1EBB1DC}"/>
              </a:ext>
            </a:extLst>
          </p:cNvPr>
          <p:cNvPicPr>
            <a:picLocks noChangeAspect="1"/>
          </p:cNvPicPr>
          <p:nvPr/>
        </p:nvPicPr>
        <p:blipFill>
          <a:blip r:embed="rId3"/>
          <a:stretch>
            <a:fillRect/>
          </a:stretch>
        </p:blipFill>
        <p:spPr>
          <a:xfrm>
            <a:off x="5496529" y="2234360"/>
            <a:ext cx="3451354" cy="3800680"/>
          </a:xfrm>
          <a:prstGeom prst="rect">
            <a:avLst/>
          </a:prstGeom>
        </p:spPr>
      </p:pic>
      <p:pic>
        <p:nvPicPr>
          <p:cNvPr id="2051" name="Picture 3" descr="A blue and green mosaic&#10;&#10;Description automatically generated">
            <a:extLst>
              <a:ext uri="{FF2B5EF4-FFF2-40B4-BE49-F238E27FC236}">
                <a16:creationId xmlns:a16="http://schemas.microsoft.com/office/drawing/2014/main" id="{4E233621-89AB-B54A-6FA5-DE686A744E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7714" y="5065573"/>
            <a:ext cx="1304925" cy="565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6DA99BD5-7412-19D9-CFF1-D8220BB82E82}"/>
              </a:ext>
            </a:extLst>
          </p:cNvPr>
          <p:cNvPicPr>
            <a:picLocks noChangeAspect="1"/>
          </p:cNvPicPr>
          <p:nvPr/>
        </p:nvPicPr>
        <p:blipFill>
          <a:blip r:embed="rId5"/>
          <a:stretch>
            <a:fillRect/>
          </a:stretch>
        </p:blipFill>
        <p:spPr>
          <a:xfrm>
            <a:off x="1906912" y="2234360"/>
            <a:ext cx="3844387" cy="3718571"/>
          </a:xfrm>
          <a:prstGeom prst="rect">
            <a:avLst/>
          </a:prstGeom>
        </p:spPr>
      </p:pic>
      <p:pic>
        <p:nvPicPr>
          <p:cNvPr id="3" name="Picture 2" descr="A map of the state of hawaii&#10;&#10;Description automatically generated">
            <a:extLst>
              <a:ext uri="{FF2B5EF4-FFF2-40B4-BE49-F238E27FC236}">
                <a16:creationId xmlns:a16="http://schemas.microsoft.com/office/drawing/2014/main" id="{72B0D2BF-E594-404A-4ADB-C0B6C700C6D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41160" y="4838243"/>
            <a:ext cx="1975264" cy="1436719"/>
          </a:xfrm>
          <a:prstGeom prst="rect">
            <a:avLst/>
          </a:prstGeom>
        </p:spPr>
      </p:pic>
      <p:pic>
        <p:nvPicPr>
          <p:cNvPr id="14" name="Picture 13">
            <a:extLst>
              <a:ext uri="{FF2B5EF4-FFF2-40B4-BE49-F238E27FC236}">
                <a16:creationId xmlns:a16="http://schemas.microsoft.com/office/drawing/2014/main" id="{7D8F4C25-BAD4-9C76-333D-6D7836B25A98}"/>
              </a:ext>
            </a:extLst>
          </p:cNvPr>
          <p:cNvPicPr>
            <a:picLocks noChangeAspect="1"/>
          </p:cNvPicPr>
          <p:nvPr/>
        </p:nvPicPr>
        <p:blipFill>
          <a:blip r:embed="rId7"/>
          <a:stretch>
            <a:fillRect/>
          </a:stretch>
        </p:blipFill>
        <p:spPr>
          <a:xfrm>
            <a:off x="778381" y="3794761"/>
            <a:ext cx="1481629" cy="1043482"/>
          </a:xfrm>
          <a:prstGeom prst="rect">
            <a:avLst/>
          </a:prstGeom>
        </p:spPr>
      </p:pic>
    </p:spTree>
    <p:extLst>
      <p:ext uri="{BB962C8B-B14F-4D97-AF65-F5344CB8AC3E}">
        <p14:creationId xmlns:p14="http://schemas.microsoft.com/office/powerpoint/2010/main" val="3574977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BADC1-5066-8053-7413-F291D36DA1DA}"/>
              </a:ext>
            </a:extLst>
          </p:cNvPr>
          <p:cNvSpPr>
            <a:spLocks noGrp="1"/>
          </p:cNvSpPr>
          <p:nvPr>
            <p:ph type="title"/>
          </p:nvPr>
        </p:nvSpPr>
        <p:spPr>
          <a:xfrm>
            <a:off x="1280160" y="640080"/>
            <a:ext cx="10087699" cy="768842"/>
          </a:xfrm>
        </p:spPr>
        <p:txBody>
          <a:bodyPr/>
          <a:lstStyle/>
          <a:p>
            <a:r>
              <a:rPr lang="en-US" dirty="0"/>
              <a:t>Final Data product</a:t>
            </a:r>
          </a:p>
        </p:txBody>
      </p:sp>
      <p:sp>
        <p:nvSpPr>
          <p:cNvPr id="3" name="Content Placeholder 2">
            <a:extLst>
              <a:ext uri="{FF2B5EF4-FFF2-40B4-BE49-F238E27FC236}">
                <a16:creationId xmlns:a16="http://schemas.microsoft.com/office/drawing/2014/main" id="{0496C339-4F02-B26B-896D-3B64CC7C3E41}"/>
              </a:ext>
            </a:extLst>
          </p:cNvPr>
          <p:cNvSpPr>
            <a:spLocks noGrp="1"/>
          </p:cNvSpPr>
          <p:nvPr>
            <p:ph idx="1"/>
          </p:nvPr>
        </p:nvSpPr>
        <p:spPr>
          <a:xfrm>
            <a:off x="1280160" y="1574985"/>
            <a:ext cx="4437352" cy="2184119"/>
          </a:xfrm>
        </p:spPr>
        <p:txBody>
          <a:bodyPr>
            <a:noAutofit/>
          </a:bodyPr>
          <a:lstStyle/>
          <a:p>
            <a:pPr marL="0" indent="0">
              <a:lnSpc>
                <a:spcPct val="120000"/>
              </a:lnSpc>
              <a:buNone/>
            </a:pPr>
            <a:r>
              <a:rPr lang="en-US" sz="1600" dirty="0"/>
              <a:t>My original goal was to build a model to help predict the upcoming property value trends in a county. However, it seemed that none of the variable I tested were strong indicators for property value changes. (Note that more variables were tested than these. I included these only to demonstrate the results that I found for the rest.)</a:t>
            </a:r>
          </a:p>
        </p:txBody>
      </p:sp>
      <p:pic>
        <p:nvPicPr>
          <p:cNvPr id="10" name="Picture 9">
            <a:extLst>
              <a:ext uri="{FF2B5EF4-FFF2-40B4-BE49-F238E27FC236}">
                <a16:creationId xmlns:a16="http://schemas.microsoft.com/office/drawing/2014/main" id="{F9370ABE-B840-9935-F745-393D5034EF5A}"/>
              </a:ext>
            </a:extLst>
          </p:cNvPr>
          <p:cNvPicPr>
            <a:picLocks noChangeAspect="1"/>
          </p:cNvPicPr>
          <p:nvPr/>
        </p:nvPicPr>
        <p:blipFill>
          <a:blip r:embed="rId2"/>
          <a:stretch>
            <a:fillRect/>
          </a:stretch>
        </p:blipFill>
        <p:spPr>
          <a:xfrm>
            <a:off x="884791" y="4113544"/>
            <a:ext cx="6454913" cy="2104376"/>
          </a:xfrm>
          <a:prstGeom prst="rect">
            <a:avLst/>
          </a:prstGeom>
        </p:spPr>
      </p:pic>
      <p:pic>
        <p:nvPicPr>
          <p:cNvPr id="12" name="Picture 11">
            <a:extLst>
              <a:ext uri="{FF2B5EF4-FFF2-40B4-BE49-F238E27FC236}">
                <a16:creationId xmlns:a16="http://schemas.microsoft.com/office/drawing/2014/main" id="{0BF61815-7CBF-08FD-06F6-A8436708B818}"/>
              </a:ext>
            </a:extLst>
          </p:cNvPr>
          <p:cNvPicPr>
            <a:picLocks noChangeAspect="1"/>
          </p:cNvPicPr>
          <p:nvPr/>
        </p:nvPicPr>
        <p:blipFill>
          <a:blip r:embed="rId3"/>
          <a:stretch>
            <a:fillRect/>
          </a:stretch>
        </p:blipFill>
        <p:spPr>
          <a:xfrm>
            <a:off x="6001011" y="1686028"/>
            <a:ext cx="5945158" cy="1962034"/>
          </a:xfrm>
          <a:prstGeom prst="rect">
            <a:avLst/>
          </a:prstGeom>
        </p:spPr>
      </p:pic>
      <p:pic>
        <p:nvPicPr>
          <p:cNvPr id="14" name="Picture 13">
            <a:extLst>
              <a:ext uri="{FF2B5EF4-FFF2-40B4-BE49-F238E27FC236}">
                <a16:creationId xmlns:a16="http://schemas.microsoft.com/office/drawing/2014/main" id="{1971B111-B70A-F29E-4C7D-42A4E797EFD9}"/>
              </a:ext>
            </a:extLst>
          </p:cNvPr>
          <p:cNvPicPr>
            <a:picLocks noChangeAspect="1"/>
          </p:cNvPicPr>
          <p:nvPr/>
        </p:nvPicPr>
        <p:blipFill>
          <a:blip r:embed="rId4"/>
          <a:stretch>
            <a:fillRect/>
          </a:stretch>
        </p:blipFill>
        <p:spPr>
          <a:xfrm>
            <a:off x="7487453" y="4135151"/>
            <a:ext cx="4550472" cy="2082769"/>
          </a:xfrm>
          <a:prstGeom prst="rect">
            <a:avLst/>
          </a:prstGeom>
        </p:spPr>
      </p:pic>
      <p:sp>
        <p:nvSpPr>
          <p:cNvPr id="4" name="Slide Number Placeholder 3">
            <a:extLst>
              <a:ext uri="{FF2B5EF4-FFF2-40B4-BE49-F238E27FC236}">
                <a16:creationId xmlns:a16="http://schemas.microsoft.com/office/drawing/2014/main" id="{AC766660-DE86-2F15-38F5-93E967996A17}"/>
              </a:ext>
            </a:extLst>
          </p:cNvPr>
          <p:cNvSpPr>
            <a:spLocks noGrp="1"/>
          </p:cNvSpPr>
          <p:nvPr>
            <p:ph type="sldNum" sz="quarter" idx="12"/>
          </p:nvPr>
        </p:nvSpPr>
        <p:spPr/>
        <p:txBody>
          <a:bodyPr/>
          <a:lstStyle/>
          <a:p>
            <a:fld id="{D8DA9DAA-006C-4F4B-980E-E3DF019B24E2}" type="slidenum">
              <a:rPr lang="en-US" smtClean="0"/>
              <a:pPr/>
              <a:t>8</a:t>
            </a:fld>
            <a:endParaRPr lang="en-US" dirty="0"/>
          </a:p>
        </p:txBody>
      </p:sp>
    </p:spTree>
    <p:extLst>
      <p:ext uri="{BB962C8B-B14F-4D97-AF65-F5344CB8AC3E}">
        <p14:creationId xmlns:p14="http://schemas.microsoft.com/office/powerpoint/2010/main" val="3679752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3F24-F755-67AD-A0BA-0A6C065227A6}"/>
              </a:ext>
            </a:extLst>
          </p:cNvPr>
          <p:cNvSpPr>
            <a:spLocks noGrp="1"/>
          </p:cNvSpPr>
          <p:nvPr>
            <p:ph type="title"/>
          </p:nvPr>
        </p:nvSpPr>
        <p:spPr/>
        <p:txBody>
          <a:bodyPr/>
          <a:lstStyle/>
          <a:p>
            <a:r>
              <a:rPr lang="en-US" dirty="0"/>
              <a:t>What does this tell us?</a:t>
            </a:r>
          </a:p>
        </p:txBody>
      </p:sp>
      <p:sp>
        <p:nvSpPr>
          <p:cNvPr id="4" name="Content Placeholder 3">
            <a:extLst>
              <a:ext uri="{FF2B5EF4-FFF2-40B4-BE49-F238E27FC236}">
                <a16:creationId xmlns:a16="http://schemas.microsoft.com/office/drawing/2014/main" id="{5A0C4F49-90E2-D2E5-4E8F-626ACD6105BD}"/>
              </a:ext>
            </a:extLst>
          </p:cNvPr>
          <p:cNvSpPr>
            <a:spLocks noGrp="1"/>
          </p:cNvSpPr>
          <p:nvPr>
            <p:ph idx="1"/>
          </p:nvPr>
        </p:nvSpPr>
        <p:spPr>
          <a:xfrm>
            <a:off x="3470989" y="2194560"/>
            <a:ext cx="8141892" cy="4023360"/>
          </a:xfrm>
        </p:spPr>
        <p:txBody>
          <a:bodyPr/>
          <a:lstStyle/>
          <a:p>
            <a:pPr marL="285750" indent="-285750">
              <a:buFont typeface="Arial" panose="020B0604020202020204" pitchFamily="34" charset="0"/>
              <a:buChar char="•"/>
            </a:pPr>
            <a:r>
              <a:rPr lang="en-US" dirty="0"/>
              <a:t>The lack of a significant relationship can be significant</a:t>
            </a:r>
          </a:p>
          <a:p>
            <a:pPr marL="285750" indent="-285750">
              <a:buFont typeface="Arial" panose="020B0604020202020204" pitchFamily="34" charset="0"/>
              <a:buChar char="•"/>
            </a:pPr>
            <a:r>
              <a:rPr lang="en-US" dirty="0"/>
              <a:t>The variables I tested included the p-value of the change in the lending demographic, the current value, previous increase, the number of construction permits, and the p-value for a change in commuters from an area. These are often things that are looked at or blamed for high real-estate prices in certain areas, and are often accompanied by the word “Gentrification”.</a:t>
            </a:r>
          </a:p>
          <a:p>
            <a:pPr marL="285750" indent="-285750">
              <a:buFont typeface="Arial" panose="020B0604020202020204" pitchFamily="34" charset="0"/>
              <a:buChar char="•"/>
            </a:pPr>
            <a:r>
              <a:rPr lang="en-US" dirty="0"/>
              <a:t>Either these factors are not causing property value jumps on a scale that can be measured by statistical analysis, or their significance is being vastly overstated.</a:t>
            </a:r>
          </a:p>
        </p:txBody>
      </p:sp>
      <p:pic>
        <p:nvPicPr>
          <p:cNvPr id="5" name="Picture Placeholder 12" descr="A mountain range with snow">
            <a:extLst>
              <a:ext uri="{FF2B5EF4-FFF2-40B4-BE49-F238E27FC236}">
                <a16:creationId xmlns:a16="http://schemas.microsoft.com/office/drawing/2014/main" id="{182D497F-3C6D-6B1A-9A43-A08419D90CE7}"/>
              </a:ext>
            </a:extLst>
          </p:cNvPr>
          <p:cNvPicPr>
            <a:picLocks noGrp="1" noChangeAspect="1"/>
          </p:cNvPicPr>
          <p:nvPr>
            <p:ph type="pic" sz="quarter" idx="13"/>
          </p:nvPr>
        </p:nvPicPr>
        <p:blipFill>
          <a:blip r:embed="rId2"/>
          <a:srcRect/>
          <a:stretch/>
        </p:blipFill>
        <p:spPr>
          <a:xfrm>
            <a:off x="1317625" y="895350"/>
            <a:ext cx="1957388" cy="1957388"/>
          </a:xfrm>
        </p:spPr>
      </p:pic>
      <p:sp>
        <p:nvSpPr>
          <p:cNvPr id="3" name="Slide Number Placeholder 2">
            <a:extLst>
              <a:ext uri="{FF2B5EF4-FFF2-40B4-BE49-F238E27FC236}">
                <a16:creationId xmlns:a16="http://schemas.microsoft.com/office/drawing/2014/main" id="{0DA38CE6-8B09-E551-8D9F-EC7BBF138820}"/>
              </a:ext>
            </a:extLst>
          </p:cNvPr>
          <p:cNvSpPr>
            <a:spLocks noGrp="1"/>
          </p:cNvSpPr>
          <p:nvPr>
            <p:ph type="sldNum" sz="quarter" idx="12"/>
          </p:nvPr>
        </p:nvSpPr>
        <p:spPr/>
        <p:txBody>
          <a:bodyPr/>
          <a:lstStyle/>
          <a:p>
            <a:fld id="{D8DA9DAA-006C-4F4B-980E-E3DF019B24E2}" type="slidenum">
              <a:rPr lang="en-US" smtClean="0"/>
              <a:pPr/>
              <a:t>9</a:t>
            </a:fld>
            <a:endParaRPr lang="en-US" dirty="0"/>
          </a:p>
        </p:txBody>
      </p:sp>
    </p:spTree>
    <p:extLst>
      <p:ext uri="{BB962C8B-B14F-4D97-AF65-F5344CB8AC3E}">
        <p14:creationId xmlns:p14="http://schemas.microsoft.com/office/powerpoint/2010/main" val="959366629"/>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laxy presentation_Win32_SL_V16" id="{36B34AD0-AFC2-468E-8620-6CFD159B149F}" vid="{ACCF8893-1A0E-437D-A612-1659D305EA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E22B46DE0DE934AB7924355605E213D" ma:contentTypeVersion="5" ma:contentTypeDescription="Create a new document." ma:contentTypeScope="" ma:versionID="d4d7f1db77f4be266179b53ced07806d">
  <xsd:schema xmlns:xsd="http://www.w3.org/2001/XMLSchema" xmlns:xs="http://www.w3.org/2001/XMLSchema" xmlns:p="http://schemas.microsoft.com/office/2006/metadata/properties" xmlns:ns3="2da7a30f-4595-4e0d-9cec-bc1448e8930b" targetNamespace="http://schemas.microsoft.com/office/2006/metadata/properties" ma:root="true" ma:fieldsID="39f0f9e1f80b8eaf5aa8faabe381bc18" ns3:_="">
    <xsd:import namespace="2da7a30f-4595-4e0d-9cec-bc1448e8930b"/>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a7a30f-4595-4e0d-9cec-bc1448e893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E87F72-70BF-43BC-A0D4-53665DC12672}">
  <ds:schemaRefs>
    <ds:schemaRef ds:uri="http://purl.org/dc/terms/"/>
    <ds:schemaRef ds:uri="http://www.w3.org/XML/1998/namespace"/>
    <ds:schemaRef ds:uri="http://purl.org/dc/dcmitype/"/>
    <ds:schemaRef ds:uri="2da7a30f-4595-4e0d-9cec-bc1448e8930b"/>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FABD9919-8F5A-4B99-83E1-E90FE1DCF2E1}">
  <ds:schemaRefs>
    <ds:schemaRef ds:uri="http://schemas.microsoft.com/sharepoint/v3/contenttype/forms"/>
  </ds:schemaRefs>
</ds:datastoreItem>
</file>

<file path=customXml/itemProps3.xml><?xml version="1.0" encoding="utf-8"?>
<ds:datastoreItem xmlns:ds="http://schemas.openxmlformats.org/officeDocument/2006/customXml" ds:itemID="{8C528066-CBA6-4EFA-9912-84C4B8928B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a7a30f-4595-4e0d-9cec-bc1448e893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{37B4F467-D6C9-4175-9911-C93575464B05}tf89338750_win32</Template>
  <TotalTime>1347</TotalTime>
  <Words>840</Words>
  <Application>Microsoft Office PowerPoint</Application>
  <PresentationFormat>Widescreen</PresentationFormat>
  <Paragraphs>111</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Arial</vt:lpstr>
      <vt:lpstr>Calibri</vt:lpstr>
      <vt:lpstr>Univers</vt:lpstr>
      <vt:lpstr>GradientVTI</vt:lpstr>
      <vt:lpstr>The Changes Behind Real-estate Pricing Trends</vt:lpstr>
      <vt:lpstr>Research goals and The importance of the question</vt:lpstr>
      <vt:lpstr>Datasets</vt:lpstr>
      <vt:lpstr>Tools used</vt:lpstr>
      <vt:lpstr>Descriptive Statistics</vt:lpstr>
      <vt:lpstr>Significance of change in lending demographic</vt:lpstr>
      <vt:lpstr>Property value to income ratio (Single family homes)</vt:lpstr>
      <vt:lpstr>Final Data product</vt:lpstr>
      <vt:lpstr>What does this tell us?</vt:lpstr>
      <vt:lpstr>Next steps</vt:lpstr>
      <vt:lpstr>Acknowledgments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Shleifer, Joshua A</dc:creator>
  <cp:lastModifiedBy>Shleifer, Joshua A</cp:lastModifiedBy>
  <cp:revision>8</cp:revision>
  <dcterms:created xsi:type="dcterms:W3CDTF">2024-12-14T22:38:30Z</dcterms:created>
  <dcterms:modified xsi:type="dcterms:W3CDTF">2024-12-18T02:04:38Z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0x010100AE22B46DE0DE934AB7924355605E213D</vt:lpwstr>
  </property>
</Properties>
</file>