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0"/>
  </p:notesMasterIdLst>
  <p:sldIdLst>
    <p:sldId id="256" r:id="rId2"/>
    <p:sldId id="347" r:id="rId3"/>
    <p:sldId id="348" r:id="rId4"/>
    <p:sldId id="257" r:id="rId5"/>
    <p:sldId id="349" r:id="rId6"/>
    <p:sldId id="350" r:id="rId7"/>
    <p:sldId id="351" r:id="rId8"/>
    <p:sldId id="260" r:id="rId9"/>
  </p:sldIdLst>
  <p:sldSz cx="9144000" cy="5143500" type="screen16x9"/>
  <p:notesSz cx="6858000" cy="9144000"/>
  <p:embeddedFontLst>
    <p:embeddedFont>
      <p:font typeface="Crimson Text" panose="020B060402020202020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Montserrat" panose="00000500000000000000" pitchFamily="2" charset="-52"/>
      <p:regular r:id="rId19"/>
      <p:bold r:id="rId20"/>
      <p:italic r:id="rId21"/>
      <p:boldItalic r:id="rId22"/>
    </p:embeddedFont>
    <p:embeddedFont>
      <p:font typeface="Vidaloka"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9525A-D056-435A-A323-F7743E2867CA}">
  <a:tblStyle styleId="{26B9525A-D056-435A-A323-F7743E2867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9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98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0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6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13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133417" y="1437965"/>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RU" sz="4400" dirty="0"/>
              <a:t>Презентация на тему </a:t>
            </a:r>
            <a:r>
              <a:rPr lang="en-US" sz="4400" dirty="0"/>
              <a:t>“</a:t>
            </a:r>
            <a:r>
              <a:rPr lang="ru-RU" sz="4400" dirty="0"/>
              <a:t>Достопримечательность Москвы</a:t>
            </a:r>
            <a:r>
              <a:rPr lang="en-US" sz="4400" dirty="0"/>
              <a:t>”</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41800"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Arbat</a:t>
            </a:r>
            <a:r>
              <a:rPr lang="en-US" dirty="0"/>
              <a:t> Street</a:t>
            </a:r>
            <a:endParaRPr dirty="0"/>
          </a:p>
        </p:txBody>
      </p:sp>
      <p:sp>
        <p:nvSpPr>
          <p:cNvPr id="489" name="Google Shape;489;p60"/>
          <p:cNvSpPr txBox="1">
            <a:spLocks noGrp="1"/>
          </p:cNvSpPr>
          <p:nvPr>
            <p:ph type="body" idx="1"/>
          </p:nvPr>
        </p:nvSpPr>
        <p:spPr>
          <a:xfrm>
            <a:off x="84413" y="1017725"/>
            <a:ext cx="4112081" cy="3505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err="1"/>
              <a:t>Arbat</a:t>
            </a:r>
            <a:r>
              <a:rPr lang="en-US" sz="1300" dirty="0"/>
              <a:t> is one of the oldest streets in Moscow. Today, the </a:t>
            </a:r>
            <a:r>
              <a:rPr lang="en-US" sz="1300" dirty="0" err="1"/>
              <a:t>Arbat</a:t>
            </a:r>
            <a:r>
              <a:rPr lang="en-US" sz="1300" dirty="0"/>
              <a:t> is as important a Moscow landmark as Red Square, the Bolshoi Theater or St. Basil's Cathedral. Since 1986, the street has been completely pedestrian. Every house on this pedestrian street has a rich history and famous residents. Pushkin lived on the </a:t>
            </a:r>
            <a:r>
              <a:rPr lang="en-US" sz="1300" dirty="0" err="1"/>
              <a:t>Arbat</a:t>
            </a:r>
            <a:r>
              <a:rPr lang="en-US" sz="1300" dirty="0"/>
              <a:t> right after the wedding, </a:t>
            </a:r>
            <a:r>
              <a:rPr lang="en-US" sz="1300" dirty="0" err="1"/>
              <a:t>Mayakovsky</a:t>
            </a:r>
            <a:r>
              <a:rPr lang="en-US" sz="1300" dirty="0"/>
              <a:t> and Yesenin read their poems </a:t>
            </a:r>
            <a:r>
              <a:rPr lang="en-US" sz="1300" dirty="0" err="1"/>
              <a:t>here.There</a:t>
            </a:r>
            <a:r>
              <a:rPr lang="en-US" sz="1300" dirty="0"/>
              <a:t> is also the famous "Tsoi" wall, on which fans of the creativity of the " Kino" group leave their messages. There are always a lot of street musicians, artists, dancers and other artists on the </a:t>
            </a:r>
            <a:r>
              <a:rPr lang="en-US" sz="1300" dirty="0" err="1"/>
              <a:t>Arbat</a:t>
            </a:r>
            <a:r>
              <a:rPr lang="en-US" sz="1300" dirty="0"/>
              <a:t>. Here you can find various tourist attractions, cafes and restaurants, souvenir shops. </a:t>
            </a:r>
            <a:r>
              <a:rPr lang="en-US" sz="1300" dirty="0" err="1"/>
              <a:t>Arbat</a:t>
            </a:r>
            <a:r>
              <a:rPr lang="en-US" sz="1300" dirty="0"/>
              <a:t> is often called the Old One, because there is a parallel street — New </a:t>
            </a:r>
            <a:r>
              <a:rPr lang="en-US" sz="1300" dirty="0" err="1"/>
              <a:t>Arbat</a:t>
            </a:r>
            <a:r>
              <a:rPr lang="en-US" sz="1300" dirty="0"/>
              <a:t>, which is famous for its "book houses".</a:t>
            </a:r>
            <a:endParaRPr sz="1300" dirty="0"/>
          </a:p>
        </p:txBody>
      </p:sp>
      <p:pic>
        <p:nvPicPr>
          <p:cNvPr id="5" name="Рисунок 4">
            <a:extLst>
              <a:ext uri="{FF2B5EF4-FFF2-40B4-BE49-F238E27FC236}">
                <a16:creationId xmlns:a16="http://schemas.microsoft.com/office/drawing/2014/main" id="{9CC4453E-5A77-B55C-854A-6D0AE4B4BC64}"/>
              </a:ext>
            </a:extLst>
          </p:cNvPr>
          <p:cNvPicPr>
            <a:picLocks noChangeAspect="1"/>
          </p:cNvPicPr>
          <p:nvPr/>
        </p:nvPicPr>
        <p:blipFill>
          <a:blip r:embed="rId3"/>
          <a:stretch>
            <a:fillRect/>
          </a:stretch>
        </p:blipFill>
        <p:spPr>
          <a:xfrm>
            <a:off x="4444144" y="857249"/>
            <a:ext cx="4367793" cy="3275298"/>
          </a:xfrm>
          <a:prstGeom prst="rect">
            <a:avLst/>
          </a:prstGeom>
        </p:spPr>
      </p:pic>
    </p:spTree>
    <p:extLst>
      <p:ext uri="{BB962C8B-B14F-4D97-AF65-F5344CB8AC3E}">
        <p14:creationId xmlns:p14="http://schemas.microsoft.com/office/powerpoint/2010/main" val="160307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41800"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History</a:t>
            </a:r>
            <a:endParaRPr dirty="0"/>
          </a:p>
        </p:txBody>
      </p:sp>
      <p:sp>
        <p:nvSpPr>
          <p:cNvPr id="489" name="Google Shape;489;p60"/>
          <p:cNvSpPr txBox="1">
            <a:spLocks noGrp="1"/>
          </p:cNvSpPr>
          <p:nvPr>
            <p:ph type="body" idx="1"/>
          </p:nvPr>
        </p:nvSpPr>
        <p:spPr>
          <a:xfrm>
            <a:off x="84413" y="1017725"/>
            <a:ext cx="4112081" cy="3505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t>By the beginning of the XX century, many people already knew about the central Moscow street. </a:t>
            </a:r>
            <a:r>
              <a:rPr lang="en-US" sz="1300" dirty="0" err="1"/>
              <a:t>Arbat</a:t>
            </a:r>
            <a:r>
              <a:rPr lang="en-US" sz="1300" dirty="0"/>
              <a:t> was especially loved for its sweet wine and delicious soft pies, which were talked about almost at every </a:t>
            </a:r>
            <a:r>
              <a:rPr lang="en-US" sz="1300" dirty="0" err="1"/>
              <a:t>step.In</a:t>
            </a:r>
            <a:r>
              <a:rPr lang="en-US" sz="1300" dirty="0"/>
              <a:t> Soviet times, the white color of buildings changed to gray. All the buildings were adjusted to the same height, round lanterns were installed. People reacted differently to such changes. For example, </a:t>
            </a:r>
            <a:r>
              <a:rPr lang="en-US" sz="1300" dirty="0" err="1"/>
              <a:t>Bulat</a:t>
            </a:r>
            <a:r>
              <a:rPr lang="en-US" sz="1300" dirty="0"/>
              <a:t> </a:t>
            </a:r>
            <a:r>
              <a:rPr lang="en-US" sz="1300" dirty="0" err="1"/>
              <a:t>Okudzhava</a:t>
            </a:r>
            <a:r>
              <a:rPr lang="en-US" sz="1300" dirty="0"/>
              <a:t>, a well-known composer, reacted very negatively to the transformation of the street and said that </a:t>
            </a:r>
            <a:r>
              <a:rPr lang="en-US" sz="1300" dirty="0" err="1"/>
              <a:t>Arbat</a:t>
            </a:r>
            <a:r>
              <a:rPr lang="en-US" sz="1300" dirty="0"/>
              <a:t> was </a:t>
            </a:r>
            <a:r>
              <a:rPr lang="en-US" sz="1300" dirty="0" err="1"/>
              <a:t>ofonarelle</a:t>
            </a:r>
            <a:r>
              <a:rPr lang="en-US" sz="1300" dirty="0"/>
              <a:t>. In 1908, a tram began to run along the street, and in 1952 the building of the Ministry of Foreign Affairs was erected.</a:t>
            </a:r>
          </a:p>
        </p:txBody>
      </p:sp>
      <p:pic>
        <p:nvPicPr>
          <p:cNvPr id="3" name="Рисунок 2">
            <a:extLst>
              <a:ext uri="{FF2B5EF4-FFF2-40B4-BE49-F238E27FC236}">
                <a16:creationId xmlns:a16="http://schemas.microsoft.com/office/drawing/2014/main" id="{105E2DDA-388E-912F-C72D-9BCFBB15F39D}"/>
              </a:ext>
            </a:extLst>
          </p:cNvPr>
          <p:cNvPicPr>
            <a:picLocks noChangeAspect="1"/>
          </p:cNvPicPr>
          <p:nvPr/>
        </p:nvPicPr>
        <p:blipFill>
          <a:blip r:embed="rId3"/>
          <a:stretch>
            <a:fillRect/>
          </a:stretch>
        </p:blipFill>
        <p:spPr>
          <a:xfrm>
            <a:off x="4371975" y="1144252"/>
            <a:ext cx="4572000" cy="2988945"/>
          </a:xfrm>
          <a:prstGeom prst="rect">
            <a:avLst/>
          </a:prstGeom>
        </p:spPr>
      </p:pic>
    </p:spTree>
    <p:extLst>
      <p:ext uri="{BB962C8B-B14F-4D97-AF65-F5344CB8AC3E}">
        <p14:creationId xmlns:p14="http://schemas.microsoft.com/office/powerpoint/2010/main" val="182866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75817" y="43695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Changing the </a:t>
            </a:r>
            <a:r>
              <a:rPr lang="en-US" dirty="0" err="1"/>
              <a:t>Arbat</a:t>
            </a:r>
            <a:endParaRPr dirty="0"/>
          </a:p>
        </p:txBody>
      </p:sp>
      <p:sp>
        <p:nvSpPr>
          <p:cNvPr id="489" name="Google Shape;489;p60"/>
          <p:cNvSpPr txBox="1">
            <a:spLocks noGrp="1"/>
          </p:cNvSpPr>
          <p:nvPr>
            <p:ph type="body" idx="1"/>
          </p:nvPr>
        </p:nvSpPr>
        <p:spPr>
          <a:xfrm>
            <a:off x="64764" y="1153828"/>
            <a:ext cx="3944477" cy="33514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t>In the period of the thirties, fifties of the last century, the </a:t>
            </a:r>
            <a:r>
              <a:rPr lang="en-US" sz="1300" dirty="0" err="1"/>
              <a:t>Arbat</a:t>
            </a:r>
            <a:r>
              <a:rPr lang="en-US" sz="1300" dirty="0"/>
              <a:t> was called the “Georgian military road” due to the fact that I.V. Stalin liked to go to his dacha. At the same time, stompers appeared - NKVD workers who control order and security on the street during Stalin's journey from the Kremlin to </a:t>
            </a:r>
            <a:r>
              <a:rPr lang="en-US" sz="1300" dirty="0" err="1"/>
              <a:t>Kuntsevo</a:t>
            </a:r>
            <a:r>
              <a:rPr lang="en-US" sz="1300" dirty="0"/>
              <a:t>. In winter, from a long stay in the cold, they stamped their feet so as not to freeze, because of this they were called that. Tram tracks, dense urban development ran along the </a:t>
            </a:r>
            <a:r>
              <a:rPr lang="en-US" sz="1300" dirty="0" err="1"/>
              <a:t>Arbat</a:t>
            </a:r>
            <a:r>
              <a:rPr lang="en-US" sz="1300" dirty="0"/>
              <a:t> - all this interfered with the comfortable passage of the cars of the political leader of all peoples. Therefore, it was decided to build a track and place it along </a:t>
            </a:r>
            <a:r>
              <a:rPr lang="en-US" sz="1300" dirty="0" err="1"/>
              <a:t>Arbat</a:t>
            </a:r>
            <a:r>
              <a:rPr lang="en-US" sz="1300" dirty="0"/>
              <a:t> Street. The name was given to Kalinin Avenue</a:t>
            </a:r>
            <a:endParaRPr sz="1300" dirty="0"/>
          </a:p>
        </p:txBody>
      </p:sp>
      <p:pic>
        <p:nvPicPr>
          <p:cNvPr id="9" name="Рисунок 8">
            <a:extLst>
              <a:ext uri="{FF2B5EF4-FFF2-40B4-BE49-F238E27FC236}">
                <a16:creationId xmlns:a16="http://schemas.microsoft.com/office/drawing/2014/main" id="{34D708E8-6C0C-9464-6080-5DEAF3B8B0AA}"/>
              </a:ext>
            </a:extLst>
          </p:cNvPr>
          <p:cNvPicPr>
            <a:picLocks noChangeAspect="1"/>
          </p:cNvPicPr>
          <p:nvPr/>
        </p:nvPicPr>
        <p:blipFill>
          <a:blip r:embed="rId3"/>
          <a:stretch>
            <a:fillRect/>
          </a:stretch>
        </p:blipFill>
        <p:spPr>
          <a:xfrm>
            <a:off x="4571999" y="781050"/>
            <a:ext cx="4010159" cy="3925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75817" y="43695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to go on the </a:t>
            </a:r>
            <a:r>
              <a:rPr lang="en-US" dirty="0" err="1"/>
              <a:t>Arbat</a:t>
            </a:r>
            <a:endParaRPr dirty="0"/>
          </a:p>
        </p:txBody>
      </p:sp>
      <p:sp>
        <p:nvSpPr>
          <p:cNvPr id="489" name="Google Shape;489;p60"/>
          <p:cNvSpPr txBox="1">
            <a:spLocks noGrp="1"/>
          </p:cNvSpPr>
          <p:nvPr>
            <p:ph type="body" idx="1"/>
          </p:nvPr>
        </p:nvSpPr>
        <p:spPr>
          <a:xfrm>
            <a:off x="175817" y="1009650"/>
            <a:ext cx="4281883" cy="37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t>The Old </a:t>
            </a:r>
            <a:r>
              <a:rPr lang="en-US" sz="1300" dirty="0" err="1"/>
              <a:t>Arbat</a:t>
            </a:r>
            <a:r>
              <a:rPr lang="en-US" sz="1300" dirty="0"/>
              <a:t> begins with "Prague". The restaurant has its own history, worthy of a movie.. Of the visitors, there were only cabmen who distorted the name in the manner familiar to them — "</a:t>
            </a:r>
            <a:r>
              <a:rPr lang="en-US" sz="1300" dirty="0" err="1"/>
              <a:t>Braga".But</a:t>
            </a:r>
            <a:r>
              <a:rPr lang="en-US" sz="1300" dirty="0"/>
              <a:t> at the beginning of the XX century, the building was completely rebuilt: a large, solid restaurant wedged into the </a:t>
            </a:r>
            <a:r>
              <a:rPr lang="en-US" sz="1300" dirty="0" err="1"/>
              <a:t>Arbat</a:t>
            </a:r>
            <a:r>
              <a:rPr lang="en-US" sz="1300" dirty="0"/>
              <a:t> corner. Celebrities have reached out here. Alexander Blok, Andrey Bely, Ilya </a:t>
            </a:r>
            <a:r>
              <a:rPr lang="en-US" sz="1300" dirty="0" err="1"/>
              <a:t>Repin</a:t>
            </a:r>
            <a:r>
              <a:rPr lang="en-US" sz="1300" dirty="0"/>
              <a:t>, Anton Chekhov, Vladimir </a:t>
            </a:r>
            <a:r>
              <a:rPr lang="en-US" sz="1300" dirty="0" err="1"/>
              <a:t>Gilyarovsky</a:t>
            </a:r>
            <a:r>
              <a:rPr lang="en-US" sz="1300" dirty="0"/>
              <a:t>, Fyodor Chaliapin were considered regulars. In the Soviet years, "Prague" became one of the best restaurants in the country, which many dreamed of getting into.</a:t>
            </a:r>
          </a:p>
          <a:p>
            <a:pPr marL="0" lvl="0" indent="0" algn="l" rtl="0">
              <a:spcBef>
                <a:spcPts val="0"/>
              </a:spcBef>
              <a:spcAft>
                <a:spcPts val="0"/>
              </a:spcAft>
              <a:buClr>
                <a:schemeClr val="dk1"/>
              </a:buClr>
              <a:buSzPts val="1100"/>
              <a:buFont typeface="Arial"/>
              <a:buNone/>
            </a:pPr>
            <a:r>
              <a:rPr lang="en-US" sz="1300" dirty="0"/>
              <a:t>Interesting fact: the recipe for the Prague cake was invented here. It was developed by the head of the confectionery shop. So dessert has nothing to do with the Czech Republic.</a:t>
            </a:r>
            <a:endParaRPr sz="1300" dirty="0"/>
          </a:p>
        </p:txBody>
      </p:sp>
      <p:pic>
        <p:nvPicPr>
          <p:cNvPr id="3" name="Рисунок 2">
            <a:extLst>
              <a:ext uri="{FF2B5EF4-FFF2-40B4-BE49-F238E27FC236}">
                <a16:creationId xmlns:a16="http://schemas.microsoft.com/office/drawing/2014/main" id="{81571927-44F7-D042-60E0-2EAF48C7C191}"/>
              </a:ext>
            </a:extLst>
          </p:cNvPr>
          <p:cNvPicPr>
            <a:picLocks noChangeAspect="1"/>
          </p:cNvPicPr>
          <p:nvPr/>
        </p:nvPicPr>
        <p:blipFill>
          <a:blip r:embed="rId3"/>
          <a:stretch>
            <a:fillRect/>
          </a:stretch>
        </p:blipFill>
        <p:spPr>
          <a:xfrm>
            <a:off x="4349268" y="1290337"/>
            <a:ext cx="4618915" cy="3210525"/>
          </a:xfrm>
          <a:prstGeom prst="rect">
            <a:avLst/>
          </a:prstGeom>
        </p:spPr>
      </p:pic>
    </p:spTree>
    <p:extLst>
      <p:ext uri="{BB962C8B-B14F-4D97-AF65-F5344CB8AC3E}">
        <p14:creationId xmlns:p14="http://schemas.microsoft.com/office/powerpoint/2010/main" val="40320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75817" y="43695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to go on the </a:t>
            </a:r>
            <a:r>
              <a:rPr lang="en-US" dirty="0" err="1"/>
              <a:t>Arbat</a:t>
            </a:r>
            <a:endParaRPr dirty="0"/>
          </a:p>
        </p:txBody>
      </p:sp>
      <p:sp>
        <p:nvSpPr>
          <p:cNvPr id="489" name="Google Shape;489;p60"/>
          <p:cNvSpPr txBox="1">
            <a:spLocks noGrp="1"/>
          </p:cNvSpPr>
          <p:nvPr>
            <p:ph type="body" idx="1"/>
          </p:nvPr>
        </p:nvSpPr>
        <p:spPr>
          <a:xfrm>
            <a:off x="1" y="1009650"/>
            <a:ext cx="4048124" cy="4133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t>Since the 1990s, the Old </a:t>
            </a:r>
            <a:r>
              <a:rPr lang="en-US" sz="1300" dirty="0" err="1"/>
              <a:t>Arbat</a:t>
            </a:r>
            <a:r>
              <a:rPr lang="en-US" sz="1300" dirty="0"/>
              <a:t> has become a place of memory for Viktor Tsoi. It is here that you can see the most popular memorial of those that have ever been created in honor of the iconic </a:t>
            </a:r>
            <a:r>
              <a:rPr lang="en-US" sz="1300" dirty="0" err="1"/>
              <a:t>musician.Tsoi's</a:t>
            </a:r>
            <a:r>
              <a:rPr lang="en-US" sz="1300" dirty="0"/>
              <a:t> wall appeared immediately after the news of the death of the leader of the Kino group. Fans came here and just wrote what they had in their hearts (this is how the famous inscription "Choi is alive" appeared), left drawings, wrote poems. Public utilities tried to paint over the wall several times, but in the end, people's love won: now it is one of the key attractions of the Old </a:t>
            </a:r>
            <a:r>
              <a:rPr lang="en-US" sz="1300" dirty="0" err="1"/>
              <a:t>Arbat</a:t>
            </a:r>
            <a:r>
              <a:rPr lang="en-US" sz="1300" dirty="0"/>
              <a:t>. Officially!</a:t>
            </a:r>
          </a:p>
          <a:p>
            <a:pPr marL="0" lvl="0" indent="0" algn="l" rtl="0">
              <a:spcBef>
                <a:spcPts val="0"/>
              </a:spcBef>
              <a:spcAft>
                <a:spcPts val="0"/>
              </a:spcAft>
              <a:buClr>
                <a:schemeClr val="dk1"/>
              </a:buClr>
              <a:buSzPts val="1100"/>
              <a:buFont typeface="Arial"/>
              <a:buNone/>
            </a:pPr>
            <a:r>
              <a:rPr lang="en-US" sz="1300" dirty="0"/>
              <a:t> An interesting fact: The </a:t>
            </a:r>
            <a:r>
              <a:rPr lang="en-US" sz="1300" dirty="0" err="1"/>
              <a:t>Arbat</a:t>
            </a:r>
            <a:r>
              <a:rPr lang="en-US" sz="1300" dirty="0"/>
              <a:t> in Moscow and then set the fashion. Other cities of our country and CIS countries also have their own "Choi walls".</a:t>
            </a:r>
            <a:endParaRPr sz="1300" dirty="0"/>
          </a:p>
        </p:txBody>
      </p:sp>
      <p:pic>
        <p:nvPicPr>
          <p:cNvPr id="4" name="Рисунок 3">
            <a:extLst>
              <a:ext uri="{FF2B5EF4-FFF2-40B4-BE49-F238E27FC236}">
                <a16:creationId xmlns:a16="http://schemas.microsoft.com/office/drawing/2014/main" id="{AEF6F683-F90D-EED3-79BA-E0D0A2DCA4B0}"/>
              </a:ext>
            </a:extLst>
          </p:cNvPr>
          <p:cNvPicPr>
            <a:picLocks noChangeAspect="1"/>
          </p:cNvPicPr>
          <p:nvPr/>
        </p:nvPicPr>
        <p:blipFill>
          <a:blip r:embed="rId3"/>
          <a:stretch>
            <a:fillRect/>
          </a:stretch>
        </p:blipFill>
        <p:spPr>
          <a:xfrm>
            <a:off x="4182843" y="1219199"/>
            <a:ext cx="4874111" cy="3000375"/>
          </a:xfrm>
          <a:prstGeom prst="rect">
            <a:avLst/>
          </a:prstGeom>
        </p:spPr>
      </p:pic>
    </p:spTree>
    <p:extLst>
      <p:ext uri="{BB962C8B-B14F-4D97-AF65-F5344CB8AC3E}">
        <p14:creationId xmlns:p14="http://schemas.microsoft.com/office/powerpoint/2010/main" val="161732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75817" y="43695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to go on the </a:t>
            </a:r>
            <a:r>
              <a:rPr lang="en-US" dirty="0" err="1"/>
              <a:t>Arbat</a:t>
            </a:r>
            <a:endParaRPr dirty="0"/>
          </a:p>
        </p:txBody>
      </p:sp>
      <p:sp>
        <p:nvSpPr>
          <p:cNvPr id="489" name="Google Shape;489;p60"/>
          <p:cNvSpPr txBox="1">
            <a:spLocks noGrp="1"/>
          </p:cNvSpPr>
          <p:nvPr>
            <p:ph type="body" idx="1"/>
          </p:nvPr>
        </p:nvSpPr>
        <p:spPr>
          <a:xfrm>
            <a:off x="1" y="1009650"/>
            <a:ext cx="4048124" cy="4133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t>This ancient mansion is the main symbol of Pushkin's Moscow and the only surviving house in which Pushkin lived in the capital, his real Moscow </a:t>
            </a:r>
            <a:r>
              <a:rPr lang="en-US" sz="1300" dirty="0" err="1"/>
              <a:t>address.The</a:t>
            </a:r>
            <a:r>
              <a:rPr lang="en-US" sz="1300" dirty="0"/>
              <a:t> building itself is an architectural monument of the early XIX century, but the most interesting, of course, is inside. In the halls of the two-story mansion there are many objects directly related to the Russian poet. The collection was collected bit by bit, but now it forms a single whole and allows you not just to see, but to feel that era.</a:t>
            </a:r>
          </a:p>
          <a:p>
            <a:pPr marL="0" lvl="0" indent="0" algn="l" rtl="0">
              <a:spcBef>
                <a:spcPts val="0"/>
              </a:spcBef>
              <a:spcAft>
                <a:spcPts val="0"/>
              </a:spcAft>
              <a:buClr>
                <a:schemeClr val="dk1"/>
              </a:buClr>
              <a:buSzPts val="1100"/>
              <a:buFont typeface="Arial"/>
              <a:buNone/>
            </a:pPr>
            <a:r>
              <a:rPr lang="en-US" sz="1300" dirty="0"/>
              <a:t>Interesting fact: Pushkin lived in five rooms on the second floor. He rented these premises and came here shortly before his wedding in 1831. It was here that the poet arranged a bachelor party, saying goodbye to his bachelor life. He also brought his wife Natalia </a:t>
            </a:r>
            <a:r>
              <a:rPr lang="en-US" sz="1300" dirty="0" err="1"/>
              <a:t>Goncharova</a:t>
            </a:r>
            <a:r>
              <a:rPr lang="en-US" sz="1300" dirty="0"/>
              <a:t> here.</a:t>
            </a:r>
            <a:endParaRPr sz="1300" dirty="0"/>
          </a:p>
        </p:txBody>
      </p:sp>
      <p:pic>
        <p:nvPicPr>
          <p:cNvPr id="3" name="Рисунок 2">
            <a:extLst>
              <a:ext uri="{FF2B5EF4-FFF2-40B4-BE49-F238E27FC236}">
                <a16:creationId xmlns:a16="http://schemas.microsoft.com/office/drawing/2014/main" id="{6E20B9E8-374F-6248-9EE8-DF7B5F0AA064}"/>
              </a:ext>
            </a:extLst>
          </p:cNvPr>
          <p:cNvPicPr>
            <a:picLocks noChangeAspect="1"/>
          </p:cNvPicPr>
          <p:nvPr/>
        </p:nvPicPr>
        <p:blipFill>
          <a:blip r:embed="rId3"/>
          <a:stretch>
            <a:fillRect/>
          </a:stretch>
        </p:blipFill>
        <p:spPr>
          <a:xfrm>
            <a:off x="4048125" y="1162049"/>
            <a:ext cx="4874035" cy="3248025"/>
          </a:xfrm>
          <a:prstGeom prst="rect">
            <a:avLst/>
          </a:prstGeom>
        </p:spPr>
      </p:pic>
    </p:spTree>
    <p:extLst>
      <p:ext uri="{BB962C8B-B14F-4D97-AF65-F5344CB8AC3E}">
        <p14:creationId xmlns:p14="http://schemas.microsoft.com/office/powerpoint/2010/main" val="309885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2410500" y="598453"/>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535" name="Google Shape;535;p63"/>
          <p:cNvSpPr txBox="1">
            <a:spLocks noGrp="1"/>
          </p:cNvSpPr>
          <p:nvPr>
            <p:ph type="subTitle" idx="1"/>
          </p:nvPr>
        </p:nvSpPr>
        <p:spPr>
          <a:xfrm>
            <a:off x="1099011" y="1200056"/>
            <a:ext cx="7158225" cy="92883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Old </a:t>
            </a:r>
            <a:r>
              <a:rPr lang="en-US" dirty="0" err="1"/>
              <a:t>Arbat</a:t>
            </a:r>
            <a:r>
              <a:rPr lang="en-US" dirty="0"/>
              <a:t> is a street that deserves a separate walk and opens up a lot of interesting things about Moscow. The sights of </a:t>
            </a:r>
            <a:r>
              <a:rPr lang="en-US" dirty="0" err="1"/>
              <a:t>Arbat</a:t>
            </a:r>
            <a:r>
              <a:rPr lang="en-US" dirty="0"/>
              <a:t>, as if alive, tell their own story. This is one of those places on the city map where you should definitely come with local guides who know hundreds of interesting facts about the back streets and houses of this street and can surprise even Muscovites.</a:t>
            </a:r>
            <a:endParaRPr lang="ru-RU" dirty="0"/>
          </a:p>
          <a:p>
            <a:pPr marL="0" lvl="0" indent="0" algn="ctr" rtl="0">
              <a:spcBef>
                <a:spcPts val="0"/>
              </a:spcBef>
              <a:spcAft>
                <a:spcPts val="1200"/>
              </a:spcAft>
              <a:buNone/>
            </a:pPr>
            <a:endParaRPr lang="ru-RU" dirty="0"/>
          </a:p>
          <a:p>
            <a:pPr marL="0" lvl="0" indent="0" algn="ctr" rtl="0">
              <a:spcBef>
                <a:spcPts val="0"/>
              </a:spcBef>
              <a:spcAft>
                <a:spcPts val="1200"/>
              </a:spcAft>
              <a:buNone/>
            </a:pPr>
            <a:r>
              <a:rPr lang="en-US" dirty="0"/>
              <a:t>Thank you for your attention</a:t>
            </a:r>
            <a:endParaRPr dirty="0"/>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Экран (16:9)</PresentationFormat>
  <Paragraphs>20</Paragraphs>
  <Slides>8</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Montserrat</vt:lpstr>
      <vt:lpstr>Crimson Text</vt:lpstr>
      <vt:lpstr>Lato</vt:lpstr>
      <vt:lpstr>Vidaloka</vt:lpstr>
      <vt:lpstr>Minimalist Business Slides XL by Slidesgo</vt:lpstr>
      <vt:lpstr>Презентация на тему “Достопримечательность Москвы”</vt:lpstr>
      <vt:lpstr>Arbat Street</vt:lpstr>
      <vt:lpstr>History</vt:lpstr>
      <vt:lpstr>Changing the Arbat</vt:lpstr>
      <vt:lpstr>Where to go on the Arbat</vt:lpstr>
      <vt:lpstr>Where to go on the Arbat</vt:lpstr>
      <vt:lpstr>Where to go on the Arbat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тему “Достопримечательность Москвы”</dc:title>
  <dc:creator>Стёпа Лавинский</dc:creator>
  <cp:lastModifiedBy>Степан Лавинский</cp:lastModifiedBy>
  <cp:revision>1</cp:revision>
  <dcterms:modified xsi:type="dcterms:W3CDTF">2023-03-14T18:58:11Z</dcterms:modified>
</cp:coreProperties>
</file>