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8" r:id="rId3"/>
    <p:sldId id="278" r:id="rId4"/>
    <p:sldId id="259" r:id="rId5"/>
    <p:sldId id="279" r:id="rId6"/>
    <p:sldId id="262" r:id="rId7"/>
    <p:sldId id="276" r:id="rId8"/>
    <p:sldId id="277" r:id="rId9"/>
    <p:sldId id="264" r:id="rId10"/>
    <p:sldId id="280" r:id="rId11"/>
    <p:sldId id="283" r:id="rId12"/>
    <p:sldId id="281" r:id="rId13"/>
    <p:sldId id="2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4209D-0321-4FA3-A014-5DFE384C9843}" v="4" dt="2024-09-10T14:50:10.1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3056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8710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7527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12CC964-A50B-4C29-B4E4-2C30BB34CCF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76275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06722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EAACC7-3B3F-47D1-959A-EF58926E955E}"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4114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1EAACC7-3B3F-47D1-959A-EF58926E955E}"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5652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47259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1EAACC7-3B3F-47D1-959A-EF58926E955E}" type="datetimeFigureOut">
              <a:rPr lang="en-US" smtClean="0"/>
              <a:t>4/4/2025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5430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4781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AACC7-3B3F-47D1-959A-EF58926E955E}"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4891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AACC7-3B3F-47D1-959A-EF58926E955E}"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4269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AACC7-3B3F-47D1-959A-EF58926E955E}"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0471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AACC7-3B3F-47D1-959A-EF58926E955E}"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2973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1EAACC7-3B3F-47D1-959A-EF58926E955E}" type="datetimeFigureOut">
              <a:rPr lang="en-US" smtClean="0"/>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20168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7919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AACC7-3B3F-47D1-959A-EF58926E955E}"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1285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EAACC7-3B3F-47D1-959A-EF58926E955E}" type="datetimeFigureOut">
              <a:rPr lang="en-US" smtClean="0"/>
              <a:t>4/4/2025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4172753592"/>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6A9B-1992-4AEE-96CA-9A642998B081}"/>
              </a:ext>
            </a:extLst>
          </p:cNvPr>
          <p:cNvSpPr>
            <a:spLocks noGrp="1"/>
          </p:cNvSpPr>
          <p:nvPr>
            <p:ph type="ctrTitle"/>
          </p:nvPr>
        </p:nvSpPr>
        <p:spPr>
          <a:xfrm>
            <a:off x="3407342" y="924025"/>
            <a:ext cx="6918363" cy="3227212"/>
          </a:xfrm>
        </p:spPr>
        <p:txBody>
          <a:bodyPr>
            <a:normAutofit fontScale="90000"/>
          </a:bodyPr>
          <a:lstStyle/>
          <a:p>
            <a:pPr algn="r"/>
            <a:r>
              <a:rPr lang="en-US" sz="8800" dirty="0"/>
              <a:t>Temperature and humidity sensor</a:t>
            </a:r>
          </a:p>
        </p:txBody>
      </p:sp>
      <p:sp>
        <p:nvSpPr>
          <p:cNvPr id="3" name="Subtitle 2">
            <a:extLst>
              <a:ext uri="{FF2B5EF4-FFF2-40B4-BE49-F238E27FC236}">
                <a16:creationId xmlns:a16="http://schemas.microsoft.com/office/drawing/2014/main" id="{DE105073-55E6-1D43-157C-BB20F8811A79}"/>
              </a:ext>
            </a:extLst>
          </p:cNvPr>
          <p:cNvSpPr>
            <a:spLocks noGrp="1"/>
          </p:cNvSpPr>
          <p:nvPr>
            <p:ph type="subTitle" idx="1"/>
          </p:nvPr>
        </p:nvSpPr>
        <p:spPr>
          <a:xfrm>
            <a:off x="5083790" y="1050878"/>
            <a:ext cx="6157951" cy="943386"/>
          </a:xfrm>
        </p:spPr>
        <p:txBody>
          <a:bodyPr>
            <a:normAutofit/>
          </a:bodyPr>
          <a:lstStyle/>
          <a:p>
            <a:pPr algn="r"/>
            <a:endParaRPr lang="en-US" dirty="0"/>
          </a:p>
        </p:txBody>
      </p:sp>
    </p:spTree>
    <p:extLst>
      <p:ext uri="{BB962C8B-B14F-4D97-AF65-F5344CB8AC3E}">
        <p14:creationId xmlns:p14="http://schemas.microsoft.com/office/powerpoint/2010/main" val="4006767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E38F-07B6-B578-9FDD-F4CD01609731}"/>
              </a:ext>
            </a:extLst>
          </p:cNvPr>
          <p:cNvSpPr>
            <a:spLocks noGrp="1"/>
          </p:cNvSpPr>
          <p:nvPr>
            <p:ph type="title"/>
          </p:nvPr>
        </p:nvSpPr>
        <p:spPr>
          <a:xfrm>
            <a:off x="877343" y="40185"/>
            <a:ext cx="10058400" cy="1045785"/>
          </a:xfrm>
        </p:spPr>
        <p:txBody>
          <a:bodyPr/>
          <a:lstStyle/>
          <a:p>
            <a:r>
              <a:rPr lang="en-IN" dirty="0"/>
              <a:t>Working Principle</a:t>
            </a:r>
          </a:p>
        </p:txBody>
      </p:sp>
      <p:sp>
        <p:nvSpPr>
          <p:cNvPr id="3" name="Content Placeholder 2">
            <a:extLst>
              <a:ext uri="{FF2B5EF4-FFF2-40B4-BE49-F238E27FC236}">
                <a16:creationId xmlns:a16="http://schemas.microsoft.com/office/drawing/2014/main" id="{7AAAAD7C-B9F5-5D32-FF21-8E528C7B1636}"/>
              </a:ext>
            </a:extLst>
          </p:cNvPr>
          <p:cNvSpPr>
            <a:spLocks noGrp="1"/>
          </p:cNvSpPr>
          <p:nvPr>
            <p:ph idx="1"/>
          </p:nvPr>
        </p:nvSpPr>
        <p:spPr>
          <a:xfrm>
            <a:off x="694462" y="1085970"/>
            <a:ext cx="10058400" cy="5659655"/>
          </a:xfrm>
        </p:spPr>
        <p:txBody>
          <a:bodyPr>
            <a:normAutofit fontScale="70000" lnSpcReduction="20000"/>
          </a:bodyPr>
          <a:lstStyle/>
          <a:p>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working principle of a temperature and humidity monitoring system</a:t>
            </a:r>
            <a:r>
              <a:rPr lang="en-US" sz="2000" dirty="0">
                <a:latin typeface="Arial" panose="020B0604020202020204" pitchFamily="34" charset="0"/>
                <a:cs typeface="Arial" panose="020B0604020202020204" pitchFamily="34" charset="0"/>
              </a:rPr>
              <a:t> involves sensing, processing, and communicating environmental data. Here's a step-by-step breakdown:</a:t>
            </a:r>
          </a:p>
          <a:p>
            <a:r>
              <a:rPr lang="en-US" sz="2800" b="1" dirty="0">
                <a:latin typeface="Arial" panose="020B0604020202020204" pitchFamily="34" charset="0"/>
                <a:cs typeface="Arial" panose="020B0604020202020204" pitchFamily="34" charset="0"/>
              </a:rPr>
              <a:t>1. Sensing</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The system uses </a:t>
            </a:r>
            <a:r>
              <a:rPr lang="en-US" sz="2000" b="1" dirty="0">
                <a:latin typeface="Arial" panose="020B0604020202020204" pitchFamily="34" charset="0"/>
                <a:cs typeface="Arial" panose="020B0604020202020204" pitchFamily="34" charset="0"/>
              </a:rPr>
              <a:t>temperature sensors</a:t>
            </a:r>
            <a:r>
              <a:rPr lang="en-US" sz="2000" dirty="0">
                <a:latin typeface="Arial" panose="020B0604020202020204" pitchFamily="34" charset="0"/>
                <a:cs typeface="Arial" panose="020B0604020202020204" pitchFamily="34" charset="0"/>
              </a:rPr>
              <a:t> (e.g., thermistors, thermocouples, or digital sensors like DS18B20) to measure the ambient temperature.</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Humidity sensors</a:t>
            </a:r>
            <a:r>
              <a:rPr lang="en-US" sz="2000" dirty="0">
                <a:latin typeface="Arial" panose="020B0604020202020204" pitchFamily="34" charset="0"/>
                <a:cs typeface="Arial" panose="020B0604020202020204" pitchFamily="34" charset="0"/>
              </a:rPr>
              <a:t> (e.g., capacitive or resistive humidity sensors like DHT11 or DHT22) measure the moisture content in the air.</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These sensors convert physical quantities (temperature and humidity) into electrical signals.</a:t>
            </a:r>
          </a:p>
          <a:p>
            <a:r>
              <a:rPr lang="en-US" sz="2000" b="1" dirty="0">
                <a:latin typeface="Arial" panose="020B0604020202020204" pitchFamily="34" charset="0"/>
                <a:cs typeface="Arial" panose="020B0604020202020204" pitchFamily="34" charset="0"/>
              </a:rPr>
              <a:t>2. Signal Conditioning</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The raw signals from the sensors are often weak and need amplification or noise filtering.</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Analog-to-digital converters (ADCs) may be used if the sensors produce analog signals, converting them into digital data for further processing.</a:t>
            </a:r>
          </a:p>
          <a:p>
            <a:r>
              <a:rPr lang="en-US" sz="2000" b="1" dirty="0">
                <a:latin typeface="Arial" panose="020B0604020202020204" pitchFamily="34" charset="0"/>
                <a:cs typeface="Arial" panose="020B0604020202020204" pitchFamily="34" charset="0"/>
              </a:rPr>
              <a:t>3. Data Processing</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A </a:t>
            </a:r>
            <a:r>
              <a:rPr lang="en-US" sz="2000" b="1" dirty="0">
                <a:latin typeface="Arial" panose="020B0604020202020204" pitchFamily="34" charset="0"/>
                <a:cs typeface="Arial" panose="020B0604020202020204" pitchFamily="34" charset="0"/>
              </a:rPr>
              <a:t>microcontroller</a:t>
            </a:r>
            <a:r>
              <a:rPr lang="en-US" sz="2000" dirty="0">
                <a:latin typeface="Arial" panose="020B0604020202020204" pitchFamily="34" charset="0"/>
                <a:cs typeface="Arial" panose="020B0604020202020204" pitchFamily="34" charset="0"/>
              </a:rPr>
              <a:t> or </a:t>
            </a:r>
            <a:r>
              <a:rPr lang="en-US" sz="2000" b="1" dirty="0">
                <a:latin typeface="Arial" panose="020B0604020202020204" pitchFamily="34" charset="0"/>
                <a:cs typeface="Arial" panose="020B0604020202020204" pitchFamily="34" charset="0"/>
              </a:rPr>
              <a:t>microprocessor</a:t>
            </a:r>
            <a:r>
              <a:rPr lang="en-US" sz="2000" dirty="0">
                <a:latin typeface="Arial" panose="020B0604020202020204" pitchFamily="34" charset="0"/>
                <a:cs typeface="Arial" panose="020B0604020202020204" pitchFamily="34" charset="0"/>
              </a:rPr>
              <a:t> (e.g., Arduino, Raspberry Pi) processes the sensor data.</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The system may compute averages, apply calibrations, or detect anomalies in real-time.</a:t>
            </a:r>
          </a:p>
          <a:p>
            <a:r>
              <a:rPr lang="en-US" sz="2000" b="1" dirty="0">
                <a:latin typeface="Arial" panose="020B0604020202020204" pitchFamily="34" charset="0"/>
                <a:cs typeface="Arial" panose="020B0604020202020204" pitchFamily="34" charset="0"/>
              </a:rPr>
              <a:t>4. Display and Alerts</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The processed data is displayed on an interface, such as an LCD screen, mobile app, or computer dashboard.</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If conditions deviate from preset thresholds, the system triggers alerts via LEDs, alarms, or notifications.</a:t>
            </a:r>
          </a:p>
          <a:p>
            <a:r>
              <a:rPr lang="en-US" sz="2000" b="1" dirty="0">
                <a:latin typeface="Arial" panose="020B0604020202020204" pitchFamily="34" charset="0"/>
                <a:cs typeface="Arial" panose="020B0604020202020204" pitchFamily="34" charset="0"/>
              </a:rPr>
              <a:t>5. Communication</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Modern systems use wireless communication protocols (e.g., Wi-Fi, Bluetooth, or LoRa) to transmit data to remote devices or cloud servers.</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Data can be logged for analysis or integrated with other systems for automation.</a:t>
            </a:r>
          </a:p>
          <a:p>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6982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9A0881-8D0D-BEAB-5B06-273F4855AA9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5596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83D70-8751-59BE-C629-4C3DA61F9DE0}"/>
              </a:ext>
            </a:extLst>
          </p:cNvPr>
          <p:cNvSpPr>
            <a:spLocks noGrp="1"/>
          </p:cNvSpPr>
          <p:nvPr>
            <p:ph type="title"/>
          </p:nvPr>
        </p:nvSpPr>
        <p:spPr>
          <a:xfrm>
            <a:off x="512546" y="223787"/>
            <a:ext cx="10396882" cy="1151965"/>
          </a:xfrm>
        </p:spPr>
        <p:txBody>
          <a:bodyPr/>
          <a:lstStyle/>
          <a:p>
            <a:r>
              <a:rPr lang="en-IN" dirty="0"/>
              <a:t>application</a:t>
            </a:r>
          </a:p>
        </p:txBody>
      </p:sp>
      <p:sp>
        <p:nvSpPr>
          <p:cNvPr id="3" name="Content Placeholder 2">
            <a:extLst>
              <a:ext uri="{FF2B5EF4-FFF2-40B4-BE49-F238E27FC236}">
                <a16:creationId xmlns:a16="http://schemas.microsoft.com/office/drawing/2014/main" id="{09BF162D-96F0-E136-882C-777A23330BEB}"/>
              </a:ext>
            </a:extLst>
          </p:cNvPr>
          <p:cNvSpPr>
            <a:spLocks noGrp="1"/>
          </p:cNvSpPr>
          <p:nvPr>
            <p:ph idx="1"/>
          </p:nvPr>
        </p:nvSpPr>
        <p:spPr>
          <a:xfrm>
            <a:off x="685800" y="1087656"/>
            <a:ext cx="10396883" cy="4851132"/>
          </a:xfrm>
        </p:spPr>
        <p:txBody>
          <a:bodyPr>
            <a:normAutofit fontScale="70000" lnSpcReduction="20000"/>
          </a:bodyPr>
          <a:lstStyle/>
          <a:p>
            <a:r>
              <a:rPr lang="en-US" b="1" dirty="0">
                <a:latin typeface="Arial Black" panose="020B0A04020102020204" pitchFamily="34" charset="0"/>
              </a:rPr>
              <a:t> Healthcare and Pharmaceuticals</a:t>
            </a:r>
          </a:p>
          <a:p>
            <a:pPr>
              <a:buFont typeface="Arial" panose="020B0604020202020204" pitchFamily="34" charset="0"/>
              <a:buChar char="•"/>
            </a:pPr>
            <a:r>
              <a:rPr lang="en-US" sz="2000" b="1" dirty="0">
                <a:latin typeface="Arial Black" panose="020B0A04020102020204" pitchFamily="34" charset="0"/>
              </a:rPr>
              <a:t>Vaccine Storage</a:t>
            </a:r>
            <a:r>
              <a:rPr lang="en-US" sz="2000" dirty="0">
                <a:latin typeface="Arial Black" panose="020B0A04020102020204" pitchFamily="34" charset="0"/>
              </a:rPr>
              <a:t>: Ensures proper conditions in refrigerators and cold chains to maintain vaccine efficacy.</a:t>
            </a:r>
          </a:p>
          <a:p>
            <a:pPr>
              <a:buFont typeface="Arial" panose="020B0604020202020204" pitchFamily="34" charset="0"/>
              <a:buChar char="•"/>
            </a:pPr>
            <a:r>
              <a:rPr lang="en-US" sz="2000" b="1" dirty="0">
                <a:latin typeface="Arial Black" panose="020B0A04020102020204" pitchFamily="34" charset="0"/>
              </a:rPr>
              <a:t>Laboratories</a:t>
            </a:r>
            <a:r>
              <a:rPr lang="en-US" sz="2000" dirty="0">
                <a:latin typeface="Arial Black" panose="020B0A04020102020204" pitchFamily="34" charset="0"/>
              </a:rPr>
              <a:t>: Monitors controlled environments for experiments and chemical storage.</a:t>
            </a:r>
          </a:p>
          <a:p>
            <a:pPr>
              <a:buFont typeface="Arial" panose="020B0604020202020204" pitchFamily="34" charset="0"/>
              <a:buChar char="•"/>
            </a:pPr>
            <a:r>
              <a:rPr lang="en-US" sz="2000" b="1" dirty="0">
                <a:latin typeface="Arial Black" panose="020B0A04020102020204" pitchFamily="34" charset="0"/>
              </a:rPr>
              <a:t>Hospitals</a:t>
            </a:r>
            <a:r>
              <a:rPr lang="en-US" sz="2000" dirty="0">
                <a:latin typeface="Arial Black" panose="020B0A04020102020204" pitchFamily="34" charset="0"/>
              </a:rPr>
              <a:t>: Tracks conditions in operating rooms, patient wards, and equipment storage areas.</a:t>
            </a:r>
          </a:p>
          <a:p>
            <a:r>
              <a:rPr lang="en-US" b="1" dirty="0">
                <a:latin typeface="Arial Black" panose="020B0A04020102020204" pitchFamily="34" charset="0"/>
              </a:rPr>
              <a:t>Food and Beverage Industry</a:t>
            </a:r>
          </a:p>
          <a:p>
            <a:pPr>
              <a:buFont typeface="Arial" panose="020B0604020202020204" pitchFamily="34" charset="0"/>
              <a:buChar char="•"/>
            </a:pPr>
            <a:r>
              <a:rPr lang="en-US" sz="2000" b="1" dirty="0">
                <a:latin typeface="Arial Black" panose="020B0A04020102020204" pitchFamily="34" charset="0"/>
              </a:rPr>
              <a:t>Cold Storage</a:t>
            </a:r>
            <a:r>
              <a:rPr lang="en-US" sz="2000" dirty="0">
                <a:latin typeface="Arial Black" panose="020B0A04020102020204" pitchFamily="34" charset="0"/>
              </a:rPr>
              <a:t>: Maintains the quality of perishable goods like dairy, meat, and produce.</a:t>
            </a:r>
          </a:p>
          <a:p>
            <a:pPr>
              <a:buFont typeface="Arial" panose="020B0604020202020204" pitchFamily="34" charset="0"/>
              <a:buChar char="•"/>
            </a:pPr>
            <a:r>
              <a:rPr lang="en-US" sz="2000" b="1" dirty="0">
                <a:latin typeface="Arial Black" panose="020B0A04020102020204" pitchFamily="34" charset="0"/>
              </a:rPr>
              <a:t>Processing Facilities</a:t>
            </a:r>
            <a:r>
              <a:rPr lang="en-US" sz="2000" dirty="0">
                <a:latin typeface="Arial Black" panose="020B0A04020102020204" pitchFamily="34" charset="0"/>
              </a:rPr>
              <a:t>: Ensures compliance with food safety standards during production.</a:t>
            </a:r>
          </a:p>
          <a:p>
            <a:pPr>
              <a:buFont typeface="Arial" panose="020B0604020202020204" pitchFamily="34" charset="0"/>
              <a:buChar char="•"/>
            </a:pPr>
            <a:r>
              <a:rPr lang="en-US" sz="2000" b="1" dirty="0">
                <a:latin typeface="Arial Black" panose="020B0A04020102020204" pitchFamily="34" charset="0"/>
              </a:rPr>
              <a:t>Restaurants and Retail</a:t>
            </a:r>
            <a:r>
              <a:rPr lang="en-US" sz="2000" dirty="0">
                <a:latin typeface="Arial Black" panose="020B0A04020102020204" pitchFamily="34" charset="0"/>
              </a:rPr>
              <a:t>: Monitors storage and display units for fresh and frozen goods.</a:t>
            </a:r>
          </a:p>
          <a:p>
            <a:r>
              <a:rPr lang="en-US" b="1" dirty="0">
                <a:latin typeface="Arial Black" panose="020B0A04020102020204" pitchFamily="34" charset="0"/>
              </a:rPr>
              <a:t>Agriculture and Horticulture</a:t>
            </a:r>
          </a:p>
          <a:p>
            <a:pPr>
              <a:buFont typeface="Arial" panose="020B0604020202020204" pitchFamily="34" charset="0"/>
              <a:buChar char="•"/>
            </a:pPr>
            <a:r>
              <a:rPr lang="en-US" sz="2800" b="1" dirty="0">
                <a:latin typeface="Arial Black" panose="020B0A04020102020204" pitchFamily="34" charset="0"/>
              </a:rPr>
              <a:t>Greenhouses</a:t>
            </a:r>
            <a:r>
              <a:rPr lang="en-US" sz="2800" dirty="0">
                <a:latin typeface="Arial Black" panose="020B0A04020102020204" pitchFamily="34" charset="0"/>
              </a:rPr>
              <a:t>: Tracks and controls temperature and humidity for optimal plant growth.</a:t>
            </a:r>
          </a:p>
          <a:p>
            <a:pPr>
              <a:buFont typeface="Arial" panose="020B0604020202020204" pitchFamily="34" charset="0"/>
              <a:buChar char="•"/>
            </a:pPr>
            <a:r>
              <a:rPr lang="en-US" sz="2800" b="1" dirty="0">
                <a:latin typeface="Arial Black" panose="020B0A04020102020204" pitchFamily="34" charset="0"/>
              </a:rPr>
              <a:t>Livestock Farming</a:t>
            </a:r>
            <a:r>
              <a:rPr lang="en-US" sz="2800" dirty="0">
                <a:latin typeface="Arial Black" panose="020B0A04020102020204" pitchFamily="34" charset="0"/>
              </a:rPr>
              <a:t>: Maintains suitable conditions in barns to ensure animal health.</a:t>
            </a:r>
          </a:p>
          <a:p>
            <a:pPr>
              <a:buFont typeface="Arial" panose="020B0604020202020204" pitchFamily="34" charset="0"/>
              <a:buChar char="•"/>
            </a:pPr>
            <a:r>
              <a:rPr lang="en-US" sz="2800" b="1" dirty="0">
                <a:latin typeface="Arial Black" panose="020B0A04020102020204" pitchFamily="34" charset="0"/>
              </a:rPr>
              <a:t>Crop Storage</a:t>
            </a:r>
            <a:r>
              <a:rPr lang="en-US" sz="2800" dirty="0">
                <a:latin typeface="Arial Black" panose="020B0A04020102020204" pitchFamily="34" charset="0"/>
              </a:rPr>
              <a:t>: Prevents spoilage by monitoring grain silos and produce warehouses.</a:t>
            </a:r>
            <a:endParaRPr lang="en-US" sz="2800" dirty="0"/>
          </a:p>
          <a:p>
            <a:endParaRPr lang="en-US" dirty="0"/>
          </a:p>
          <a:p>
            <a:endParaRPr lang="en-IN" dirty="0"/>
          </a:p>
        </p:txBody>
      </p:sp>
    </p:spTree>
    <p:extLst>
      <p:ext uri="{BB962C8B-B14F-4D97-AF65-F5344CB8AC3E}">
        <p14:creationId xmlns:p14="http://schemas.microsoft.com/office/powerpoint/2010/main" val="47098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0641-1963-1D56-D0DC-3C639C1D6C2C}"/>
              </a:ext>
            </a:extLst>
          </p:cNvPr>
          <p:cNvSpPr>
            <a:spLocks noGrp="1"/>
          </p:cNvSpPr>
          <p:nvPr>
            <p:ph type="title"/>
          </p:nvPr>
        </p:nvSpPr>
        <p:spPr/>
        <p:txBody>
          <a:bodyPr/>
          <a:lstStyle/>
          <a:p>
            <a:r>
              <a:rPr lang="en-IN"/>
              <a:t>Conclusion</a:t>
            </a:r>
          </a:p>
        </p:txBody>
      </p:sp>
      <p:sp>
        <p:nvSpPr>
          <p:cNvPr id="3" name="Content Placeholder 2">
            <a:extLst>
              <a:ext uri="{FF2B5EF4-FFF2-40B4-BE49-F238E27FC236}">
                <a16:creationId xmlns:a16="http://schemas.microsoft.com/office/drawing/2014/main" id="{90AC714C-57A5-D2EB-130B-3A4192475EA5}"/>
              </a:ext>
            </a:extLst>
          </p:cNvPr>
          <p:cNvSpPr>
            <a:spLocks noGrp="1"/>
          </p:cNvSpPr>
          <p:nvPr>
            <p:ph idx="1"/>
          </p:nvPr>
        </p:nvSpPr>
        <p:spPr/>
        <p:txBody>
          <a:bodyPr/>
          <a:lstStyle/>
          <a:p>
            <a:r>
              <a:rPr lang="en-US" dirty="0"/>
              <a:t>Temperature and humidity monitoring systems provide real-time data critical for maintaining ideal conditions, ensuring product quality, enhancing comfort, and preventing damage. By leveraging advanced sensors, IoT technologies, and automated controls, these systems ensure efficiency, accuracy, and timely alerts for deviations. Integrating these systems with data analytics can further enhance decision-making, predictive maintenance, and energy savings. Their importance continues to grow in modern applications, where environmental control is paramount for sustainability and performance</a:t>
            </a:r>
          </a:p>
          <a:p>
            <a:endParaRPr lang="en-IN" dirty="0"/>
          </a:p>
        </p:txBody>
      </p:sp>
    </p:spTree>
    <p:extLst>
      <p:ext uri="{BB962C8B-B14F-4D97-AF65-F5344CB8AC3E}">
        <p14:creationId xmlns:p14="http://schemas.microsoft.com/office/powerpoint/2010/main" val="91758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F4AC-42F0-6ECF-8DCE-F1F89E2B4A42}"/>
              </a:ext>
            </a:extLst>
          </p:cNvPr>
          <p:cNvSpPr>
            <a:spLocks noGrp="1"/>
          </p:cNvSpPr>
          <p:nvPr>
            <p:ph type="title"/>
          </p:nvPr>
        </p:nvSpPr>
        <p:spPr>
          <a:xfrm>
            <a:off x="6587544" y="1382165"/>
            <a:ext cx="4869179" cy="1517984"/>
          </a:xfrm>
        </p:spPr>
        <p:txBody>
          <a:bodyPr>
            <a:normAutofit/>
          </a:bodyPr>
          <a:lstStyle/>
          <a:p>
            <a:r>
              <a:rPr lang="en-US" sz="4800" dirty="0"/>
              <a:t>Aim :-</a:t>
            </a:r>
          </a:p>
        </p:txBody>
      </p:sp>
      <p:sp>
        <p:nvSpPr>
          <p:cNvPr id="3" name="Content Placeholder 2">
            <a:extLst>
              <a:ext uri="{FF2B5EF4-FFF2-40B4-BE49-F238E27FC236}">
                <a16:creationId xmlns:a16="http://schemas.microsoft.com/office/drawing/2014/main" id="{4DB3BAE7-D3E8-B84E-BC9D-F73D0386279C}"/>
              </a:ext>
            </a:extLst>
          </p:cNvPr>
          <p:cNvSpPr>
            <a:spLocks noGrp="1"/>
          </p:cNvSpPr>
          <p:nvPr>
            <p:ph idx="1"/>
          </p:nvPr>
        </p:nvSpPr>
        <p:spPr>
          <a:xfrm>
            <a:off x="6587545" y="3007389"/>
            <a:ext cx="4869179" cy="3065865"/>
          </a:xfrm>
        </p:spPr>
        <p:txBody>
          <a:bodyPr anchor="t">
            <a:normAutofit/>
          </a:bodyPr>
          <a:lstStyle/>
          <a:p>
            <a:pPr algn="just"/>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aim of this project is to develop a real-time </a:t>
            </a:r>
            <a:r>
              <a:rPr lang="en-US" sz="1800" b="0" i="0" dirty="0">
                <a:effectLst/>
                <a:latin typeface="Calibri" panose="020F0502020204030204" pitchFamily="34" charset="0"/>
                <a:ea typeface="Calibri" panose="020F0502020204030204" pitchFamily="34" charset="0"/>
                <a:cs typeface="Calibri" panose="020F0502020204030204" pitchFamily="34" charset="0"/>
              </a:rPr>
              <a:t>humidity and temperature monitoring system using Arduino, DHT11 sensor, and I2C LCD display for efficient environmental data tracking.</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70D74ED-7332-CFE1-5EF6-C22F0275A134}"/>
              </a:ext>
            </a:extLst>
          </p:cNvPr>
          <p:cNvPicPr>
            <a:picLocks noChangeAspect="1"/>
          </p:cNvPicPr>
          <p:nvPr/>
        </p:nvPicPr>
        <p:blipFill>
          <a:blip r:embed="rId2"/>
          <a:stretch>
            <a:fillRect/>
          </a:stretch>
        </p:blipFill>
        <p:spPr>
          <a:xfrm>
            <a:off x="1164657" y="2197531"/>
            <a:ext cx="3875723" cy="3875723"/>
          </a:xfrm>
          <a:prstGeom prst="ellipse">
            <a:avLst/>
          </a:prstGeom>
          <a:ln>
            <a:noFill/>
          </a:ln>
          <a:effectLst>
            <a:softEdge rad="112500"/>
          </a:effectLst>
        </p:spPr>
      </p:pic>
    </p:spTree>
    <p:extLst>
      <p:ext uri="{BB962C8B-B14F-4D97-AF65-F5344CB8AC3E}">
        <p14:creationId xmlns:p14="http://schemas.microsoft.com/office/powerpoint/2010/main" val="1484048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092A13-BE3D-BACB-10FB-099557B5D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2378C1-5A81-C443-5187-81E7EEC58CAF}"/>
              </a:ext>
            </a:extLst>
          </p:cNvPr>
          <p:cNvSpPr>
            <a:spLocks noGrp="1"/>
          </p:cNvSpPr>
          <p:nvPr>
            <p:ph type="title"/>
          </p:nvPr>
        </p:nvSpPr>
        <p:spPr>
          <a:xfrm>
            <a:off x="6532546" y="602519"/>
            <a:ext cx="4869179" cy="1517984"/>
          </a:xfrm>
        </p:spPr>
        <p:txBody>
          <a:bodyPr>
            <a:normAutofit/>
          </a:bodyPr>
          <a:lstStyle/>
          <a:p>
            <a:r>
              <a:rPr lang="en-US" sz="4800" dirty="0"/>
              <a:t>Introduction</a:t>
            </a:r>
          </a:p>
        </p:txBody>
      </p:sp>
      <p:sp>
        <p:nvSpPr>
          <p:cNvPr id="3" name="Content Placeholder 2">
            <a:extLst>
              <a:ext uri="{FF2B5EF4-FFF2-40B4-BE49-F238E27FC236}">
                <a16:creationId xmlns:a16="http://schemas.microsoft.com/office/drawing/2014/main" id="{282AF871-C939-2421-68D5-8C7A258B2C4C}"/>
              </a:ext>
            </a:extLst>
          </p:cNvPr>
          <p:cNvSpPr>
            <a:spLocks noGrp="1"/>
          </p:cNvSpPr>
          <p:nvPr>
            <p:ph idx="1"/>
          </p:nvPr>
        </p:nvSpPr>
        <p:spPr>
          <a:xfrm>
            <a:off x="6587545" y="1982805"/>
            <a:ext cx="4869179" cy="4090450"/>
          </a:xfrm>
        </p:spPr>
        <p:txBody>
          <a:bodyPr anchor="t">
            <a:normAutofit fontScale="92500" lnSpcReduction="20000"/>
          </a:bodyPr>
          <a:lstStyle/>
          <a:p>
            <a:r>
              <a:rPr lang="en-US" sz="1800" dirty="0">
                <a:latin typeface="Arial" panose="020B0604020202020204" pitchFamily="34" charset="0"/>
                <a:cs typeface="Arial" panose="020B0604020202020204" pitchFamily="34" charset="0"/>
              </a:rPr>
              <a:t>A </a:t>
            </a:r>
            <a:r>
              <a:rPr lang="en-US" sz="1800" b="1" dirty="0">
                <a:latin typeface="Arial" panose="020B0604020202020204" pitchFamily="34" charset="0"/>
                <a:cs typeface="Arial" panose="020B0604020202020204" pitchFamily="34" charset="0"/>
              </a:rPr>
              <a:t>temperature and humidity monitoring system</a:t>
            </a:r>
            <a:r>
              <a:rPr lang="en-US" sz="1800" dirty="0">
                <a:latin typeface="Arial" panose="020B0604020202020204" pitchFamily="34" charset="0"/>
                <a:cs typeface="Arial" panose="020B0604020202020204" pitchFamily="34" charset="0"/>
              </a:rPr>
              <a:t> is a vital tool designed to continuously measure, record, and manage the temperature and humidity levels in an environment. These systems are essential for maintaining optimal conditions in various applications, including agriculture, healthcare, industrial processes, and smart homes. By leveraging sensors and modern technologies, these systems ensure environmental stability, prevent potential damages, and improve efficiency. Temperature and humidity are critical factors that influence the quality, safety, and functionality of numerous processes and products. Unregulated fluctuations can lead to spoilage of goods, equipment malfunctions, or compromised safety standards. Monitoring systems provide real-time data, early warnings, and automated controls to address such challenges effectively.</a:t>
            </a:r>
          </a:p>
        </p:txBody>
      </p:sp>
      <p:pic>
        <p:nvPicPr>
          <p:cNvPr id="4" name="Picture 3">
            <a:extLst>
              <a:ext uri="{FF2B5EF4-FFF2-40B4-BE49-F238E27FC236}">
                <a16:creationId xmlns:a16="http://schemas.microsoft.com/office/drawing/2014/main" id="{69809BB6-45BD-9CB7-E98F-375783F0D349}"/>
              </a:ext>
            </a:extLst>
          </p:cNvPr>
          <p:cNvPicPr>
            <a:picLocks noChangeAspect="1"/>
          </p:cNvPicPr>
          <p:nvPr/>
        </p:nvPicPr>
        <p:blipFill>
          <a:blip r:embed="rId2"/>
          <a:stretch>
            <a:fillRect/>
          </a:stretch>
        </p:blipFill>
        <p:spPr>
          <a:xfrm>
            <a:off x="625039" y="2667258"/>
            <a:ext cx="5689645" cy="30295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29464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DC96-7045-646F-DF2C-175D8ACE7BB2}"/>
              </a:ext>
            </a:extLst>
          </p:cNvPr>
          <p:cNvSpPr>
            <a:spLocks noGrp="1"/>
          </p:cNvSpPr>
          <p:nvPr>
            <p:ph type="title"/>
          </p:nvPr>
        </p:nvSpPr>
        <p:spPr>
          <a:xfrm>
            <a:off x="6550924" y="685800"/>
            <a:ext cx="4920019" cy="2021553"/>
          </a:xfrm>
        </p:spPr>
        <p:txBody>
          <a:bodyPr>
            <a:normAutofit/>
          </a:bodyPr>
          <a:lstStyle/>
          <a:p>
            <a:r>
              <a:rPr lang="en-US">
                <a:solidFill>
                  <a:schemeClr val="tx1"/>
                </a:solidFill>
              </a:rPr>
              <a:t>Apparatus required:-</a:t>
            </a:r>
          </a:p>
        </p:txBody>
      </p:sp>
      <p:sp>
        <p:nvSpPr>
          <p:cNvPr id="3" name="Content Placeholder 2">
            <a:extLst>
              <a:ext uri="{FF2B5EF4-FFF2-40B4-BE49-F238E27FC236}">
                <a16:creationId xmlns:a16="http://schemas.microsoft.com/office/drawing/2014/main" id="{3C5B8E36-8E29-F4AD-1D96-749BAEA5F5E4}"/>
              </a:ext>
            </a:extLst>
          </p:cNvPr>
          <p:cNvSpPr>
            <a:spLocks noGrp="1"/>
          </p:cNvSpPr>
          <p:nvPr>
            <p:ph idx="1"/>
          </p:nvPr>
        </p:nvSpPr>
        <p:spPr>
          <a:xfrm>
            <a:off x="6550924" y="2927444"/>
            <a:ext cx="4920019" cy="3244755"/>
          </a:xfrm>
        </p:spPr>
        <p:txBody>
          <a:bodyPr>
            <a:normAutofit/>
          </a:bodyPr>
          <a:lstStyle/>
          <a:p>
            <a:r>
              <a:rPr lang="en-IN" sz="1800" dirty="0"/>
              <a:t>Arduino </a:t>
            </a:r>
            <a:r>
              <a:rPr lang="en-IN" sz="1800" dirty="0" err="1"/>
              <a:t>smd</a:t>
            </a:r>
            <a:endParaRPr lang="en-IN" sz="1800" dirty="0"/>
          </a:p>
          <a:p>
            <a:r>
              <a:rPr lang="en-IN" sz="1800" dirty="0"/>
              <a:t>- Sensors: DHT11/DHT22 (for temperature and humidity).</a:t>
            </a:r>
          </a:p>
          <a:p>
            <a:r>
              <a:rPr lang="en-IN" sz="1800" dirty="0"/>
              <a:t>- Microcontroller: Arduino/ESP32/Raspberry Pi.</a:t>
            </a:r>
          </a:p>
          <a:p>
            <a:r>
              <a:rPr lang="en-IN" sz="1800" dirty="0"/>
              <a:t>- Display: LCD/LED screen (optional).</a:t>
            </a:r>
          </a:p>
          <a:p>
            <a:r>
              <a:rPr lang="en-IN" sz="1800" dirty="0"/>
              <a:t>- Power Supply: USB or battery.</a:t>
            </a:r>
          </a:p>
          <a:p>
            <a:r>
              <a:rPr lang="en-IN" sz="1800" dirty="0"/>
              <a:t>- Software: Arduino IDE or custom software.</a:t>
            </a:r>
          </a:p>
          <a:p>
            <a:endParaRPr lang="en-US" sz="1900" dirty="0"/>
          </a:p>
        </p:txBody>
      </p:sp>
      <p:pic>
        <p:nvPicPr>
          <p:cNvPr id="7" name="Picture 6">
            <a:extLst>
              <a:ext uri="{FF2B5EF4-FFF2-40B4-BE49-F238E27FC236}">
                <a16:creationId xmlns:a16="http://schemas.microsoft.com/office/drawing/2014/main" id="{A830C1F7-26DD-191A-252C-D8651A4B2895}"/>
              </a:ext>
            </a:extLst>
          </p:cNvPr>
          <p:cNvPicPr>
            <a:picLocks noChangeAspect="1"/>
          </p:cNvPicPr>
          <p:nvPr/>
        </p:nvPicPr>
        <p:blipFill>
          <a:blip r:embed="rId2"/>
          <a:stretch>
            <a:fillRect/>
          </a:stretch>
        </p:blipFill>
        <p:spPr>
          <a:xfrm>
            <a:off x="793382" y="2112040"/>
            <a:ext cx="5087654" cy="3557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655225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9C10-29E0-612A-CA15-FAEBB14BF099}"/>
              </a:ext>
            </a:extLst>
          </p:cNvPr>
          <p:cNvSpPr>
            <a:spLocks noGrp="1"/>
          </p:cNvSpPr>
          <p:nvPr>
            <p:ph type="title"/>
          </p:nvPr>
        </p:nvSpPr>
        <p:spPr>
          <a:xfrm>
            <a:off x="573907" y="404261"/>
            <a:ext cx="10396882" cy="1151965"/>
          </a:xfrm>
        </p:spPr>
        <p:txBody>
          <a:bodyPr/>
          <a:lstStyle/>
          <a:p>
            <a:r>
              <a:rPr lang="en-IN" b="1" dirty="0"/>
              <a:t>objectives</a:t>
            </a:r>
          </a:p>
        </p:txBody>
      </p:sp>
      <p:sp>
        <p:nvSpPr>
          <p:cNvPr id="3" name="Content Placeholder 2">
            <a:extLst>
              <a:ext uri="{FF2B5EF4-FFF2-40B4-BE49-F238E27FC236}">
                <a16:creationId xmlns:a16="http://schemas.microsoft.com/office/drawing/2014/main" id="{C3981586-46B9-D1EB-1F19-5B9C59C15708}"/>
              </a:ext>
            </a:extLst>
          </p:cNvPr>
          <p:cNvSpPr>
            <a:spLocks noGrp="1"/>
          </p:cNvSpPr>
          <p:nvPr>
            <p:ph idx="1"/>
          </p:nvPr>
        </p:nvSpPr>
        <p:spPr>
          <a:xfrm>
            <a:off x="418699" y="1703671"/>
            <a:ext cx="10707299" cy="4639377"/>
          </a:xfrm>
        </p:spPr>
        <p:txBody>
          <a:bodyPr>
            <a:normAutofit fontScale="47500" lnSpcReduction="20000"/>
          </a:bodyPr>
          <a:lstStyle/>
          <a:p>
            <a:r>
              <a:rPr lang="en-US" sz="3600" dirty="0">
                <a:latin typeface="Arial" panose="020B0604020202020204" pitchFamily="34" charset="0"/>
                <a:cs typeface="Arial" panose="020B0604020202020204" pitchFamily="34" charset="0"/>
              </a:rPr>
              <a:t>The </a:t>
            </a:r>
            <a:r>
              <a:rPr lang="en-US" sz="3600" b="1" dirty="0">
                <a:latin typeface="Arial" panose="020B0604020202020204" pitchFamily="34" charset="0"/>
                <a:cs typeface="Arial" panose="020B0604020202020204" pitchFamily="34" charset="0"/>
              </a:rPr>
              <a:t>objectives of a temperature and humidity monitoring system</a:t>
            </a:r>
            <a:r>
              <a:rPr lang="en-US" sz="3600" dirty="0">
                <a:latin typeface="Arial" panose="020B0604020202020204" pitchFamily="34" charset="0"/>
                <a:cs typeface="Arial" panose="020B0604020202020204" pitchFamily="34" charset="0"/>
              </a:rPr>
              <a:t> depend on its application but generally aim to maintain environmental conditions, ensure safety, and improve efficiency. Here are the key objectives:</a:t>
            </a:r>
          </a:p>
          <a:p>
            <a:r>
              <a:rPr lang="en-US" sz="3600" b="1" dirty="0">
                <a:latin typeface="Arial" panose="020B0604020202020204" pitchFamily="34" charset="0"/>
                <a:cs typeface="Arial" panose="020B0604020202020204" pitchFamily="34" charset="0"/>
              </a:rPr>
              <a:t>1. Ensure Optimal Environmental Conditions</a:t>
            </a:r>
          </a:p>
          <a:p>
            <a:pPr>
              <a:buFont typeface="Arial" panose="020B0604020202020204" pitchFamily="34" charset="0"/>
              <a:buChar char="•"/>
            </a:pPr>
            <a:r>
              <a:rPr lang="en-US" sz="3600" dirty="0">
                <a:latin typeface="Arial" panose="020B0604020202020204" pitchFamily="34" charset="0"/>
                <a:cs typeface="Arial" panose="020B0604020202020204" pitchFamily="34" charset="0"/>
              </a:rPr>
              <a:t>Maintain specific temperature and humidity levels required for sensitive environments like greenhouses, laboratories, or data centers.</a:t>
            </a:r>
          </a:p>
          <a:p>
            <a:r>
              <a:rPr lang="en-US" sz="3600" b="1" dirty="0">
                <a:latin typeface="Arial" panose="020B0604020202020204" pitchFamily="34" charset="0"/>
                <a:cs typeface="Arial" panose="020B0604020202020204" pitchFamily="34" charset="0"/>
              </a:rPr>
              <a:t>2. Protect Assets and Equipment</a:t>
            </a:r>
          </a:p>
          <a:p>
            <a:pPr>
              <a:buFont typeface="Arial" panose="020B0604020202020204" pitchFamily="34" charset="0"/>
              <a:buChar char="•"/>
            </a:pPr>
            <a:r>
              <a:rPr lang="en-US" sz="3600" dirty="0">
                <a:latin typeface="Arial" panose="020B0604020202020204" pitchFamily="34" charset="0"/>
                <a:cs typeface="Arial" panose="020B0604020202020204" pitchFamily="34" charset="0"/>
              </a:rPr>
              <a:t>Prevent damage to equipment, materials, or goods caused by extreme temperatures or humidity.</a:t>
            </a:r>
          </a:p>
          <a:p>
            <a:pPr>
              <a:buFont typeface="Arial" panose="020B0604020202020204" pitchFamily="34" charset="0"/>
              <a:buChar char="•"/>
            </a:pPr>
            <a:r>
              <a:rPr lang="en-US" sz="3600" dirty="0">
                <a:latin typeface="Arial" panose="020B0604020202020204" pitchFamily="34" charset="0"/>
                <a:cs typeface="Arial" panose="020B0604020202020204" pitchFamily="34" charset="0"/>
              </a:rPr>
              <a:t>Ensure longevity of machinery, electronics, or perishable items.</a:t>
            </a:r>
          </a:p>
          <a:p>
            <a:r>
              <a:rPr lang="en-US" sz="3600" b="1" dirty="0">
                <a:latin typeface="Arial" panose="020B0604020202020204" pitchFamily="34" charset="0"/>
                <a:cs typeface="Arial" panose="020B0604020202020204" pitchFamily="34" charset="0"/>
              </a:rPr>
              <a:t>3. Enhance Safety</a:t>
            </a:r>
          </a:p>
          <a:p>
            <a:pPr>
              <a:buFont typeface="Arial" panose="020B0604020202020204" pitchFamily="34" charset="0"/>
              <a:buChar char="•"/>
            </a:pPr>
            <a:r>
              <a:rPr lang="en-US" sz="3600" dirty="0">
                <a:latin typeface="Arial" panose="020B0604020202020204" pitchFamily="34" charset="0"/>
                <a:cs typeface="Arial" panose="020B0604020202020204" pitchFamily="34" charset="0"/>
              </a:rPr>
              <a:t>Monitor environments to prevent health hazards (e.g., heat stress, mold growth, or contamination in food storage).</a:t>
            </a:r>
          </a:p>
          <a:p>
            <a:pPr>
              <a:buFont typeface="Arial" panose="020B0604020202020204" pitchFamily="34" charset="0"/>
              <a:buChar char="•"/>
            </a:pPr>
            <a:r>
              <a:rPr lang="en-US" sz="3600" dirty="0">
                <a:latin typeface="Arial" panose="020B0604020202020204" pitchFamily="34" charset="0"/>
                <a:cs typeface="Arial" panose="020B0604020202020204" pitchFamily="34" charset="0"/>
              </a:rPr>
              <a:t>Provide timely alerts for dangerous conditions, such as overheating or excessive moisture.</a:t>
            </a:r>
          </a:p>
          <a:p>
            <a:r>
              <a:rPr lang="en-US" sz="3600" b="1" dirty="0">
                <a:latin typeface="Arial" panose="020B0604020202020204" pitchFamily="34" charset="0"/>
                <a:cs typeface="Arial" panose="020B0604020202020204" pitchFamily="34" charset="0"/>
              </a:rPr>
              <a:t>4. Improve Process Efficiency</a:t>
            </a:r>
          </a:p>
          <a:p>
            <a:pPr>
              <a:buFont typeface="Arial" panose="020B0604020202020204" pitchFamily="34" charset="0"/>
              <a:buChar char="•"/>
            </a:pPr>
            <a:r>
              <a:rPr lang="en-US" sz="3600" dirty="0">
                <a:latin typeface="Arial" panose="020B0604020202020204" pitchFamily="34" charset="0"/>
                <a:cs typeface="Arial" panose="020B0604020202020204" pitchFamily="34" charset="0"/>
              </a:rPr>
              <a:t>Ensure consistent environmental conditions for optimized production in industries such as pharmaceuticals, food processing, and manufacturing.</a:t>
            </a:r>
          </a:p>
          <a:p>
            <a:pPr>
              <a:buFont typeface="Arial" panose="020B0604020202020204" pitchFamily="34" charset="0"/>
              <a:buChar char="•"/>
            </a:pPr>
            <a:r>
              <a:rPr lang="en-US" sz="3600" dirty="0">
                <a:latin typeface="Arial" panose="020B0604020202020204" pitchFamily="34" charset="0"/>
                <a:cs typeface="Arial" panose="020B0604020202020204" pitchFamily="34" charset="0"/>
              </a:rPr>
              <a:t>Reduce downtime by preventing environmental disruptions.</a:t>
            </a:r>
          </a:p>
          <a:p>
            <a:endParaRPr lang="en-IN" dirty="0"/>
          </a:p>
        </p:txBody>
      </p:sp>
    </p:spTree>
    <p:extLst>
      <p:ext uri="{BB962C8B-B14F-4D97-AF65-F5344CB8AC3E}">
        <p14:creationId xmlns:p14="http://schemas.microsoft.com/office/powerpoint/2010/main" val="190277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AB61-9A9B-AAFA-0E66-42C1DC318273}"/>
              </a:ext>
            </a:extLst>
          </p:cNvPr>
          <p:cNvSpPr>
            <a:spLocks noGrp="1"/>
          </p:cNvSpPr>
          <p:nvPr>
            <p:ph type="title"/>
          </p:nvPr>
        </p:nvSpPr>
        <p:spPr>
          <a:xfrm>
            <a:off x="6587544" y="1382165"/>
            <a:ext cx="4869179" cy="1517984"/>
          </a:xfrm>
        </p:spPr>
        <p:txBody>
          <a:bodyPr>
            <a:normAutofit/>
          </a:bodyPr>
          <a:lstStyle/>
          <a:p>
            <a:r>
              <a:rPr lang="en-US" sz="4800" dirty="0"/>
              <a:t>Arduino Uno</a:t>
            </a:r>
            <a:r>
              <a:rPr lang="en-US" sz="4800" dirty="0">
                <a:solidFill>
                  <a:srgbClr val="000000"/>
                </a:solidFill>
              </a:rPr>
              <a:t>:-</a:t>
            </a:r>
          </a:p>
        </p:txBody>
      </p:sp>
      <p:sp>
        <p:nvSpPr>
          <p:cNvPr id="3" name="Content Placeholder 2">
            <a:extLst>
              <a:ext uri="{FF2B5EF4-FFF2-40B4-BE49-F238E27FC236}">
                <a16:creationId xmlns:a16="http://schemas.microsoft.com/office/drawing/2014/main" id="{5C0C413E-F693-6571-0D23-0BA61377DB83}"/>
              </a:ext>
            </a:extLst>
          </p:cNvPr>
          <p:cNvSpPr>
            <a:spLocks noGrp="1"/>
          </p:cNvSpPr>
          <p:nvPr>
            <p:ph idx="1"/>
          </p:nvPr>
        </p:nvSpPr>
        <p:spPr>
          <a:xfrm>
            <a:off x="6587545" y="3007389"/>
            <a:ext cx="4869179" cy="3065865"/>
          </a:xfrm>
        </p:spPr>
        <p:txBody>
          <a:bodyPr anchor="t">
            <a:normAutofit/>
          </a:bodyPr>
          <a:lstStyle/>
          <a:p>
            <a:r>
              <a:rPr lang="en-US" sz="1800" b="0" i="0" dirty="0">
                <a:effectLst/>
                <a:latin typeface="Google Sans"/>
              </a:rPr>
              <a:t>ATmega328 is commonly used in many projects and autonomous systems where a simple, low-powered, low-cost micro-controller is needed.</a:t>
            </a:r>
            <a:endParaRPr lang="en-US" sz="1800" dirty="0"/>
          </a:p>
        </p:txBody>
      </p:sp>
      <p:pic>
        <p:nvPicPr>
          <p:cNvPr id="5" name="Picture 4">
            <a:extLst>
              <a:ext uri="{FF2B5EF4-FFF2-40B4-BE49-F238E27FC236}">
                <a16:creationId xmlns:a16="http://schemas.microsoft.com/office/drawing/2014/main" id="{A97D3B1B-7973-016D-5AC7-94B9A8255168}"/>
              </a:ext>
            </a:extLst>
          </p:cNvPr>
          <p:cNvPicPr>
            <a:picLocks noChangeAspect="1"/>
          </p:cNvPicPr>
          <p:nvPr/>
        </p:nvPicPr>
        <p:blipFill>
          <a:blip r:embed="rId2"/>
          <a:stretch>
            <a:fillRect/>
          </a:stretch>
        </p:blipFill>
        <p:spPr>
          <a:xfrm>
            <a:off x="663139" y="2023046"/>
            <a:ext cx="5025391" cy="4050208"/>
          </a:xfrm>
          <a:prstGeom prst="rect">
            <a:avLst/>
          </a:prstGeom>
          <a:ln>
            <a:noFill/>
          </a:ln>
          <a:effectLst>
            <a:softEdge rad="112500"/>
          </a:effectLst>
        </p:spPr>
      </p:pic>
    </p:spTree>
    <p:extLst>
      <p:ext uri="{BB962C8B-B14F-4D97-AF65-F5344CB8AC3E}">
        <p14:creationId xmlns:p14="http://schemas.microsoft.com/office/powerpoint/2010/main" val="179748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5176-7BF2-D855-8769-DBCCC827CB6C}"/>
              </a:ext>
            </a:extLst>
          </p:cNvPr>
          <p:cNvSpPr>
            <a:spLocks noGrp="1"/>
          </p:cNvSpPr>
          <p:nvPr>
            <p:ph type="title"/>
          </p:nvPr>
        </p:nvSpPr>
        <p:spPr>
          <a:xfrm>
            <a:off x="6386284" y="484632"/>
            <a:ext cx="4741963" cy="1971964"/>
          </a:xfrm>
        </p:spPr>
        <p:txBody>
          <a:bodyPr>
            <a:normAutofit/>
          </a:bodyPr>
          <a:lstStyle/>
          <a:p>
            <a:r>
              <a:rPr lang="en-US" sz="4800">
                <a:solidFill>
                  <a:schemeClr val="tx1"/>
                </a:solidFill>
              </a:rPr>
              <a:t>DHT11:-</a:t>
            </a:r>
            <a:br>
              <a:rPr lang="en-US" sz="4800">
                <a:solidFill>
                  <a:schemeClr val="tx1"/>
                </a:solidFill>
              </a:rPr>
            </a:br>
            <a:endParaRPr lang="en-US" sz="4800">
              <a:solidFill>
                <a:schemeClr val="tx1"/>
              </a:solidFill>
            </a:endParaRPr>
          </a:p>
        </p:txBody>
      </p:sp>
      <p:sp>
        <p:nvSpPr>
          <p:cNvPr id="3" name="Content Placeholder 2">
            <a:extLst>
              <a:ext uri="{FF2B5EF4-FFF2-40B4-BE49-F238E27FC236}">
                <a16:creationId xmlns:a16="http://schemas.microsoft.com/office/drawing/2014/main" id="{B9EB869C-3293-3E0B-B8C2-4BFAB83A0823}"/>
              </a:ext>
            </a:extLst>
          </p:cNvPr>
          <p:cNvSpPr>
            <a:spLocks noGrp="1"/>
          </p:cNvSpPr>
          <p:nvPr>
            <p:ph idx="1"/>
          </p:nvPr>
        </p:nvSpPr>
        <p:spPr>
          <a:xfrm>
            <a:off x="6386286" y="2456596"/>
            <a:ext cx="4741962" cy="3715603"/>
          </a:xfrm>
        </p:spPr>
        <p:txBody>
          <a:bodyPr>
            <a:normAutofit/>
          </a:bodyPr>
          <a:lstStyle/>
          <a:p>
            <a:r>
              <a:rPr lang="en-US"/>
              <a:t>"DHT11 is a low-cost digital temperature and humidity sensor renowned for its simplicity and reliability, making it popular for weather monitoring and home automation projects."</a:t>
            </a:r>
          </a:p>
        </p:txBody>
      </p:sp>
      <p:pic>
        <p:nvPicPr>
          <p:cNvPr id="5" name="Picture 4">
            <a:extLst>
              <a:ext uri="{FF2B5EF4-FFF2-40B4-BE49-F238E27FC236}">
                <a16:creationId xmlns:a16="http://schemas.microsoft.com/office/drawing/2014/main" id="{799809A6-D89D-D7C2-DE88-7FFD58B5B7BC}"/>
              </a:ext>
            </a:extLst>
          </p:cNvPr>
          <p:cNvPicPr>
            <a:picLocks noChangeAspect="1"/>
          </p:cNvPicPr>
          <p:nvPr/>
        </p:nvPicPr>
        <p:blipFill>
          <a:blip r:embed="rId3"/>
          <a:stretch>
            <a:fillRect/>
          </a:stretch>
        </p:blipFill>
        <p:spPr>
          <a:xfrm>
            <a:off x="831366" y="2049429"/>
            <a:ext cx="3715603" cy="371560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39944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up of a blue and green electronic device&#10;&#10;Description automatically generated">
            <a:extLst>
              <a:ext uri="{FF2B5EF4-FFF2-40B4-BE49-F238E27FC236}">
                <a16:creationId xmlns:a16="http://schemas.microsoft.com/office/drawing/2014/main" id="{F51715DE-ECB4-D83C-8479-B9583A3BE161}"/>
              </a:ext>
            </a:extLst>
          </p:cNvPr>
          <p:cNvPicPr>
            <a:picLocks noChangeAspect="1"/>
          </p:cNvPicPr>
          <p:nvPr/>
        </p:nvPicPr>
        <p:blipFill rotWithShape="1">
          <a:blip r:embed="rId2">
            <a:extLst>
              <a:ext uri="{28A0092B-C50C-407E-A947-70E740481C1C}">
                <a14:useLocalDpi xmlns:a14="http://schemas.microsoft.com/office/drawing/2010/main" val="0"/>
              </a:ext>
            </a:extLst>
          </a:blip>
          <a:srcRect l="1333"/>
          <a:stretch/>
        </p:blipFill>
        <p:spPr>
          <a:xfrm>
            <a:off x="-1" y="10"/>
            <a:ext cx="12191999" cy="6857990"/>
          </a:xfrm>
          <a:prstGeom prst="rect">
            <a:avLst/>
          </a:prstGeom>
        </p:spPr>
      </p:pic>
      <p:sp>
        <p:nvSpPr>
          <p:cNvPr id="2" name="Title 1">
            <a:extLst>
              <a:ext uri="{FF2B5EF4-FFF2-40B4-BE49-F238E27FC236}">
                <a16:creationId xmlns:a16="http://schemas.microsoft.com/office/drawing/2014/main" id="{72785176-7BF2-D855-8769-DBCCC827CB6C}"/>
              </a:ext>
            </a:extLst>
          </p:cNvPr>
          <p:cNvSpPr>
            <a:spLocks noGrp="1"/>
          </p:cNvSpPr>
          <p:nvPr>
            <p:ph type="title"/>
          </p:nvPr>
        </p:nvSpPr>
        <p:spPr>
          <a:xfrm>
            <a:off x="1285456" y="4162031"/>
            <a:ext cx="4543683" cy="1767141"/>
          </a:xfrm>
        </p:spPr>
        <p:txBody>
          <a:bodyPr>
            <a:normAutofit fontScale="90000"/>
          </a:bodyPr>
          <a:lstStyle/>
          <a:p>
            <a:pPr algn="r"/>
            <a:r>
              <a:rPr lang="en-US" sz="5000" dirty="0" err="1">
                <a:highlight>
                  <a:srgbClr val="000000"/>
                </a:highlight>
              </a:rPr>
              <a:t>Liquid_Crystal</a:t>
            </a:r>
            <a:r>
              <a:rPr lang="en-US" sz="5000" dirty="0">
                <a:highlight>
                  <a:srgbClr val="000000"/>
                </a:highlight>
              </a:rPr>
              <a:t>:-</a:t>
            </a:r>
            <a:br>
              <a:rPr lang="en-US" sz="5000" dirty="0">
                <a:highlight>
                  <a:srgbClr val="FF0000"/>
                </a:highlight>
              </a:rPr>
            </a:br>
            <a:endParaRPr lang="en-US" sz="5000" dirty="0">
              <a:highlight>
                <a:srgbClr val="FF0000"/>
              </a:highlight>
            </a:endParaRPr>
          </a:p>
        </p:txBody>
      </p:sp>
      <p:sp>
        <p:nvSpPr>
          <p:cNvPr id="3" name="Content Placeholder 2">
            <a:extLst>
              <a:ext uri="{FF2B5EF4-FFF2-40B4-BE49-F238E27FC236}">
                <a16:creationId xmlns:a16="http://schemas.microsoft.com/office/drawing/2014/main" id="{B9EB869C-3293-3E0B-B8C2-4BFAB83A0823}"/>
              </a:ext>
            </a:extLst>
          </p:cNvPr>
          <p:cNvSpPr>
            <a:spLocks noGrp="1"/>
          </p:cNvSpPr>
          <p:nvPr>
            <p:ph idx="1"/>
          </p:nvPr>
        </p:nvSpPr>
        <p:spPr>
          <a:xfrm>
            <a:off x="5996539" y="4776801"/>
            <a:ext cx="4699221" cy="1767141"/>
          </a:xfrm>
        </p:spPr>
        <p:txBody>
          <a:bodyPr anchor="ctr">
            <a:normAutofit/>
          </a:bodyPr>
          <a:lstStyle/>
          <a:p>
            <a:pPr algn="just"/>
            <a:r>
              <a:rPr lang="en-GB" sz="1800" b="0" i="0" dirty="0">
                <a:effectLst/>
                <a:highlight>
                  <a:srgbClr val="000000"/>
                </a:highlight>
                <a:latin typeface="Google Sans"/>
              </a:rPr>
              <a:t>I2C_LCD is an easy-to-use display module, It can make display easier. Using it can reduce the difficulty of make, so that makers can focus on the core of the work.</a:t>
            </a:r>
            <a:endParaRPr lang="en-US" sz="1800" dirty="0">
              <a:highlight>
                <a:srgbClr val="000000"/>
              </a:highlight>
            </a:endParaRPr>
          </a:p>
        </p:txBody>
      </p:sp>
    </p:spTree>
    <p:extLst>
      <p:ext uri="{BB962C8B-B14F-4D97-AF65-F5344CB8AC3E}">
        <p14:creationId xmlns:p14="http://schemas.microsoft.com/office/powerpoint/2010/main" val="851655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thread&#10;&#10;Description automatically generated">
            <a:extLst>
              <a:ext uri="{FF2B5EF4-FFF2-40B4-BE49-F238E27FC236}">
                <a16:creationId xmlns:a16="http://schemas.microsoft.com/office/drawing/2014/main" id="{67DE91FA-6307-85A8-B313-E860A53EC549}"/>
              </a:ext>
            </a:extLst>
          </p:cNvPr>
          <p:cNvPicPr>
            <a:picLocks noChangeAspect="1"/>
          </p:cNvPicPr>
          <p:nvPr/>
        </p:nvPicPr>
        <p:blipFill rotWithShape="1">
          <a:blip r:embed="rId2">
            <a:extLst>
              <a:ext uri="{28A0092B-C50C-407E-A947-70E740481C1C}">
                <a14:useLocalDpi xmlns:a14="http://schemas.microsoft.com/office/drawing/2010/main" val="0"/>
              </a:ext>
            </a:extLst>
          </a:blip>
          <a:srcRect l="2298" r="2148" b="1"/>
          <a:stretch/>
        </p:blipFill>
        <p:spPr>
          <a:xfrm>
            <a:off x="-1" y="10"/>
            <a:ext cx="12191999" cy="6857990"/>
          </a:xfrm>
          <a:prstGeom prst="rect">
            <a:avLst/>
          </a:prstGeom>
        </p:spPr>
      </p:pic>
      <p:sp>
        <p:nvSpPr>
          <p:cNvPr id="2" name="Title 1">
            <a:extLst>
              <a:ext uri="{FF2B5EF4-FFF2-40B4-BE49-F238E27FC236}">
                <a16:creationId xmlns:a16="http://schemas.microsoft.com/office/drawing/2014/main" id="{4E6729FF-1E47-5A44-53CB-1C767473A598}"/>
              </a:ext>
            </a:extLst>
          </p:cNvPr>
          <p:cNvSpPr>
            <a:spLocks noGrp="1"/>
          </p:cNvSpPr>
          <p:nvPr>
            <p:ph type="title"/>
          </p:nvPr>
        </p:nvSpPr>
        <p:spPr>
          <a:xfrm>
            <a:off x="1285456" y="4162031"/>
            <a:ext cx="4543683" cy="1767141"/>
          </a:xfrm>
        </p:spPr>
        <p:txBody>
          <a:bodyPr>
            <a:normAutofit/>
          </a:bodyPr>
          <a:lstStyle/>
          <a:p>
            <a:pPr algn="r"/>
            <a:r>
              <a:rPr lang="en-US" dirty="0">
                <a:highlight>
                  <a:srgbClr val="000000"/>
                </a:highlight>
              </a:rPr>
              <a:t>Jumper wires:-</a:t>
            </a:r>
          </a:p>
        </p:txBody>
      </p:sp>
      <p:sp>
        <p:nvSpPr>
          <p:cNvPr id="3" name="Content Placeholder 2">
            <a:extLst>
              <a:ext uri="{FF2B5EF4-FFF2-40B4-BE49-F238E27FC236}">
                <a16:creationId xmlns:a16="http://schemas.microsoft.com/office/drawing/2014/main" id="{89F554D7-D5ED-5015-8A14-FC1D6AEB14DB}"/>
              </a:ext>
            </a:extLst>
          </p:cNvPr>
          <p:cNvSpPr>
            <a:spLocks noGrp="1"/>
          </p:cNvSpPr>
          <p:nvPr>
            <p:ph idx="1"/>
          </p:nvPr>
        </p:nvSpPr>
        <p:spPr>
          <a:xfrm>
            <a:off x="6217920" y="4170410"/>
            <a:ext cx="4699221" cy="1767141"/>
          </a:xfrm>
        </p:spPr>
        <p:txBody>
          <a:bodyPr anchor="ctr">
            <a:normAutofit/>
          </a:bodyPr>
          <a:lstStyle/>
          <a:p>
            <a:r>
              <a:rPr lang="en-US" sz="1800" b="0" i="0" dirty="0">
                <a:effectLst/>
                <a:highlight>
                  <a:srgbClr val="000000"/>
                </a:highlight>
                <a:latin typeface="Google Sans"/>
              </a:rPr>
              <a:t>A jumper wire is an electric wire that connects remote electric circuits used for printed circuit boards.</a:t>
            </a:r>
          </a:p>
          <a:p>
            <a:endParaRPr lang="en-US" sz="1800" dirty="0"/>
          </a:p>
        </p:txBody>
      </p:sp>
    </p:spTree>
    <p:extLst>
      <p:ext uri="{BB962C8B-B14F-4D97-AF65-F5344CB8AC3E}">
        <p14:creationId xmlns:p14="http://schemas.microsoft.com/office/powerpoint/2010/main" val="379817479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152</TotalTime>
  <Words>996</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Google Sans</vt:lpstr>
      <vt:lpstr>Trebuchet MS</vt:lpstr>
      <vt:lpstr>Berlin</vt:lpstr>
      <vt:lpstr>Temperature and humidity sensor</vt:lpstr>
      <vt:lpstr>Aim :-</vt:lpstr>
      <vt:lpstr>Introduction</vt:lpstr>
      <vt:lpstr>Apparatus required:-</vt:lpstr>
      <vt:lpstr>objectives</vt:lpstr>
      <vt:lpstr>Arduino Uno:-</vt:lpstr>
      <vt:lpstr>DHT11:- </vt:lpstr>
      <vt:lpstr>Liquid_Crystal:- </vt:lpstr>
      <vt:lpstr>Jumper wires:-</vt:lpstr>
      <vt:lpstr>Working Principle</vt:lpstr>
      <vt:lpstr>PowerPoint Presentation</vt:lpstr>
      <vt:lpstr>application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radar project</dc:title>
  <dc:creator>Tanisha Dhoot</dc:creator>
  <cp:lastModifiedBy>Malvi sood</cp:lastModifiedBy>
  <cp:revision>9</cp:revision>
  <dcterms:created xsi:type="dcterms:W3CDTF">2023-04-20T04:15:09Z</dcterms:created>
  <dcterms:modified xsi:type="dcterms:W3CDTF">2025-04-04T13:05:01Z</dcterms:modified>
</cp:coreProperties>
</file>