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oboto Slab"/>
      <p:regular r:id="rId49"/>
      <p:bold r:id="rId50"/>
    </p:embeddedFont>
    <p:embeddedFont>
      <p:font typeface="Nunito"/>
      <p:regular r:id="rId51"/>
      <p:bold r:id="rId52"/>
      <p:italic r:id="rId53"/>
      <p:boldItalic r:id="rId54"/>
    </p:embeddedFont>
    <p:embeddedFont>
      <p:font typeface="Average"/>
      <p:regular r:id="rId55"/>
    </p:embeddedFont>
    <p:embeddedFont>
      <p:font typeface="Oswald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852813-A224-4754-A7BE-6715FA431F00}">
  <a:tblStyle styleId="{DE852813-A224-4754-A7BE-6715FA431F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DFB1005-ADDC-423A-B5C6-0830322516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AE0F38C-1291-4FE2-8142-6FFC50320003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479AC9C-7A04-458E-9417-9E5FD8B6E880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-regular.fntdata"/><Relationship Id="rId50" Type="http://schemas.openxmlformats.org/officeDocument/2006/relationships/font" Target="fonts/RobotoSlab-bold.fntdata"/><Relationship Id="rId53" Type="http://schemas.openxmlformats.org/officeDocument/2006/relationships/font" Target="fonts/Nunito-italic.fntdata"/><Relationship Id="rId52" Type="http://schemas.openxmlformats.org/officeDocument/2006/relationships/font" Target="fonts/Nunito-bold.fntdata"/><Relationship Id="rId11" Type="http://schemas.openxmlformats.org/officeDocument/2006/relationships/slide" Target="slides/slide5.xml"/><Relationship Id="rId55" Type="http://schemas.openxmlformats.org/officeDocument/2006/relationships/font" Target="fonts/Average-regular.fntdata"/><Relationship Id="rId10" Type="http://schemas.openxmlformats.org/officeDocument/2006/relationships/slide" Target="slides/slide4.xml"/><Relationship Id="rId54" Type="http://schemas.openxmlformats.org/officeDocument/2006/relationships/font" Target="fonts/Nunito-boldItalic.fntdata"/><Relationship Id="rId13" Type="http://schemas.openxmlformats.org/officeDocument/2006/relationships/slide" Target="slides/slide7.xml"/><Relationship Id="rId57" Type="http://schemas.openxmlformats.org/officeDocument/2006/relationships/font" Target="fonts/Oswald-bold.fntdata"/><Relationship Id="rId12" Type="http://schemas.openxmlformats.org/officeDocument/2006/relationships/slide" Target="slides/slide6.xml"/><Relationship Id="rId56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29b2268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29b2268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9b2268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29b2268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9b2268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29b2268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88588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288588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885882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885882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2885882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2885882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28858a940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28858a940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8858a940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8858a940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28858a940_4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28858a940_4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28858a940_4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28858a940_4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ffff5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ffff5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29b2268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29b2268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29b2268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29b2268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8858a94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28858a94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28858a940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28858a940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28858a940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28858a940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28858a94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28858a94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28858ac4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28858ac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28858ac4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28858ac4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28858ac48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28858ac48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1a627f1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1a627f1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28858ac48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28858ac48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28858ac48_2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28858ac48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28858ac48_2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28858ac48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28858a940_7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28858a940_7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28858a940_7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28858a940_7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28858a940_1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28858a940_1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28858a940_1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28858a940_1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28858a940_1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28858a940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28858a940_1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28858a940_1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28858a940_1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28858a940_1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28858a940_1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28858a940_1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28858a940_1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28858a940_1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254a095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254a095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1a627f1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1a627f1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54a095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54a095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8858820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8858820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29b2268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29b226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CSN-221 Project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299100"/>
            <a:ext cx="78015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RISC-R</a:t>
            </a:r>
            <a:r>
              <a:rPr b="1"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07175" y="3114825"/>
            <a:ext cx="78015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GUIDED BY: PROFESSOR SATISH KUMAR PEDDOJU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Aditya Rai -19114004    Gagan Sharma-19114032    Gajanan Gitte-19114033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Raghav Somani-19114068     Shlok Goyal-19114078    Gaurav Wasnik-19114090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BTech CSE 2nd year, IIT ROORKEE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stages of execution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Instruction Fetch stage (IF) : fetch next instruction 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Operand Fetch stage (OF) : decode the instruction and fetch operands 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Execution stage (EX) : execute ALU operations and generate results 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Memory Access unit (MA) : Access memory for load and store operations 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Register Write Stage (RW) : Writeback to the register if needed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Fetch Unit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663" y="1387050"/>
            <a:ext cx="4026675" cy="2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Unit Signals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1017725"/>
            <a:ext cx="54006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5"/>
          <p:cNvGraphicFramePr/>
          <p:nvPr/>
        </p:nvGraphicFramePr>
        <p:xfrm>
          <a:off x="1326938" y="24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{AAE0F38C-1291-4FE2-8142-6FFC50320003}</a:tableStyleId>
              </a:tblPr>
              <a:tblGrid>
                <a:gridCol w="1625025"/>
                <a:gridCol w="4865075"/>
              </a:tblGrid>
              <a:tr h="35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Control Signal</a:t>
                      </a: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Function</a:t>
                      </a: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memEnable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Memory access is allowed-1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Otherwise-0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memLoadStore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Store instruction-0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Otherwise-1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selectMuxA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Fetch next instruction-1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Load/Store instruction-0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selectMuxB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r>
                        <a:rPr baseline="30000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nd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operand is immediate-1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r>
                        <a:rPr baseline="30000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nd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operand is register-0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selectMuxINC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Allow incrementing PC-1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Otherwise-0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selectMuxPC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Next instruction-1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Jump instruction taken-0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6"/>
          <p:cNvGraphicFramePr/>
          <p:nvPr/>
        </p:nvGraphicFramePr>
        <p:xfrm>
          <a:off x="1471600" y="2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{AAE0F38C-1291-4FE2-8142-6FFC50320003}</a:tableStyleId>
              </a:tblPr>
              <a:tblGrid>
                <a:gridCol w="1552575"/>
                <a:gridCol w="4648200"/>
              </a:tblGrid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Control Signal</a:t>
                      </a: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Function</a:t>
                      </a: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enRWrite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Enable Register write-back-1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Otherwise-0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enableIR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Allow update of IR-1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Otherwise-0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enPC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Allow update of PC-1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Otherwise-0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enR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Enable temporary result to update to be later stored in a register-1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selectMuxY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store load result in a register-1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Store aluResult in a register-0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selectRA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Select bits for 1</a:t>
                      </a:r>
                      <a:r>
                        <a:rPr baseline="30000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operand-5 bits 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selectRB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Select bits for 2</a:t>
                      </a:r>
                      <a:r>
                        <a:rPr baseline="30000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nd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operand-5 bits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7"/>
          <p:cNvGraphicFramePr/>
          <p:nvPr/>
        </p:nvGraphicFramePr>
        <p:xfrm>
          <a:off x="1781175" y="10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{AAE0F38C-1291-4FE2-8142-6FFC50320003}</a:tableStyleId>
              </a:tblPr>
              <a:tblGrid>
                <a:gridCol w="1552575"/>
                <a:gridCol w="46482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Control Signal</a:t>
                      </a: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Function</a:t>
                      </a: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selectRC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Select bits for destination-5 bits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Immediate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Calculated immediate-32 bits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ALU_Out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Values of C (greaterThan) and Z (equalTo) flags-2bits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ALU_Control_In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Contains information about aluOp and if comparing flags are required or not-8 bits 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Unit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control unit input consists of 3 things: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 b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 Register</a:t>
            </a:r>
            <a:endParaRPr b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Flags</a:t>
            </a:r>
            <a:endParaRPr b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output are </a:t>
            </a: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 Signals</a:t>
            </a: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within the processor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enPC Control Signal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1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control signal generated here is enPC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75" y="1905150"/>
            <a:ext cx="5784150" cy="26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50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memEnable and memLoadStore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285875"/>
            <a:ext cx="47532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memEnable and memLoadStore control signals are generated as shown in the diagram with the required inputs.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00" y="1285875"/>
            <a:ext cx="3861625" cy="186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400" y="3247198"/>
            <a:ext cx="3962600" cy="140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selectALU and ALU_Control_In Signal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210250"/>
            <a:ext cx="5128500" cy="22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 bit wide wires present to communicate across the CU and the ALU, which is passed on into the MUX of ALU to choose the desired operation result/output.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300" y="1210250"/>
            <a:ext cx="3392175" cy="34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The Project Outline</a:t>
            </a:r>
            <a:endParaRPr sz="5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676025" y="1999050"/>
            <a:ext cx="78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OF-EX-MA-RW stage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00" y="381000"/>
            <a:ext cx="4191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 Unit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888" y="1048350"/>
            <a:ext cx="4985675" cy="30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1209475" y="1907775"/>
            <a:ext cx="6645900" cy="1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/>
              <a:t>Arithmetic and Logic Unit (ALU)</a:t>
            </a:r>
            <a:endParaRPr sz="3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25" y="80875"/>
            <a:ext cx="6695900" cy="498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36"/>
          <p:cNvGraphicFramePr/>
          <p:nvPr/>
        </p:nvGraphicFramePr>
        <p:xfrm>
          <a:off x="1125500" y="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{0479AC9C-7A04-458E-9417-9E5FD8B6E880}</a:tableStyleId>
              </a:tblPr>
              <a:tblGrid>
                <a:gridCol w="2130725"/>
                <a:gridCol w="1645250"/>
                <a:gridCol w="3182475"/>
              </a:tblGrid>
              <a:tr h="39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Registers 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Size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Function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155CC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enableFlag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Check whether ALU operation or not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selectALU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Operation type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Input carry bit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put carry bit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Clock signal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Clr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Reset or not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ALU_Control_in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Combination of above registers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C, 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1, 1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Storing the result of logical 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/>
        </p:nvSpPr>
        <p:spPr>
          <a:xfrm>
            <a:off x="129900" y="1112850"/>
            <a:ext cx="8884200" cy="3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Add, Subtract, And, Or, Multiply, Divide :-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[destination] [source1] [source2]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opi [destination] [source1] Immediate Value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 :-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[destination] [source]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Compare :-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[source1] [source2]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opi [source1] Immediate Value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963225" y="317950"/>
            <a:ext cx="712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Assembly Language Commands</a:t>
            </a:r>
            <a:endParaRPr sz="2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1130550" y="158975"/>
            <a:ext cx="6882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Operations supported by ALU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15" name="Google Shape;215;p38"/>
          <p:cNvGraphicFramePr/>
          <p:nvPr/>
        </p:nvGraphicFramePr>
        <p:xfrm>
          <a:off x="922100" y="9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{0479AC9C-7A04-458E-9417-9E5FD8B6E880}</a:tableStyleId>
              </a:tblPr>
              <a:tblGrid>
                <a:gridCol w="3649900"/>
                <a:gridCol w="3649900"/>
              </a:tblGrid>
              <a:tr h="42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Opcode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  <a:tr h="42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 + 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Subtraction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1001 + 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Multiplication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1101 + 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Division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1110 + 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1010 + 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1100 + 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Compare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1111 + 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6" name="Google Shape;216;p38"/>
          <p:cNvSpPr txBox="1"/>
          <p:nvPr/>
        </p:nvSpPr>
        <p:spPr>
          <a:xfrm>
            <a:off x="922100" y="4629150"/>
            <a:ext cx="3507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Where, I stand for Immediate bit.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1209475" y="1907775"/>
            <a:ext cx="6645900" cy="1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The Register File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183154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Register File</a:t>
            </a:r>
            <a:endParaRPr/>
          </a:p>
        </p:txBody>
      </p:sp>
      <p:sp>
        <p:nvSpPr>
          <p:cNvPr id="227" name="Google Shape;227;p40"/>
          <p:cNvSpPr/>
          <p:nvPr/>
        </p:nvSpPr>
        <p:spPr>
          <a:xfrm>
            <a:off x="336600" y="736294"/>
            <a:ext cx="8495700" cy="411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300" y="869559"/>
            <a:ext cx="4659936" cy="388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>
            <a:off x="2219175" y="870478"/>
            <a:ext cx="112200" cy="305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/>
          <p:nvPr/>
        </p:nvSpPr>
        <p:spPr>
          <a:xfrm>
            <a:off x="2212275" y="3615778"/>
            <a:ext cx="112200" cy="1142100"/>
          </a:xfrm>
          <a:prstGeom prst="leftBrace">
            <a:avLst>
              <a:gd fmla="val 50000" name="adj1"/>
              <a:gd fmla="val 50467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/>
          <p:nvPr/>
        </p:nvSpPr>
        <p:spPr>
          <a:xfrm>
            <a:off x="2212275" y="1247034"/>
            <a:ext cx="126300" cy="2219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 txBox="1"/>
          <p:nvPr/>
        </p:nvSpPr>
        <p:spPr>
          <a:xfrm>
            <a:off x="599450" y="827484"/>
            <a:ext cx="73377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Input / Output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599450" y="3979228"/>
            <a:ext cx="73377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Input / Output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599450" y="2158519"/>
            <a:ext cx="73377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Registers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183154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/ Output</a:t>
            </a:r>
            <a:endParaRPr/>
          </a:p>
        </p:txBody>
      </p:sp>
      <p:sp>
        <p:nvSpPr>
          <p:cNvPr id="240" name="Google Shape;240;p41"/>
          <p:cNvSpPr/>
          <p:nvPr/>
        </p:nvSpPr>
        <p:spPr>
          <a:xfrm>
            <a:off x="322575" y="736294"/>
            <a:ext cx="8520600" cy="409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75" y="2251256"/>
            <a:ext cx="8309275" cy="64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ISA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183154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/ Output</a:t>
            </a:r>
            <a:endParaRPr/>
          </a:p>
        </p:txBody>
      </p:sp>
      <p:sp>
        <p:nvSpPr>
          <p:cNvPr id="247" name="Google Shape;247;p42"/>
          <p:cNvSpPr/>
          <p:nvPr/>
        </p:nvSpPr>
        <p:spPr>
          <a:xfrm>
            <a:off x="322575" y="736294"/>
            <a:ext cx="8520600" cy="409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197572"/>
            <a:ext cx="5650706" cy="302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183154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Registers</a:t>
            </a:r>
            <a:endParaRPr/>
          </a:p>
        </p:txBody>
      </p:sp>
      <p:sp>
        <p:nvSpPr>
          <p:cNvPr id="254" name="Google Shape;254;p43"/>
          <p:cNvSpPr/>
          <p:nvPr/>
        </p:nvSpPr>
        <p:spPr>
          <a:xfrm>
            <a:off x="322575" y="736294"/>
            <a:ext cx="8520600" cy="409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25" y="1147650"/>
            <a:ext cx="6300525" cy="326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183154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Register File</a:t>
            </a:r>
            <a:endParaRPr/>
          </a:p>
        </p:txBody>
      </p:sp>
      <p:sp>
        <p:nvSpPr>
          <p:cNvPr id="261" name="Google Shape;261;p44"/>
          <p:cNvSpPr/>
          <p:nvPr/>
        </p:nvSpPr>
        <p:spPr>
          <a:xfrm>
            <a:off x="322575" y="736294"/>
            <a:ext cx="8520600" cy="409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375" y="861600"/>
            <a:ext cx="4659936" cy="388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2315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Control Unit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Register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Control Unit: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Brain of the Processor which instructs various components with control signals.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Instruction Register: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instructions are fetched from the instruction register saved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 the ISA format.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This IR is attached to the RAM part or the disc memory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user loads.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900" y="1636050"/>
            <a:ext cx="2660175" cy="12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900" y="3167475"/>
            <a:ext cx="2660175" cy="1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important parts of the Control Unit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75" y="1152475"/>
            <a:ext cx="2619200" cy="38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900" y="1152475"/>
            <a:ext cx="2818150" cy="38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3800" y="1798725"/>
            <a:ext cx="2070675" cy="186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Clock, Clear, IR and Flip Flops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Clock, clear, and Flip Flops are integral to the Control Unit.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 used a D Flip Flop triggered by Negative Falling Edge: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Reduce Active Power Consumption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Data-Lockout Issue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Multi-Transition Problem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This D Flip Flop acts as a counter for 5 stage execution.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1" name="Google Shape;2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425" y="445025"/>
            <a:ext cx="2917693" cy="175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01" y="2305301"/>
            <a:ext cx="2597925" cy="20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Decoder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IR contains the Operation Codes or OpCodes.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OpCodes are them passed into a decoder and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suitable control signals are sent to the ALU for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calculation.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signals are of 16 types with 2 variants each: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With and without immediate operand.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625" y="442913"/>
            <a:ext cx="286702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2521200" y="203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r>
              <a:rPr lang="en"/>
              <a:t>, TESTING AND  UI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 Features of the Platform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Oswald"/>
              <a:buAutoNum type="arabicPeriod"/>
            </a:pPr>
            <a:r>
              <a:rPr lang="en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One-touch-away windows software</a:t>
            </a:r>
            <a:endParaRPr sz="2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Oswald"/>
              <a:buAutoNum type="arabicPeriod"/>
            </a:pPr>
            <a:r>
              <a:rPr lang="en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 themes for smooth user interaction</a:t>
            </a:r>
            <a:endParaRPr sz="2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Oswald"/>
              <a:buAutoNum type="arabicPeriod"/>
            </a:pPr>
            <a:r>
              <a:rPr lang="en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Easy to use and super user friendly</a:t>
            </a:r>
            <a:endParaRPr sz="2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Oswald"/>
              <a:buAutoNum type="arabicPeriod"/>
            </a:pPr>
            <a:r>
              <a:rPr lang="en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Designed using batch-file scripting</a:t>
            </a:r>
            <a:endParaRPr sz="2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Oswald"/>
              <a:buAutoNum type="arabicPeriod"/>
            </a:pPr>
            <a:r>
              <a:rPr lang="en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Uses Logisim for the simulation of the processor circuit</a:t>
            </a:r>
            <a:endParaRPr sz="2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311700" y="4617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supported by Processor</a:t>
            </a:r>
            <a:endParaRPr/>
          </a:p>
        </p:txBody>
      </p:sp>
      <p:sp>
        <p:nvSpPr>
          <p:cNvPr id="77" name="Google Shape;77;p16"/>
          <p:cNvSpPr txBox="1"/>
          <p:nvPr>
            <p:ph idx="4294967295" type="body"/>
          </p:nvPr>
        </p:nvSpPr>
        <p:spPr>
          <a:xfrm>
            <a:off x="218075" y="1195200"/>
            <a:ext cx="36957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Instructions without immediates</a:t>
            </a:r>
            <a:endParaRPr sz="2000">
              <a:solidFill>
                <a:schemeClr val="accent5"/>
              </a:solidFill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6"/>
          <p:cNvSpPr txBox="1"/>
          <p:nvPr>
            <p:ph idx="4294967295" type="body"/>
          </p:nvPr>
        </p:nvSpPr>
        <p:spPr>
          <a:xfrm>
            <a:off x="218075" y="2159475"/>
            <a:ext cx="36957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Halt, load, store, mov, jump, jz, jc, nop, add, sub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FFFFFF"/>
                </a:solidFill>
              </a:rPr>
              <a:t>mul, div, cmp, </a:t>
            </a:r>
            <a:r>
              <a:rPr lang="en">
                <a:solidFill>
                  <a:srgbClr val="FFFFFF"/>
                </a:solidFill>
              </a:rPr>
              <a:t>and, or, not,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4572000" y="1195200"/>
            <a:ext cx="327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Instructions with immediate</a:t>
            </a:r>
            <a:endParaRPr sz="2000">
              <a:solidFill>
                <a:schemeClr val="accent5"/>
              </a:solidFill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4572000" y="2159475"/>
            <a:ext cx="32733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loadi, movi, jumpi, jzi, jci, addi, subi, andi, ori, muli, divi, cmpi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The Platform: Recipe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Ingredients</a:t>
            </a: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Uses some very basic scripting commands like: start, conditionals, echo, a lot of goto-workflow and the iexpress by windows. It is a terminal user interactive software.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Testing/ Tasting</a:t>
            </a: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We came across with an innovation with this project. Previously, testing on logisim was a manual process. Now, it is almost automatic.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Testing the Platform and Tasting the Soup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Innovation: </a:t>
            </a:r>
            <a:r>
              <a:rPr lang="en" sz="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Logisim provides a logging feature along with the its ‘poke-a-wire’ functionality. If the states of the register file are properly documented, we can find the errors in the program, if any.</a:t>
            </a:r>
            <a:endParaRPr sz="2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RISC-R Software comes with some basic test cases for given example programs.</a:t>
            </a:r>
            <a:endParaRPr sz="2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YOU!</a:t>
            </a:r>
            <a:endParaRPr sz="1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7"/>
          <p:cNvGraphicFramePr/>
          <p:nvPr/>
        </p:nvGraphicFramePr>
        <p:xfrm>
          <a:off x="1402563" y="186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{DE852813-A224-4754-A7BE-6715FA431F00}</a:tableStyleId>
              </a:tblPr>
              <a:tblGrid>
                <a:gridCol w="846700"/>
                <a:gridCol w="1007125"/>
                <a:gridCol w="1123000"/>
                <a:gridCol w="989300"/>
                <a:gridCol w="1105150"/>
                <a:gridCol w="1060600"/>
              </a:tblGrid>
              <a:tr h="27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31   ..   27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26     ..     22</a:t>
                      </a:r>
                      <a:endParaRPr b="1"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21     ..      17 </a:t>
                      </a:r>
                      <a:endParaRPr b="1"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16      ..    12</a:t>
                      </a:r>
                      <a:endParaRPr b="1"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11      ..       1 </a:t>
                      </a:r>
                      <a:endParaRPr b="1"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0       ..         0                </a:t>
                      </a:r>
                      <a:endParaRPr b="1"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6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Opcode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Source1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Destination</a:t>
                      </a:r>
                      <a:endParaRPr sz="1200">
                        <a:solidFill>
                          <a:srgbClr val="EFEFE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Source2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Empty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Immediat</a:t>
                      </a: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 </a:t>
                      </a: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bit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7"/>
          <p:cNvGraphicFramePr/>
          <p:nvPr/>
        </p:nvGraphicFramePr>
        <p:xfrm>
          <a:off x="1402525" y="77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{7DFB1005-ADDC-423A-B5C6-08303225166C}</a:tableStyleId>
              </a:tblPr>
              <a:tblGrid>
                <a:gridCol w="853150"/>
                <a:gridCol w="1004225"/>
                <a:gridCol w="1119750"/>
                <a:gridCol w="2097275"/>
                <a:gridCol w="1057525"/>
              </a:tblGrid>
              <a:tr h="29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31   ..   27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26     ..     22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21     ..      17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16                 ..                      1 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0       ..         0  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    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2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Opcode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Source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Destination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Immediate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Immediate bit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17"/>
          <p:cNvGraphicFramePr/>
          <p:nvPr/>
        </p:nvGraphicFramePr>
        <p:xfrm>
          <a:off x="1402550" y="312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{7DFB1005-ADDC-423A-B5C6-08303225166C}</a:tableStyleId>
              </a:tblPr>
              <a:tblGrid>
                <a:gridCol w="854375"/>
                <a:gridCol w="1005675"/>
                <a:gridCol w="1121350"/>
                <a:gridCol w="987850"/>
                <a:gridCol w="1103550"/>
                <a:gridCol w="1059075"/>
              </a:tblGrid>
              <a:tr h="25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31   ..   27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26     ..    22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21     ..      17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16     ..    12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11       ..       1 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0       ..         0  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       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29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Opcode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Empty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Empty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Source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Empty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7"/>
          <p:cNvGraphicFramePr/>
          <p:nvPr/>
        </p:nvGraphicFramePr>
        <p:xfrm>
          <a:off x="1402538" y="407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{7DFB1005-ADDC-423A-B5C6-08303225166C}</a:tableStyleId>
              </a:tblPr>
              <a:tblGrid>
                <a:gridCol w="853150"/>
                <a:gridCol w="1004225"/>
                <a:gridCol w="1119750"/>
                <a:gridCol w="2097250"/>
                <a:gridCol w="1057525"/>
              </a:tblGrid>
              <a:tr h="32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31   ..   27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26     ..     22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21 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..      17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16                  ..                     1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0       ..         0  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2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Opcode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Source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Empty</a:t>
                      </a:r>
                      <a:endParaRPr sz="12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Immediate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3235350" y="458825"/>
            <a:ext cx="2466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 Format</a:t>
            </a:r>
            <a:endParaRPr b="1"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442350" y="1462700"/>
            <a:ext cx="2259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</a:t>
            </a:r>
            <a:r>
              <a:rPr b="1"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Format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442338" y="2767038"/>
            <a:ext cx="2259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 </a:t>
            </a:r>
            <a:r>
              <a:rPr b="1"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Format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Assembler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58725" y="801900"/>
            <a:ext cx="3837000" cy="43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To run programs on the processor, first assemble the memory image.</a:t>
            </a:r>
            <a:endParaRPr sz="1300">
              <a:solidFill>
                <a:srgbClr val="242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python assembler.py inputfilename [outputfilename]</a:t>
            </a:r>
            <a:endParaRPr sz="1300">
              <a:solidFill>
                <a:srgbClr val="242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Nunito"/>
              <a:buAutoNum type="arabicPeriod" startAt="2"/>
            </a:pPr>
            <a:r>
              <a:rPr lang="en" sz="13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Load the memory image inside </a:t>
            </a:r>
            <a:r>
              <a:rPr i="1" lang="en" sz="13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Logism </a:t>
            </a:r>
            <a:r>
              <a:rPr lang="en" sz="13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by right clicking on the RAM module and selecting Load Image...</a:t>
            </a:r>
            <a:endParaRPr sz="1300">
              <a:solidFill>
                <a:srgbClr val="242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The programs are loaded at starting address 0x0000</a:t>
            </a:r>
            <a:endParaRPr sz="1300">
              <a:solidFill>
                <a:srgbClr val="242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4292E"/>
                </a:solidFill>
                <a:latin typeface="Nunito"/>
                <a:ea typeface="Nunito"/>
                <a:cs typeface="Nunito"/>
                <a:sym typeface="Nunito"/>
              </a:rPr>
              <a:t>Each instruction in the assembly language takes up one memory word of 32-bit.</a:t>
            </a:r>
            <a:endParaRPr sz="1300">
              <a:solidFill>
                <a:srgbClr val="242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700"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Functioning of assembler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209475" y="1907775"/>
            <a:ext cx="6645900" cy="1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CPU Design and Instruction execution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Design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whole CPU is hardwired design with </a:t>
            </a:r>
            <a:r>
              <a:rPr b="1" lang="en" sz="14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Von Neumann architecture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RAM is 256KB in size with </a:t>
            </a:r>
            <a:r>
              <a:rPr b="1" lang="en" sz="14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16-Bit address bus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14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32-Bit word length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There are </a:t>
            </a:r>
            <a:r>
              <a:rPr b="1" lang="en" sz="14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32 general purpose registers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with 32-Bit word length. 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CPU uses </a:t>
            </a:r>
            <a:r>
              <a:rPr b="1" lang="en" sz="14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16-Bit immediate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Each assembly instruction is executed in </a:t>
            </a:r>
            <a:r>
              <a:rPr b="1" lang="en" sz="14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 stages</a:t>
            </a: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separately. 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Instruction is fetched automatically at the start of the simulation and halts at the end of the program. 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 assembler is written based on Python which translates assembly instructions to machine language (in hexadecimal). 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