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85D3EC7D-9A0B-4209-A4B3-57688AB184ED}" type="datetimeFigureOut">
              <a:rPr lang="en-IN" smtClean="0"/>
              <a:t>10-12-2022</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9DA153BE-4BE6-4E86-BE66-0C8A46377166}" type="slidenum">
              <a:rPr lang="en-IN" smtClean="0"/>
              <a:t>‹#›</a:t>
            </a:fld>
            <a:endParaRPr lang="en-IN"/>
          </a:p>
        </p:txBody>
      </p:sp>
    </p:spTree>
    <p:extLst>
      <p:ext uri="{BB962C8B-B14F-4D97-AF65-F5344CB8AC3E}">
        <p14:creationId xmlns:p14="http://schemas.microsoft.com/office/powerpoint/2010/main" val="343929638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D3EC7D-9A0B-4209-A4B3-57688AB184ED}"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A153BE-4BE6-4E86-BE66-0C8A46377166}" type="slidenum">
              <a:rPr lang="en-IN" smtClean="0"/>
              <a:t>‹#›</a:t>
            </a:fld>
            <a:endParaRPr lang="en-IN"/>
          </a:p>
        </p:txBody>
      </p:sp>
    </p:spTree>
    <p:extLst>
      <p:ext uri="{BB962C8B-B14F-4D97-AF65-F5344CB8AC3E}">
        <p14:creationId xmlns:p14="http://schemas.microsoft.com/office/powerpoint/2010/main" val="2389749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D3EC7D-9A0B-4209-A4B3-57688AB184ED}"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A153BE-4BE6-4E86-BE66-0C8A46377166}" type="slidenum">
              <a:rPr lang="en-IN" smtClean="0"/>
              <a:t>‹#›</a:t>
            </a:fld>
            <a:endParaRPr lang="en-IN"/>
          </a:p>
        </p:txBody>
      </p:sp>
    </p:spTree>
    <p:extLst>
      <p:ext uri="{BB962C8B-B14F-4D97-AF65-F5344CB8AC3E}">
        <p14:creationId xmlns:p14="http://schemas.microsoft.com/office/powerpoint/2010/main" val="2823033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D3EC7D-9A0B-4209-A4B3-57688AB184ED}" type="datetimeFigureOut">
              <a:rPr lang="en-IN" smtClean="0"/>
              <a:t>10-12-2022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A153BE-4BE6-4E86-BE66-0C8A46377166}" type="slidenum">
              <a:rPr lang="en-IN" smtClean="0"/>
              <a:t>‹#›</a:t>
            </a:fld>
            <a:endParaRPr lang="en-IN"/>
          </a:p>
        </p:txBody>
      </p:sp>
    </p:spTree>
    <p:extLst>
      <p:ext uri="{BB962C8B-B14F-4D97-AF65-F5344CB8AC3E}">
        <p14:creationId xmlns:p14="http://schemas.microsoft.com/office/powerpoint/2010/main" val="1111396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85D3EC7D-9A0B-4209-A4B3-57688AB184ED}" type="datetimeFigureOut">
              <a:rPr lang="en-IN" smtClean="0"/>
              <a:t>10-12-2022</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9DA153BE-4BE6-4E86-BE66-0C8A46377166}" type="slidenum">
              <a:rPr lang="en-IN" smtClean="0"/>
              <a:t>‹#›</a:t>
            </a:fld>
            <a:endParaRPr lang="en-IN"/>
          </a:p>
        </p:txBody>
      </p:sp>
    </p:spTree>
    <p:extLst>
      <p:ext uri="{BB962C8B-B14F-4D97-AF65-F5344CB8AC3E}">
        <p14:creationId xmlns:p14="http://schemas.microsoft.com/office/powerpoint/2010/main" val="6584703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D3EC7D-9A0B-4209-A4B3-57688AB184ED}" type="datetimeFigureOut">
              <a:rPr lang="en-IN" smtClean="0"/>
              <a:t>10-12-2022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A153BE-4BE6-4E86-BE66-0C8A46377166}" type="slidenum">
              <a:rPr lang="en-IN" smtClean="0"/>
              <a:t>‹#›</a:t>
            </a:fld>
            <a:endParaRPr lang="en-IN"/>
          </a:p>
        </p:txBody>
      </p:sp>
    </p:spTree>
    <p:extLst>
      <p:ext uri="{BB962C8B-B14F-4D97-AF65-F5344CB8AC3E}">
        <p14:creationId xmlns:p14="http://schemas.microsoft.com/office/powerpoint/2010/main" val="3418693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D3EC7D-9A0B-4209-A4B3-57688AB184ED}" type="datetimeFigureOut">
              <a:rPr lang="en-IN" smtClean="0"/>
              <a:t>10-12-2022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A153BE-4BE6-4E86-BE66-0C8A46377166}" type="slidenum">
              <a:rPr lang="en-IN" smtClean="0"/>
              <a:t>‹#›</a:t>
            </a:fld>
            <a:endParaRPr lang="en-IN"/>
          </a:p>
        </p:txBody>
      </p:sp>
    </p:spTree>
    <p:extLst>
      <p:ext uri="{BB962C8B-B14F-4D97-AF65-F5344CB8AC3E}">
        <p14:creationId xmlns:p14="http://schemas.microsoft.com/office/powerpoint/2010/main" val="3750438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D3EC7D-9A0B-4209-A4B3-57688AB184ED}" type="datetimeFigureOut">
              <a:rPr lang="en-IN" smtClean="0"/>
              <a:t>10-12-2022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A153BE-4BE6-4E86-BE66-0C8A46377166}" type="slidenum">
              <a:rPr lang="en-IN" smtClean="0"/>
              <a:t>‹#›</a:t>
            </a:fld>
            <a:endParaRPr lang="en-IN"/>
          </a:p>
        </p:txBody>
      </p:sp>
    </p:spTree>
    <p:extLst>
      <p:ext uri="{BB962C8B-B14F-4D97-AF65-F5344CB8AC3E}">
        <p14:creationId xmlns:p14="http://schemas.microsoft.com/office/powerpoint/2010/main" val="3148156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D3EC7D-9A0B-4209-A4B3-57688AB184ED}" type="datetimeFigureOut">
              <a:rPr lang="en-IN" smtClean="0"/>
              <a:t>10-12-2022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A153BE-4BE6-4E86-BE66-0C8A46377166}" type="slidenum">
              <a:rPr lang="en-IN" smtClean="0"/>
              <a:t>‹#›</a:t>
            </a:fld>
            <a:endParaRPr lang="en-IN"/>
          </a:p>
        </p:txBody>
      </p:sp>
    </p:spTree>
    <p:extLst>
      <p:ext uri="{BB962C8B-B14F-4D97-AF65-F5344CB8AC3E}">
        <p14:creationId xmlns:p14="http://schemas.microsoft.com/office/powerpoint/2010/main" val="3356128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5D3EC7D-9A0B-4209-A4B3-57688AB184ED}" type="datetimeFigureOut">
              <a:rPr lang="en-IN" smtClean="0"/>
              <a:t>10-12-2022</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9DA153BE-4BE6-4E86-BE66-0C8A46377166}"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25337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85D3EC7D-9A0B-4209-A4B3-57688AB184ED}" type="datetimeFigureOut">
              <a:rPr lang="en-IN" smtClean="0"/>
              <a:t>10-12-2022</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9DA153BE-4BE6-4E86-BE66-0C8A46377166}"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81660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85D3EC7D-9A0B-4209-A4B3-57688AB184ED}" type="datetimeFigureOut">
              <a:rPr lang="en-IN" smtClean="0"/>
              <a:t>10-12-2022</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9DA153BE-4BE6-4E86-BE66-0C8A46377166}" type="slidenum">
              <a:rPr lang="en-IN" smtClean="0"/>
              <a:t>‹#›</a:t>
            </a:fld>
            <a:endParaRPr lang="en-IN"/>
          </a:p>
        </p:txBody>
      </p:sp>
    </p:spTree>
    <p:extLst>
      <p:ext uri="{BB962C8B-B14F-4D97-AF65-F5344CB8AC3E}">
        <p14:creationId xmlns:p14="http://schemas.microsoft.com/office/powerpoint/2010/main" val="28866433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B536-5D86-4037-EFCB-2FB37D27640A}"/>
              </a:ext>
            </a:extLst>
          </p:cNvPr>
          <p:cNvSpPr>
            <a:spLocks noGrp="1"/>
          </p:cNvSpPr>
          <p:nvPr>
            <p:ph type="ctrTitle"/>
          </p:nvPr>
        </p:nvSpPr>
        <p:spPr/>
        <p:txBody>
          <a:bodyPr/>
          <a:lstStyle/>
          <a:p>
            <a:r>
              <a:rPr lang="en-IN" dirty="0"/>
              <a:t>Isolation game agent dynamics</a:t>
            </a:r>
          </a:p>
        </p:txBody>
      </p:sp>
      <p:sp>
        <p:nvSpPr>
          <p:cNvPr id="3" name="Subtitle 2">
            <a:extLst>
              <a:ext uri="{FF2B5EF4-FFF2-40B4-BE49-F238E27FC236}">
                <a16:creationId xmlns:a16="http://schemas.microsoft.com/office/drawing/2014/main" id="{3944BB06-8C94-0A27-9EAC-7A1478427331}"/>
              </a:ext>
            </a:extLst>
          </p:cNvPr>
          <p:cNvSpPr>
            <a:spLocks noGrp="1"/>
          </p:cNvSpPr>
          <p:nvPr>
            <p:ph type="subTitle" idx="1"/>
          </p:nvPr>
        </p:nvSpPr>
        <p:spPr/>
        <p:txBody>
          <a:bodyPr/>
          <a:lstStyle/>
          <a:p>
            <a:r>
              <a:rPr lang="en-IN" dirty="0"/>
              <a:t>Shlok Deshpande</a:t>
            </a:r>
          </a:p>
        </p:txBody>
      </p:sp>
    </p:spTree>
    <p:extLst>
      <p:ext uri="{BB962C8B-B14F-4D97-AF65-F5344CB8AC3E}">
        <p14:creationId xmlns:p14="http://schemas.microsoft.com/office/powerpoint/2010/main" val="2104881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A9A8D-57A1-C61A-167A-9697DAD84CF6}"/>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64F62DA8-3B56-8424-32C2-F2D5E211BCA2}"/>
              </a:ext>
            </a:extLst>
          </p:cNvPr>
          <p:cNvSpPr>
            <a:spLocks noGrp="1"/>
          </p:cNvSpPr>
          <p:nvPr>
            <p:ph idx="1"/>
          </p:nvPr>
        </p:nvSpPr>
        <p:spPr/>
        <p:txBody>
          <a:bodyPr/>
          <a:lstStyle/>
          <a:p>
            <a:r>
              <a:rPr lang="en-IN" dirty="0"/>
              <a:t>The project is about the game of Isolation and its agent dynamics.</a:t>
            </a:r>
          </a:p>
          <a:p>
            <a:r>
              <a:rPr lang="en-US" dirty="0"/>
              <a:t>Isolation is a deterministic, two-player game of perfect information in which the players alternate turns moving a single piece from one cell to another on a board. </a:t>
            </a:r>
          </a:p>
          <a:p>
            <a:r>
              <a:rPr lang="en-US" dirty="0"/>
              <a:t>Whenever either player occupies a cell, that cell becomes blocked for the remainder of the game. The first player with no remaining legal moves loses, and the opponent is declared the winner.</a:t>
            </a:r>
          </a:p>
          <a:p>
            <a:r>
              <a:rPr lang="en-US" dirty="0"/>
              <a:t>We have built an game playing agent by implementing adversarial searching algorithms (Minimax and </a:t>
            </a:r>
            <a:r>
              <a:rPr lang="en-US" dirty="0" err="1"/>
              <a:t>AlphaBeta</a:t>
            </a:r>
            <a:r>
              <a:rPr lang="en-US" dirty="0"/>
              <a:t> Pruning) to beat other players.</a:t>
            </a:r>
          </a:p>
          <a:p>
            <a:r>
              <a:rPr lang="en-US" dirty="0"/>
              <a:t>We have also collected data and used a prediction model to implement a game playing agent and test its effectiveness against the other two agents. </a:t>
            </a:r>
            <a:endParaRPr lang="en-IN" dirty="0"/>
          </a:p>
        </p:txBody>
      </p:sp>
    </p:spTree>
    <p:extLst>
      <p:ext uri="{BB962C8B-B14F-4D97-AF65-F5344CB8AC3E}">
        <p14:creationId xmlns:p14="http://schemas.microsoft.com/office/powerpoint/2010/main" val="4009530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044FD-3D15-EAD1-8ED8-525C8D09F17D}"/>
              </a:ext>
            </a:extLst>
          </p:cNvPr>
          <p:cNvSpPr>
            <a:spLocks noGrp="1"/>
          </p:cNvSpPr>
          <p:nvPr>
            <p:ph type="title"/>
          </p:nvPr>
        </p:nvSpPr>
        <p:spPr/>
        <p:txBody>
          <a:bodyPr/>
          <a:lstStyle/>
          <a:p>
            <a:r>
              <a:rPr lang="en-IN" b="0" i="0" dirty="0">
                <a:solidFill>
                  <a:srgbClr val="000000"/>
                </a:solidFill>
                <a:effectLst/>
              </a:rPr>
              <a:t>Problem</a:t>
            </a:r>
            <a:r>
              <a:rPr lang="en-IN" b="0" i="0" dirty="0">
                <a:solidFill>
                  <a:srgbClr val="000000"/>
                </a:solidFill>
                <a:effectLst/>
                <a:latin typeface="Calibri" panose="020F0502020204030204" pitchFamily="34" charset="0"/>
              </a:rPr>
              <a:t> Statement</a:t>
            </a:r>
            <a:endParaRPr lang="en-IN" dirty="0"/>
          </a:p>
        </p:txBody>
      </p:sp>
      <p:sp>
        <p:nvSpPr>
          <p:cNvPr id="3" name="Content Placeholder 2">
            <a:extLst>
              <a:ext uri="{FF2B5EF4-FFF2-40B4-BE49-F238E27FC236}">
                <a16:creationId xmlns:a16="http://schemas.microsoft.com/office/drawing/2014/main" id="{0323EC6A-8E62-3CC7-B9A3-C7E86429DF46}"/>
              </a:ext>
            </a:extLst>
          </p:cNvPr>
          <p:cNvSpPr>
            <a:spLocks noGrp="1"/>
          </p:cNvSpPr>
          <p:nvPr>
            <p:ph idx="1"/>
          </p:nvPr>
        </p:nvSpPr>
        <p:spPr/>
        <p:txBody>
          <a:bodyPr>
            <a:normAutofit/>
          </a:bodyPr>
          <a:lstStyle/>
          <a:p>
            <a:r>
              <a:rPr lang="en-US" sz="2800" b="0" i="0" u="none" strike="noStrike" dirty="0">
                <a:solidFill>
                  <a:srgbClr val="000000"/>
                </a:solidFill>
                <a:effectLst/>
              </a:rPr>
              <a:t>Developing and Analyzing the Computer Agent of the game of Isolation made using the various applications of Artificial Intelligence concepts of Minimax, Alpha Beta Pruning, Machine Learning (Prediction Model). Implementation of the game.</a:t>
            </a:r>
          </a:p>
          <a:p>
            <a:endParaRPr lang="en-IN" sz="2800" dirty="0"/>
          </a:p>
        </p:txBody>
      </p:sp>
    </p:spTree>
    <p:extLst>
      <p:ext uri="{BB962C8B-B14F-4D97-AF65-F5344CB8AC3E}">
        <p14:creationId xmlns:p14="http://schemas.microsoft.com/office/powerpoint/2010/main" val="1297742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7F862-6B05-EA0E-1870-00C10390CA3A}"/>
              </a:ext>
            </a:extLst>
          </p:cNvPr>
          <p:cNvSpPr>
            <a:spLocks noGrp="1"/>
          </p:cNvSpPr>
          <p:nvPr>
            <p:ph type="title"/>
          </p:nvPr>
        </p:nvSpPr>
        <p:spPr/>
        <p:txBody>
          <a:bodyPr/>
          <a:lstStyle/>
          <a:p>
            <a:r>
              <a:rPr lang="en-IN" b="0" i="0" dirty="0">
                <a:solidFill>
                  <a:srgbClr val="000000"/>
                </a:solidFill>
                <a:effectLst/>
              </a:rPr>
              <a:t>Project Description</a:t>
            </a:r>
            <a:endParaRPr lang="en-IN" dirty="0"/>
          </a:p>
        </p:txBody>
      </p:sp>
      <p:sp>
        <p:nvSpPr>
          <p:cNvPr id="3" name="Content Placeholder 2">
            <a:extLst>
              <a:ext uri="{FF2B5EF4-FFF2-40B4-BE49-F238E27FC236}">
                <a16:creationId xmlns:a16="http://schemas.microsoft.com/office/drawing/2014/main" id="{6B050ABC-4255-F05B-32B0-2D3D23D00EDE}"/>
              </a:ext>
            </a:extLst>
          </p:cNvPr>
          <p:cNvSpPr>
            <a:spLocks noGrp="1"/>
          </p:cNvSpPr>
          <p:nvPr>
            <p:ph idx="1"/>
          </p:nvPr>
        </p:nvSpPr>
        <p:spPr/>
        <p:txBody>
          <a:bodyPr>
            <a:normAutofit/>
          </a:bodyPr>
          <a:lstStyle/>
          <a:p>
            <a:r>
              <a:rPr lang="en-US" sz="2800" b="0" i="0" u="none" strike="noStrike" dirty="0">
                <a:solidFill>
                  <a:srgbClr val="000000"/>
                </a:solidFill>
                <a:effectLst/>
              </a:rPr>
              <a:t>Performance Measure :- Win, Loss</a:t>
            </a:r>
          </a:p>
          <a:p>
            <a:r>
              <a:rPr lang="en-US" sz="2800" b="0" i="0" u="none" strike="noStrike" dirty="0">
                <a:solidFill>
                  <a:srgbClr val="000000"/>
                </a:solidFill>
                <a:effectLst/>
              </a:rPr>
              <a:t>Environment :- </a:t>
            </a:r>
            <a:r>
              <a:rPr lang="en-US" sz="2800" b="0" i="0" u="none" strike="noStrike" dirty="0" err="1">
                <a:solidFill>
                  <a:srgbClr val="000000"/>
                </a:solidFill>
                <a:effectLst/>
              </a:rPr>
              <a:t>nXn</a:t>
            </a:r>
            <a:r>
              <a:rPr lang="en-US" sz="2800" b="0" i="0" u="none" strike="noStrike" dirty="0">
                <a:solidFill>
                  <a:srgbClr val="000000"/>
                </a:solidFill>
                <a:effectLst/>
              </a:rPr>
              <a:t> grid</a:t>
            </a:r>
          </a:p>
          <a:p>
            <a:r>
              <a:rPr lang="en-US" sz="2800" b="0" i="0" u="none" strike="noStrike" dirty="0">
                <a:solidFill>
                  <a:srgbClr val="000000"/>
                </a:solidFill>
                <a:effectLst/>
              </a:rPr>
              <a:t>Actuators :- Placing the Pieces on the desired location, and deriving the moves of the agent according to the position.</a:t>
            </a:r>
          </a:p>
          <a:p>
            <a:r>
              <a:rPr lang="en-US" sz="2800" b="0" i="0" u="none" strike="noStrike" dirty="0">
                <a:solidFill>
                  <a:srgbClr val="000000"/>
                </a:solidFill>
                <a:effectLst/>
              </a:rPr>
              <a:t>Sensor :- Board Perceived as a </a:t>
            </a:r>
            <a:r>
              <a:rPr lang="en-US" sz="2800" b="0" i="0" u="none" strike="noStrike" dirty="0" err="1">
                <a:solidFill>
                  <a:srgbClr val="000000"/>
                </a:solidFill>
                <a:effectLst/>
              </a:rPr>
              <a:t>nXn</a:t>
            </a:r>
            <a:r>
              <a:rPr lang="en-US" sz="2800" b="0" i="0" u="none" strike="noStrike" dirty="0">
                <a:solidFill>
                  <a:srgbClr val="000000"/>
                </a:solidFill>
                <a:effectLst/>
              </a:rPr>
              <a:t> matrix.</a:t>
            </a:r>
          </a:p>
          <a:p>
            <a:r>
              <a:rPr lang="en-US" sz="2800" b="0" i="0" u="none" strike="noStrike" dirty="0">
                <a:solidFill>
                  <a:srgbClr val="000000"/>
                </a:solidFill>
                <a:effectLst/>
              </a:rPr>
              <a:t>Agent Types - 1 Learning Agent.</a:t>
            </a:r>
          </a:p>
          <a:p>
            <a:endParaRPr lang="en-IN" sz="2800" dirty="0"/>
          </a:p>
        </p:txBody>
      </p:sp>
    </p:spTree>
    <p:extLst>
      <p:ext uri="{BB962C8B-B14F-4D97-AF65-F5344CB8AC3E}">
        <p14:creationId xmlns:p14="http://schemas.microsoft.com/office/powerpoint/2010/main" val="881730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29FBF-B2A6-3ACC-AC61-C130D1EDE8E7}"/>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E4AEA29D-FBEA-4482-0AEE-E4B99A47B03C}"/>
              </a:ext>
            </a:extLst>
          </p:cNvPr>
          <p:cNvSpPr>
            <a:spLocks noGrp="1"/>
          </p:cNvSpPr>
          <p:nvPr>
            <p:ph idx="1"/>
          </p:nvPr>
        </p:nvSpPr>
        <p:spPr/>
        <p:txBody>
          <a:bodyPr>
            <a:normAutofit fontScale="92500" lnSpcReduction="10000"/>
          </a:bodyPr>
          <a:lstStyle/>
          <a:p>
            <a:r>
              <a:rPr lang="en-IN" dirty="0" err="1"/>
              <a:t>MiniMax</a:t>
            </a:r>
            <a:r>
              <a:rPr lang="en-IN" dirty="0"/>
              <a:t> – Created a minimax algorithm to find the optimal move, for each turn it searches the probable moves. </a:t>
            </a:r>
          </a:p>
          <a:p>
            <a:r>
              <a:rPr lang="en-IN" dirty="0"/>
              <a:t>It then iterates through them and recursively solves (minimizing the user, and maximizing the computers chances) till you get a solution, then it backtracks to the initial move chosen and gives it a score(win-(1), loss-(-1)). Based on the scores it choses the next move. </a:t>
            </a:r>
          </a:p>
          <a:p>
            <a:r>
              <a:rPr lang="en-IN" dirty="0"/>
              <a:t>Alpha Beta Pruning – We add alpha beta pruning to the above algorithm, if in min function(minimum &lt;= alpha) and in max function(maximum &gt;= beta) then it directly returns the max/min without solving further, it makes the algorithm much faster.</a:t>
            </a:r>
          </a:p>
          <a:p>
            <a:r>
              <a:rPr lang="en-IN" dirty="0"/>
              <a:t>It results in much faster results and the game doesn’t crash in larger board(n) sizes.</a:t>
            </a:r>
          </a:p>
          <a:p>
            <a:r>
              <a:rPr lang="en-IN" dirty="0"/>
              <a:t>We have included an agent made using a prediction model for a board(4x4) size to see how it fares against the above two algorithms. The model is based on the data of the computer moves in which it wins. The model predicts the computers based on the users input and the stage of the game. We use the Multi-Output Regression model to train and predict the computers move. </a:t>
            </a:r>
          </a:p>
        </p:txBody>
      </p:sp>
    </p:spTree>
    <p:extLst>
      <p:ext uri="{BB962C8B-B14F-4D97-AF65-F5344CB8AC3E}">
        <p14:creationId xmlns:p14="http://schemas.microsoft.com/office/powerpoint/2010/main" val="1852093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01480-4459-D819-86B6-A9CBB72955DE}"/>
              </a:ext>
            </a:extLst>
          </p:cNvPr>
          <p:cNvSpPr>
            <a:spLocks noGrp="1"/>
          </p:cNvSpPr>
          <p:nvPr>
            <p:ph type="title"/>
          </p:nvPr>
        </p:nvSpPr>
        <p:spPr/>
        <p:txBody>
          <a:bodyPr/>
          <a:lstStyle/>
          <a:p>
            <a:r>
              <a:rPr lang="en-IN" dirty="0"/>
              <a:t>Proposed Solution</a:t>
            </a:r>
          </a:p>
        </p:txBody>
      </p:sp>
      <p:sp>
        <p:nvSpPr>
          <p:cNvPr id="3" name="Content Placeholder 2">
            <a:extLst>
              <a:ext uri="{FF2B5EF4-FFF2-40B4-BE49-F238E27FC236}">
                <a16:creationId xmlns:a16="http://schemas.microsoft.com/office/drawing/2014/main" id="{22A9CE9F-4E61-4484-3786-917424B339AE}"/>
              </a:ext>
            </a:extLst>
          </p:cNvPr>
          <p:cNvSpPr>
            <a:spLocks noGrp="1"/>
          </p:cNvSpPr>
          <p:nvPr>
            <p:ph idx="1"/>
          </p:nvPr>
        </p:nvSpPr>
        <p:spPr/>
        <p:txBody>
          <a:bodyPr>
            <a:normAutofit fontScale="92500"/>
          </a:bodyPr>
          <a:lstStyle/>
          <a:p>
            <a:r>
              <a:rPr lang="en-IN" dirty="0"/>
              <a:t>Creating the functional UI using the </a:t>
            </a:r>
            <a:r>
              <a:rPr lang="en-IN" dirty="0" err="1"/>
              <a:t>pygame</a:t>
            </a:r>
            <a:r>
              <a:rPr lang="en-IN" dirty="0"/>
              <a:t> library for the game and optimising the algorithms has led us to the following solutions.</a:t>
            </a:r>
          </a:p>
          <a:p>
            <a:r>
              <a:rPr lang="en-IN" dirty="0"/>
              <a:t>The UI consists of </a:t>
            </a:r>
            <a:r>
              <a:rPr lang="en-IN" dirty="0" err="1"/>
              <a:t>nxn</a:t>
            </a:r>
            <a:r>
              <a:rPr lang="en-IN" dirty="0"/>
              <a:t>(3-8) chessboards and the user and computer piece, it also consists of a region where you input the your move and then the computer moves accordingly.  </a:t>
            </a:r>
          </a:p>
          <a:p>
            <a:r>
              <a:rPr lang="en-IN" dirty="0"/>
              <a:t>Testing the algorithms we have found out that for small games like Isolation the algorithms such as </a:t>
            </a:r>
            <a:r>
              <a:rPr lang="en-IN" dirty="0" err="1"/>
              <a:t>MiniMax</a:t>
            </a:r>
            <a:r>
              <a:rPr lang="en-IN" dirty="0"/>
              <a:t> and Alpha Beta Pruning work better because the environments is small and the moves are less, hence they are accurate and fast to give the optimal solution.</a:t>
            </a:r>
          </a:p>
          <a:p>
            <a:r>
              <a:rPr lang="en-IN" dirty="0"/>
              <a:t>Alpha Beta Pruning is better because it selects the optimal solution and it is much faster than </a:t>
            </a:r>
            <a:r>
              <a:rPr lang="en-IN" dirty="0" err="1"/>
              <a:t>MiniMax</a:t>
            </a:r>
            <a:r>
              <a:rPr lang="en-IN" dirty="0"/>
              <a:t> algorithm because it skips further processing if the required solution has already been found. The speed is much more noticeable as the board size increases.</a:t>
            </a:r>
          </a:p>
          <a:p>
            <a:r>
              <a:rPr lang="en-IN" dirty="0"/>
              <a:t>Predictive Models are required to ensure optimality and reduce response time in large games, hence it is better ultimately if we have enough data.</a:t>
            </a:r>
          </a:p>
        </p:txBody>
      </p:sp>
    </p:spTree>
    <p:extLst>
      <p:ext uri="{BB962C8B-B14F-4D97-AF65-F5344CB8AC3E}">
        <p14:creationId xmlns:p14="http://schemas.microsoft.com/office/powerpoint/2010/main" val="3752855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9D51F-CEF7-BEDD-A601-0B888EA38AB7}"/>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EBC81C07-C5E5-ED1C-87C1-A2B3A7D077C9}"/>
              </a:ext>
            </a:extLst>
          </p:cNvPr>
          <p:cNvSpPr>
            <a:spLocks noGrp="1"/>
          </p:cNvSpPr>
          <p:nvPr>
            <p:ph idx="1"/>
          </p:nvPr>
        </p:nvSpPr>
        <p:spPr/>
        <p:txBody>
          <a:bodyPr/>
          <a:lstStyle/>
          <a:p>
            <a:r>
              <a:rPr lang="en-IN" dirty="0"/>
              <a:t>The conclusion from the following project:</a:t>
            </a:r>
          </a:p>
          <a:p>
            <a:r>
              <a:rPr lang="en-IN" dirty="0"/>
              <a:t>User Interface for the games make them more functional, functional and appealing.</a:t>
            </a:r>
          </a:p>
          <a:p>
            <a:r>
              <a:rPr lang="en-IN" dirty="0"/>
              <a:t>The </a:t>
            </a:r>
            <a:r>
              <a:rPr lang="en-IN" dirty="0" err="1"/>
              <a:t>AlphaBeta</a:t>
            </a:r>
            <a:r>
              <a:rPr lang="en-IN" dirty="0"/>
              <a:t> pruning algorithm is accurate and optimal for games like Isolation in comparison to </a:t>
            </a:r>
            <a:r>
              <a:rPr lang="en-IN" dirty="0" err="1"/>
              <a:t>MiniMax</a:t>
            </a:r>
            <a:r>
              <a:rPr lang="en-IN" dirty="0"/>
              <a:t>.</a:t>
            </a:r>
          </a:p>
          <a:p>
            <a:r>
              <a:rPr lang="en-IN" dirty="0"/>
              <a:t>Data required to build a correct prediction model should be substantial and varied to accurately predict moves for the game agent. The more the data the more optimal </a:t>
            </a:r>
            <a:r>
              <a:rPr lang="en-IN"/>
              <a:t>moves the computer </a:t>
            </a:r>
            <a:r>
              <a:rPr lang="en-IN" dirty="0"/>
              <a:t>will make.</a:t>
            </a:r>
          </a:p>
          <a:p>
            <a:r>
              <a:rPr lang="en-IN" dirty="0"/>
              <a:t>Analysis of the three algorithms leads us to the conclusion that Alpha Beta Pruning is most optimal algorithm for the game Isolation. Based on the accuracy of the computer agent. </a:t>
            </a:r>
          </a:p>
        </p:txBody>
      </p:sp>
    </p:spTree>
    <p:extLst>
      <p:ext uri="{BB962C8B-B14F-4D97-AF65-F5344CB8AC3E}">
        <p14:creationId xmlns:p14="http://schemas.microsoft.com/office/powerpoint/2010/main" val="11612696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101</TotalTime>
  <Words>732</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Century Gothic</vt:lpstr>
      <vt:lpstr>Garamond</vt:lpstr>
      <vt:lpstr>Savon</vt:lpstr>
      <vt:lpstr>Isolation game agent dynamics</vt:lpstr>
      <vt:lpstr>Introduction</vt:lpstr>
      <vt:lpstr>Problem Statement</vt:lpstr>
      <vt:lpstr>Project Description</vt:lpstr>
      <vt:lpstr>Methodology</vt:lpstr>
      <vt:lpstr>Proposed Solution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Isolation game agent dynamics</dc:title>
  <dc:creator>Shlok Deshpande</dc:creator>
  <cp:lastModifiedBy>Shlok Deshpande</cp:lastModifiedBy>
  <cp:revision>22</cp:revision>
  <dcterms:created xsi:type="dcterms:W3CDTF">2022-11-18T13:42:34Z</dcterms:created>
  <dcterms:modified xsi:type="dcterms:W3CDTF">2022-12-10T17:45:13Z</dcterms:modified>
</cp:coreProperties>
</file>