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6"/>
  </p:notesMasterIdLst>
  <p:sldIdLst>
    <p:sldId id="257" r:id="rId2"/>
    <p:sldId id="259" r:id="rId3"/>
    <p:sldId id="260" r:id="rId4"/>
    <p:sldId id="261"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2098" y="-58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Office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Office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rAngAx val="1"/>
    </c:view3D>
    <c:plotArea>
      <c:layout/>
      <c:bar3DChart>
        <c:barDir val="col"/>
        <c:grouping val="clustered"/>
        <c:ser>
          <c:idx val="0"/>
          <c:order val="0"/>
          <c:tx>
            <c:strRef>
              <c:f>'Sheet1'!$B$1</c:f>
              <c:strCache>
                <c:ptCount val="1"/>
                <c:pt idx="0">
                  <c:v>Times rented</c:v>
                </c:pt>
              </c:strCache>
            </c:strRef>
          </c:tx>
          <c:spPr>
            <a:gradFill rotWithShape="1">
              <a:gsLst>
                <a:gs pos="0">
                  <a:schemeClr val="accent3">
                    <a:tint val="70000"/>
                    <a:satMod val="180000"/>
                  </a:schemeClr>
                </a:gs>
                <a:gs pos="62000">
                  <a:schemeClr val="accent3">
                    <a:tint val="30000"/>
                    <a:satMod val="180000"/>
                  </a:schemeClr>
                </a:gs>
                <a:gs pos="100000">
                  <a:schemeClr val="accent3">
                    <a:tint val="22000"/>
                    <a:satMod val="180000"/>
                  </a:schemeClr>
                </a:gs>
              </a:gsLst>
              <a:lin ang="16200000" scaled="0"/>
            </a:gradFill>
            <a:ln w="9525" cap="flat" cmpd="sng" algn="ctr">
              <a:solidFill>
                <a:schemeClr val="accent3">
                  <a:shade val="80000"/>
                </a:schemeClr>
              </a:solidFill>
              <a:prstDash val="solid"/>
            </a:ln>
            <a:effectLst>
              <a:outerShdw blurRad="50800" dist="38100" dir="5400000" rotWithShape="0">
                <a:srgbClr val="000000">
                  <a:alpha val="43137"/>
                </a:srgbClr>
              </a:outerShdw>
            </a:effectLst>
          </c:spPr>
          <c:cat>
            <c:strRef>
              <c:f>'Sheet1'!$A$2:$A$7</c:f>
              <c:strCache>
                <c:ptCount val="6"/>
                <c:pt idx="0">
                  <c:v>Animation</c:v>
                </c:pt>
                <c:pt idx="1">
                  <c:v>Family</c:v>
                </c:pt>
                <c:pt idx="2">
                  <c:v>Children</c:v>
                </c:pt>
                <c:pt idx="3">
                  <c:v>Comedy</c:v>
                </c:pt>
                <c:pt idx="4">
                  <c:v>Classics</c:v>
                </c:pt>
                <c:pt idx="5">
                  <c:v>Music</c:v>
                </c:pt>
              </c:strCache>
            </c:strRef>
          </c:cat>
          <c:val>
            <c:numRef>
              <c:f>'Sheet1'!$B$2:$B$7</c:f>
              <c:numCache>
                <c:formatCode>General</c:formatCode>
                <c:ptCount val="6"/>
                <c:pt idx="0">
                  <c:v>1166</c:v>
                </c:pt>
                <c:pt idx="1">
                  <c:v>1096</c:v>
                </c:pt>
                <c:pt idx="2">
                  <c:v>945</c:v>
                </c:pt>
                <c:pt idx="3">
                  <c:v>941</c:v>
                </c:pt>
                <c:pt idx="4">
                  <c:v>939</c:v>
                </c:pt>
                <c:pt idx="5">
                  <c:v>830</c:v>
                </c:pt>
              </c:numCache>
            </c:numRef>
          </c:val>
        </c:ser>
        <c:dLbls>
          <c:showVal val="1"/>
        </c:dLbls>
        <c:gapWidth val="75"/>
        <c:shape val="cylinder"/>
        <c:axId val="113181440"/>
        <c:axId val="113182976"/>
        <c:axId val="0"/>
      </c:bar3DChart>
      <c:catAx>
        <c:axId val="113181440"/>
        <c:scaling>
          <c:orientation val="minMax"/>
        </c:scaling>
        <c:axPos val="b"/>
        <c:majorTickMark val="none"/>
        <c:tickLblPos val="nextTo"/>
        <c:crossAx val="113182976"/>
        <c:crosses val="autoZero"/>
        <c:auto val="1"/>
        <c:lblAlgn val="ctr"/>
        <c:lblOffset val="100"/>
      </c:catAx>
      <c:valAx>
        <c:axId val="113182976"/>
        <c:scaling>
          <c:orientation val="minMax"/>
        </c:scaling>
        <c:axPos val="l"/>
        <c:numFmt formatCode="General" sourceLinked="1"/>
        <c:majorTickMark val="none"/>
        <c:tickLblPos val="nextTo"/>
        <c:crossAx val="113181440"/>
        <c:crosses val="autoZero"/>
        <c:crossBetween val="between"/>
      </c:valAx>
    </c:plotArea>
    <c:legend>
      <c:legendPos val="b"/>
      <c:layout/>
    </c:legend>
    <c:plotVisOnly val="1"/>
  </c:chart>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autoTitleDeleted val="1"/>
    <c:view3D>
      <c:rAngAx val="1"/>
    </c:view3D>
    <c:plotArea>
      <c:layout>
        <c:manualLayout>
          <c:layoutTarget val="inner"/>
          <c:xMode val="edge"/>
          <c:yMode val="edge"/>
          <c:x val="9.8924282197804803E-2"/>
          <c:y val="0"/>
          <c:w val="0.87673190858150674"/>
          <c:h val="0.88528544195740644"/>
        </c:manualLayout>
      </c:layout>
      <c:bar3DChart>
        <c:barDir val="bar"/>
        <c:grouping val="clustered"/>
        <c:ser>
          <c:idx val="0"/>
          <c:order val="0"/>
          <c:tx>
            <c:strRef>
              <c:f>'Sheet1'!$B$1</c:f>
              <c:strCache>
                <c:ptCount val="1"/>
                <c:pt idx="0">
                  <c:v>Movies count</c:v>
                </c:pt>
              </c:strCache>
            </c:strRef>
          </c:tx>
          <c:spPr>
            <a:solidFill>
              <a:schemeClr val="lt1"/>
            </a:solidFill>
            <a:ln w="38100" cap="flat" cmpd="sng" algn="ctr">
              <a:solidFill>
                <a:schemeClr val="accent1"/>
              </a:solidFill>
              <a:prstDash val="solid"/>
            </a:ln>
            <a:effectLst/>
          </c:spPr>
          <c:dLbls>
            <c:txPr>
              <a:bodyPr/>
              <a:lstStyle/>
              <a:p>
                <a:pPr>
                  <a:defRPr sz="1000"/>
                </a:pPr>
                <a:endParaRPr lang="en-US"/>
              </a:p>
            </c:txPr>
            <c:showVal val="1"/>
          </c:dLbls>
          <c:cat>
            <c:strRef>
              <c:f>'Sheet1'!$A$2:$A$25</c:f>
              <c:strCache>
                <c:ptCount val="24"/>
                <c:pt idx="0">
                  <c:v>Animation Q1</c:v>
                </c:pt>
                <c:pt idx="1">
                  <c:v>Animation Q2</c:v>
                </c:pt>
                <c:pt idx="2">
                  <c:v>Animation Q3</c:v>
                </c:pt>
                <c:pt idx="3">
                  <c:v>Animation Q4</c:v>
                </c:pt>
                <c:pt idx="4">
                  <c:v>Children Q1</c:v>
                </c:pt>
                <c:pt idx="5">
                  <c:v>Children Q2</c:v>
                </c:pt>
                <c:pt idx="6">
                  <c:v>Children Q3</c:v>
                </c:pt>
                <c:pt idx="7">
                  <c:v>Children Q4</c:v>
                </c:pt>
                <c:pt idx="8">
                  <c:v>Classics Q1</c:v>
                </c:pt>
                <c:pt idx="9">
                  <c:v>Classics Q2</c:v>
                </c:pt>
                <c:pt idx="10">
                  <c:v>Classics Q3</c:v>
                </c:pt>
                <c:pt idx="11">
                  <c:v>Classics Q4</c:v>
                </c:pt>
                <c:pt idx="12">
                  <c:v>Comedy Q1</c:v>
                </c:pt>
                <c:pt idx="13">
                  <c:v>Comedy Q2</c:v>
                </c:pt>
                <c:pt idx="14">
                  <c:v>Comedy Q3</c:v>
                </c:pt>
                <c:pt idx="15">
                  <c:v>Comedy Q4</c:v>
                </c:pt>
                <c:pt idx="16">
                  <c:v>Family Q1</c:v>
                </c:pt>
                <c:pt idx="17">
                  <c:v>Family Q2</c:v>
                </c:pt>
                <c:pt idx="18">
                  <c:v>Family Q3</c:v>
                </c:pt>
                <c:pt idx="19">
                  <c:v>Family Q4</c:v>
                </c:pt>
                <c:pt idx="20">
                  <c:v>Music Q1</c:v>
                </c:pt>
                <c:pt idx="21">
                  <c:v>Music Q2</c:v>
                </c:pt>
                <c:pt idx="22">
                  <c:v>Music Q3</c:v>
                </c:pt>
                <c:pt idx="23">
                  <c:v>Music Q4</c:v>
                </c:pt>
              </c:strCache>
            </c:strRef>
          </c:cat>
          <c:val>
            <c:numRef>
              <c:f>'Sheet1'!$B$2:$B$25</c:f>
              <c:numCache>
                <c:formatCode>General</c:formatCode>
                <c:ptCount val="24"/>
                <c:pt idx="0">
                  <c:v>22</c:v>
                </c:pt>
                <c:pt idx="1">
                  <c:v>12</c:v>
                </c:pt>
                <c:pt idx="2">
                  <c:v>15</c:v>
                </c:pt>
                <c:pt idx="3">
                  <c:v>17</c:v>
                </c:pt>
                <c:pt idx="4">
                  <c:v>14</c:v>
                </c:pt>
                <c:pt idx="5">
                  <c:v>18</c:v>
                </c:pt>
                <c:pt idx="6">
                  <c:v>14</c:v>
                </c:pt>
                <c:pt idx="7">
                  <c:v>14</c:v>
                </c:pt>
                <c:pt idx="8">
                  <c:v>14</c:v>
                </c:pt>
                <c:pt idx="9">
                  <c:v>14</c:v>
                </c:pt>
                <c:pt idx="10">
                  <c:v>13</c:v>
                </c:pt>
                <c:pt idx="11">
                  <c:v>16</c:v>
                </c:pt>
                <c:pt idx="12">
                  <c:v>17</c:v>
                </c:pt>
                <c:pt idx="13">
                  <c:v>15</c:v>
                </c:pt>
                <c:pt idx="14">
                  <c:v>13</c:v>
                </c:pt>
                <c:pt idx="15">
                  <c:v>13</c:v>
                </c:pt>
                <c:pt idx="16">
                  <c:v>15</c:v>
                </c:pt>
                <c:pt idx="17">
                  <c:v>17</c:v>
                </c:pt>
                <c:pt idx="18">
                  <c:v>20</c:v>
                </c:pt>
                <c:pt idx="19">
                  <c:v>17</c:v>
                </c:pt>
                <c:pt idx="20">
                  <c:v>9</c:v>
                </c:pt>
                <c:pt idx="21">
                  <c:v>14</c:v>
                </c:pt>
                <c:pt idx="22">
                  <c:v>15</c:v>
                </c:pt>
                <c:pt idx="23">
                  <c:v>13</c:v>
                </c:pt>
              </c:numCache>
            </c:numRef>
          </c:val>
        </c:ser>
        <c:dLbls>
          <c:showVal val="1"/>
        </c:dLbls>
        <c:gapWidth val="75"/>
        <c:shape val="pyramid"/>
        <c:axId val="102789504"/>
        <c:axId val="102791040"/>
        <c:axId val="0"/>
      </c:bar3DChart>
      <c:catAx>
        <c:axId val="102789504"/>
        <c:scaling>
          <c:orientation val="minMax"/>
        </c:scaling>
        <c:axPos val="l"/>
        <c:majorTickMark val="none"/>
        <c:tickLblPos val="nextTo"/>
        <c:txPr>
          <a:bodyPr/>
          <a:lstStyle/>
          <a:p>
            <a:pPr>
              <a:defRPr sz="800" b="1"/>
            </a:pPr>
            <a:endParaRPr lang="en-US"/>
          </a:p>
        </c:txPr>
        <c:crossAx val="102791040"/>
        <c:crosses val="autoZero"/>
        <c:auto val="1"/>
        <c:lblAlgn val="ctr"/>
        <c:lblOffset val="100"/>
      </c:catAx>
      <c:valAx>
        <c:axId val="102791040"/>
        <c:scaling>
          <c:orientation val="minMax"/>
        </c:scaling>
        <c:axPos val="b"/>
        <c:numFmt formatCode="General" sourceLinked="1"/>
        <c:majorTickMark val="none"/>
        <c:tickLblPos val="nextTo"/>
        <c:crossAx val="102789504"/>
        <c:crosses val="autoZero"/>
        <c:crossBetween val="between"/>
      </c:valAx>
    </c:plotArea>
    <c:legend>
      <c:legendPos val="b"/>
      <c:layout>
        <c:manualLayout>
          <c:xMode val="edge"/>
          <c:yMode val="edge"/>
          <c:x val="0.71814200701377373"/>
          <c:y val="0.37509798667328609"/>
          <c:w val="0.23740214442767088"/>
          <c:h val="5.6592469674802713E-2"/>
        </c:manualLayout>
      </c:layout>
    </c:legend>
    <c:plotVisOnly val="1"/>
  </c:chart>
  <c:txPr>
    <a:bodyPr/>
    <a:lstStyle/>
    <a:p>
      <a:pPr>
        <a:defRPr sz="1800"/>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autoTitleDeleted val="1"/>
    <c:view3D>
      <c:perspective val="30"/>
    </c:view3D>
    <c:plotArea>
      <c:layout>
        <c:manualLayout>
          <c:layoutTarget val="inner"/>
          <c:xMode val="edge"/>
          <c:yMode val="edge"/>
          <c:x val="8.7600247885680951E-2"/>
          <c:y val="4.734603243317792E-2"/>
          <c:w val="0.88770839408962765"/>
          <c:h val="0.82669951487701232"/>
        </c:manualLayout>
      </c:layout>
      <c:bar3DChart>
        <c:barDir val="col"/>
        <c:grouping val="standard"/>
        <c:ser>
          <c:idx val="0"/>
          <c:order val="0"/>
          <c:tx>
            <c:strRef>
              <c:f>'Sheet1'!$B$1</c:f>
              <c:strCache>
                <c:ptCount val="1"/>
                <c:pt idx="0">
                  <c:v>Store 1</c:v>
                </c:pt>
              </c:strCache>
            </c:strRef>
          </c:tx>
          <c:spPr>
            <a:gradFill rotWithShape="1">
              <a:gsLst>
                <a:gs pos="0">
                  <a:schemeClr val="accent1">
                    <a:shade val="58000"/>
                    <a:satMod val="150000"/>
                  </a:schemeClr>
                </a:gs>
                <a:gs pos="72000">
                  <a:schemeClr val="accent1">
                    <a:tint val="90000"/>
                    <a:satMod val="135000"/>
                  </a:schemeClr>
                </a:gs>
                <a:gs pos="100000">
                  <a:schemeClr val="accent1">
                    <a:tint val="80000"/>
                    <a:satMod val="155000"/>
                  </a:schemeClr>
                </a:gs>
              </a:gsLst>
              <a:lin ang="16200000" scaled="0"/>
            </a:gradFill>
            <a:ln w="9525" cap="flat" cmpd="sng" algn="ctr">
              <a:solidFill>
                <a:schemeClr val="accent1">
                  <a:shade val="80000"/>
                </a:schemeClr>
              </a:solidFill>
              <a:prstDash val="solid"/>
            </a:ln>
            <a:effectLst>
              <a:outerShdw blurRad="50800" dist="38100" dir="5400000" rotWithShape="0">
                <a:srgbClr val="000000">
                  <a:alpha val="43137"/>
                </a:srgbClr>
              </a:outerShdw>
            </a:effectLst>
          </c:spPr>
          <c:cat>
            <c:strRef>
              <c:f>'Sheet1'!$A$2:$A$5</c:f>
              <c:strCache>
                <c:ptCount val="4"/>
                <c:pt idx="0">
                  <c:v>July, 2005</c:v>
                </c:pt>
                <c:pt idx="1">
                  <c:v>August, 2005</c:v>
                </c:pt>
                <c:pt idx="2">
                  <c:v>June, 2005</c:v>
                </c:pt>
                <c:pt idx="3">
                  <c:v>February, 2006</c:v>
                </c:pt>
              </c:strCache>
            </c:strRef>
          </c:cat>
          <c:val>
            <c:numRef>
              <c:f>'Sheet1'!$B$2:$B$5</c:f>
              <c:numCache>
                <c:formatCode>General</c:formatCode>
                <c:ptCount val="4"/>
                <c:pt idx="0">
                  <c:v>3347</c:v>
                </c:pt>
                <c:pt idx="1">
                  <c:v>2835</c:v>
                </c:pt>
                <c:pt idx="2">
                  <c:v>1015</c:v>
                </c:pt>
                <c:pt idx="3">
                  <c:v>97</c:v>
                </c:pt>
              </c:numCache>
            </c:numRef>
          </c:val>
        </c:ser>
        <c:ser>
          <c:idx val="1"/>
          <c:order val="1"/>
          <c:tx>
            <c:strRef>
              <c:f>'Sheet1'!$C$1</c:f>
              <c:strCache>
                <c:ptCount val="1"/>
                <c:pt idx="0">
                  <c:v>Store 2</c:v>
                </c:pt>
              </c:strCache>
            </c:strRef>
          </c:tx>
          <c:spPr>
            <a:solidFill>
              <a:schemeClr val="accent3"/>
            </a:solidFill>
            <a:ln w="38100" cap="flat" cmpd="sng" algn="ctr">
              <a:solidFill>
                <a:schemeClr val="lt1"/>
              </a:solidFill>
              <a:prstDash val="solid"/>
            </a:ln>
            <a:effectLst>
              <a:outerShdw blurRad="50800" dist="38100" dir="5400000" rotWithShape="0">
                <a:srgbClr val="000000">
                  <a:alpha val="43137"/>
                </a:srgbClr>
              </a:outerShdw>
            </a:effectLst>
          </c:spPr>
          <c:cat>
            <c:strRef>
              <c:f>'Sheet1'!$A$2:$A$5</c:f>
              <c:strCache>
                <c:ptCount val="4"/>
                <c:pt idx="0">
                  <c:v>July, 2005</c:v>
                </c:pt>
                <c:pt idx="1">
                  <c:v>August, 2005</c:v>
                </c:pt>
                <c:pt idx="2">
                  <c:v>June, 2005</c:v>
                </c:pt>
                <c:pt idx="3">
                  <c:v>February, 2006</c:v>
                </c:pt>
              </c:strCache>
            </c:strRef>
          </c:cat>
          <c:val>
            <c:numRef>
              <c:f>'Sheet1'!$C$2:$C$5</c:f>
              <c:numCache>
                <c:formatCode>General</c:formatCode>
                <c:ptCount val="4"/>
                <c:pt idx="0">
                  <c:v>3366</c:v>
                </c:pt>
                <c:pt idx="1">
                  <c:v>2851</c:v>
                </c:pt>
                <c:pt idx="2">
                  <c:v>1000</c:v>
                </c:pt>
                <c:pt idx="3">
                  <c:v>87</c:v>
                </c:pt>
              </c:numCache>
            </c:numRef>
          </c:val>
        </c:ser>
        <c:dLbls>
          <c:showVal val="1"/>
        </c:dLbls>
        <c:gapWidth val="75"/>
        <c:shape val="cone"/>
        <c:axId val="10478720"/>
        <c:axId val="10481024"/>
        <c:axId val="41271296"/>
      </c:bar3DChart>
      <c:catAx>
        <c:axId val="10478720"/>
        <c:scaling>
          <c:orientation val="minMax"/>
        </c:scaling>
        <c:axPos val="b"/>
        <c:majorTickMark val="none"/>
        <c:tickLblPos val="nextTo"/>
        <c:crossAx val="10481024"/>
        <c:crosses val="autoZero"/>
        <c:auto val="1"/>
        <c:lblAlgn val="ctr"/>
        <c:lblOffset val="100"/>
      </c:catAx>
      <c:valAx>
        <c:axId val="10481024"/>
        <c:scaling>
          <c:orientation val="minMax"/>
        </c:scaling>
        <c:axPos val="l"/>
        <c:numFmt formatCode="General" sourceLinked="1"/>
        <c:majorTickMark val="none"/>
        <c:tickLblPos val="nextTo"/>
        <c:crossAx val="10478720"/>
        <c:crosses val="autoZero"/>
        <c:crossBetween val="between"/>
      </c:valAx>
      <c:serAx>
        <c:axId val="41271296"/>
        <c:scaling>
          <c:orientation val="minMax"/>
        </c:scaling>
        <c:delete val="1"/>
        <c:axPos val="b"/>
        <c:majorTickMark val="none"/>
        <c:tickLblPos val="none"/>
        <c:crossAx val="10481024"/>
        <c:crosses val="autoZero"/>
      </c:serAx>
    </c:plotArea>
    <c:legend>
      <c:legendPos val="b"/>
      <c:layout>
        <c:manualLayout>
          <c:xMode val="edge"/>
          <c:yMode val="edge"/>
          <c:x val="0.67342701953922424"/>
          <c:y val="6.9716870539288753E-2"/>
          <c:w val="0.27968904928550598"/>
          <c:h val="8.1886016496251379E-2"/>
        </c:manualLayout>
      </c:layout>
    </c:legend>
    <c:plotVisOnly val="1"/>
  </c:chart>
  <c:txPr>
    <a:bodyPr/>
    <a:lstStyle/>
    <a:p>
      <a:pPr>
        <a:defRPr sz="1800"/>
      </a:pPr>
      <a:endParaRPr lang="en-US"/>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style val="7"/>
  <c:chart>
    <c:autoTitleDeleted val="1"/>
    <c:plotArea>
      <c:layout>
        <c:manualLayout>
          <c:layoutTarget val="inner"/>
          <c:xMode val="edge"/>
          <c:yMode val="edge"/>
          <c:x val="0.18288580246913586"/>
          <c:y val="4.3689938183307769E-2"/>
          <c:w val="0.81711419753086423"/>
          <c:h val="0.62028801832626967"/>
        </c:manualLayout>
      </c:layout>
      <c:lineChart>
        <c:grouping val="standard"/>
        <c:ser>
          <c:idx val="0"/>
          <c:order val="0"/>
          <c:tx>
            <c:strRef>
              <c:f>'Sheet1'!$B$1</c:f>
              <c:strCache>
                <c:ptCount val="1"/>
                <c:pt idx="0">
                  <c:v>Customers</c:v>
                </c:pt>
              </c:strCache>
            </c:strRef>
          </c:tx>
          <c:spPr>
            <a:ln w="38100" cap="flat" cmpd="sng" algn="ctr">
              <a:solidFill>
                <a:schemeClr val="lt1"/>
              </a:solidFill>
              <a:prstDash val="solid"/>
            </a:ln>
            <a:effectLst>
              <a:outerShdw blurRad="50800" dist="38100" dir="5400000" rotWithShape="0">
                <a:srgbClr val="000000">
                  <a:alpha val="43137"/>
                </a:srgbClr>
              </a:outerShdw>
            </a:effectLst>
          </c:spPr>
          <c:marker>
            <c:spPr>
              <a:solidFill>
                <a:schemeClr val="accent2"/>
              </a:solidFill>
              <a:ln w="38100" cap="flat" cmpd="sng" algn="ctr">
                <a:solidFill>
                  <a:schemeClr val="lt1"/>
                </a:solidFill>
                <a:prstDash val="solid"/>
              </a:ln>
              <a:effectLst>
                <a:outerShdw blurRad="50800" dist="38100" dir="5400000" rotWithShape="0">
                  <a:srgbClr val="000000">
                    <a:alpha val="43137"/>
                  </a:srgbClr>
                </a:outerShdw>
              </a:effectLst>
            </c:spPr>
          </c:marker>
          <c:cat>
            <c:strRef>
              <c:f>'Sheet1'!$A$2:$A$11</c:f>
              <c:strCache>
                <c:ptCount val="10"/>
                <c:pt idx="0">
                  <c:v>Eleanor Hunt</c:v>
                </c:pt>
                <c:pt idx="1">
                  <c:v>Karl Seal</c:v>
                </c:pt>
                <c:pt idx="2">
                  <c:v>Marion Snyder</c:v>
                </c:pt>
                <c:pt idx="3">
                  <c:v>Rhonda Kennedy</c:v>
                </c:pt>
                <c:pt idx="4">
                  <c:v>Clara Shaw</c:v>
                </c:pt>
                <c:pt idx="5">
                  <c:v>Tommy Collazo</c:v>
                </c:pt>
                <c:pt idx="6">
                  <c:v>Ana Bradley</c:v>
                </c:pt>
                <c:pt idx="7">
                  <c:v>Curtis Irby</c:v>
                </c:pt>
                <c:pt idx="8">
                  <c:v>Marcia Dean</c:v>
                </c:pt>
                <c:pt idx="9">
                  <c:v>Mike Way</c:v>
                </c:pt>
              </c:strCache>
            </c:strRef>
          </c:cat>
          <c:val>
            <c:numRef>
              <c:f>'Sheet1'!$B$2:$B$11</c:f>
              <c:numCache>
                <c:formatCode>General</c:formatCode>
                <c:ptCount val="10"/>
                <c:pt idx="0">
                  <c:v>211.55</c:v>
                </c:pt>
                <c:pt idx="1">
                  <c:v>208.58</c:v>
                </c:pt>
                <c:pt idx="2">
                  <c:v>194.60999999999999</c:v>
                </c:pt>
                <c:pt idx="3">
                  <c:v>191.62</c:v>
                </c:pt>
                <c:pt idx="4">
                  <c:v>189.6</c:v>
                </c:pt>
                <c:pt idx="5">
                  <c:v>183.63</c:v>
                </c:pt>
                <c:pt idx="6">
                  <c:v>167.67</c:v>
                </c:pt>
                <c:pt idx="7">
                  <c:v>167.62</c:v>
                </c:pt>
                <c:pt idx="8">
                  <c:v>166.60999999999999</c:v>
                </c:pt>
                <c:pt idx="9">
                  <c:v>162.66999999999999</c:v>
                </c:pt>
              </c:numCache>
            </c:numRef>
          </c:val>
        </c:ser>
        <c:marker val="1"/>
        <c:axId val="41281408"/>
        <c:axId val="56770944"/>
      </c:lineChart>
      <c:catAx>
        <c:axId val="41281408"/>
        <c:scaling>
          <c:orientation val="minMax"/>
        </c:scaling>
        <c:axPos val="b"/>
        <c:majorTickMark val="none"/>
        <c:tickLblPos val="nextTo"/>
        <c:crossAx val="56770944"/>
        <c:crosses val="autoZero"/>
        <c:auto val="1"/>
        <c:lblAlgn val="ctr"/>
        <c:lblOffset val="100"/>
      </c:catAx>
      <c:valAx>
        <c:axId val="56770944"/>
        <c:scaling>
          <c:orientation val="minMax"/>
        </c:scaling>
        <c:axPos val="l"/>
        <c:majorGridlines/>
        <c:title>
          <c:tx>
            <c:rich>
              <a:bodyPr/>
              <a:lstStyle/>
              <a:p>
                <a:pPr>
                  <a:defRPr/>
                </a:pPr>
                <a:r>
                  <a:rPr lang="en-GB" dirty="0" smtClean="0"/>
                  <a:t>Amounts</a:t>
                </a:r>
                <a:r>
                  <a:rPr lang="en-GB" baseline="0" dirty="0" smtClean="0"/>
                  <a:t> paid</a:t>
                </a:r>
                <a:endParaRPr lang="en-US" dirty="0"/>
              </a:p>
            </c:rich>
          </c:tx>
          <c:layout>
            <c:manualLayout>
              <c:xMode val="edge"/>
              <c:yMode val="edge"/>
              <c:x val="2.5154442500243037E-2"/>
              <c:y val="0.19887064893607145"/>
            </c:manualLayout>
          </c:layout>
        </c:title>
        <c:numFmt formatCode="General" sourceLinked="1"/>
        <c:majorTickMark val="none"/>
        <c:tickLblPos val="nextTo"/>
        <c:crossAx val="41281408"/>
        <c:crosses val="autoZero"/>
        <c:crossBetween val="between"/>
      </c:valAx>
      <c:dTable>
        <c:showHorzBorder val="1"/>
        <c:showVertBorder val="1"/>
        <c:showOutline val="1"/>
        <c:showKeys val="1"/>
        <c:txPr>
          <a:bodyPr/>
          <a:lstStyle/>
          <a:p>
            <a:pPr rtl="0">
              <a:defRPr sz="1600"/>
            </a:pPr>
            <a:endParaRPr lang="en-US"/>
          </a:p>
        </c:txPr>
      </c:dTable>
    </c:plotArea>
    <c:plotVisOnly val="1"/>
  </c:chart>
  <c:txPr>
    <a:bodyPr/>
    <a:lstStyle/>
    <a:p>
      <a:pPr>
        <a:defRPr sz="1800"/>
      </a:pPr>
      <a:endParaRPr lang="en-US"/>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47D970-53B6-44B9-B9B6-402FC7BD7739}" type="datetimeFigureOut">
              <a:rPr lang="en-US" smtClean="0"/>
              <a:pPr/>
              <a:t>5/11/2020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CDDCC3-FE96-4531-9897-74CCDC408A0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A276705C-5F8F-429B-86B9-EAC785213D3C}" type="datetimeFigureOut">
              <a:rPr lang="en-US" smtClean="0"/>
              <a:pPr/>
              <a:t>5/11/2020</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4E481F9E-3ADB-49E7-8D74-B1EF057FDCEA}"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276705C-5F8F-429B-86B9-EAC785213D3C}" type="datetimeFigureOut">
              <a:rPr lang="en-US" smtClean="0"/>
              <a:pPr/>
              <a:t>5/11/2020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E481F9E-3ADB-49E7-8D74-B1EF057FDC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276705C-5F8F-429B-86B9-EAC785213D3C}" type="datetimeFigureOut">
              <a:rPr lang="en-US" smtClean="0"/>
              <a:pPr/>
              <a:t>5/11/2020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E481F9E-3ADB-49E7-8D74-B1EF057FDCE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276705C-5F8F-429B-86B9-EAC785213D3C}" type="datetimeFigureOut">
              <a:rPr lang="en-US" smtClean="0"/>
              <a:pPr/>
              <a:t>5/11/2020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E481F9E-3ADB-49E7-8D74-B1EF057FDCE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A276705C-5F8F-429B-86B9-EAC785213D3C}" type="datetimeFigureOut">
              <a:rPr lang="en-US" smtClean="0"/>
              <a:pPr/>
              <a:t>5/11/2020</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4E481F9E-3ADB-49E7-8D74-B1EF057FDCEA}"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276705C-5F8F-429B-86B9-EAC785213D3C}" type="datetimeFigureOut">
              <a:rPr lang="en-US" smtClean="0"/>
              <a:pPr/>
              <a:t>5/11/2020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4E481F9E-3ADB-49E7-8D74-B1EF057FDCEA}"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276705C-5F8F-429B-86B9-EAC785213D3C}" type="datetimeFigureOut">
              <a:rPr lang="en-US" smtClean="0"/>
              <a:pPr/>
              <a:t>5/11/2020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4E481F9E-3ADB-49E7-8D74-B1EF057FDCE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276705C-5F8F-429B-86B9-EAC785213D3C}" type="datetimeFigureOut">
              <a:rPr lang="en-US" smtClean="0"/>
              <a:pPr/>
              <a:t>5/11/2020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E481F9E-3ADB-49E7-8D74-B1EF057FDCEA}"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276705C-5F8F-429B-86B9-EAC785213D3C}" type="datetimeFigureOut">
              <a:rPr lang="en-US" smtClean="0"/>
              <a:pPr/>
              <a:t>5/11/2020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E481F9E-3ADB-49E7-8D74-B1EF057FDC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A276705C-5F8F-429B-86B9-EAC785213D3C}" type="datetimeFigureOut">
              <a:rPr lang="en-US" smtClean="0"/>
              <a:pPr/>
              <a:t>5/11/2020</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4E481F9E-3ADB-49E7-8D74-B1EF057FDCEA}"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A276705C-5F8F-429B-86B9-EAC785213D3C}" type="datetimeFigureOut">
              <a:rPr lang="en-US" smtClean="0"/>
              <a:pPr/>
              <a:t>5/11/2020</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4E481F9E-3ADB-49E7-8D74-B1EF057FDCEA}"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A276705C-5F8F-429B-86B9-EAC785213D3C}" type="datetimeFigureOut">
              <a:rPr lang="en-US" smtClean="0"/>
              <a:pPr/>
              <a:t>5/11/2020</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4E481F9E-3ADB-49E7-8D74-B1EF057FDCEA}"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76672"/>
            <a:ext cx="8352928" cy="871208"/>
          </a:xfrm>
          <a:ln>
            <a:noFill/>
          </a:ln>
        </p:spPr>
        <p:style>
          <a:lnRef idx="0">
            <a:scrgbClr r="0" g="0" b="0"/>
          </a:lnRef>
          <a:fillRef idx="1001">
            <a:schemeClr val="dk2"/>
          </a:fillRef>
          <a:effectRef idx="0">
            <a:scrgbClr r="0" g="0" b="0"/>
          </a:effectRef>
          <a:fontRef idx="major"/>
        </p:style>
        <p:txBody>
          <a:bodyPr>
            <a:normAutofit fontScale="90000"/>
          </a:bodyPr>
          <a:lstStyle/>
          <a:p>
            <a:pPr algn="l"/>
            <a:r>
              <a:rPr lang="en-GB" sz="3200" dirty="0" smtClean="0">
                <a:solidFill>
                  <a:srgbClr val="FFFFFF"/>
                </a:solidFill>
                <a:effectLst>
                  <a:outerShdw blurRad="38100" dist="38100" dir="2700000" algn="tl">
                    <a:srgbClr val="000000">
                      <a:alpha val="43137"/>
                    </a:srgbClr>
                  </a:outerShdw>
                </a:effectLst>
                <a:ea typeface="Open Sans"/>
                <a:cs typeface="Open Sans"/>
                <a:sym typeface="Open Sans"/>
              </a:rPr>
              <a:t>Families prefer watching movies under the following categories:</a:t>
            </a:r>
            <a:endParaRPr lang="en-US" sz="32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7544" y="5157192"/>
            <a:ext cx="8229600" cy="1447373"/>
          </a:xfrm>
        </p:spPr>
        <p:txBody>
          <a:bodyPr>
            <a:normAutofit fontScale="92500" lnSpcReduction="10000"/>
          </a:bodyPr>
          <a:lstStyle/>
          <a:p>
            <a:r>
              <a:rPr lang="en-GB" sz="3400" dirty="0" smtClean="0">
                <a:solidFill>
                  <a:schemeClr val="tx1">
                    <a:tint val="75000"/>
                  </a:schemeClr>
                </a:solidFill>
                <a:latin typeface="Open Sans"/>
                <a:ea typeface="Open Sans"/>
                <a:cs typeface="Open Sans"/>
                <a:sym typeface="Open Sans"/>
              </a:rPr>
              <a:t>Families prefer watching animation and family categories over the others, among which music is least rented.</a:t>
            </a:r>
            <a:endParaRPr lang="en-US" sz="3400" dirty="0" smtClean="0">
              <a:solidFill>
                <a:schemeClr val="tx1">
                  <a:tint val="75000"/>
                </a:schemeClr>
              </a:solidFill>
              <a:latin typeface="Open Sans"/>
              <a:ea typeface="Open Sans"/>
              <a:cs typeface="Open Sans"/>
              <a:sym typeface="Open Sans"/>
            </a:endParaRPr>
          </a:p>
          <a:p>
            <a:endParaRPr lang="en-US" dirty="0"/>
          </a:p>
        </p:txBody>
      </p:sp>
      <p:graphicFrame>
        <p:nvGraphicFramePr>
          <p:cNvPr id="6" name="Content Placeholder 3"/>
          <p:cNvGraphicFramePr>
            <a:graphicFrameLocks/>
          </p:cNvGraphicFramePr>
          <p:nvPr/>
        </p:nvGraphicFramePr>
        <p:xfrm>
          <a:off x="467544" y="1340768"/>
          <a:ext cx="8229600" cy="388843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04664"/>
            <a:ext cx="8013576" cy="847856"/>
          </a:xfrm>
        </p:spPr>
        <p:txBody>
          <a:bodyPr>
            <a:normAutofit/>
          </a:bodyPr>
          <a:lstStyle/>
          <a:p>
            <a:r>
              <a:rPr lang="en-GB" sz="2400" dirty="0" smtClean="0"/>
              <a:t>Family preferred categories and their rental durations: (1</a:t>
            </a:r>
            <a:r>
              <a:rPr lang="en-GB" sz="2400" baseline="30000" dirty="0" smtClean="0"/>
              <a:t>st</a:t>
            </a:r>
            <a:r>
              <a:rPr lang="en-GB" sz="2400" dirty="0" smtClean="0"/>
              <a:t> Quarter(shortest) – 4</a:t>
            </a:r>
            <a:r>
              <a:rPr lang="en-GB" sz="2400" baseline="30000" dirty="0" smtClean="0"/>
              <a:t>th</a:t>
            </a:r>
            <a:r>
              <a:rPr lang="en-GB" sz="2400" dirty="0" smtClean="0"/>
              <a:t> Quarter(longest)) </a:t>
            </a:r>
            <a:endParaRPr lang="en-US" sz="2400" dirty="0"/>
          </a:p>
        </p:txBody>
      </p:sp>
      <p:sp>
        <p:nvSpPr>
          <p:cNvPr id="3" name="Content Placeholder 2"/>
          <p:cNvSpPr>
            <a:spLocks noGrp="1"/>
          </p:cNvSpPr>
          <p:nvPr>
            <p:ph idx="1"/>
          </p:nvPr>
        </p:nvSpPr>
        <p:spPr>
          <a:xfrm>
            <a:off x="251520" y="5517232"/>
            <a:ext cx="8517632" cy="1152128"/>
          </a:xfrm>
        </p:spPr>
        <p:txBody>
          <a:bodyPr>
            <a:normAutofit fontScale="62500" lnSpcReduction="20000"/>
          </a:bodyPr>
          <a:lstStyle/>
          <a:p>
            <a:r>
              <a:rPr lang="en-GB" dirty="0" smtClean="0"/>
              <a:t>An interesting point to be noted is, 1</a:t>
            </a:r>
            <a:r>
              <a:rPr lang="en-GB" baseline="30000" dirty="0" smtClean="0"/>
              <a:t>st</a:t>
            </a:r>
            <a:r>
              <a:rPr lang="en-GB" dirty="0" smtClean="0"/>
              <a:t> Quarter of each categories are very similar to the earlier slide data such as, Q1 of Animations is very high compared to Q1 of Music but cant say the same for the second Quarter of both.</a:t>
            </a:r>
          </a:p>
        </p:txBody>
      </p:sp>
      <p:graphicFrame>
        <p:nvGraphicFramePr>
          <p:cNvPr id="4" name="Content Placeholder 3"/>
          <p:cNvGraphicFramePr>
            <a:graphicFrameLocks/>
          </p:cNvGraphicFramePr>
          <p:nvPr/>
        </p:nvGraphicFramePr>
        <p:xfrm>
          <a:off x="457200" y="1484784"/>
          <a:ext cx="8219256" cy="403244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The difference in rental orders of both the stores:</a:t>
            </a:r>
            <a:endParaRPr lang="en-US" dirty="0"/>
          </a:p>
        </p:txBody>
      </p:sp>
      <p:sp>
        <p:nvSpPr>
          <p:cNvPr id="3" name="Content Placeholder 2"/>
          <p:cNvSpPr>
            <a:spLocks noGrp="1"/>
          </p:cNvSpPr>
          <p:nvPr>
            <p:ph idx="1"/>
          </p:nvPr>
        </p:nvSpPr>
        <p:spPr>
          <a:xfrm>
            <a:off x="467544" y="5770667"/>
            <a:ext cx="8229600" cy="1087333"/>
          </a:xfrm>
        </p:spPr>
        <p:txBody>
          <a:bodyPr>
            <a:normAutofit fontScale="70000" lnSpcReduction="20000"/>
          </a:bodyPr>
          <a:lstStyle/>
          <a:p>
            <a:r>
              <a:rPr lang="en-GB" dirty="0" smtClean="0"/>
              <a:t>When we compare orders for both the stores for all the given months, we merely see any difference. Therefore, rental orders of both the stores are almost the same.</a:t>
            </a:r>
            <a:endParaRPr lang="en-US" dirty="0"/>
          </a:p>
        </p:txBody>
      </p:sp>
      <p:graphicFrame>
        <p:nvGraphicFramePr>
          <p:cNvPr id="4" name="Content Placeholder 5"/>
          <p:cNvGraphicFramePr>
            <a:graphicFrameLocks/>
          </p:cNvGraphicFramePr>
          <p:nvPr/>
        </p:nvGraphicFramePr>
        <p:xfrm>
          <a:off x="468313" y="1556793"/>
          <a:ext cx="8229600" cy="396043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79512" y="2204864"/>
            <a:ext cx="461665" cy="1656184"/>
          </a:xfrm>
          <a:prstGeom prst="rect">
            <a:avLst/>
          </a:prstGeom>
          <a:noFill/>
        </p:spPr>
        <p:txBody>
          <a:bodyPr vert="vert270" wrap="square" rtlCol="0">
            <a:spAutoFit/>
          </a:bodyPr>
          <a:lstStyle/>
          <a:p>
            <a:r>
              <a:rPr lang="en-GB" dirty="0" smtClean="0"/>
              <a:t>Rental orders</a:t>
            </a: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2656"/>
            <a:ext cx="8568952" cy="1152128"/>
          </a:xfrm>
        </p:spPr>
        <p:txBody>
          <a:bodyPr>
            <a:noAutofit/>
          </a:bodyPr>
          <a:lstStyle/>
          <a:p>
            <a:r>
              <a:rPr lang="en-GB" sz="4000" dirty="0" smtClean="0"/>
              <a:t>Top 10 paying customers and their total payment made till date:</a:t>
            </a:r>
            <a:endParaRPr lang="en-US" sz="4000" dirty="0"/>
          </a:p>
        </p:txBody>
      </p:sp>
      <p:sp>
        <p:nvSpPr>
          <p:cNvPr id="3" name="Content Placeholder 2"/>
          <p:cNvSpPr>
            <a:spLocks noGrp="1"/>
          </p:cNvSpPr>
          <p:nvPr>
            <p:ph idx="1"/>
          </p:nvPr>
        </p:nvSpPr>
        <p:spPr>
          <a:xfrm>
            <a:off x="457200" y="5517232"/>
            <a:ext cx="8229600" cy="655284"/>
          </a:xfrm>
        </p:spPr>
        <p:txBody>
          <a:bodyPr>
            <a:noAutofit/>
          </a:bodyPr>
          <a:lstStyle/>
          <a:p>
            <a:r>
              <a:rPr lang="en-GB" sz="2400" dirty="0" smtClean="0">
                <a:latin typeface="+mj-lt"/>
              </a:rPr>
              <a:t>As seen above, the most paying customers to the least paying customers including payment amounts of each customer.</a:t>
            </a:r>
            <a:endParaRPr lang="en-US" sz="2400" dirty="0">
              <a:latin typeface="+mj-lt"/>
            </a:endParaRPr>
          </a:p>
        </p:txBody>
      </p:sp>
      <p:graphicFrame>
        <p:nvGraphicFramePr>
          <p:cNvPr id="4" name="Content Placeholder 7"/>
          <p:cNvGraphicFramePr>
            <a:graphicFrameLocks/>
          </p:cNvGraphicFramePr>
          <p:nvPr/>
        </p:nvGraphicFramePr>
        <p:xfrm>
          <a:off x="251520" y="1484784"/>
          <a:ext cx="8424936" cy="396044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149</TotalTime>
  <Words>169</Words>
  <Application>Microsoft Office PowerPoint</Application>
  <PresentationFormat>On-screen Show (4:3)</PresentationFormat>
  <Paragraphs>10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Foundry</vt:lpstr>
      <vt:lpstr>Families prefer watching movies under the following categories:</vt:lpstr>
      <vt:lpstr>Family preferred categories and their rental durations: (1st Quarter(shortest) – 4th Quarter(longest)) </vt:lpstr>
      <vt:lpstr>The difference in rental orders of both the stores:</vt:lpstr>
      <vt:lpstr>Top 10 paying customers and their total payment made till date: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Rahul</dc:creator>
  <cp:lastModifiedBy>Rahul</cp:lastModifiedBy>
  <cp:revision>16</cp:revision>
  <dcterms:created xsi:type="dcterms:W3CDTF">2020-05-11T03:25:07Z</dcterms:created>
  <dcterms:modified xsi:type="dcterms:W3CDTF">2020-05-11T12:34:58Z</dcterms:modified>
</cp:coreProperties>
</file>