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4T20:07:21.60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25 3217 24575,'-1'0'0,"0"0"0,0 1 0,0-1 0,0 1 0,0-1 0,0 1 0,0-1 0,1 1 0,-1 0 0,0-1 0,0 1 0,0 0 0,1 0 0,-1-1 0,0 1 0,1 0 0,-1 0 0,1 0 0,-1 0 0,1 0 0,-1 0 0,1 0 0,0 0 0,-1 0 0,1 0 0,0 0 0,0 0 0,0 2 0,-5 37 0,5-33 0,-2 432 0,8-371 0,2 0 0,4-1 0,2-1 0,3 0 0,3-1 0,29 62 0,26 36 0,98 157 0,-139-264 0,2-1 0,2-2 0,3-2 0,2-2 0,2-2 0,2-1 0,2-3 0,1-2 0,3-2 0,1-2 0,2-3 0,1-2 0,1-3 0,83 29 0,-21-20 0,2-5 0,180 24 0,256 2 0,-456-51 0,-17 0 0,314 11 0,-391-19 0,1-1 0,-1 0 0,0 0 0,0-1 0,1 0 0,-1 0 0,0-1 0,-1 0 0,1-1 0,0 1 0,7-7 0,-6 4 0,-1-1 0,0 0 0,-1-1 0,0 1 0,0-2 0,-1 1 0,0-1 0,7-12 0,7-17 0,-2-1 0,-1-1 0,14-53 0,21-131 0,-45 169 0,-3 1 0,-3-96 0,-3 83 0,1 41 0,-1 1 0,-1-1 0,-1 1 0,-2 0 0,-14-42 0,4 28 0,-1 2 0,-38-64 0,31 60 0,8 14 0,-33-43 0,42 61 0,-1 1 0,0 0 0,-1 0 0,0 1 0,0 0 0,0 0 0,-1 1 0,-14-7 0,-19-4 0,-1 2 0,-1 2 0,0 2 0,0 2 0,-55-3 0,-33-11 0,90 14 0,0 1 0,0 3 0,-1 1 0,-45 2 0,75 4 0,-1 0 0,0 1 0,1 1 0,0 0 0,0 1 0,0 1 0,0 0 0,1 0 0,0 2 0,0-1 0,-15 13 0,3 1 0,1 1 0,0 1 0,2 1 0,-20 27 0,24-26 0,2 1 0,0 1 0,2 0 0,-12 32 0,-36 119 0,-14 98 0,-20 59 0,78-275 0,2 1 0,3 1 0,-10 125 0,18 192 0,5-355 0,1 20 0,2-1 0,14 71 0,-11-88 0,2 0 0,0 0 0,2-1 0,1 0 0,20 35 0,6 1 0,3-1 0,3-1 0,2-3 0,3-2 0,2-2 0,2-2 0,2-2 0,105 70 0,-19-31 22,3-7 0,198 81 0,-230-118-249,1-5 1,3-5 0,229 34 0,-47-39 142,493-18 0,-605-22 84,283-54 0,173-97 0,378-164-1062,-25-51-562,-252 47 44,783-478 1,-758 284 1669,-175 43-90,-112 85 0,151-59-74,16 24 286,-493 330-47,14-21 1953,-145 103-1392,-2-1 0,0-1 1,-1 0-1,31-48 0,-35 44-389,20-32-213,3 0 1,61-69-1,38-16-124,173-136 0,-272 246 0,0-1 0,-3-3 0,47-57 0,-63 67 0,-1-1 0,-1 0 0,-2-1 0,-1-1 0,-1-1 0,13-40 0,68-189 0,17-57 0,-94 255 0,4 1 0,38-76 0,-24 62 0,49-73 0,-62 114 0,1 2 0,2 0 0,0 2 0,40-34 0,58-34 0,-69 57 0,50-49 0,-102 87 0,0 0 0,0 0 0,0-1 0,-1 1 0,1-1 0,-1 1 0,0-1 0,2-4 0,-3 7 0,-1 1 0,0-1 0,0 0 0,0 1 0,0-1 0,0 0 0,0 1 0,0-1 0,0 0 0,0 1 0,0-1 0,0 1 0,0-1 0,0 0 0,0 1 0,-1-1 0,1 0 0,0 1 0,0-1 0,-1 1 0,1-1 0,-1 0 0,0 0 0,0 0 0,0 0 0,0 1 0,-1-1 0,1 0 0,0 1 0,0-1 0,-1 1 0,1-1 0,0 1 0,-1-1 0,1 1 0,-1 0 0,-1 0 0,-42-3 0,1 2 0,-50 6 0,-11 0 0,-172-5 0,290-1 0,0-1 0,0 0 0,0-1 0,22-8 0,26-6 0,24 6 0,0 4 0,149 6 0,-99 4 0,-126-4 0,-1 1 0,1 1 0,0 0 0,-1 0 0,1 1 0,-1 0 0,10 3 0,-15-3 0,0-1 0,0 1 0,0 0 0,0 0 0,0 0 0,0 0 0,0 1 0,-1-1 0,1 1 0,-1-1 0,0 1 0,0 0 0,0 0 0,0 0 0,0 0 0,-1 0 0,1 1 0,-1-1 0,0 0 0,1 5 0,0 8 0,0 0 0,-1 0 0,-1-1 0,0 1 0,-1 0 0,-1 0 0,-5 20 0,1 6 0,-2 3 0,-3 0 0,-19 55 0,-11 49 0,35-126 58,-13 35 0,12-37-799,-10 40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5B433-FC0D-4E93-856C-0750F8CAD71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E0E40-EA7F-4391-8B45-1CB698387F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14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3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0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373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76094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229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159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130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4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24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74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455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24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19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20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3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37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22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331A809-3DE7-487A-BC16-17EB779F18DE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74B6D82-FD57-452D-A773-EF7C72366F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3671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9394-79C2-9437-F5AB-AB199C88E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424067" y="635684"/>
            <a:ext cx="9440034" cy="1828801"/>
          </a:xfrm>
        </p:spPr>
        <p:txBody>
          <a:bodyPr/>
          <a:lstStyle/>
          <a:p>
            <a:r>
              <a:rPr lang="en-IN" dirty="0"/>
              <a:t>PSIUB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18462-F764-D10C-6D91-5FC4CBBA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378" y="2472612"/>
            <a:ext cx="3301144" cy="1548882"/>
          </a:xfrm>
        </p:spPr>
        <p:txBody>
          <a:bodyPr>
            <a:normAutofit/>
          </a:bodyPr>
          <a:lstStyle/>
          <a:p>
            <a:r>
              <a:rPr lang="en-US" b="1" dirty="0"/>
              <a:t>Perimeter Surveillance Interface Unit with Buzzer</a:t>
            </a:r>
            <a:r>
              <a:rPr lang="en-US" dirty="0"/>
              <a:t> </a:t>
            </a:r>
          </a:p>
          <a:p>
            <a:r>
              <a:rPr lang="en-US" dirty="0"/>
              <a:t>–</a:t>
            </a:r>
            <a:r>
              <a:rPr lang="en-IN" dirty="0"/>
              <a:t>By </a:t>
            </a:r>
            <a:r>
              <a:rPr lang="en-IN" dirty="0" err="1"/>
              <a:t>shlok</a:t>
            </a:r>
            <a:r>
              <a:rPr lang="en-IN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7E0F3D-B4C6-F178-5065-545B7A1518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768" y="410547"/>
            <a:ext cx="3782008" cy="56730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15107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78168-7195-5317-98A8-D0866B2BBB9D}"/>
              </a:ext>
            </a:extLst>
          </p:cNvPr>
          <p:cNvSpPr txBox="1"/>
          <p:nvPr/>
        </p:nvSpPr>
        <p:spPr>
          <a:xfrm>
            <a:off x="521208" y="685800"/>
            <a:ext cx="6970306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Berlin Sans FB Demi" panose="020E0802020502020306" pitchFamily="34" charset="0"/>
              </a:rPr>
              <a:t>Conclusion &amp; Future Scope</a:t>
            </a:r>
          </a:p>
          <a:p>
            <a:endParaRPr lang="en-US" sz="2400" b="1" u="sng" dirty="0">
              <a:latin typeface="Berlin Sans FB Demi" panose="020E0802020502020306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Successfully developed a </a:t>
            </a:r>
            <a:r>
              <a:rPr lang="en-US" b="1" dirty="0"/>
              <a:t>compact intrusion alert system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Scope: integrate GSM module, wireless sensor nodes, solar power.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Can be adapted for </a:t>
            </a:r>
            <a:r>
              <a:rPr lang="en-US" b="1" dirty="0"/>
              <a:t>civilian and </a:t>
            </a:r>
            <a:r>
              <a:rPr lang="en-US" b="1" dirty="0" err="1"/>
              <a:t>defence</a:t>
            </a:r>
            <a:r>
              <a:rPr lang="en-US" b="1" dirty="0"/>
              <a:t> use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6E92F9-AF75-ECFA-1959-2C5E321BEFD4}"/>
              </a:ext>
            </a:extLst>
          </p:cNvPr>
          <p:cNvSpPr/>
          <p:nvPr/>
        </p:nvSpPr>
        <p:spPr>
          <a:xfrm>
            <a:off x="3407963" y="3429000"/>
            <a:ext cx="4790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THANK YOU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8EB73-793F-8D78-9E55-9E3E12401EBF}"/>
              </a:ext>
            </a:extLst>
          </p:cNvPr>
          <p:cNvSpPr txBox="1"/>
          <p:nvPr/>
        </p:nvSpPr>
        <p:spPr>
          <a:xfrm>
            <a:off x="3264409" y="4198441"/>
            <a:ext cx="62453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Visit our GitHub profile from website to see its files and codes</a:t>
            </a:r>
          </a:p>
        </p:txBody>
      </p:sp>
    </p:spTree>
    <p:extLst>
      <p:ext uri="{BB962C8B-B14F-4D97-AF65-F5344CB8AC3E}">
        <p14:creationId xmlns:p14="http://schemas.microsoft.com/office/powerpoint/2010/main" val="235090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661042-888E-52D9-5743-A5B0C1DF6254}"/>
              </a:ext>
            </a:extLst>
          </p:cNvPr>
          <p:cNvSpPr txBox="1"/>
          <p:nvPr/>
        </p:nvSpPr>
        <p:spPr>
          <a:xfrm>
            <a:off x="603504" y="749808"/>
            <a:ext cx="8823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Berlin Sans FB Demi" panose="020E0802020502020306" pitchFamily="34" charset="0"/>
              </a:rPr>
              <a:t>Problem Statement</a:t>
            </a:r>
          </a:p>
          <a:p>
            <a:endParaRPr lang="en-US" sz="2400" b="1" dirty="0">
              <a:latin typeface="Berlin Sans FB Demi" panose="020E0802020502020306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Increasing security threats to sensitive installations.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Need for a </a:t>
            </a:r>
            <a:r>
              <a:rPr lang="en-US" b="1" dirty="0"/>
              <a:t>low-cost, portable, and efficient</a:t>
            </a:r>
            <a:r>
              <a:rPr lang="en-US" dirty="0"/>
              <a:t> intrusion detection solution.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Defence</a:t>
            </a:r>
            <a:r>
              <a:rPr lang="en-US" dirty="0"/>
              <a:t> requirement: quick deployment in the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82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F5E18-B1A2-F5BB-00CF-A00E4980C8AB}"/>
              </a:ext>
            </a:extLst>
          </p:cNvPr>
          <p:cNvSpPr txBox="1"/>
          <p:nvPr/>
        </p:nvSpPr>
        <p:spPr>
          <a:xfrm>
            <a:off x="585216" y="1389888"/>
            <a:ext cx="907084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Berlin Sans FB Demi" panose="020E0802020502020306" pitchFamily="34" charset="0"/>
              </a:rPr>
              <a:t>Objective</a:t>
            </a:r>
          </a:p>
          <a:p>
            <a:endParaRPr lang="en-US" b="1" dirty="0"/>
          </a:p>
          <a:p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Detect unauthorized entry using </a:t>
            </a:r>
            <a:r>
              <a:rPr lang="en-US" b="1" dirty="0"/>
              <a:t>IR sensors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instant visual &amp; audio alerts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Show countdown timer for breach time tracking.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Enable </a:t>
            </a:r>
            <a:r>
              <a:rPr lang="en-US" b="1" dirty="0"/>
              <a:t>secure code entry</a:t>
            </a:r>
            <a:r>
              <a:rPr lang="en-US" dirty="0"/>
              <a:t> via keypad to disarm.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30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DCE46B-4DE6-93AA-3581-10B04A377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773" y="1996692"/>
            <a:ext cx="10674454" cy="40932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2EBA31-3E24-D0EB-EA8E-367E5877BFE2}"/>
              </a:ext>
            </a:extLst>
          </p:cNvPr>
          <p:cNvSpPr txBox="1"/>
          <p:nvPr/>
        </p:nvSpPr>
        <p:spPr>
          <a:xfrm>
            <a:off x="877824" y="1143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>
                <a:latin typeface="Berlin Sans FB Demi" panose="020E0802020502020306" pitchFamily="34" charset="0"/>
              </a:rPr>
              <a:t>BLOCK DIAGRAM </a:t>
            </a:r>
          </a:p>
        </p:txBody>
      </p:sp>
    </p:spTree>
    <p:extLst>
      <p:ext uri="{BB962C8B-B14F-4D97-AF65-F5344CB8AC3E}">
        <p14:creationId xmlns:p14="http://schemas.microsoft.com/office/powerpoint/2010/main" val="1687849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E9A27B-730F-04D5-6005-389C8CAEA548}"/>
              </a:ext>
            </a:extLst>
          </p:cNvPr>
          <p:cNvSpPr txBox="1"/>
          <p:nvPr/>
        </p:nvSpPr>
        <p:spPr>
          <a:xfrm>
            <a:off x="768096" y="1024128"/>
            <a:ext cx="651270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Berlin Sans FB Demi" panose="020E0802020502020306" pitchFamily="34" charset="0"/>
              </a:rPr>
              <a:t>Hardware Components</a:t>
            </a:r>
          </a:p>
          <a:p>
            <a:endParaRPr lang="en-IN" sz="2400" b="1" dirty="0">
              <a:latin typeface="Berlin Sans FB Demi" panose="020E0802020502020306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IR Sensor</a:t>
            </a:r>
            <a:r>
              <a:rPr lang="en-IN" dirty="0"/>
              <a:t> – Motion/intrusion detection { in simulation switch is representing the sensor to create interrupt}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Keypad</a:t>
            </a:r>
            <a:r>
              <a:rPr lang="en-IN" dirty="0"/>
              <a:t> – Code input for disarm/authentication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LCD</a:t>
            </a:r>
            <a:r>
              <a:rPr lang="en-IN" dirty="0"/>
              <a:t> – Timer &amp; system status display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LED</a:t>
            </a:r>
            <a:r>
              <a:rPr lang="en-IN" dirty="0"/>
              <a:t> – Visual breach alert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Buzzer</a:t>
            </a:r>
            <a:r>
              <a:rPr lang="en-IN" dirty="0"/>
              <a:t> – Audible alarm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7-Segment Display</a:t>
            </a:r>
            <a:r>
              <a:rPr lang="en-IN" dirty="0"/>
              <a:t> – Single-digit status/count display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8051 MCU</a:t>
            </a:r>
            <a:r>
              <a:rPr lang="en-IN" dirty="0"/>
              <a:t> – Core processing unit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58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E113852-9162-3617-06A0-FE46C266F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04" y="2743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LCD, Ports, and Variables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"ENTER pass -" on LCD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External Interrupt 0 (EX0)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Timer0 (Mode 1) for 1-second count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Global Interrupts (EA)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F7FE5-C696-B0A3-866F-1CBB7824C84D}"/>
              </a:ext>
            </a:extLst>
          </p:cNvPr>
          <p:cNvSpPr txBox="1"/>
          <p:nvPr/>
        </p:nvSpPr>
        <p:spPr>
          <a:xfrm>
            <a:off x="146304" y="502920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u="sng" dirty="0">
                <a:latin typeface="Berlin Sans FB Demi" panose="020E0802020502020306" pitchFamily="34" charset="0"/>
              </a:rPr>
              <a:t>FLOWCHART</a:t>
            </a:r>
            <a:r>
              <a:rPr lang="en-IN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8789F11-B2F0-4C75-F8ED-B38D730A595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0" y="3161457"/>
            <a:ext cx="10158984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for Password Entry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↳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Press?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Stay in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Store in </a:t>
            </a:r>
            <a:r>
              <a:rPr lang="en-US" altLang="en-US" dirty="0">
                <a:latin typeface="Arial" panose="020B0604020202020204" pitchFamily="34" charset="0"/>
              </a:rPr>
              <a:t>entered[] and show on LCD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3 digits entered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↳ Compare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Corrpass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Show "Access Granted", set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Mismatch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Show "Wrong Pass!", reset POS 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Access Granted → Enter Main Loop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95FE07E-7068-D739-FFE0-718A516FE97C}"/>
                  </a:ext>
                </a:extLst>
              </p14:cNvPr>
              <p14:cNvContentPartPr/>
              <p14:nvPr/>
            </p14:nvContentPartPr>
            <p14:xfrm>
              <a:off x="345534" y="3320662"/>
              <a:ext cx="5655960" cy="2692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95FE07E-7068-D739-FFE0-718A516FE9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534" y="3284662"/>
                <a:ext cx="5727600" cy="276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63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BD158884-A1C6-44A6-AE80-B3B6E580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08" y="928644"/>
            <a:ext cx="564184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Loop Checks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lang="en-US" altLang="en-US" b="1" dirty="0" err="1">
                <a:latin typeface="Arial" panose="020B0604020202020204" pitchFamily="34" charset="0"/>
              </a:rPr>
              <a:t>ckfg</a:t>
            </a:r>
            <a:r>
              <a:rPr lang="en-US" altLang="en-US" b="1" dirty="0">
                <a:latin typeface="Arial" panose="020B0604020202020204" pitchFamily="34" charset="0"/>
              </a:rPr>
              <a:t>==1 (set by Timer0 ISR)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→ Update LCD with current Time (</a:t>
            </a:r>
            <a:r>
              <a:rPr lang="en-US" altLang="en-US" b="1" dirty="0" err="1">
                <a:latin typeface="Arial" panose="020B0604020202020204" pitchFamily="34" charset="0"/>
              </a:rPr>
              <a:t>hh:mm:ss</a:t>
            </a:r>
            <a:r>
              <a:rPr lang="en-US" altLang="en-US" b="1" dirty="0">
                <a:latin typeface="Arial" panose="020B0604020202020204" pitchFamily="34" charset="0"/>
              </a:rPr>
              <a:t>)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→ Reset </a:t>
            </a:r>
            <a:r>
              <a:rPr lang="en-US" altLang="en-US" b="1" dirty="0" err="1">
                <a:latin typeface="Arial" panose="020B0604020202020204" pitchFamily="34" charset="0"/>
              </a:rPr>
              <a:t>ckfg</a:t>
            </a:r>
            <a:r>
              <a:rPr lang="en-US" altLang="en-US" b="1" dirty="0">
                <a:latin typeface="Arial" panose="020B0604020202020204" pitchFamily="34" charset="0"/>
              </a:rPr>
              <a:t>=0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If </a:t>
            </a:r>
            <a:r>
              <a:rPr lang="en-US" altLang="en-US" b="1" dirty="0" err="1">
                <a:latin typeface="Arial" panose="020B0604020202020204" pitchFamily="34" charset="0"/>
              </a:rPr>
              <a:t>sevsegfg</a:t>
            </a:r>
            <a:r>
              <a:rPr lang="en-US" altLang="en-US" b="1" dirty="0">
                <a:latin typeface="Arial" panose="020B0604020202020204" pitchFamily="34" charset="0"/>
              </a:rPr>
              <a:t>==1 (set by EX0 ISR)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→ Increment </a:t>
            </a:r>
            <a:r>
              <a:rPr lang="en-US" altLang="en-US" b="1" dirty="0" err="1">
                <a:latin typeface="Arial" panose="020B0604020202020204" pitchFamily="34" charset="0"/>
              </a:rPr>
              <a:t>sevsegg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→ Display on 7-segment (</a:t>
            </a:r>
            <a:r>
              <a:rPr lang="en-US" altLang="en-US" b="1" dirty="0" err="1">
                <a:latin typeface="Arial" panose="020B0604020202020204" pitchFamily="34" charset="0"/>
              </a:rPr>
              <a:t>dnseg</a:t>
            </a:r>
            <a:r>
              <a:rPr lang="en-US" altLang="en-US" b="1" dirty="0">
                <a:latin typeface="Arial" panose="020B0604020202020204" pitchFamily="34" charset="0"/>
              </a:rPr>
              <a:t>() function)</a:t>
            </a:r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b="1" dirty="0">
                <a:latin typeface="Arial" panose="020B0604020202020204" pitchFamily="34" charset="0"/>
              </a:rPr>
              <a:t>→ Reset </a:t>
            </a:r>
            <a:r>
              <a:rPr lang="en-US" altLang="en-US" b="1" dirty="0" err="1">
                <a:latin typeface="Arial" panose="020B0604020202020204" pitchFamily="34" charset="0"/>
              </a:rPr>
              <a:t>sevsegfg</a:t>
            </a:r>
            <a:r>
              <a:rPr lang="en-US" altLang="en-US" b="1" dirty="0">
                <a:latin typeface="Arial" panose="020B0604020202020204" pitchFamily="34" charset="0"/>
              </a:rPr>
              <a:t>=0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Other non-blocking tasks can be placed here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Forever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A1498AB-9CE7-7B57-68EB-6C2E58AA5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6752" y="1787197"/>
            <a:ext cx="572414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Interrupt Routines: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Timer0 ISR: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Increment seconds, minutes, hours.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If limits reached, reset and carry over.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Set </a:t>
            </a:r>
            <a:r>
              <a:rPr lang="en-US" altLang="en-US" b="1" dirty="0" err="1">
                <a:latin typeface="Arial" panose="020B0604020202020204" pitchFamily="34" charset="0"/>
              </a:rPr>
              <a:t>ckfg</a:t>
            </a:r>
            <a:r>
              <a:rPr lang="en-US" altLang="en-US" b="1" dirty="0">
                <a:latin typeface="Arial" panose="020B0604020202020204" pitchFamily="34" charset="0"/>
              </a:rPr>
              <a:t>=1 to notify main loop.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External Interrupt 0 ISR: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Set </a:t>
            </a:r>
            <a:r>
              <a:rPr lang="en-US" altLang="en-US" b="1" dirty="0" err="1">
                <a:latin typeface="Arial" panose="020B0604020202020204" pitchFamily="34" charset="0"/>
              </a:rPr>
              <a:t>sevsegfg</a:t>
            </a:r>
            <a:r>
              <a:rPr lang="en-US" altLang="en-US" b="1" dirty="0">
                <a:latin typeface="Arial" panose="020B0604020202020204" pitchFamily="34" charset="0"/>
              </a:rPr>
              <a:t>=1 to notify main loop.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Toggle 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2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E5A137-5AC3-D2A3-84DC-9B2A168CE77C}"/>
              </a:ext>
            </a:extLst>
          </p:cNvPr>
          <p:cNvSpPr txBox="1"/>
          <p:nvPr/>
        </p:nvSpPr>
        <p:spPr>
          <a:xfrm>
            <a:off x="640080" y="896112"/>
            <a:ext cx="5995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Berlin Sans FB Demi" panose="020E0802020502020306" pitchFamily="34" charset="0"/>
              </a:rPr>
              <a:t>New Approach learnt during this project -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2AB436-0D62-C8B2-6890-4DBA28655C8B}"/>
              </a:ext>
            </a:extLst>
          </p:cNvPr>
          <p:cNvSpPr txBox="1"/>
          <p:nvPr/>
        </p:nvSpPr>
        <p:spPr>
          <a:xfrm>
            <a:off x="347472" y="1501848"/>
            <a:ext cx="805220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My Old Logic did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Blocking loops (keypad, 7-seg, delays) → MCU stuck, events missed.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New Event-Driven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Timers → periodic tasks (clock, LEDs).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Interrupts → instant reactions (buttons, sensors).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Flags → communicate between ISR &amp; main loop.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How It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Timer ISR updates flags → main loop acts.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Interrupt ISR sets flags → main loop responds.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Main loop never blocked, MCU free for other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Non-blocking, responsive, efficient, scalable.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Hardware vs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Hardware: Real events &amp; precise timers.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Arial" panose="020B0604020202020204" pitchFamily="34" charset="0"/>
              </a:rPr>
              <a:t>Simulation: Adjusted logic, same principles.</a:t>
            </a:r>
          </a:p>
        </p:txBody>
      </p:sp>
    </p:spTree>
    <p:extLst>
      <p:ext uri="{BB962C8B-B14F-4D97-AF65-F5344CB8AC3E}">
        <p14:creationId xmlns:p14="http://schemas.microsoft.com/office/powerpoint/2010/main" val="126160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CEF55-65C0-E3CD-7E49-3501CEE6A450}"/>
              </a:ext>
            </a:extLst>
          </p:cNvPr>
          <p:cNvSpPr txBox="1"/>
          <p:nvPr/>
        </p:nvSpPr>
        <p:spPr>
          <a:xfrm>
            <a:off x="658368" y="941832"/>
            <a:ext cx="4447692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Berlin Sans FB Demi" panose="020E0802020502020306" pitchFamily="34" charset="0"/>
              </a:rPr>
              <a:t>Applications</a:t>
            </a:r>
          </a:p>
          <a:p>
            <a:endParaRPr lang="en-US" sz="2400" b="1" dirty="0">
              <a:latin typeface="Berlin Sans FB Demi" panose="020E0802020502020306" pitchFamily="34" charset="0"/>
            </a:endParaRPr>
          </a:p>
          <a:p>
            <a:r>
              <a:rPr lang="en-US" dirty="0"/>
              <a:t>Border post security.</a:t>
            </a:r>
          </a:p>
          <a:p>
            <a:endParaRPr lang="en-US" dirty="0"/>
          </a:p>
          <a:p>
            <a:r>
              <a:rPr lang="en-US" dirty="0"/>
              <a:t>Ammunition storage monitoring.</a:t>
            </a:r>
          </a:p>
          <a:p>
            <a:endParaRPr lang="en-US" dirty="0"/>
          </a:p>
          <a:p>
            <a:r>
              <a:rPr lang="en-US" dirty="0"/>
              <a:t>Military camp perimeter security.</a:t>
            </a:r>
          </a:p>
          <a:p>
            <a:endParaRPr lang="en-US" dirty="0"/>
          </a:p>
          <a:p>
            <a:r>
              <a:rPr lang="en-US" dirty="0"/>
              <a:t>Sensitive room access control.</a:t>
            </a:r>
          </a:p>
          <a:p>
            <a:endParaRPr lang="en-US" dirty="0"/>
          </a:p>
          <a:p>
            <a:r>
              <a:rPr lang="en-US" dirty="0"/>
              <a:t>Disaster relief temporary shelter protection.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185D26-4421-822F-9CEF-B3F0F6F84691}"/>
              </a:ext>
            </a:extLst>
          </p:cNvPr>
          <p:cNvSpPr txBox="1"/>
          <p:nvPr/>
        </p:nvSpPr>
        <p:spPr>
          <a:xfrm>
            <a:off x="6221629" y="941832"/>
            <a:ext cx="472744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Berlin Sans FB Demi" panose="020E0802020502020306" pitchFamily="34" charset="0"/>
              </a:rPr>
              <a:t>Advantages</a:t>
            </a:r>
          </a:p>
          <a:p>
            <a:endParaRPr lang="en-US" sz="2000" b="1" u="sng" dirty="0">
              <a:latin typeface="Berlin Sans FB Demi" panose="020E0802020502020306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Fast deployment</a:t>
            </a:r>
            <a:r>
              <a:rPr lang="en-US" dirty="0"/>
              <a:t> in the field.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Cost-effective</a:t>
            </a:r>
            <a:r>
              <a:rPr lang="en-US" dirty="0"/>
              <a:t> compared to industrial security systems.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User-friendly</a:t>
            </a:r>
            <a:r>
              <a:rPr lang="en-US" dirty="0"/>
              <a:t> with clear display and simple controls.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Reliable for </a:t>
            </a:r>
            <a:r>
              <a:rPr lang="en-US" b="1" dirty="0"/>
              <a:t>critical </a:t>
            </a:r>
            <a:r>
              <a:rPr lang="en-US" b="1" dirty="0" err="1"/>
              <a:t>defence</a:t>
            </a:r>
            <a:r>
              <a:rPr lang="en-US" b="1" dirty="0"/>
              <a:t> scenarios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880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133</TotalTime>
  <Words>591</Words>
  <Application>Microsoft Office PowerPoint</Application>
  <PresentationFormat>Widescreen</PresentationFormat>
  <Paragraphs>121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Calibri</vt:lpstr>
      <vt:lpstr>Calisto MT</vt:lpstr>
      <vt:lpstr>Wingdings 2</vt:lpstr>
      <vt:lpstr>Slate</vt:lpstr>
      <vt:lpstr>PSIUB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Shlok Kumar</dc:creator>
  <cp:lastModifiedBy>Shlok Kumar</cp:lastModifiedBy>
  <cp:revision>8</cp:revision>
  <dcterms:created xsi:type="dcterms:W3CDTF">2025-08-11T20:24:07Z</dcterms:created>
  <dcterms:modified xsi:type="dcterms:W3CDTF">2025-08-14T21:03:12Z</dcterms:modified>
</cp:coreProperties>
</file>