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I Afergan" userId="0e5b867d02fbcf83" providerId="LiveId" clId="{675DB209-D853-48F6-9A2E-D4E6BBFDA9FA}"/>
    <pc:docChg chg="undo custSel addSld delSld modSld sldOrd">
      <pc:chgData name="ShloMI Afergan" userId="0e5b867d02fbcf83" providerId="LiveId" clId="{675DB209-D853-48F6-9A2E-D4E6BBFDA9FA}" dt="2021-05-21T16:34:39.554" v="2510" actId="47"/>
      <pc:docMkLst>
        <pc:docMk/>
      </pc:docMkLst>
      <pc:sldChg chg="modSp new mod">
        <pc:chgData name="ShloMI Afergan" userId="0e5b867d02fbcf83" providerId="LiveId" clId="{675DB209-D853-48F6-9A2E-D4E6BBFDA9FA}" dt="2021-05-21T16:34:19.084" v="2491" actId="20577"/>
        <pc:sldMkLst>
          <pc:docMk/>
          <pc:sldMk cId="3039631271" sldId="263"/>
        </pc:sldMkLst>
        <pc:spChg chg="mod">
          <ac:chgData name="ShloMI Afergan" userId="0e5b867d02fbcf83" providerId="LiveId" clId="{675DB209-D853-48F6-9A2E-D4E6BBFDA9FA}" dt="2021-05-21T15:16:06.419" v="87" actId="1076"/>
          <ac:spMkLst>
            <pc:docMk/>
            <pc:sldMk cId="3039631271" sldId="263"/>
            <ac:spMk id="2" creationId="{23DA0045-50B1-4700-A57B-94FC3DED271C}"/>
          </ac:spMkLst>
        </pc:spChg>
        <pc:spChg chg="mod">
          <ac:chgData name="ShloMI Afergan" userId="0e5b867d02fbcf83" providerId="LiveId" clId="{675DB209-D853-48F6-9A2E-D4E6BBFDA9FA}" dt="2021-05-21T16:34:19.084" v="2491" actId="20577"/>
          <ac:spMkLst>
            <pc:docMk/>
            <pc:sldMk cId="3039631271" sldId="263"/>
            <ac:spMk id="3" creationId="{AACFE9B6-5CFF-4A38-A7CA-76CFF4F0623A}"/>
          </ac:spMkLst>
        </pc:spChg>
      </pc:sldChg>
      <pc:sldChg chg="modSp new mod ord">
        <pc:chgData name="ShloMI Afergan" userId="0e5b867d02fbcf83" providerId="LiveId" clId="{675DB209-D853-48F6-9A2E-D4E6BBFDA9FA}" dt="2021-05-21T16:33:12.278" v="2277" actId="20577"/>
        <pc:sldMkLst>
          <pc:docMk/>
          <pc:sldMk cId="1312323454" sldId="264"/>
        </pc:sldMkLst>
        <pc:spChg chg="mod">
          <ac:chgData name="ShloMI Afergan" userId="0e5b867d02fbcf83" providerId="LiveId" clId="{675DB209-D853-48F6-9A2E-D4E6BBFDA9FA}" dt="2021-05-21T15:32:10.315" v="907" actId="1076"/>
          <ac:spMkLst>
            <pc:docMk/>
            <pc:sldMk cId="1312323454" sldId="264"/>
            <ac:spMk id="2" creationId="{2819E1A7-CD02-4B56-8DC5-245074650AC3}"/>
          </ac:spMkLst>
        </pc:spChg>
        <pc:spChg chg="mod">
          <ac:chgData name="ShloMI Afergan" userId="0e5b867d02fbcf83" providerId="LiveId" clId="{675DB209-D853-48F6-9A2E-D4E6BBFDA9FA}" dt="2021-05-21T16:33:12.278" v="2277" actId="20577"/>
          <ac:spMkLst>
            <pc:docMk/>
            <pc:sldMk cId="1312323454" sldId="264"/>
            <ac:spMk id="3" creationId="{193BECAC-2FA9-463A-B0A0-0ED530F9D57F}"/>
          </ac:spMkLst>
        </pc:spChg>
      </pc:sldChg>
      <pc:sldChg chg="modSp new del mod">
        <pc:chgData name="ShloMI Afergan" userId="0e5b867d02fbcf83" providerId="LiveId" clId="{675DB209-D853-48F6-9A2E-D4E6BBFDA9FA}" dt="2021-05-21T16:34:39.554" v="2510" actId="47"/>
        <pc:sldMkLst>
          <pc:docMk/>
          <pc:sldMk cId="1771200304" sldId="265"/>
        </pc:sldMkLst>
        <pc:spChg chg="mod">
          <ac:chgData name="ShloMI Afergan" userId="0e5b867d02fbcf83" providerId="LiveId" clId="{675DB209-D853-48F6-9A2E-D4E6BBFDA9FA}" dt="2021-05-21T16:34:37.183" v="2509" actId="20577"/>
          <ac:spMkLst>
            <pc:docMk/>
            <pc:sldMk cId="1771200304" sldId="265"/>
            <ac:spMk id="2" creationId="{58F9489C-E921-4331-B058-74094669E06D}"/>
          </ac:spMkLst>
        </pc:spChg>
      </pc:sldChg>
    </pc:docChg>
  </pc:docChgLst>
  <pc:docChgLst>
    <pc:chgData name="ShloMI Afergan" userId="0e5b867d02fbcf83" providerId="LiveId" clId="{A1EA09CD-B99F-4CCF-A8FC-43849FAAF88E}"/>
    <pc:docChg chg="modSld">
      <pc:chgData name="ShloMI Afergan" userId="0e5b867d02fbcf83" providerId="LiveId" clId="{A1EA09CD-B99F-4CCF-A8FC-43849FAAF88E}" dt="2021-05-23T11:01:57.137" v="4" actId="20577"/>
      <pc:docMkLst>
        <pc:docMk/>
      </pc:docMkLst>
      <pc:sldChg chg="modSp mod">
        <pc:chgData name="ShloMI Afergan" userId="0e5b867d02fbcf83" providerId="LiveId" clId="{A1EA09CD-B99F-4CCF-A8FC-43849FAAF88E}" dt="2021-05-23T11:01:57.137" v="4" actId="20577"/>
        <pc:sldMkLst>
          <pc:docMk/>
          <pc:sldMk cId="3039631271" sldId="263"/>
        </pc:sldMkLst>
        <pc:spChg chg="mod">
          <ac:chgData name="ShloMI Afergan" userId="0e5b867d02fbcf83" providerId="LiveId" clId="{A1EA09CD-B99F-4CCF-A8FC-43849FAAF88E}" dt="2021-05-23T11:01:57.137" v="4" actId="20577"/>
          <ac:spMkLst>
            <pc:docMk/>
            <pc:sldMk cId="3039631271" sldId="263"/>
            <ac:spMk id="3" creationId="{AACFE9B6-5CFF-4A38-A7CA-76CFF4F062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3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36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4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82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88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94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79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7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012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23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5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3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215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9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2C2C-5EED-4EFC-995A-49E5ADCBB661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71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915454" y="1706194"/>
            <a:ext cx="8144134" cy="24477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Baby Go</a:t>
            </a:r>
            <a:endParaRPr lang="he-IL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222376" y="2625632"/>
            <a:ext cx="2717075" cy="1528357"/>
          </a:xfrm>
        </p:spPr>
        <p:txBody>
          <a:bodyPr>
            <a:noAutofit/>
          </a:bodyPr>
          <a:lstStyle/>
          <a:p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מציגים:</a:t>
            </a:r>
          </a:p>
          <a:p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נאור גבאי</a:t>
            </a:r>
          </a:p>
          <a:p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שלומי איפרגן</a:t>
            </a:r>
          </a:p>
        </p:txBody>
      </p:sp>
      <p:pic>
        <p:nvPicPr>
          <p:cNvPr id="1028" name="Picture 4" descr="Free baby feeding app from scoops AOP award - MadeForMu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7" y="2750567"/>
            <a:ext cx="1933302" cy="12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721" y="757646"/>
            <a:ext cx="9211492" cy="1040969"/>
          </a:xfrm>
        </p:spPr>
        <p:txBody>
          <a:bodyPr>
            <a:normAutofit fontScale="90000"/>
          </a:bodyPr>
          <a:lstStyle/>
          <a:p>
            <a:pPr algn="ctr"/>
            <a:r>
              <a:rPr lang="he-IL" sz="7200" dirty="0">
                <a:latin typeface="Bauhaus 93" panose="04030905020B02020C02" pitchFamily="82" charset="0"/>
              </a:rPr>
              <a:t>רקע ופתיחה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5943" y="2033746"/>
            <a:ext cx="11821886" cy="5438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אין בחיים דבר חשוב יותר להורים מאשר הילדים בעיקר כאשר הם פעוטים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ולכן הורים רבים מוטרדים משאלות רבות כגון : 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התפתחותו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הפיזיולוגית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תקינה?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התפתחותו הקוגניטיבית תקינה?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התפתחותו הרגשית תקינה?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מצבו הבריאותי תקין ומתפתח כראוי ?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וכמובן עוד שאלות נוספות אשר לפעמים נותרות ללא מענה.</a:t>
            </a:r>
          </a:p>
          <a:p>
            <a:pPr marL="0" indent="0">
              <a:buNone/>
            </a:pP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קשה מאוד להשיב לשאלות הללו, כיוון שאין להן תשובות מדויקות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התפתחותו של התינוק תלויה בגורמים שונים, אשר משתנים בחלקם לאורך תקופת הגדילה בצורה אינדיבידואלית בין כל תינוק ותינוק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 ואף קשורים בקשר ישיר לגורם התורשתי.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אך עם זאת יש חשיבות רבה גם לגורמים נוספים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אשר יכולים לסייע במתן חיזוי וידע מקדים להתפתחותו התקינה של הפעוט.</a:t>
            </a:r>
          </a:p>
        </p:txBody>
      </p:sp>
      <p:pic>
        <p:nvPicPr>
          <p:cNvPr id="4" name="Picture 6" descr="Your baby's skin » Plun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1" y="2952621"/>
            <a:ext cx="3042592" cy="18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ראיה עסקית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6819" y="2256700"/>
            <a:ext cx="10961914" cy="4351338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כיום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ניתן ללמוד ולחקור באופן עצמאי על התפתחותו של הפעוט על ידי קריאת מאמרים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התייעצות עם רופאים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קריאת ספרי מדע ורפואה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התייעצות עם בני משפחה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חברים ועוד.  אך עם זאת לא קיים מענה או פתרון ממשי אשר עונה על השאלות הרבות באופן חד משמעי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 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ולכן הורים רבים נותרים עם סימני שאלה וחששות רבות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לגבי התפתחות תקינה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של ילדיהם.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מבחינה עסקית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שימוש בפתרון טכנולוגי עבור הבעיה יהווה כמקור פתרון ראשון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מהיר ממוקד ויעיל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אשר ישמש הורים רבים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שנכון להיום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לא קיבלו מענה ישיר לפתרון הבעיה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ובכך יוכלו לתכנן וללמוד בצורה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מקיפה ואף להתביית על מקור בעיית הגדילה במידה ויש.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05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6131" y="613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/>
              <a:t>הערך העסקי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86394" y="23755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מטרתה העיקרית של אפליקציית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Baby Go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היא הענקת ביטחון וידע מקיף ונרחב עבור הורים אשר מעוניינים ללמוד ולעקוב אחר קצב ההתפתחות של בנם ולדאוג שהיא אכן תקינה ומתפתחת כראוי על פי מספר פרמטרים לדוגמא : משקל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גובה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היקף ראש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גיל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כמות שעות השינה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ברזל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ויטמינם ועוד.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יתרה מכך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בעזרת האפליקציה ניתן יהיה לצפות ולחזות בעיות התפתחותיות אשר צפויות להיוולד בעתיד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ובכך תינתן אפשרות לידע מקדים עבור ההורים על מנת להתמודד ולפתור את הבעיה עוד לפני הגעתה לפעוט.</a:t>
            </a:r>
          </a:p>
        </p:txBody>
      </p:sp>
    </p:spTree>
    <p:extLst>
      <p:ext uri="{BB962C8B-B14F-4D97-AF65-F5344CB8AC3E}">
        <p14:creationId xmlns:p14="http://schemas.microsoft.com/office/powerpoint/2010/main" val="17610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875211" y="63069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he-IL" sz="6000" dirty="0"/>
              <a:t>החיבור לכריית מידע ולבינה המלאכותית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56212" y="2204448"/>
            <a:ext cx="10515600" cy="4351338"/>
          </a:xfrm>
        </p:spPr>
        <p:txBody>
          <a:bodyPr>
            <a:no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מתבססת על איסוף מידע נרחב מהרשת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הכוללת 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מס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' פרמטרים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אשר בעזרתם יוכל המשתמש לעקוב ולחזות אחר קצב הגדילה של התינוק.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מתוך איסוף המידע הנרחב המערכת תשמור מדדים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תקינים וגם לא תקינים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אשר נבדקו ונחקרו בקפידה רבה עבור הפרמטרים אשר ברצונה לבדוק.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המשתמש ימלא וידווח בזמן אמת אחר הפרמטרים הדרושים למערכת.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המערכת תבצע מודל חיזוי על סמך נתוני המשתמש (קבוצת הבדיקה)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ונתוני המערכת הקיימים (קבוצת האימון)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ולבסוף תדע לסווג האם מצבו של התינוק מוגדר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או כבריא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או שייך ל2 קבוצות של סוגי בעיות : בעיה קוגניטיבית או בעיה פיזיולוגית.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לפרמטרים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אשר המערכת חזתה כי אינם תקינים ודורשים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שינוי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יצורפו הודעות למשתמש על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אפשרויות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סיוע לתיקון המצב הקיים מתוך המידע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הנאסף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מהרשת.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בכל פעם שהמשתמש יכנס למערכת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הוא יאלץ לדווח על הפרמטרים הדרושים למערכת באופן חדש ועדכני וזאת מכיוון שהנתונים בקרב הפעוטות משתנים באופן יום יומי.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המערכת תשמור את הנתונים של המשתמש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ויהיה באפשרותו לצפות במעקב סדיר אחר הדיווחים מעת לעת.</a:t>
            </a:r>
          </a:p>
        </p:txBody>
      </p:sp>
    </p:spTree>
    <p:extLst>
      <p:ext uri="{BB962C8B-B14F-4D97-AF65-F5344CB8AC3E}">
        <p14:creationId xmlns:p14="http://schemas.microsoft.com/office/powerpoint/2010/main" val="2682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תוכנית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60238" y="2344780"/>
            <a:ext cx="10178322" cy="3593591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המשתמש נכנס לאפליקציה ומזין את הנתונים הדרושים למערכת.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מריצה אלגוריתם אשר מבצע סריקה מקיפה על הנתונים של המשתמש.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מסווגות את הנתונים בעזרת האלגוריתם ולבסוף מציגה בפני המשתמש פלט סופי עבור מצבו של הפעוט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ובמידת הצורך מציעה את הסיוע הנדרש על מנת לשפר את המצב הקיים.</a:t>
            </a:r>
          </a:p>
        </p:txBody>
      </p:sp>
    </p:spTree>
    <p:extLst>
      <p:ext uri="{BB962C8B-B14F-4D97-AF65-F5344CB8AC3E}">
        <p14:creationId xmlns:p14="http://schemas.microsoft.com/office/powerpoint/2010/main" val="42061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/>
              <a:t>נתונים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184400"/>
            <a:ext cx="12077699" cy="4483100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הנתונים עליהם מתבסס האלגוריתם הם נתונים בעלי ערכים מספריים רציפים אשר נבחרו על פי כמה קריטריונים : גיל (בחודשים)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משקל (בקילוגרמים)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גובה (בסנטימטרים)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היקף ראש (בסנטימטרים)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כמות שעות השינה ( בשעות)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כמות ויטמינים ומינרלים (מיקרוגרם)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מין (טקסט).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הקריטריונים עליהם מתבסס האלגוריתם מהווים שדות מפתח על מנת לבצע חיזוי עתידי למצבו של התינוק ואף לשייך אותו ל3 קבוצות עיקריות : בריא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בעל בעיה פיזיולוגית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בעל בעיה קוגניטיבית. כל פרמטר מהווה קשר ישיר לאחת מסוגי הקבוצות עליהם מתבסס האלגוריתם. 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איסוף הנתונים הנדרשים לשם אבחון מצבו ההתפתחותי של  התינוק נלקחו ממקורות אמינים אשר מפוקחים ומאושרים על ידי משרד הבריאות כגון אתרי : כללית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מכבי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מטרנה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שניידר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המרכז הרפואי הדסה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 ועוד רבים נוספים אשר מהווים ביסוס מדעי להתפתחותו של התינוק . בכל אתר נאספו כמות מחקרים ומאמרים על מנת לבסס את המידע ובנוסף נעשה שימוש במחשבוני גדילה לתינוק על מנת לשקלל את הפרמטרים הנדרשים.</a:t>
            </a:r>
          </a:p>
        </p:txBody>
      </p:sp>
    </p:spTree>
    <p:extLst>
      <p:ext uri="{BB962C8B-B14F-4D97-AF65-F5344CB8AC3E}">
        <p14:creationId xmlns:p14="http://schemas.microsoft.com/office/powerpoint/2010/main" val="7974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DA0045-50B1-4700-A57B-94FC3DED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647" y="762105"/>
            <a:ext cx="7109207" cy="1080938"/>
          </a:xfrm>
        </p:spPr>
        <p:txBody>
          <a:bodyPr/>
          <a:lstStyle/>
          <a:p>
            <a:r>
              <a:rPr lang="he-IL" dirty="0"/>
              <a:t>סקירת המודלים ותיאור האלגוריתם שנבחר   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CFE9B6-5CFF-4A38-A7CA-76CFF4F0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988598"/>
            <a:ext cx="12100560" cy="4777962"/>
          </a:xfrm>
        </p:spPr>
        <p:txBody>
          <a:bodyPr>
            <a:normAutofit/>
          </a:bodyPr>
          <a:lstStyle/>
          <a:p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האלגוריתמים המאפשרים לנו לפתור את הבעיה הם:  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KNN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NAIVE BAYES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TREE DECITION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. </a:t>
            </a:r>
          </a:p>
          <a:p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על מנת לבחור את המסווג בעל התוצאה הטובה ביותר 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נבצע הערכת מסווגים על ידי  בניית מטריצת הבלבול (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Confusion Matrix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ונקבל עבור כול מסווג באופן ייחודי את מדדי האיכות שלו :</a:t>
            </a:r>
            <a:r>
              <a:rPr lang="en-US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Recall , Precision , F-score, Accuracy 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ועל פי כן נקבע מיהו המסווג בעל התוצאה הטובה ביותר.</a:t>
            </a:r>
          </a:p>
          <a:p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האלגוריתם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Naïve Bayes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נבחר כאלגוריתם הטוב ביותר מבין השלושה וזאת בשל התוצאות הגבוהות שלו על פי מדדי האיכות ביחס לשאר האלגוריתמים.</a:t>
            </a:r>
          </a:p>
          <a:p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Naïve Bayes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עובד על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משתנים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רציפים ומבוסס על נוסחת </a:t>
            </a:r>
            <a:r>
              <a:rPr lang="he-IL" sz="1800" dirty="0" err="1">
                <a:latin typeface="David" panose="020E0502060401010101" pitchFamily="34" charset="-79"/>
                <a:cs typeface="David" panose="020E0502060401010101" pitchFamily="34" charset="-79"/>
              </a:rPr>
              <a:t>בייס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ההנחה 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ה"נאיבית</a:t>
            </a:r>
            <a:r>
              <a:rPr lang="he-IL" sz="1900" dirty="0">
                <a:latin typeface="David" panose="020E0502060401010101" pitchFamily="34" charset="-79"/>
                <a:cs typeface="David" panose="020E0502060401010101" pitchFamily="34" charset="-79"/>
              </a:rPr>
              <a:t>" שאין 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תלות</a:t>
            </a:r>
            <a:r>
              <a:rPr lang="he-IL" sz="1900" dirty="0">
                <a:latin typeface="David" panose="020E0502060401010101" pitchFamily="34" charset="-79"/>
                <a:cs typeface="David" panose="020E0502060401010101" pitchFamily="34" charset="-79"/>
              </a:rPr>
              <a:t> בין תכונות האובייקטים המסווגים כאשר כבר ידוע </a:t>
            </a:r>
            <a:r>
              <a:rPr lang="he-IL" sz="1900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סיווגם.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לדוגמא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הקשר בין הגובה למשקל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הוא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קשר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תלוי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אך הנחת האלגוריתם מתבססת על כך שהם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בלתי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תלויים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אחד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בשני.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האלגוריתם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מחשב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את ההסתברויות של כל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עמודה ומבצע חלוקה לפרמטרים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של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סיווג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לאחר מכן בודק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מהו הרוב לפי ההסתברויות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ולוקח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את ההסתברות הגבוהה ביותר מבין השניים ובכך יודע לסווג את הפרמטרים שהמשתמש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הזין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הפלט של המערכת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מתרחש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כאשר המשתמש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מתבקש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להזין נתונים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המאפיינים את מצבו של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התינוק ולאחר ניתוח של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על ידי האלגוריתם </a:t>
            </a:r>
            <a:r>
              <a:rPr lang="en-US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הפלט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המוצג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הוא הסיווג של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התינוק האם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התפתחותו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תקינה ותסווג כבריא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או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קיימת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בעיה קוגניטיבית או בעיה </a:t>
            </a:r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פיזיולוגית ובנוסף דרכים על מנת לשפר את המצב הקיים.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96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8120" y="678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/>
              <a:t>תודה על ההקשבה!</a:t>
            </a:r>
          </a:p>
        </p:txBody>
      </p:sp>
      <p:pic>
        <p:nvPicPr>
          <p:cNvPr id="4" name="Picture 4" descr="Why use specific baby skin care products? | BIODE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17" y="2821577"/>
            <a:ext cx="4715691" cy="29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1256</TotalTime>
  <Words>953</Words>
  <Application>Microsoft Office PowerPoint</Application>
  <PresentationFormat>מסך רחב</PresentationFormat>
  <Paragraphs>44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Bauhaus 93</vt:lpstr>
      <vt:lpstr>David</vt:lpstr>
      <vt:lpstr>Times New Roman</vt:lpstr>
      <vt:lpstr>Trebuchet MS</vt:lpstr>
      <vt:lpstr>ברלין</vt:lpstr>
      <vt:lpstr>Baby Go</vt:lpstr>
      <vt:lpstr>רקע ופתיחה</vt:lpstr>
      <vt:lpstr>ראיה עסקית</vt:lpstr>
      <vt:lpstr>הערך העסקי</vt:lpstr>
      <vt:lpstr>החיבור לכריית מידע ולבינה המלאכותית</vt:lpstr>
      <vt:lpstr>תוכנית העבודה</vt:lpstr>
      <vt:lpstr>נתונים</vt:lpstr>
      <vt:lpstr>סקירת המודלים ותיאור האלגוריתם שנבחר     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93</cp:revision>
  <dcterms:created xsi:type="dcterms:W3CDTF">2021-04-08T15:57:40Z</dcterms:created>
  <dcterms:modified xsi:type="dcterms:W3CDTF">2021-05-25T07:43:18Z</dcterms:modified>
</cp:coreProperties>
</file>