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2"/>
  </p:notesMasterIdLst>
  <p:sldIdLst>
    <p:sldId id="257" r:id="rId5"/>
    <p:sldId id="277" r:id="rId6"/>
    <p:sldId id="288" r:id="rId7"/>
    <p:sldId id="289" r:id="rId8"/>
    <p:sldId id="279" r:id="rId9"/>
    <p:sldId id="287" r:id="rId10"/>
    <p:sldId id="286" r:id="rId11"/>
    <p:sldId id="290" r:id="rId12"/>
    <p:sldId id="291" r:id="rId13"/>
    <p:sldId id="292" r:id="rId14"/>
    <p:sldId id="284" r:id="rId15"/>
    <p:sldId id="278" r:id="rId16"/>
    <p:sldId id="280" r:id="rId17"/>
    <p:sldId id="281" r:id="rId18"/>
    <p:sldId id="282" r:id="rId19"/>
    <p:sldId id="285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722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2D8B-2607-127E-B1C2-92BED097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B943E4F-7999-5CAE-547B-59F56057A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0A06065-78A7-1573-DCE5-C05F724DB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9CDD48E-5A03-2BC3-E4DF-877305C52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Waiting for script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6C23-8C80-2E01-2A09-8C5015B5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E9C3-D292-D9AA-D3C8-69BFBDEE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7C7A4490-E626-2661-1997-3988C0272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062070"/>
              </p:ext>
            </p:extLst>
          </p:nvPr>
        </p:nvGraphicFramePr>
        <p:xfrm>
          <a:off x="719191" y="1887172"/>
          <a:ext cx="10058400" cy="336130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88369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2404152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763749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4202130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 dirty="0"/>
                        <a:t>Step</a:t>
                      </a:r>
                      <a:endParaRPr lang="en-US" sz="1400" dirty="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 dirty="0"/>
                        <a:t>7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Email Transmission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Tampering in transit- Eavesdropping (metadata exposure)- Message dropping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TLS for email transport- Rely on message authentication via signature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2429099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 dirty="0"/>
                        <a:t>8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 Key Extraction (ECDSA)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Key spoofing- Trust on first use (TOFU) issues- Replay of outdated keys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Validate key from known/trusted directory or fingerprint- Include key versioning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469629901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9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Signature Verification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Accepting forged signatures- Skipping verification- Signature mismatch not detected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Always verify against a trusted public key- Validate signature over complete data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663464630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10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McEliece Decryption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Side-channel attacks- Key compromise- Invalid ciphertext causing failure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constant-time decryption- Secure key storage- Validate inputs before decrypting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018329389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11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Blowfish Decryption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Padding oracle attack- Ciphertext tampering- Side-channel attack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authenticated encryption (e.g., HMAC + encrypt)- Input validation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4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1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750-4098-52BE-1656-5535F5D8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272-1FCD-69E6-7DDD-4BFEC20A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3"/>
            <a:ext cx="6357257" cy="3814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Secure email exchange system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Blowfish</a:t>
            </a:r>
            <a:r>
              <a:rPr lang="en-US" dirty="0"/>
              <a:t> for symmetric encryption of the email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b="1" dirty="0"/>
              <a:t> cryptosystem</a:t>
            </a:r>
            <a:r>
              <a:rPr lang="en-US" dirty="0"/>
              <a:t> for secure delivery of the symmetric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EC-DSA</a:t>
            </a:r>
            <a:r>
              <a:rPr lang="en-US" dirty="0"/>
              <a:t> for digital signatures (authenticity + integrity)</a:t>
            </a:r>
          </a:p>
          <a:p>
            <a:endParaRPr lang="en-US" dirty="0"/>
          </a:p>
        </p:txBody>
      </p:sp>
      <p:pic>
        <p:nvPicPr>
          <p:cNvPr id="5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D0D8D33-2B99-DBB5-D49C-7DA0CCCF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6" y="0"/>
            <a:ext cx="5372174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DD0-CAF7-FCF2-C71C-053E2A6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6CB-2F78-4B0F-6E7E-6B423BC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85280"/>
            <a:ext cx="1210271" cy="1253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Actors:</a:t>
            </a:r>
          </a:p>
          <a:p>
            <a:r>
              <a:rPr lang="en-US" dirty="0"/>
              <a:t>A – Alice</a:t>
            </a:r>
            <a:br>
              <a:rPr lang="en-US" dirty="0"/>
            </a:br>
            <a:r>
              <a:rPr lang="en-US" dirty="0"/>
              <a:t>B -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2BC23-FF5B-6AB4-7456-BC1C975AF9A4}"/>
              </a:ext>
            </a:extLst>
          </p:cNvPr>
          <p:cNvSpPr/>
          <p:nvPr/>
        </p:nvSpPr>
        <p:spPr>
          <a:xfrm>
            <a:off x="2797331" y="16759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FC72-38A1-4677-94D6-9437A7809650}"/>
              </a:ext>
            </a:extLst>
          </p:cNvPr>
          <p:cNvSpPr/>
          <p:nvPr/>
        </p:nvSpPr>
        <p:spPr>
          <a:xfrm>
            <a:off x="8235858" y="1680335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C601D-C3FD-3846-8AF2-1C329072087A}"/>
              </a:ext>
            </a:extLst>
          </p:cNvPr>
          <p:cNvSpPr/>
          <p:nvPr/>
        </p:nvSpPr>
        <p:spPr>
          <a:xfrm>
            <a:off x="2701951" y="2825212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C87F4-8721-D272-3ADD-599F3A849088}"/>
              </a:ext>
            </a:extLst>
          </p:cNvPr>
          <p:cNvSpPr/>
          <p:nvPr/>
        </p:nvSpPr>
        <p:spPr>
          <a:xfrm>
            <a:off x="136216" y="2344884"/>
            <a:ext cx="4708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2DC32-0156-6946-5363-B7E563BD2EC4}"/>
              </a:ext>
            </a:extLst>
          </p:cNvPr>
          <p:cNvCxnSpPr>
            <a:cxnSpLocks/>
          </p:cNvCxnSpPr>
          <p:nvPr/>
        </p:nvCxnSpPr>
        <p:spPr>
          <a:xfrm flipH="1">
            <a:off x="3090039" y="2930981"/>
            <a:ext cx="3913469" cy="7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A6434-84BE-E45D-D8F7-A5AAF57EB7A9}"/>
              </a:ext>
            </a:extLst>
          </p:cNvPr>
          <p:cNvSpPr/>
          <p:nvPr/>
        </p:nvSpPr>
        <p:spPr>
          <a:xfrm>
            <a:off x="5608629" y="2569009"/>
            <a:ext cx="50873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FAA5E-383B-6530-2F51-6A3629883B43}"/>
              </a:ext>
            </a:extLst>
          </p:cNvPr>
          <p:cNvSpPr/>
          <p:nvPr/>
        </p:nvSpPr>
        <p:spPr>
          <a:xfrm>
            <a:off x="1186708" y="3877711"/>
            <a:ext cx="197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Blowfish_key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(M) 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A9CB0-D21B-E8B2-7B6B-D704B67C768F}"/>
              </a:ext>
            </a:extLst>
          </p:cNvPr>
          <p:cNvSpPr/>
          <p:nvPr/>
        </p:nvSpPr>
        <p:spPr>
          <a:xfrm>
            <a:off x="223829" y="4324322"/>
            <a:ext cx="4998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McEliece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k_bf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18370-8D84-B15E-A409-B030484AFC56}"/>
              </a:ext>
            </a:extLst>
          </p:cNvPr>
          <p:cNvSpPr/>
          <p:nvPr/>
        </p:nvSpPr>
        <p:spPr>
          <a:xfrm>
            <a:off x="68604" y="4788930"/>
            <a:ext cx="48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en-US" sz="2000" b="0" cap="none" spc="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ECDSA</a:t>
            </a:r>
            <a:r>
              <a:rPr lang="en-US" sz="2000" dirty="0"/>
              <a:t>(C || </a:t>
            </a:r>
            <a:r>
              <a:rPr lang="en-US" sz="2000" dirty="0" err="1"/>
              <a:t>Enc_K</a:t>
            </a:r>
            <a:r>
              <a:rPr lang="en-US" sz="2000" dirty="0"/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FB8D2-55FA-B929-6CD1-9242C896750D}"/>
              </a:ext>
            </a:extLst>
          </p:cNvPr>
          <p:cNvSpPr txBox="1"/>
          <p:nvPr/>
        </p:nvSpPr>
        <p:spPr>
          <a:xfrm>
            <a:off x="960677" y="5678539"/>
            <a:ext cx="484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Sig = ECDSA_Sign(Private_ECDSA_Alice, H)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0E9D-D82A-498B-F043-9A0A382B6D49}"/>
              </a:ext>
            </a:extLst>
          </p:cNvPr>
          <p:cNvSpPr txBox="1"/>
          <p:nvPr/>
        </p:nvSpPr>
        <p:spPr>
          <a:xfrm>
            <a:off x="1056054" y="6017204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08D8-16FF-FA29-9467-9D27CF50B739}"/>
              </a:ext>
            </a:extLst>
          </p:cNvPr>
          <p:cNvCxnSpPr>
            <a:cxnSpLocks/>
          </p:cNvCxnSpPr>
          <p:nvPr/>
        </p:nvCxnSpPr>
        <p:spPr>
          <a:xfrm flipV="1">
            <a:off x="4528457" y="3600713"/>
            <a:ext cx="3988087" cy="26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439F32-0400-CD8F-38D4-1B910C88CEEE}"/>
              </a:ext>
            </a:extLst>
          </p:cNvPr>
          <p:cNvSpPr txBox="1"/>
          <p:nvPr/>
        </p:nvSpPr>
        <p:spPr>
          <a:xfrm>
            <a:off x="8699138" y="3743030"/>
            <a:ext cx="24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H' = Hash(C || Enc_K)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B7673-B321-09BE-3B10-C36E24C4A0CF}"/>
              </a:ext>
            </a:extLst>
          </p:cNvPr>
          <p:cNvSpPr txBox="1"/>
          <p:nvPr/>
        </p:nvSpPr>
        <p:spPr>
          <a:xfrm>
            <a:off x="861279" y="3492395"/>
            <a:ext cx="22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EB951-FFDA-BA48-BFFA-6D118793BD8E}"/>
              </a:ext>
            </a:extLst>
          </p:cNvPr>
          <p:cNvSpPr txBox="1"/>
          <p:nvPr/>
        </p:nvSpPr>
        <p:spPr>
          <a:xfrm>
            <a:off x="7958739" y="3147077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3A69D-872A-DF98-729A-F9BAD72D194C}"/>
              </a:ext>
            </a:extLst>
          </p:cNvPr>
          <p:cNvSpPr txBox="1"/>
          <p:nvPr/>
        </p:nvSpPr>
        <p:spPr>
          <a:xfrm>
            <a:off x="7491957" y="4183960"/>
            <a:ext cx="499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Verify</a:t>
            </a:r>
            <a:r>
              <a:rPr lang="en-US" baseline="-25000" dirty="0"/>
              <a:t>ECDSA</a:t>
            </a:r>
            <a:r>
              <a:rPr lang="en-US" dirty="0"/>
              <a:t>(</a:t>
            </a:r>
            <a:r>
              <a:rPr lang="en-US" dirty="0" err="1"/>
              <a:t>Public_ECDSA_Alice</a:t>
            </a:r>
            <a:r>
              <a:rPr lang="en-US" dirty="0"/>
              <a:t>, Signature, H')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2FC2D-C288-A90E-FFD3-EBF98868CFD2}"/>
              </a:ext>
            </a:extLst>
          </p:cNvPr>
          <p:cNvSpPr txBox="1"/>
          <p:nvPr/>
        </p:nvSpPr>
        <p:spPr>
          <a:xfrm>
            <a:off x="6882756" y="4903438"/>
            <a:ext cx="45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McE</a:t>
            </a:r>
            <a:r>
              <a:rPr lang="en-US" dirty="0"/>
              <a:t>(</a:t>
            </a:r>
            <a:r>
              <a:rPr lang="en-US" dirty="0" err="1"/>
              <a:t>Private_McE_Bob</a:t>
            </a:r>
            <a:r>
              <a:rPr lang="en-US" dirty="0"/>
              <a:t>, </a:t>
            </a:r>
            <a:r>
              <a:rPr lang="en-US" dirty="0" err="1"/>
              <a:t>Enc_K</a:t>
            </a:r>
            <a:r>
              <a:rPr lang="en-US" dirty="0"/>
              <a:t>) = </a:t>
            </a:r>
            <a:r>
              <a:rPr lang="en-US" dirty="0" err="1"/>
              <a:t>K_bf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D3222-B928-F8A9-1035-ED1BF28CE758}"/>
              </a:ext>
            </a:extLst>
          </p:cNvPr>
          <p:cNvSpPr txBox="1"/>
          <p:nvPr/>
        </p:nvSpPr>
        <p:spPr>
          <a:xfrm>
            <a:off x="7740903" y="5226929"/>
            <a:ext cx="22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Blowfish</a:t>
            </a:r>
            <a:r>
              <a:rPr lang="en-US" dirty="0"/>
              <a:t>(</a:t>
            </a:r>
            <a:r>
              <a:rPr lang="en-US" dirty="0" err="1"/>
              <a:t>K_bf</a:t>
            </a:r>
            <a:r>
              <a:rPr lang="en-US" dirty="0"/>
              <a:t>, C) = 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0715D-026F-AB80-5C42-47F90E326422}"/>
              </a:ext>
            </a:extLst>
          </p:cNvPr>
          <p:cNvCxnSpPr>
            <a:cxnSpLocks/>
          </p:cNvCxnSpPr>
          <p:nvPr/>
        </p:nvCxnSpPr>
        <p:spPr>
          <a:xfrm flipH="1">
            <a:off x="8904902" y="4553292"/>
            <a:ext cx="896142" cy="3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D193B-D738-4FE3-8AA0-13F809583272}"/>
              </a:ext>
            </a:extLst>
          </p:cNvPr>
          <p:cNvCxnSpPr>
            <a:cxnSpLocks/>
          </p:cNvCxnSpPr>
          <p:nvPr/>
        </p:nvCxnSpPr>
        <p:spPr>
          <a:xfrm>
            <a:off x="10246490" y="4553292"/>
            <a:ext cx="711548" cy="2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0465D-2546-97E7-3396-652F28D5E036}"/>
              </a:ext>
            </a:extLst>
          </p:cNvPr>
          <p:cNvSpPr txBox="1"/>
          <p:nvPr/>
        </p:nvSpPr>
        <p:spPr>
          <a:xfrm>
            <a:off x="8644460" y="4486077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41296-DF77-67E3-1713-3E383E0C9378}"/>
              </a:ext>
            </a:extLst>
          </p:cNvPr>
          <p:cNvSpPr txBox="1"/>
          <p:nvPr/>
        </p:nvSpPr>
        <p:spPr>
          <a:xfrm>
            <a:off x="10691936" y="4481936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5167E-7EC0-2691-37EE-B5D03311CF5C}"/>
              </a:ext>
            </a:extLst>
          </p:cNvPr>
          <p:cNvSpPr txBox="1"/>
          <p:nvPr/>
        </p:nvSpPr>
        <p:spPr>
          <a:xfrm>
            <a:off x="10870843" y="4718772"/>
            <a:ext cx="8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A904B-FEB9-6868-217D-0B7A24EAD61C}"/>
              </a:ext>
            </a:extLst>
          </p:cNvPr>
          <p:cNvSpPr/>
          <p:nvPr/>
        </p:nvSpPr>
        <p:spPr>
          <a:xfrm>
            <a:off x="5890357" y="2319958"/>
            <a:ext cx="4516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C5CE84-1AB6-F02F-293C-E0F5794CDC65}"/>
              </a:ext>
            </a:extLst>
          </p:cNvPr>
          <p:cNvSpPr/>
          <p:nvPr/>
        </p:nvSpPr>
        <p:spPr>
          <a:xfrm>
            <a:off x="-33513" y="2658108"/>
            <a:ext cx="5222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901DB53-9C3E-DE03-A0EB-382140CEC638}"/>
              </a:ext>
            </a:extLst>
          </p:cNvPr>
          <p:cNvSpPr txBox="1">
            <a:spLocks/>
          </p:cNvSpPr>
          <p:nvPr/>
        </p:nvSpPr>
        <p:spPr>
          <a:xfrm>
            <a:off x="7135767" y="193272"/>
            <a:ext cx="2220241" cy="12533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– Message</a:t>
            </a:r>
            <a:br>
              <a:rPr lang="en-US" dirty="0"/>
            </a:br>
            <a:r>
              <a:rPr lang="en-US" dirty="0"/>
              <a:t>C – Ciphered Message</a:t>
            </a:r>
            <a:br>
              <a:rPr lang="en-US" dirty="0"/>
            </a:br>
            <a:r>
              <a:rPr lang="en-US" dirty="0"/>
              <a:t>E – Encrypt</a:t>
            </a:r>
            <a:br>
              <a:rPr lang="en-US" dirty="0"/>
            </a:br>
            <a:r>
              <a:rPr lang="en-US" dirty="0"/>
              <a:t>D – Decrypt</a:t>
            </a:r>
            <a:br>
              <a:rPr lang="en-US" dirty="0"/>
            </a:br>
            <a:r>
              <a:rPr lang="en-US" dirty="0"/>
              <a:t>V - Verify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C922C99-50A8-94E8-23C4-2DDDBA193A50}"/>
              </a:ext>
            </a:extLst>
          </p:cNvPr>
          <p:cNvSpPr txBox="1">
            <a:spLocks/>
          </p:cNvSpPr>
          <p:nvPr/>
        </p:nvSpPr>
        <p:spPr>
          <a:xfrm>
            <a:off x="9296793" y="205726"/>
            <a:ext cx="2600917" cy="125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K_bf</a:t>
            </a:r>
            <a:r>
              <a:rPr lang="en-US" dirty="0"/>
              <a:t> = Blowfish Key</a:t>
            </a:r>
          </a:p>
          <a:p>
            <a:r>
              <a:rPr lang="en-US" dirty="0" err="1"/>
              <a:t>Enc_K</a:t>
            </a:r>
            <a:r>
              <a:rPr lang="en-US" dirty="0"/>
              <a:t> = Encrypted Key</a:t>
            </a:r>
          </a:p>
        </p:txBody>
      </p:sp>
    </p:spTree>
    <p:extLst>
      <p:ext uri="{BB962C8B-B14F-4D97-AF65-F5344CB8AC3E}">
        <p14:creationId xmlns:p14="http://schemas.microsoft.com/office/powerpoint/2010/main" val="6784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6CA-6D7E-F6D4-371D-11E7E6BC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BCC-EC93-7D04-AA0B-A5282DB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5EF-DAEA-8BAE-7168-6AB7067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DD6EE767-ABF1-2F36-6A95-F9F2038E3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783241"/>
              </p:ext>
            </p:extLst>
          </p:nvPr>
        </p:nvGraphicFramePr>
        <p:xfrm>
          <a:off x="719191" y="1887172"/>
          <a:ext cx="10058400" cy="338812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57546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3071973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989780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3339101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 dirty="0"/>
                        <a:t>Step</a:t>
                      </a:r>
                      <a:endParaRPr lang="en-US" sz="1400" dirty="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Key Generation (ECDSA, McEliece)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Predictable keys (poor RNG)- Compromised device- Reuse of keys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CSPRNG- Generate keys on secure, isolated devices- Rotate keys periodically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09591767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2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 Key Distribution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Man-in-the-middle (key spoofing)- Fake key injection- Key tampering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digital certificates or fingerprint validation- Exchange keys via secure channels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276788071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3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Symmetric Key Generation (Blowfish key)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Predictable/randomly guessable key- Reuse of key across messages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strong entropy source (CSPRNG)- Always generate a fresh key per session/message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37765590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4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Symmetric Encryption (Blowfish)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Chosen plaintext/ciphertext attack (if using ECB)- Key reuse- Padding oracle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CBC/CFB mode with IVs- Never reuse keys- Use authenticated encryption modes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985945517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5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McEliece</a:t>
                      </a:r>
                      <a:r>
                        <a:rPr lang="en-US" sz="1400" dirty="0"/>
                        <a:t> Encryption (for symmetric key)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Public key spoofing- Weak parameters- Ciphertext manipulation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Verify public key authenticity- Use strong, NIST-approved parameters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75675596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6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ECDSA Signature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Signature forgery (ECDSA nonce reuse)- Private key leakage- Replay attacks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unique nonces per signature (secure library)- Protect private keys- Timestamp messages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349359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8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Props1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2145</Words>
  <Application>Microsoft Office PowerPoint</Application>
  <PresentationFormat>מסך רחב</PresentationFormat>
  <Paragraphs>241</Paragraphs>
  <Slides>17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General Schema</vt:lpstr>
      <vt:lpstr>General Schema</vt:lpstr>
      <vt:lpstr>Secure Email Exchange –Step-by-Step</vt:lpstr>
      <vt:lpstr>Secure Email Exchange –Step-by-Step</vt:lpstr>
      <vt:lpstr>Secure Email Exchange –Step-by-Step</vt:lpstr>
      <vt:lpstr>BUFFER</vt:lpstr>
      <vt:lpstr>Attacks</vt:lpstr>
      <vt:lpstr>Attacks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omer gold</cp:lastModifiedBy>
  <cp:revision>25</cp:revision>
  <dcterms:created xsi:type="dcterms:W3CDTF">2025-05-06T12:17:12Z</dcterms:created>
  <dcterms:modified xsi:type="dcterms:W3CDTF">2025-05-16T12:14:44Z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