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7"/>
  </p:notesMasterIdLst>
  <p:sldIdLst>
    <p:sldId id="257" r:id="rId5"/>
    <p:sldId id="277" r:id="rId6"/>
    <p:sldId id="288" r:id="rId7"/>
    <p:sldId id="286" r:id="rId8"/>
    <p:sldId id="284" r:id="rId9"/>
    <p:sldId id="279" r:id="rId10"/>
    <p:sldId id="278" r:id="rId11"/>
    <p:sldId id="280" r:id="rId12"/>
    <p:sldId id="281" r:id="rId13"/>
    <p:sldId id="282" r:id="rId14"/>
    <p:sldId id="285" r:id="rId15"/>
    <p:sldId id="28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 varScale="1">
        <p:scale>
          <a:sx n="91" d="100"/>
          <a:sy n="91" d="100"/>
        </p:scale>
        <p:origin x="13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6750-4098-52BE-1656-5535F5D8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3272-1FCD-69E6-7DDD-4BFEC20AE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45733"/>
            <a:ext cx="6357257" cy="3814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Secure email exchange system</a:t>
            </a:r>
            <a:r>
              <a:rPr lang="en-US" dirty="0"/>
              <a:t>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Blowfish</a:t>
            </a:r>
            <a:r>
              <a:rPr lang="en-US" dirty="0"/>
              <a:t> for symmetric encryption of the email contents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b="1" dirty="0"/>
              <a:t> cryptosystem</a:t>
            </a:r>
            <a:r>
              <a:rPr lang="en-US" dirty="0"/>
              <a:t> for secure delivery of the symmetric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EC-DSA</a:t>
            </a:r>
            <a:r>
              <a:rPr lang="en-US" dirty="0"/>
              <a:t> for digital signatures (authenticity + integrity)</a:t>
            </a:r>
          </a:p>
          <a:p>
            <a:endParaRPr lang="en-US" dirty="0"/>
          </a:p>
        </p:txBody>
      </p:sp>
      <p:pic>
        <p:nvPicPr>
          <p:cNvPr id="5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2D0D8D33-2B99-DBB5-D49C-7DA0CCCFA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26" y="0"/>
            <a:ext cx="5372174" cy="641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1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0DD0-CAF7-FCF2-C71C-053E2A6F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76CB-2F78-4B0F-6E7E-6B423BC39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185280"/>
            <a:ext cx="1210271" cy="1253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Legend:</a:t>
            </a:r>
          </a:p>
          <a:p>
            <a:r>
              <a:rPr lang="en-US" dirty="0"/>
              <a:t>Actors:</a:t>
            </a:r>
          </a:p>
          <a:p>
            <a:r>
              <a:rPr lang="en-US" dirty="0"/>
              <a:t>A – Alice</a:t>
            </a:r>
            <a:br>
              <a:rPr lang="en-US" dirty="0"/>
            </a:br>
            <a:r>
              <a:rPr lang="en-US" dirty="0"/>
              <a:t>B -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92BC23-FF5B-6AB4-7456-BC1C975AF9A4}"/>
              </a:ext>
            </a:extLst>
          </p:cNvPr>
          <p:cNvSpPr/>
          <p:nvPr/>
        </p:nvSpPr>
        <p:spPr>
          <a:xfrm>
            <a:off x="2797331" y="1675963"/>
            <a:ext cx="585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7DFC72-38A1-4677-94D6-9437A7809650}"/>
              </a:ext>
            </a:extLst>
          </p:cNvPr>
          <p:cNvSpPr/>
          <p:nvPr/>
        </p:nvSpPr>
        <p:spPr>
          <a:xfrm>
            <a:off x="8235858" y="1680335"/>
            <a:ext cx="561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C601D-C3FD-3846-8AF2-1C329072087A}"/>
              </a:ext>
            </a:extLst>
          </p:cNvPr>
          <p:cNvSpPr/>
          <p:nvPr/>
        </p:nvSpPr>
        <p:spPr>
          <a:xfrm>
            <a:off x="2701951" y="2825212"/>
            <a:ext cx="776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C87F4-8721-D272-3ADD-599F3A849088}"/>
              </a:ext>
            </a:extLst>
          </p:cNvPr>
          <p:cNvSpPr/>
          <p:nvPr/>
        </p:nvSpPr>
        <p:spPr>
          <a:xfrm>
            <a:off x="136216" y="2344884"/>
            <a:ext cx="470891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C2DC32-0156-6946-5363-B7E563BD2EC4}"/>
              </a:ext>
            </a:extLst>
          </p:cNvPr>
          <p:cNvCxnSpPr>
            <a:cxnSpLocks/>
          </p:cNvCxnSpPr>
          <p:nvPr/>
        </p:nvCxnSpPr>
        <p:spPr>
          <a:xfrm flipH="1">
            <a:off x="3090039" y="2930981"/>
            <a:ext cx="3913469" cy="76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6FA6434-84BE-E45D-D8F7-A5AAF57EB7A9}"/>
              </a:ext>
            </a:extLst>
          </p:cNvPr>
          <p:cNvSpPr/>
          <p:nvPr/>
        </p:nvSpPr>
        <p:spPr>
          <a:xfrm>
            <a:off x="5608629" y="2569009"/>
            <a:ext cx="50873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2FAA5E-383B-6530-2F51-6A3629883B43}"/>
              </a:ext>
            </a:extLst>
          </p:cNvPr>
          <p:cNvSpPr/>
          <p:nvPr/>
        </p:nvSpPr>
        <p:spPr>
          <a:xfrm>
            <a:off x="1186708" y="3877711"/>
            <a:ext cx="197490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Blowfish_key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(M) =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3A9CB0-D21B-E8B2-7B6B-D704B67C768F}"/>
              </a:ext>
            </a:extLst>
          </p:cNvPr>
          <p:cNvSpPr/>
          <p:nvPr/>
        </p:nvSpPr>
        <p:spPr>
          <a:xfrm>
            <a:off x="223829" y="4324322"/>
            <a:ext cx="4998994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2000" baseline="-25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McEliece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k_bf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Enc_K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318370-8D84-B15E-A409-B030484AFC56}"/>
              </a:ext>
            </a:extLst>
          </p:cNvPr>
          <p:cNvSpPr/>
          <p:nvPr/>
        </p:nvSpPr>
        <p:spPr>
          <a:xfrm>
            <a:off x="68604" y="4788930"/>
            <a:ext cx="48441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 = </a:t>
            </a:r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</a:t>
            </a:r>
            <a:r>
              <a:rPr lang="en-US" sz="2000" b="0" cap="none" spc="0" baseline="-25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ECDSA</a:t>
            </a:r>
            <a:r>
              <a:rPr lang="en-US" sz="2000" dirty="0"/>
              <a:t>(C || </a:t>
            </a:r>
            <a:r>
              <a:rPr lang="en-US" sz="2000" dirty="0" err="1"/>
              <a:t>Enc_K</a:t>
            </a:r>
            <a:r>
              <a:rPr lang="en-US" sz="2000" dirty="0"/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FB8D2-55FA-B929-6CD1-9242C896750D}"/>
              </a:ext>
            </a:extLst>
          </p:cNvPr>
          <p:cNvSpPr txBox="1"/>
          <p:nvPr/>
        </p:nvSpPr>
        <p:spPr>
          <a:xfrm>
            <a:off x="960677" y="5678539"/>
            <a:ext cx="48441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Sig = ECDSA_Sign(Private_ECDSA_Alice, H)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D60E9D-D82A-498B-F043-9A0A382B6D49}"/>
              </a:ext>
            </a:extLst>
          </p:cNvPr>
          <p:cNvSpPr txBox="1"/>
          <p:nvPr/>
        </p:nvSpPr>
        <p:spPr>
          <a:xfrm>
            <a:off x="1056054" y="6017204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3B08D8-16FF-FA29-9467-9D27CF50B739}"/>
              </a:ext>
            </a:extLst>
          </p:cNvPr>
          <p:cNvCxnSpPr>
            <a:cxnSpLocks/>
          </p:cNvCxnSpPr>
          <p:nvPr/>
        </p:nvCxnSpPr>
        <p:spPr>
          <a:xfrm flipV="1">
            <a:off x="4528457" y="3600713"/>
            <a:ext cx="3988087" cy="2648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439F32-0400-CD8F-38D4-1B910C88CEEE}"/>
              </a:ext>
            </a:extLst>
          </p:cNvPr>
          <p:cNvSpPr txBox="1"/>
          <p:nvPr/>
        </p:nvSpPr>
        <p:spPr>
          <a:xfrm>
            <a:off x="8699138" y="3743030"/>
            <a:ext cx="2456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H' = Hash(C || Enc_K)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0B7673-B321-09BE-3B10-C36E24C4A0CF}"/>
              </a:ext>
            </a:extLst>
          </p:cNvPr>
          <p:cNvSpPr txBox="1"/>
          <p:nvPr/>
        </p:nvSpPr>
        <p:spPr>
          <a:xfrm>
            <a:off x="861279" y="3492395"/>
            <a:ext cx="2238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public_McEliece_Bob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DEB951-FFDA-BA48-BFFA-6D118793BD8E}"/>
              </a:ext>
            </a:extLst>
          </p:cNvPr>
          <p:cNvSpPr txBox="1"/>
          <p:nvPr/>
        </p:nvSpPr>
        <p:spPr>
          <a:xfrm>
            <a:off x="7958739" y="3147077"/>
            <a:ext cx="3472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{C,Enc_K, Sig, Public_ECDSA_Alice}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C3A69D-872A-DF98-729A-F9BAD72D194C}"/>
              </a:ext>
            </a:extLst>
          </p:cNvPr>
          <p:cNvSpPr txBox="1"/>
          <p:nvPr/>
        </p:nvSpPr>
        <p:spPr>
          <a:xfrm>
            <a:off x="7491957" y="4183960"/>
            <a:ext cx="4998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Verify</a:t>
            </a:r>
            <a:r>
              <a:rPr lang="en-US" baseline="-25000" dirty="0"/>
              <a:t>ECDSA</a:t>
            </a:r>
            <a:r>
              <a:rPr lang="en-US" dirty="0"/>
              <a:t>(</a:t>
            </a:r>
            <a:r>
              <a:rPr lang="en-US" dirty="0" err="1"/>
              <a:t>Public_ECDSA_Alice</a:t>
            </a:r>
            <a:r>
              <a:rPr lang="en-US" dirty="0"/>
              <a:t>, Signature, H')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2FC2D-C288-A90E-FFD3-EBF98868CFD2}"/>
              </a:ext>
            </a:extLst>
          </p:cNvPr>
          <p:cNvSpPr txBox="1"/>
          <p:nvPr/>
        </p:nvSpPr>
        <p:spPr>
          <a:xfrm>
            <a:off x="6882756" y="4903438"/>
            <a:ext cx="4597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McE</a:t>
            </a:r>
            <a:r>
              <a:rPr lang="en-US" dirty="0"/>
              <a:t>(</a:t>
            </a:r>
            <a:r>
              <a:rPr lang="en-US" dirty="0" err="1"/>
              <a:t>Private_McE_Bob</a:t>
            </a:r>
            <a:r>
              <a:rPr lang="en-US" dirty="0"/>
              <a:t>, </a:t>
            </a:r>
            <a:r>
              <a:rPr lang="en-US" dirty="0" err="1"/>
              <a:t>Enc_K</a:t>
            </a:r>
            <a:r>
              <a:rPr lang="en-US" dirty="0"/>
              <a:t>) = </a:t>
            </a:r>
            <a:r>
              <a:rPr lang="en-US" dirty="0" err="1"/>
              <a:t>K_bf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ED3222-B928-F8A9-1035-ED1BF28CE758}"/>
              </a:ext>
            </a:extLst>
          </p:cNvPr>
          <p:cNvSpPr txBox="1"/>
          <p:nvPr/>
        </p:nvSpPr>
        <p:spPr>
          <a:xfrm>
            <a:off x="7740903" y="5226929"/>
            <a:ext cx="2203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</a:t>
            </a:r>
            <a:r>
              <a:rPr lang="en-US" baseline="-25000" dirty="0" err="1"/>
              <a:t>Blowfish</a:t>
            </a:r>
            <a:r>
              <a:rPr lang="en-US" dirty="0"/>
              <a:t>(</a:t>
            </a:r>
            <a:r>
              <a:rPr lang="en-US" dirty="0" err="1"/>
              <a:t>K_bf</a:t>
            </a:r>
            <a:r>
              <a:rPr lang="en-US" dirty="0"/>
              <a:t>, C) = 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560715D-026F-AB80-5C42-47F90E326422}"/>
              </a:ext>
            </a:extLst>
          </p:cNvPr>
          <p:cNvCxnSpPr>
            <a:cxnSpLocks/>
          </p:cNvCxnSpPr>
          <p:nvPr/>
        </p:nvCxnSpPr>
        <p:spPr>
          <a:xfrm flipH="1">
            <a:off x="8904902" y="4553292"/>
            <a:ext cx="896142" cy="3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D193B-D738-4FE3-8AA0-13F809583272}"/>
              </a:ext>
            </a:extLst>
          </p:cNvPr>
          <p:cNvCxnSpPr>
            <a:cxnSpLocks/>
          </p:cNvCxnSpPr>
          <p:nvPr/>
        </p:nvCxnSpPr>
        <p:spPr>
          <a:xfrm>
            <a:off x="10246490" y="4553292"/>
            <a:ext cx="711548" cy="226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590465D-2546-97E7-3396-652F28D5E036}"/>
              </a:ext>
            </a:extLst>
          </p:cNvPr>
          <p:cNvSpPr txBox="1"/>
          <p:nvPr/>
        </p:nvSpPr>
        <p:spPr>
          <a:xfrm>
            <a:off x="8644460" y="4486077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41296-DF77-67E3-1713-3E383E0C9378}"/>
              </a:ext>
            </a:extLst>
          </p:cNvPr>
          <p:cNvSpPr txBox="1"/>
          <p:nvPr/>
        </p:nvSpPr>
        <p:spPr>
          <a:xfrm>
            <a:off x="10691936" y="4481936"/>
            <a:ext cx="711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Else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75167E-7EC0-2691-37EE-B5D03311CF5C}"/>
              </a:ext>
            </a:extLst>
          </p:cNvPr>
          <p:cNvSpPr txBox="1"/>
          <p:nvPr/>
        </p:nvSpPr>
        <p:spPr>
          <a:xfrm>
            <a:off x="10870843" y="4718772"/>
            <a:ext cx="896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9A904B-FEB9-6868-217D-0B7A24EAD61C}"/>
              </a:ext>
            </a:extLst>
          </p:cNvPr>
          <p:cNvSpPr/>
          <p:nvPr/>
        </p:nvSpPr>
        <p:spPr>
          <a:xfrm>
            <a:off x="5890357" y="2319958"/>
            <a:ext cx="451655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private_ECDSA_Bob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CC5CE84-1AB6-F02F-293C-E0F5794CDC65}"/>
              </a:ext>
            </a:extLst>
          </p:cNvPr>
          <p:cNvSpPr/>
          <p:nvPr/>
        </p:nvSpPr>
        <p:spPr>
          <a:xfrm>
            <a:off x="-33513" y="2658108"/>
            <a:ext cx="522200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public_McEliece_Alice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private_McEliece_Alice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901DB53-9C3E-DE03-A0EB-382140CEC638}"/>
              </a:ext>
            </a:extLst>
          </p:cNvPr>
          <p:cNvSpPr txBox="1">
            <a:spLocks/>
          </p:cNvSpPr>
          <p:nvPr/>
        </p:nvSpPr>
        <p:spPr>
          <a:xfrm>
            <a:off x="7135767" y="193272"/>
            <a:ext cx="2220241" cy="1253308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 – Message</a:t>
            </a:r>
            <a:br>
              <a:rPr lang="en-US" dirty="0"/>
            </a:br>
            <a:r>
              <a:rPr lang="en-US" dirty="0"/>
              <a:t>C – Ciphered Message</a:t>
            </a:r>
            <a:br>
              <a:rPr lang="en-US" dirty="0"/>
            </a:br>
            <a:r>
              <a:rPr lang="en-US" dirty="0"/>
              <a:t>E – Encrypt</a:t>
            </a:r>
            <a:br>
              <a:rPr lang="en-US" dirty="0"/>
            </a:br>
            <a:r>
              <a:rPr lang="en-US" dirty="0"/>
              <a:t>D – Decrypt</a:t>
            </a:r>
            <a:br>
              <a:rPr lang="en-US" dirty="0"/>
            </a:br>
            <a:r>
              <a:rPr lang="en-US" dirty="0"/>
              <a:t>V - Verify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0C922C99-50A8-94E8-23C4-2DDDBA193A50}"/>
              </a:ext>
            </a:extLst>
          </p:cNvPr>
          <p:cNvSpPr txBox="1">
            <a:spLocks/>
          </p:cNvSpPr>
          <p:nvPr/>
        </p:nvSpPr>
        <p:spPr>
          <a:xfrm>
            <a:off x="9296793" y="205726"/>
            <a:ext cx="2600917" cy="12533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K_bf</a:t>
            </a:r>
            <a:r>
              <a:rPr lang="en-US" dirty="0"/>
              <a:t> = Blowfish Key</a:t>
            </a:r>
          </a:p>
          <a:p>
            <a:r>
              <a:rPr lang="en-US" dirty="0" err="1"/>
              <a:t>Enc_K</a:t>
            </a:r>
            <a:r>
              <a:rPr lang="en-US" dirty="0"/>
              <a:t> = Encrypted Key</a:t>
            </a:r>
          </a:p>
        </p:txBody>
      </p:sp>
    </p:spTree>
    <p:extLst>
      <p:ext uri="{BB962C8B-B14F-4D97-AF65-F5344CB8AC3E}">
        <p14:creationId xmlns:p14="http://schemas.microsoft.com/office/powerpoint/2010/main" val="67840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Encryption – Blowfish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 cipher: 64-bit block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 size: 32 to 448 bits (typically 128 or 256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and lightweight – suitable for message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key used for encryption and decryption (symmetric)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Requires secure key exchange → handled by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1428</Words>
  <Application>Microsoft Office PowerPoint</Application>
  <PresentationFormat>Widescreen</PresentationFormat>
  <Paragraphs>145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General Schema</vt:lpstr>
      <vt:lpstr>General Schema</vt:lpstr>
      <vt:lpstr>How the cipher works (1)</vt:lpstr>
      <vt:lpstr>How the cipher works (2)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שחר ברנסון</cp:lastModifiedBy>
  <cp:revision>15</cp:revision>
  <dcterms:created xsi:type="dcterms:W3CDTF">2025-05-06T12:17:12Z</dcterms:created>
  <dcterms:modified xsi:type="dcterms:W3CDTF">2025-05-16T11:57:44Z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