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flow and model </a:t>
            </a:r>
            <a:r>
              <a:rPr lang="en-US"/>
              <a:t>architecture</a:t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ceee18818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5ceee18818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ceee18818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ceee18818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5ceee18818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ceee18818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cd1e18462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cd1e18462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5cd1e18462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cd1e18462_4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5cd1e18462_4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ביטחון קוונטי:</a:t>
            </a:r>
            <a:br>
              <a:rPr b="1" lang="en-US" sz="1100"/>
            </a:br>
            <a:r>
              <a:rPr lang="en-US" sz="1100"/>
              <a:t> McEliece נחשבת לבטוחה גם כנגד </a:t>
            </a:r>
            <a:r>
              <a:rPr b="1" lang="en-US" sz="1100"/>
              <a:t>מחשבים קוונטיים</a:t>
            </a:r>
            <a:r>
              <a:rPr lang="en-US" sz="1100"/>
              <a:t>, כי היא מתבססת על בעיה מתמטית קשה: פענוח קוד עם שגיאות – בעיה שאין לה פתרון יעיל גם באמצעות מחשב קוונטי.</a:t>
            </a:r>
            <a:endParaRPr sz="11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קודי Goppa:</a:t>
            </a:r>
            <a:br>
              <a:rPr b="1" lang="en-US" sz="1100"/>
            </a:br>
            <a:r>
              <a:rPr lang="en-US" sz="1100"/>
              <a:t> סוג של קוד לתיקון שגיאות עם מבנה אלגברי מיוחד, שמאפשר פענוח מהיר כאשר המפתח הפרטי ידוע.</a:t>
            </a:r>
            <a:endParaRPr sz="11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הוספת רעש:</a:t>
            </a:r>
            <a:br>
              <a:rPr b="1" lang="en-US" sz="1100"/>
            </a:br>
            <a:r>
              <a:rPr lang="en-US" sz="1100"/>
              <a:t> בזמן ההצפנה מוסיפים שגיאות אקראיות לקוד, מה שהופך את ההודעה לבלתי קריאה עבור מי שאין לו את המפתח.</a:t>
            </a:r>
            <a:endParaRPr sz="11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/>
              <a:t>בעיה קשה מתמטית:</a:t>
            </a:r>
            <a:br>
              <a:rPr b="1" lang="en-US" sz="1100"/>
            </a:br>
            <a:r>
              <a:rPr lang="en-US" sz="1100"/>
              <a:t> פענוח קוד ליניארי כללי זו בעיה מאוד קשה חישובית (NP-hard), ולכן קשה מאוד לשבירה גם עם מחשבים חזקים במיוחד.</a:t>
            </a:r>
            <a:endParaRPr sz="11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8" name="Google Shape;198;g35cd1e18462_4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cd1e18462_4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5cd1e18462_4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מסתירים את המבנה של הקוד המקורי על ידי שיבוש (S) ופרמוטציה (P) כדי שיהיה קשה לזהות שמדובר בקוד Goppa.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המפתח הציבורי נראה אקראי – אבל מי שמחזיק את המפתח הפרטי יודע איך להפוך את הפעולות האלה.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מכפילים את ההודעה במטריצה הציבורית, ואז מוסיפים שגיאות.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מתקבל ciphertext שנראה רועש, אך בר-פענוח רק למי שיש את המפתח הפרטי.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5cd1e18462_4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cd1e18462_4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5cd1e18462_4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משתמשים במפתח הפרטי כדי להפוך את השיבוש והפרמוטציה.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מתקנים את השגיאות שנוספו באמצעות הפענוח היעיל של קוד Goppa.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מחזירים את ההודעה המקורית.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5cd1e18462_4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cd1e18462_4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5cd1e18462_4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1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החיסרון המרכזי הוא </a:t>
            </a:r>
            <a:r>
              <a:rPr b="1" lang="en-US" sz="1100"/>
              <a:t>גודל המפתח</a:t>
            </a:r>
            <a:r>
              <a:rPr lang="en-US" sz="1100"/>
              <a:t>, אך בתמורה מקבלים מהירות וביטחון גבוה.</a:t>
            </a:r>
            <a:endParaRPr sz="1100"/>
          </a:p>
          <a:p>
            <a:pPr indent="-298450" lvl="0" marL="4572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בזכות מבנה הקוד, מי שמחזיק במפתח יכול לפענח במהירות.</a:t>
            </a:r>
            <a:br>
              <a:rPr lang="en-US" sz="1100"/>
            </a:br>
            <a:endParaRPr sz="1100"/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0" name="Google Shape;220;g35cd1e18462_4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1cfb78c4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61cfb78c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Information-set decoding</a:t>
            </a:r>
            <a:r>
              <a:rPr lang="en-US" sz="1100"/>
              <a:t>: מנסה לנחש את החלקים שלא הושפעו משגיאות – אבל מאוד איטית כאשר הפרמטרים חזקים.</a:t>
            </a:r>
            <a:endParaRPr sz="11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/>
              <a:t>תקיפות מבניות</a:t>
            </a:r>
            <a:r>
              <a:rPr lang="en-US" sz="1100"/>
              <a:t>: מנסות לחשוף את קוד ה-Goppa מתוך המפתח הציבורי. לכן משתמשים בפרמטרים שמקשים על כך.</a:t>
            </a:r>
            <a:endParaRPr sz="1100"/>
          </a:p>
        </p:txBody>
      </p:sp>
      <p:sp>
        <p:nvSpPr>
          <p:cNvPr id="227" name="Google Shape;227;g361cfb78c4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cd1e18462_4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5cd1e18462_4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דוגמה קטנה שמראה איך הודעה באורך 3 הופכת לקוד באורך 6 עם שגיאה אחת.</a:t>
            </a:r>
            <a:endParaRPr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רק מי שעם המפתח הפרטי יכול לשחזר את ההודעה המקורית.</a:t>
            </a:r>
            <a:endParaRPr/>
          </a:p>
        </p:txBody>
      </p:sp>
      <p:sp>
        <p:nvSpPr>
          <p:cNvPr id="234" name="Google Shape;234;g35cd1e18462_4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ceee18818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ceee18818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מראה תוצאה אמיתית של הצפנה: הטקסט נראה כמו </a:t>
            </a:r>
            <a:r>
              <a:rPr b="1" lang="en-US" sz="1100"/>
              <a:t>רעש אקראי</a:t>
            </a:r>
            <a:r>
              <a:rPr lang="en-US" sz="1100"/>
              <a:t>.</a:t>
            </a:r>
            <a:endParaRPr sz="11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/>
              <a:t>בלי המפתח הפרטי, אי אפשר להבין או לשחזר את ההודעה המקורית.</a:t>
            </a:r>
            <a:endParaRPr sz="1100"/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5ceee18818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cd1e18462_4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5cd1e18462_4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5cd1e18462_4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cd1e18462_4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5cd1e18462_4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5cd1e18462_4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cd1e18462_4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5cd1e18462_4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- public key</a:t>
            </a:r>
            <a:endParaRPr/>
          </a:p>
        </p:txBody>
      </p:sp>
      <p:sp>
        <p:nvSpPr>
          <p:cNvPr id="264" name="Google Shape;264;g35cd1e18462_4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cd1e18462_4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5cd1e18462_4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5cd1e18462_4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cd1e18462_4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5cd1e18462_4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# </a:t>
            </a:r>
            <a:r>
              <a:rPr b="1" lang="en-US" sz="1100"/>
              <a:t>2010, </a:t>
            </a:r>
            <a:r>
              <a:rPr lang="en-US"/>
              <a:t>hackers exploited a flaw in Sony’s implementation of ECDSA, </a:t>
            </a:r>
            <a:r>
              <a:rPr lang="en-US" sz="1100"/>
              <a:t>Sony used a static random number (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-US" sz="1100"/>
              <a:t>) in the signature process, allowing attackers to extract the private key. This led to the system being fully jailbroken, enabling unauthorized software and piracy.</a:t>
            </a:r>
            <a:endParaRPr/>
          </a:p>
        </p:txBody>
      </p:sp>
      <p:sp>
        <p:nvSpPr>
          <p:cNvPr id="278" name="Google Shape;278;g35cd1e18462_4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cd1e18462_4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5cd1e18462_4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5cd1e18462_4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1f673953d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361f673953d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61f673953d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cd1e18462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cd1e18462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5cd1e18462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ceee18818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5ceee18818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5ceee18818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eee18818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5ceee18818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ceee18818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ceee18818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5ceee18818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5ceee18818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ceee18818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5ceee18818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5ceee18818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ceee18818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5ceee18818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5ceee18818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ceee1881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5ceee1881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Decryption: Going Backwards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If you have the </a:t>
            </a:r>
            <a:r>
              <a:rPr b="1" lang="en-US"/>
              <a:t>same key</a:t>
            </a:r>
            <a:r>
              <a:rPr lang="en-US"/>
              <a:t>, you can run the process </a:t>
            </a:r>
            <a:r>
              <a:rPr b="1" lang="en-US"/>
              <a:t>in reverse</a:t>
            </a:r>
            <a:r>
              <a:rPr lang="en-US"/>
              <a:t> to get back the original message.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This is like unlocking the scrambled message with the correct password.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5ceee18818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CCCCC2"/>
          </a:solidFill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8283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5.jpg"/><Relationship Id="rId5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ctrTitle"/>
          </p:nvPr>
        </p:nvSpPr>
        <p:spPr>
          <a:xfrm>
            <a:off x="1524000" y="0"/>
            <a:ext cx="91440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300"/>
              <a:t>An Application for secure email exchange: encryption-</a:t>
            </a:r>
            <a:br>
              <a:rPr lang="en-US" sz="5300"/>
            </a:br>
            <a:r>
              <a:rPr lang="en-US" sz="5300"/>
              <a:t>decryption with Blowfish, key delivery with McEliece</a:t>
            </a:r>
            <a:br>
              <a:rPr lang="en-US" sz="5300"/>
            </a:br>
            <a:r>
              <a:rPr lang="en-US" sz="5300"/>
              <a:t>cryptosystem + EC DSA signature</a:t>
            </a:r>
            <a:endParaRPr sz="7900"/>
          </a:p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1524000" y="4427144"/>
            <a:ext cx="9144000" cy="1964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u="sng"/>
              <a:t>NAME</a:t>
            </a:r>
            <a:r>
              <a:rPr lang="en-US"/>
              <a:t>       						                    	 </a:t>
            </a:r>
            <a:r>
              <a:rPr lang="en-US" u="sng"/>
              <a:t>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SHAHAR BERENSON 								208608414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SHLOMI FRIDMAN 								318187002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/>
              <a:t>OMER GOLDSTEIN 								205906258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2. </a:t>
            </a:r>
            <a:r>
              <a:rPr b="1" lang="en-US" sz="1900">
                <a:solidFill>
                  <a:schemeClr val="dk1"/>
                </a:solidFill>
              </a:rPr>
              <a:t>R</a:t>
            </a:r>
            <a:r>
              <a:rPr b="1" lang="en-US" sz="1900">
                <a:solidFill>
                  <a:schemeClr val="dk1"/>
                </a:solidFill>
              </a:rPr>
              <a:t>ound 1: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L = L ⊕ P₁</a:t>
            </a:r>
            <a:br>
              <a:rPr lang="en-US" sz="1900">
                <a:solidFill>
                  <a:schemeClr val="dk1"/>
                </a:solidFill>
              </a:rPr>
            </a:br>
            <a:r>
              <a:rPr lang="en-US" sz="1900">
                <a:solidFill>
                  <a:schemeClr val="dk1"/>
                </a:solidFill>
              </a:rPr>
              <a:t>L = 0x01234567 ⊕ 0x457D09EC = 0x44414C8B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b="1" lang="en-US" sz="1900">
                <a:solidFill>
                  <a:schemeClr val="dk1"/>
                </a:solidFill>
              </a:rPr>
              <a:t>Compute F(L)</a:t>
            </a:r>
            <a:endParaRPr b="1" sz="13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</a:t>
            </a:r>
            <a:r>
              <a:rPr baseline="-25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[0x44] + S</a:t>
            </a:r>
            <a:r>
              <a:rPr baseline="-25000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[0x41]</a:t>
            </a:r>
            <a:br>
              <a:rPr lang="en-US">
                <a:solidFill>
                  <a:schemeClr val="dk1"/>
                </a:solidFill>
              </a:rPr>
            </a:br>
            <a:r>
              <a:rPr lang="en-US" sz="1900">
                <a:solidFill>
                  <a:schemeClr val="dk1"/>
                </a:solidFill>
              </a:rPr>
              <a:t>0x4B7A70E9 + 0xB5B32944 = 0x0105FAA2D (overflow → keep lower 32 bits) = 0x105FAA2D</a:t>
            </a:r>
            <a:endParaRPr sz="19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0x105FAA2D ⊕ S</a:t>
            </a:r>
            <a:r>
              <a:rPr baseline="-25000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[0x4C]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0x105FAA2D ⊕ 0xDB75092E = 0xCF0AA3A3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0xCF0AA3A3 + S</a:t>
            </a:r>
            <a:r>
              <a:rPr baseline="-25000" lang="en-US">
                <a:solidFill>
                  <a:schemeClr val="dk1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[0x8B]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0xCF0AA3A3 + 0x726003CA = 0x441AA76D(modulo 2</a:t>
            </a:r>
            <a:r>
              <a:rPr baseline="30000" lang="en-US">
                <a:solidFill>
                  <a:schemeClr val="dk1"/>
                </a:solidFill>
              </a:rPr>
              <a:t>32</a:t>
            </a:r>
            <a:r>
              <a:rPr lang="en-US">
                <a:solidFill>
                  <a:schemeClr val="dk1"/>
                </a:solidFill>
              </a:rPr>
              <a:t>)</a:t>
            </a:r>
            <a:br>
              <a:rPr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So:</a:t>
            </a:r>
            <a:br>
              <a:rPr b="1" lang="en-US">
                <a:solidFill>
                  <a:schemeClr val="dk1"/>
                </a:solidFill>
              </a:rPr>
            </a:br>
            <a:r>
              <a:rPr b="1" lang="en-US">
                <a:solidFill>
                  <a:schemeClr val="dk1"/>
                </a:solidFill>
              </a:rPr>
              <a:t>	</a:t>
            </a:r>
            <a:r>
              <a:rPr lang="en-US">
                <a:solidFill>
                  <a:schemeClr val="dk1"/>
                </a:solidFill>
              </a:rPr>
              <a:t>F(L) = 0x441AA76D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Example</a:t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2. </a:t>
            </a:r>
            <a:r>
              <a:rPr b="1" lang="en-US">
                <a:solidFill>
                  <a:schemeClr val="dk1"/>
                </a:solidFill>
              </a:rPr>
              <a:t>Round 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3.	R = R ⊕ F(L)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R = 0x89ABCDEF ⊕ 0x441AA76D = 0xCDB16482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4.</a:t>
            </a:r>
            <a:r>
              <a:rPr lang="en-US">
                <a:solidFill>
                  <a:schemeClr val="dk1"/>
                </a:solidFill>
              </a:rPr>
              <a:t>	</a:t>
            </a:r>
            <a:r>
              <a:rPr b="1" lang="en-US">
                <a:solidFill>
                  <a:schemeClr val="dk1"/>
                </a:solidFill>
              </a:rPr>
              <a:t>Swap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New L = 0xCD B1 64 82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	New R = 0x44 41 4C 8B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Decryption: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 L = L ⊕ P₁₇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Compute F(L)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R = R ⊕ F(L)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Swap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Text Example of Blowfish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1097275" y="1890375"/>
            <a:ext cx="10058400" cy="19890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Plain Text: “Hello World!”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Encrypted Text: Ҙˮ⑿ݢ♈ሳᾑ⊡ᢉ⒛໽ரῢᝣ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50" y="5420600"/>
            <a:ext cx="11683973" cy="8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1097275" y="286600"/>
            <a:ext cx="1068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McEliec</a:t>
            </a:r>
            <a:r>
              <a:rPr lang="en-US" sz="4600"/>
              <a:t>e - General Explanation + Core Idea</a:t>
            </a:r>
            <a:endParaRPr sz="4600"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lang="en-US">
                <a:solidFill>
                  <a:schemeClr val="dk1"/>
                </a:solidFill>
              </a:rPr>
              <a:t>General Explanation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Public-key encryption scheme</a:t>
            </a:r>
            <a:r>
              <a:rPr lang="en-US" sz="1800">
                <a:solidFill>
                  <a:schemeClr val="dk1"/>
                </a:solidFill>
              </a:rPr>
              <a:t> based on </a:t>
            </a:r>
            <a:r>
              <a:rPr b="1" lang="en-US" sz="1800">
                <a:solidFill>
                  <a:schemeClr val="dk1"/>
                </a:solidFill>
              </a:rPr>
              <a:t>error-correcting codes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Utilizes </a:t>
            </a:r>
            <a:r>
              <a:rPr b="1" lang="en-US" sz="1800">
                <a:solidFill>
                  <a:schemeClr val="dk1"/>
                </a:solidFill>
              </a:rPr>
              <a:t>Goppa codes</a:t>
            </a:r>
            <a:r>
              <a:rPr lang="en-US" sz="1800">
                <a:solidFill>
                  <a:schemeClr val="dk1"/>
                </a:solidFill>
              </a:rPr>
              <a:t> for encryption/decryption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Key advantage:</a:t>
            </a:r>
            <a:r>
              <a:rPr lang="en-US" sz="1800">
                <a:solidFill>
                  <a:schemeClr val="dk1"/>
                </a:solidFill>
              </a:rPr>
              <a:t> Secure against </a:t>
            </a:r>
            <a:r>
              <a:rPr b="1" lang="en-US" sz="1800">
                <a:solidFill>
                  <a:schemeClr val="dk1"/>
                </a:solidFill>
              </a:rPr>
              <a:t>quantum computer attacks</a:t>
            </a:r>
            <a:endParaRPr b="1"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Originally overlooked due to large key size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>
                <a:solidFill>
                  <a:schemeClr val="dk1"/>
                </a:solidFill>
              </a:rPr>
              <a:t> Core Idea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Encrypts messages by </a:t>
            </a:r>
            <a:r>
              <a:rPr b="1" lang="en-US" sz="1800">
                <a:solidFill>
                  <a:schemeClr val="dk1"/>
                </a:solidFill>
              </a:rPr>
              <a:t>adding noise</a:t>
            </a:r>
            <a:r>
              <a:rPr lang="en-US" sz="1800">
                <a:solidFill>
                  <a:schemeClr val="dk1"/>
                </a:solidFill>
              </a:rPr>
              <a:t> (errors) to codewords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Only the private key holder can </a:t>
            </a:r>
            <a:r>
              <a:rPr b="1" lang="en-US" sz="1800">
                <a:solidFill>
                  <a:schemeClr val="dk1"/>
                </a:solidFill>
              </a:rPr>
              <a:t>correct</a:t>
            </a:r>
            <a:r>
              <a:rPr lang="en-US" sz="1800">
                <a:solidFill>
                  <a:schemeClr val="dk1"/>
                </a:solidFill>
              </a:rPr>
              <a:t> the errors and recover the original message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Based on </a:t>
            </a:r>
            <a:r>
              <a:rPr b="1" lang="en-US" sz="1800">
                <a:solidFill>
                  <a:schemeClr val="dk1"/>
                </a:solidFill>
              </a:rPr>
              <a:t>hardness of decoding a general linear code</a:t>
            </a:r>
            <a:r>
              <a:rPr lang="en-US" sz="1800">
                <a:solidFill>
                  <a:schemeClr val="dk1"/>
                </a:solidFill>
              </a:rPr>
              <a:t> – an NP-hard problem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Steps Breakdown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1097275" y="1845724"/>
            <a:ext cx="100584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1. Key Generation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Choose a </a:t>
            </a:r>
            <a:r>
              <a:rPr b="1" lang="en-US" sz="1800">
                <a:solidFill>
                  <a:schemeClr val="dk1"/>
                </a:solidFill>
              </a:rPr>
              <a:t>binary Goppa code</a:t>
            </a:r>
            <a:r>
              <a:rPr lang="en-US" sz="1800">
                <a:solidFill>
                  <a:schemeClr val="dk1"/>
                </a:solidFill>
              </a:rPr>
              <a:t> with known decoding algorithm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Generate: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-US">
                <a:solidFill>
                  <a:schemeClr val="dk1"/>
                </a:solidFill>
              </a:rPr>
              <a:t>Private Key:</a:t>
            </a:r>
            <a:r>
              <a:rPr lang="en-US">
                <a:solidFill>
                  <a:schemeClr val="dk1"/>
                </a:solidFill>
              </a:rPr>
              <a:t> (Goppa code, decoding algorithm)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-US">
                <a:solidFill>
                  <a:schemeClr val="dk1"/>
                </a:solidFill>
              </a:rPr>
              <a:t>Public Key:</a:t>
            </a:r>
            <a:r>
              <a:rPr lang="en-US">
                <a:solidFill>
                  <a:schemeClr val="dk1"/>
                </a:solidFill>
              </a:rPr>
              <a:t> Generator matrix </a:t>
            </a:r>
            <a:r>
              <a:rPr b="1" lang="en-US">
                <a:solidFill>
                  <a:schemeClr val="dk1"/>
                </a:solidFill>
              </a:rPr>
              <a:t>G' = S × G × P</a:t>
            </a:r>
            <a:endParaRPr b="1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</a:rPr>
              <a:t>S: Random invertible matrix (scrambler)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</a:rPr>
              <a:t>P: Permutation matrix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2. Encryption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Message m: binary vector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Ciphertext c = m ⋅ G′ + 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</a:rPr>
              <a:t>e: Random error vector of fixed weight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09" name="Google Shape;209;p26" title="The-original-McEliece-cryptosyst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025" y="3278475"/>
            <a:ext cx="5662925" cy="24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Steps Breakdown</a:t>
            </a:r>
            <a:endParaRPr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3. Decryption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Undo permutation and scrambling: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Compute cP</a:t>
            </a:r>
            <a:r>
              <a:rPr baseline="30000" lang="en-US" sz="2000">
                <a:solidFill>
                  <a:schemeClr val="dk1"/>
                </a:solidFill>
              </a:rPr>
              <a:t>-1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Use private decoding algorithm to correct errors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Recover m from decoded codeword using S</a:t>
            </a:r>
            <a:r>
              <a:rPr baseline="30000" lang="en-US" sz="2000">
                <a:solidFill>
                  <a:schemeClr val="dk1"/>
                </a:solidFill>
              </a:rPr>
              <a:t>-1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</a:t>
            </a:r>
            <a:r>
              <a:rPr lang="en-US"/>
              <a:t>Efficiency and Speed</a:t>
            </a:r>
            <a:endParaRPr/>
          </a:p>
        </p:txBody>
      </p:sp>
      <p:sp>
        <p:nvSpPr>
          <p:cNvPr id="223" name="Google Shape;223;p28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Efficiency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</a:rPr>
              <a:t>Encryption/Decryption is fast</a:t>
            </a:r>
            <a:r>
              <a:rPr lang="en-US" sz="1800">
                <a:solidFill>
                  <a:schemeClr val="dk1"/>
                </a:solidFill>
              </a:rPr>
              <a:t>, especially compared to RSA or ECC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Efficient decoding due to structured Goppa codes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Small encryption time even for large data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Trade-off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</a:rPr>
              <a:t>Large public key size: </a:t>
            </a:r>
            <a:r>
              <a:rPr lang="en-US" sz="1800">
                <a:solidFill>
                  <a:schemeClr val="dk1"/>
                </a:solidFill>
              </a:rPr>
              <a:t> ~100 KB to several MB depending on parameters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Storage and transmission can be an issue for constrained environments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Computational Complexity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Based on </a:t>
            </a:r>
            <a:r>
              <a:rPr b="1" lang="en-US" sz="1800">
                <a:solidFill>
                  <a:schemeClr val="dk1"/>
                </a:solidFill>
              </a:rPr>
              <a:t>NP-hard problem</a:t>
            </a:r>
            <a:r>
              <a:rPr lang="en-US" sz="1800">
                <a:solidFill>
                  <a:schemeClr val="dk1"/>
                </a:solidFill>
              </a:rPr>
              <a:t>: decoding a general linear code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Not efficiently solvable even with quantum computers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</a:rPr>
              <a:t>Efficient for legitimate users due to special structure of Goppa code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</a:t>
            </a:r>
            <a:r>
              <a:rPr lang="en-US"/>
              <a:t>- Attack Methods</a:t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800" y="1958175"/>
            <a:ext cx="9567326" cy="401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McEliece - </a:t>
            </a:r>
            <a:r>
              <a:rPr lang="en-US"/>
              <a:t>Example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Public key matrix G′: 3×6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Message m=[1,0,1]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Random error e=[0,0,0,1,0,0]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Encryption: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Compute c=m × G′ + e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Result: Ciphertext c=[1,1,0,1,0,1]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Decryption: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Use private key to decode the noisy codeword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Correct the error and recover original message 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Text of McEliece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Plain Text: Hello World!!!!!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Encrypted Text: ý|Q2sWê¼¶Ú[êsQ÷®I,I¤Í¼</a:t>
            </a:r>
            <a:endParaRPr/>
          </a:p>
        </p:txBody>
      </p:sp>
      <p:pic>
        <p:nvPicPr>
          <p:cNvPr id="245" name="Google Shape;2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350" y="3938300"/>
            <a:ext cx="11155674" cy="1198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Members</a:t>
            </a:r>
            <a:endParaRPr/>
          </a:p>
        </p:txBody>
      </p:sp>
      <p:pic>
        <p:nvPicPr>
          <p:cNvPr descr="A person standing in front of a body of water&#10;&#10;Description automatically generated" id="113" name="Google Shape;11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7984" y="2578100"/>
            <a:ext cx="2324604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4"/>
          <p:cNvSpPr txBox="1"/>
          <p:nvPr/>
        </p:nvSpPr>
        <p:spPr>
          <a:xfrm>
            <a:off x="8637173" y="5064125"/>
            <a:ext cx="2846226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Shahar Berenson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4910369" y="5064125"/>
            <a:ext cx="2623457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Omer Goldstein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947853" y="5064125"/>
            <a:ext cx="2623457" cy="5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Shlomi Fridman</a:t>
            </a:r>
            <a:endParaRPr/>
          </a:p>
        </p:txBody>
      </p:sp>
      <p:pic>
        <p:nvPicPr>
          <p:cNvPr descr="A person taking a selfie&#10;&#10;Description automatically generated" id="117" name="Google Shape;1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9796" y="2578100"/>
            <a:ext cx="2324604" cy="2341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250" y="2544700"/>
            <a:ext cx="2408650" cy="24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097275" y="286600"/>
            <a:ext cx="1068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ECDSA </a:t>
            </a:r>
            <a:r>
              <a:rPr lang="en-US" sz="4600"/>
              <a:t>- General Explanation</a:t>
            </a:r>
            <a:endParaRPr sz="4600"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ECDSA - Elliptic Curve Digital Signature Algorithm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Digital signature scheme based on </a:t>
            </a:r>
            <a:r>
              <a:rPr b="1" lang="en-US">
                <a:solidFill>
                  <a:schemeClr val="dk1"/>
                </a:solidFill>
              </a:rPr>
              <a:t>elliptic curve cryptography (ECC)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Provides </a:t>
            </a:r>
            <a:r>
              <a:rPr b="1" lang="en-US">
                <a:solidFill>
                  <a:schemeClr val="dk1"/>
                </a:solidFill>
              </a:rPr>
              <a:t>authentication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data integrity</a:t>
            </a:r>
            <a:r>
              <a:rPr lang="en-US">
                <a:solidFill>
                  <a:schemeClr val="dk1"/>
                </a:solidFill>
              </a:rPr>
              <a:t>, and </a:t>
            </a:r>
            <a:r>
              <a:rPr b="1" lang="en-US">
                <a:solidFill>
                  <a:schemeClr val="dk1"/>
                </a:solidFill>
              </a:rPr>
              <a:t>non-repudiation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Security relies on the </a:t>
            </a:r>
            <a:r>
              <a:rPr b="1" lang="en-US">
                <a:solidFill>
                  <a:schemeClr val="dk1"/>
                </a:solidFill>
              </a:rPr>
              <a:t>Elliptic Curve Discrete Logarithm Problem (ECDLP)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Widely used in </a:t>
            </a:r>
            <a:r>
              <a:rPr b="1" lang="en-US">
                <a:solidFill>
                  <a:schemeClr val="dk1"/>
                </a:solidFill>
              </a:rPr>
              <a:t>TLS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cryptocurrencies (e.g., Bitcoin, Ethereum)</a:t>
            </a:r>
            <a:r>
              <a:rPr lang="en-US">
                <a:solidFill>
                  <a:schemeClr val="dk1"/>
                </a:solidFill>
              </a:rPr>
              <a:t>, </a:t>
            </a:r>
            <a:r>
              <a:rPr b="1" lang="en-US">
                <a:solidFill>
                  <a:schemeClr val="dk1"/>
                </a:solidFill>
              </a:rPr>
              <a:t>digital certificates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331555" y="31022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Steps Breakdown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31550" y="1761036"/>
            <a:ext cx="100584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Key Generation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Select an elliptic curve E over a finite field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Choose private key d∈[1,n−1]d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public key Q = d ⋅ G, where G is the base point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Signing a Message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Hash message m to get h=HASH(m)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Choose random k∈[1,n−1]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point (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chemeClr val="dk1"/>
                </a:solidFill>
              </a:rPr>
              <a:t>) = k ⋅ G , </a:t>
            </a:r>
            <a:r>
              <a:rPr lang="en-US">
                <a:solidFill>
                  <a:schemeClr val="dk1"/>
                </a:solidFill>
              </a:rPr>
              <a:t> set r =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s = k</a:t>
            </a:r>
            <a:r>
              <a:rPr baseline="30000" lang="en-US">
                <a:solidFill>
                  <a:schemeClr val="dk1"/>
                </a:solidFill>
              </a:rPr>
              <a:t>-1</a:t>
            </a:r>
            <a:r>
              <a:rPr lang="en-US">
                <a:solidFill>
                  <a:schemeClr val="dk1"/>
                </a:solidFill>
              </a:rPr>
              <a:t>(h + dr)mod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Signature = (r,s)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0600" y="1845725"/>
            <a:ext cx="4963500" cy="43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Verifying a Signature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z = HASH(m)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w = s</a:t>
            </a:r>
            <a:r>
              <a:rPr baseline="30000" lang="en-US">
                <a:solidFill>
                  <a:schemeClr val="dk1"/>
                </a:solidFill>
              </a:rPr>
              <a:t>-1 </a:t>
            </a:r>
            <a:r>
              <a:rPr lang="en-US">
                <a:solidFill>
                  <a:schemeClr val="dk1"/>
                </a:solidFill>
              </a:rPr>
              <a:t>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= z ⋅ w 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>
                <a:solidFill>
                  <a:schemeClr val="dk1"/>
                </a:solidFill>
              </a:rPr>
              <a:t>= r ⋅ w mod  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Compute (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solidFill>
                  <a:schemeClr val="dk1"/>
                </a:solidFill>
              </a:rPr>
              <a:t>) =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-US">
                <a:solidFill>
                  <a:schemeClr val="dk1"/>
                </a:solidFill>
              </a:rPr>
              <a:t>⋅ G +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>
                <a:solidFill>
                  <a:schemeClr val="dk1"/>
                </a:solidFill>
              </a:rPr>
              <a:t>⋅Q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Valid if r ≡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>
                <a:solidFill>
                  <a:schemeClr val="dk1"/>
                </a:solidFill>
              </a:rPr>
              <a:t>mod  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67" name="Google Shape;267;p3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Steps Breakdown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Efficiency and Speed</a:t>
            </a:r>
            <a:endParaRPr/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Efficiency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More secure per-bit than RSA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Shorter key sizes = faster operations and lower bandwidth</a:t>
            </a:r>
            <a:endParaRPr>
              <a:solidFill>
                <a:schemeClr val="dk1"/>
              </a:solidFill>
            </a:endParaRPr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</a:rPr>
              <a:t>256-bit ECC ~ 3072-bit RSA security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Ideal for mobile, embedded, and blockchain systems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 Complexity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Based on scalar multiplication: O(log⁡ n) field operations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Signing: one scalar multiplication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Verifying: two scalar multiplications + addition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</a:t>
            </a:r>
            <a:r>
              <a:rPr lang="en-US"/>
              <a:t>Attack Methods</a:t>
            </a:r>
            <a:endParaRPr/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400" y="1840700"/>
            <a:ext cx="9174724" cy="42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Signature Example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1097275" y="1737399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Base point G, order n = 19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Private key d = 7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Public key Q = 7G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Message: “Hi”, hashed to h = 10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Random k = 2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Signature: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kG=(x,y) ⇒ r = x mod  19 = 5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s = k</a:t>
            </a:r>
            <a:r>
              <a:rPr baseline="30000" lang="en-US" sz="1900">
                <a:solidFill>
                  <a:schemeClr val="dk1"/>
                </a:solidFill>
              </a:rPr>
              <a:t>-1</a:t>
            </a:r>
            <a:r>
              <a:rPr lang="en-US" sz="1900">
                <a:solidFill>
                  <a:schemeClr val="dk1"/>
                </a:solidFill>
              </a:rPr>
              <a:t>(h + d ⋅ r) mod  19 = 2</a:t>
            </a:r>
            <a:r>
              <a:rPr baseline="30000" lang="en-US" sz="1900">
                <a:solidFill>
                  <a:schemeClr val="dk1"/>
                </a:solidFill>
              </a:rPr>
              <a:t>-1</a:t>
            </a:r>
            <a:r>
              <a:rPr lang="en-US" sz="1900">
                <a:solidFill>
                  <a:schemeClr val="dk1"/>
                </a:solidFill>
              </a:rPr>
              <a:t>(10 + 7 ⋅ 5) mod  19 = 13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</a:rPr>
              <a:t>Signature = (r=5, s=13)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ECDSA - Verification Example</a:t>
            </a:r>
            <a:endParaRPr/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1097275" y="1737400"/>
            <a:ext cx="10058400" cy="45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Base point G, order n = 19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Public key Q = 7G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Signature = (r=5, s=13)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Verification</a:t>
            </a:r>
            <a:r>
              <a:rPr b="1" lang="en-US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h = hash(msg) = 10</a:t>
            </a:r>
            <a:endParaRPr>
              <a:solidFill>
                <a:schemeClr val="dk1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>
                <a:solidFill>
                  <a:schemeClr val="dk1"/>
                </a:solidFill>
              </a:rPr>
              <a:t>w = </a:t>
            </a:r>
            <a:r>
              <a:rPr lang="en-US" sz="1900">
                <a:solidFill>
                  <a:schemeClr val="dk1"/>
                </a:solidFill>
              </a:rPr>
              <a:t>s</a:t>
            </a:r>
            <a:r>
              <a:rPr baseline="30000" lang="en-US" sz="1900">
                <a:solidFill>
                  <a:schemeClr val="dk1"/>
                </a:solidFill>
              </a:rPr>
              <a:t>-1</a:t>
            </a:r>
            <a:r>
              <a:rPr lang="en-US" sz="1900">
                <a:solidFill>
                  <a:schemeClr val="dk1"/>
                </a:solidFill>
              </a:rPr>
              <a:t> mod n = 3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u_1 = h * w mod n = 30 mod 19 = 11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u_2 = r * w mod n = 15 mod 19 = 15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(x_2, y_2) = u_1 * G + u_2 * Q = … = (5, y)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x_2 == r</a:t>
            </a:r>
            <a:endParaRPr sz="19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Verified Successfully!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Text of </a:t>
            </a:r>
            <a:r>
              <a:rPr lang="en-US"/>
              <a:t>EC</a:t>
            </a:r>
            <a:r>
              <a:rPr lang="en-US"/>
              <a:t>-</a:t>
            </a:r>
            <a:r>
              <a:rPr lang="en-US"/>
              <a:t>DSA</a:t>
            </a:r>
            <a:endParaRPr/>
          </a:p>
        </p:txBody>
      </p:sp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/>
              <a:t>Plain Text: Hello World!!</a:t>
            </a:r>
            <a:endParaRPr/>
          </a:p>
        </p:txBody>
      </p:sp>
      <p:pic>
        <p:nvPicPr>
          <p:cNvPr id="303" name="Google Shape;30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0" y="2402634"/>
            <a:ext cx="11887198" cy="62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04805" y="320978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General Schema</a:t>
            </a:r>
            <a:endParaRPr/>
          </a:p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04800" y="1845725"/>
            <a:ext cx="4828800" cy="3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/>
              <a:t>Secure email exchange system</a:t>
            </a:r>
            <a:r>
              <a:rPr lang="en-US"/>
              <a:t> using: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Blowfish</a:t>
            </a:r>
            <a:r>
              <a:rPr lang="en-US"/>
              <a:t> for symmetric encryption of the email contents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McEliece cryptosystem</a:t>
            </a:r>
            <a:r>
              <a:rPr lang="en-US"/>
              <a:t> for secure delivery of the symmetric key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/>
              <a:t>EC-DSA</a:t>
            </a:r>
            <a:r>
              <a:rPr lang="en-US"/>
              <a:t> for digital signatures (authenticity + integrity)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10" name="Google Shape;3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982" y="0"/>
            <a:ext cx="67810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1097275" y="286600"/>
            <a:ext cx="106833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600"/>
              <a:t>Blowfish </a:t>
            </a:r>
            <a:r>
              <a:rPr lang="en-US" sz="4600"/>
              <a:t>- General Explanation</a:t>
            </a:r>
            <a:endParaRPr sz="4600"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</a:rPr>
              <a:t>Blowfish</a:t>
            </a:r>
            <a:r>
              <a:rPr lang="en-US">
                <a:solidFill>
                  <a:schemeClr val="dk1"/>
                </a:solidFill>
              </a:rPr>
              <a:t> is a symmetric-key block cipher developed in 1993 by </a:t>
            </a:r>
            <a:r>
              <a:rPr b="1" lang="en-US">
                <a:solidFill>
                  <a:schemeClr val="dk1"/>
                </a:solidFill>
              </a:rPr>
              <a:t>Bruce Schneier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Designed as a </a:t>
            </a:r>
            <a:r>
              <a:rPr b="1" lang="en-US">
                <a:solidFill>
                  <a:schemeClr val="dk1"/>
                </a:solidFill>
              </a:rPr>
              <a:t>fast, free alternative</a:t>
            </a:r>
            <a:r>
              <a:rPr lang="en-US">
                <a:solidFill>
                  <a:schemeClr val="dk1"/>
                </a:solidFill>
              </a:rPr>
              <a:t> to DES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Operates on </a:t>
            </a:r>
            <a:r>
              <a:rPr b="1" lang="en-US">
                <a:solidFill>
                  <a:schemeClr val="dk1"/>
                </a:solidFill>
              </a:rPr>
              <a:t>64-bit blocks</a:t>
            </a:r>
            <a:r>
              <a:rPr lang="en-US">
                <a:solidFill>
                  <a:schemeClr val="dk1"/>
                </a:solidFill>
              </a:rPr>
              <a:t> of data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Supports </a:t>
            </a:r>
            <a:r>
              <a:rPr b="1" lang="en-US">
                <a:solidFill>
                  <a:schemeClr val="dk1"/>
                </a:solidFill>
              </a:rPr>
              <a:t>variable-length keys</a:t>
            </a:r>
            <a:r>
              <a:rPr lang="en-US">
                <a:solidFill>
                  <a:schemeClr val="dk1"/>
                </a:solidFill>
              </a:rPr>
              <a:t>: from 32 to </a:t>
            </a:r>
            <a:r>
              <a:rPr b="1" lang="en-US">
                <a:solidFill>
                  <a:schemeClr val="dk1"/>
                </a:solidFill>
              </a:rPr>
              <a:t>448 bits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Based on a </a:t>
            </a:r>
            <a:r>
              <a:rPr b="1" lang="en-US">
                <a:solidFill>
                  <a:schemeClr val="dk1"/>
                </a:solidFill>
              </a:rPr>
              <a:t>Feistel network</a:t>
            </a:r>
            <a:r>
              <a:rPr lang="en-US">
                <a:solidFill>
                  <a:schemeClr val="dk1"/>
                </a:solidFill>
              </a:rPr>
              <a:t> structure with </a:t>
            </a:r>
            <a:r>
              <a:rPr b="1" lang="en-US">
                <a:solidFill>
                  <a:schemeClr val="dk1"/>
                </a:solidFill>
              </a:rPr>
              <a:t>16 rounds</a:t>
            </a:r>
            <a:br>
              <a:rPr b="1" lang="en-US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Public domain — no patents or license restrictions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How the cipher works - Blowfish</a:t>
            </a:r>
            <a:endParaRPr/>
          </a:p>
        </p:txBody>
      </p:sp>
      <p:pic>
        <p:nvPicPr>
          <p:cNvPr id="132" name="Google Shape;13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805" y="4046677"/>
            <a:ext cx="5077500" cy="13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3009" y="1877060"/>
            <a:ext cx="435047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1097280" y="1877046"/>
            <a:ext cx="4661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Symmetric Feistel Iterative Cipher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64-bits block size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32-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448-bits key-length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Blowfish's key schedule starts by initializing the P-array and S-boxes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rounds with 4 actions listed below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round - skip action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097275" y="5530150"/>
            <a:ext cx="507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decryption is the same as encryption with reverse order of keys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Steps Breakdown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1097275" y="1845725"/>
            <a:ext cx="10412700" cy="4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1. Key Expansion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Input key is expanded into </a:t>
            </a:r>
            <a:r>
              <a:rPr b="1" lang="en-US">
                <a:solidFill>
                  <a:schemeClr val="dk1"/>
                </a:solidFill>
              </a:rPr>
              <a:t>18 32-bit subkeys</a:t>
            </a:r>
            <a:r>
              <a:rPr lang="en-US">
                <a:solidFill>
                  <a:schemeClr val="dk1"/>
                </a:solidFill>
              </a:rPr>
              <a:t> (P-array) and </a:t>
            </a:r>
            <a:r>
              <a:rPr b="1" lang="en-US">
                <a:solidFill>
                  <a:schemeClr val="dk1"/>
                </a:solidFill>
              </a:rPr>
              <a:t>4 S-boxes</a:t>
            </a:r>
            <a:r>
              <a:rPr lang="en-US">
                <a:solidFill>
                  <a:schemeClr val="dk1"/>
                </a:solidFill>
              </a:rPr>
              <a:t> with 256 entries each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Uses </a:t>
            </a:r>
            <a:r>
              <a:rPr b="1" lang="en-US">
                <a:solidFill>
                  <a:schemeClr val="dk1"/>
                </a:solidFill>
              </a:rPr>
              <a:t>repeated encryption of a zero block</a:t>
            </a:r>
            <a:r>
              <a:rPr lang="en-US">
                <a:solidFill>
                  <a:schemeClr val="dk1"/>
                </a:solidFill>
              </a:rPr>
              <a:t> to initialize the P-array and S-boxes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2. Encryption (Feistel Network)</a:t>
            </a:r>
            <a:br>
              <a:rPr b="1"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For a 64-bit input block X = L ∥ R: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For each round i = 1 to 16: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L = L ⊕ P</a:t>
            </a:r>
            <a:r>
              <a:rPr baseline="-25000" lang="en-US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R = F(L) ⊕ R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solidFill>
                  <a:schemeClr val="dk1"/>
                </a:solidFill>
              </a:rPr>
              <a:t>Swap L and 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284325" y="3503100"/>
            <a:ext cx="36444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16 rounds: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Swap L and R one last time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operations: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R ⊕ P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L ⊕ P</a:t>
            </a:r>
            <a:r>
              <a:rPr baseline="-25000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L ∥ 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4957950" y="3924300"/>
            <a:ext cx="1110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endParaRPr sz="8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3. The F-function</a:t>
            </a:r>
            <a:endParaRPr b="1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Takes 32-bit input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Divides it into 4 bytes: a, b, c, d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Computes: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F(x) = ((S</a:t>
            </a:r>
            <a:r>
              <a:rPr baseline="-25000" lang="en-US">
                <a:solidFill>
                  <a:schemeClr val="dk1"/>
                </a:solidFill>
              </a:rPr>
              <a:t>1</a:t>
            </a:r>
            <a:r>
              <a:rPr lang="en-US">
                <a:solidFill>
                  <a:schemeClr val="dk1"/>
                </a:solidFill>
              </a:rPr>
              <a:t>[a] + S</a:t>
            </a:r>
            <a:r>
              <a:rPr baseline="-25000" lang="en-US">
                <a:solidFill>
                  <a:schemeClr val="dk1"/>
                </a:solidFill>
              </a:rPr>
              <a:t>2</a:t>
            </a:r>
            <a:r>
              <a:rPr lang="en-US">
                <a:solidFill>
                  <a:schemeClr val="dk1"/>
                </a:solidFill>
              </a:rPr>
              <a:t>[b]) ⊕ S</a:t>
            </a:r>
            <a:r>
              <a:rPr baseline="-25000" lang="en-US">
                <a:solidFill>
                  <a:schemeClr val="dk1"/>
                </a:solidFill>
              </a:rPr>
              <a:t>3</a:t>
            </a:r>
            <a:r>
              <a:rPr lang="en-US">
                <a:solidFill>
                  <a:schemeClr val="dk1"/>
                </a:solidFill>
              </a:rPr>
              <a:t>[c]) + S</a:t>
            </a:r>
            <a:r>
              <a:rPr baseline="-25000" lang="en-US">
                <a:solidFill>
                  <a:schemeClr val="dk1"/>
                </a:solidFill>
              </a:rPr>
              <a:t>4</a:t>
            </a:r>
            <a:r>
              <a:rPr lang="en-US">
                <a:solidFill>
                  <a:schemeClr val="dk1"/>
                </a:solidFill>
              </a:rPr>
              <a:t>[d]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1" name="Google Shape;151;p1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Steps Breakdown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- Efficiency and Speed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Efficiency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Designed for </a:t>
            </a:r>
            <a:r>
              <a:rPr b="1" lang="en-US">
                <a:solidFill>
                  <a:schemeClr val="dk1"/>
                </a:solidFill>
              </a:rPr>
              <a:t>fast encryption</a:t>
            </a:r>
            <a:r>
              <a:rPr lang="en-US">
                <a:solidFill>
                  <a:schemeClr val="dk1"/>
                </a:solidFill>
              </a:rPr>
              <a:t> on 32-bit CPUs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Key setup is </a:t>
            </a:r>
            <a:r>
              <a:rPr b="1" lang="en-US">
                <a:solidFill>
                  <a:schemeClr val="dk1"/>
                </a:solidFill>
              </a:rPr>
              <a:t>computationally expensive</a:t>
            </a:r>
            <a:r>
              <a:rPr lang="en-US">
                <a:solidFill>
                  <a:schemeClr val="dk1"/>
                </a:solidFill>
              </a:rPr>
              <a:t>, but encryption/decryption is fast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Ideal for applications with </a:t>
            </a:r>
            <a:r>
              <a:rPr b="1" lang="en-US">
                <a:solidFill>
                  <a:schemeClr val="dk1"/>
                </a:solidFill>
              </a:rPr>
              <a:t>frequent reuse of a fixed key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Complexity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Encryption: </a:t>
            </a:r>
            <a:r>
              <a:rPr b="1" lang="en-US">
                <a:solidFill>
                  <a:schemeClr val="dk1"/>
                </a:solidFill>
              </a:rPr>
              <a:t>16 rounds</a:t>
            </a:r>
            <a:r>
              <a:rPr lang="en-US">
                <a:solidFill>
                  <a:schemeClr val="dk1"/>
                </a:solidFill>
              </a:rPr>
              <a:t> of Feistel structure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Each round involves </a:t>
            </a:r>
            <a:r>
              <a:rPr b="1" lang="en-US">
                <a:solidFill>
                  <a:schemeClr val="dk1"/>
                </a:solidFill>
              </a:rPr>
              <a:t>XOR, addition, and table lookups</a:t>
            </a:r>
            <a:endParaRPr b="1"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Time complexity: O(1) per block once key is expanded</a:t>
            </a:r>
            <a:endParaRPr>
              <a:solidFill>
                <a:schemeClr val="dk1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</a:rPr>
              <a:t>Key schedule complexity: O(448) due to key-dependent S-boxes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</a:t>
            </a:r>
            <a:r>
              <a:rPr lang="en-US"/>
              <a:t>- Attack Methods</a:t>
            </a:r>
            <a:endParaRPr/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75" y="1889800"/>
            <a:ext cx="11061675" cy="44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Blowfish </a:t>
            </a:r>
            <a:r>
              <a:rPr lang="en-US"/>
              <a:t>- Example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1097275" y="1845724"/>
            <a:ext cx="100584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Assume: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Key = "abcdefgh"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</a:rPr>
              <a:t>L = 0x01</a:t>
            </a:r>
            <a:r>
              <a:rPr lang="en-US" sz="1900">
                <a:solidFill>
                  <a:schemeClr val="dk1"/>
                </a:solidFill>
              </a:rPr>
              <a:t>23</a:t>
            </a:r>
            <a:r>
              <a:rPr lang="en-US" sz="1900">
                <a:solidFill>
                  <a:schemeClr val="dk1"/>
                </a:solidFill>
              </a:rPr>
              <a:t>4567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 sz="1900">
                <a:solidFill>
                  <a:schemeClr val="dk1"/>
                </a:solidFill>
              </a:rPr>
              <a:t>R = 0x89ABCDEF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P</a:t>
            </a:r>
            <a:r>
              <a:rPr baseline="-25000" lang="en-US">
                <a:solidFill>
                  <a:schemeClr val="dk1"/>
                </a:solidFill>
              </a:rPr>
              <a:t>1_intial</a:t>
            </a:r>
            <a:r>
              <a:rPr lang="en-US" sz="1900">
                <a:solidFill>
                  <a:schemeClr val="dk1"/>
                </a:solidFill>
              </a:rPr>
              <a:t> = 0x243F6A88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US">
                <a:solidFill>
                  <a:schemeClr val="dk1"/>
                </a:solidFill>
              </a:rPr>
              <a:t>P</a:t>
            </a:r>
            <a:r>
              <a:rPr baseline="-25000" lang="en-US">
                <a:solidFill>
                  <a:schemeClr val="dk1"/>
                </a:solidFill>
              </a:rPr>
              <a:t>2_intial</a:t>
            </a:r>
            <a:r>
              <a:rPr lang="en-US" sz="1900">
                <a:solidFill>
                  <a:schemeClr val="dk1"/>
                </a:solidFill>
              </a:rPr>
              <a:t> = 0x85A308D3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Encryption: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XOR key into P-array</a:t>
            </a:r>
            <a:endParaRPr b="1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P₁ = 0x243F6A88 ⊕ 0x61626364 = 0x457D09EC</a:t>
            </a:r>
            <a:endParaRPr sz="1900">
              <a:solidFill>
                <a:schemeClr val="dk1"/>
              </a:solidFill>
            </a:endParaRPr>
          </a:p>
          <a:p>
            <a:pPr indent="-3492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chemeClr val="dk1"/>
                </a:solidFill>
              </a:rPr>
              <a:t>P₂ = 0x85A308D3 ⊕ 0x65666768 = 0xE0C56FBB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