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notesMasterIdLst>
    <p:notesMasterId r:id="rId21"/>
  </p:notesMasterIdLst>
  <p:sldIdLst>
    <p:sldId id="257" r:id="rId5"/>
    <p:sldId id="277" r:id="rId6"/>
    <p:sldId id="288" r:id="rId7"/>
    <p:sldId id="289" r:id="rId8"/>
    <p:sldId id="279" r:id="rId9"/>
    <p:sldId id="287" r:id="rId10"/>
    <p:sldId id="286" r:id="rId11"/>
    <p:sldId id="290" r:id="rId12"/>
    <p:sldId id="291" r:id="rId13"/>
    <p:sldId id="284" r:id="rId14"/>
    <p:sldId id="278" r:id="rId15"/>
    <p:sldId id="280" r:id="rId16"/>
    <p:sldId id="281" r:id="rId17"/>
    <p:sldId id="282" r:id="rId18"/>
    <p:sldId id="285" r:id="rId19"/>
    <p:sldId id="28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004C0-A0F0-41B9-97E6-1616F79A6CA1}" v="4" dt="2025-05-06T12:47:23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722" autoAdjust="0"/>
  </p:normalViewPr>
  <p:slideViewPr>
    <p:cSldViewPr snapToGrid="0">
      <p:cViewPr varScale="1">
        <p:scale>
          <a:sx n="91" d="100"/>
          <a:sy n="91" d="100"/>
        </p:scale>
        <p:origin x="13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ED4D3-2E32-4AE2-9355-559E747A8267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DDF3-CFC3-40C0-B288-2F43B446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flow and model </a:t>
            </a:r>
            <a:r>
              <a:rPr lang="en-US" dirty="0" err="1"/>
              <a:t>architecturte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9B226-C9A0-4F2E-8FB6-1ABBD3945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23188-647C-1082-BE6C-BC25BE491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11720367-054E-7654-A388-0FFF1248E2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12BAD80A-5546-C50F-C527-A46064F7E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ECDSA (Elliptic Curve Digital Signature Algorithm)</a:t>
            </a:r>
            <a:r>
              <a:rPr lang="en-US" dirty="0"/>
              <a:t> is a digital signature scheme based on the mathematics of elliptic curves.</a:t>
            </a:r>
          </a:p>
          <a:p>
            <a:pPr>
              <a:buNone/>
            </a:pPr>
            <a:r>
              <a:rPr lang="en-US" b="1" dirty="0"/>
              <a:t>Step 1: Signing (by Alice)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Alice hashes the encrypted message (e.g., with SHA-256)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She uses her </a:t>
            </a:r>
            <a:r>
              <a:rPr lang="en-US" b="1" dirty="0"/>
              <a:t>private key</a:t>
            </a:r>
            <a:r>
              <a:rPr lang="en-US" dirty="0"/>
              <a:t> and the hash to generate a digital signature — typically a pair of numbers (r, 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She sends the encrypted message, the signature (r, s), and her </a:t>
            </a:r>
            <a:r>
              <a:rPr lang="en-US" b="1" dirty="0"/>
              <a:t>public key</a:t>
            </a:r>
            <a:endParaRPr lang="en-US" dirty="0"/>
          </a:p>
          <a:p>
            <a:pPr>
              <a:buNone/>
            </a:pPr>
            <a:r>
              <a:rPr lang="en-US" b="1" dirty="0"/>
              <a:t>Step 2: Verification (by Bob)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Bob receives the signature and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 also hashes the received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Alice’s </a:t>
            </a:r>
            <a:r>
              <a:rPr lang="en-US" b="1" dirty="0"/>
              <a:t>public key</a:t>
            </a:r>
            <a:r>
              <a:rPr lang="en-US" dirty="0"/>
              <a:t>, he verifies if the signature corresponds to that hash</a:t>
            </a:r>
          </a:p>
          <a:p>
            <a:pPr>
              <a:buNone/>
            </a:pPr>
            <a:r>
              <a:rPr lang="en-US" dirty="0"/>
              <a:t>If it matches, Bob knows: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message really came from Alice (authenticity)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message was not altered in transit (integrity)</a:t>
            </a:r>
          </a:p>
          <a:p>
            <a:pPr>
              <a:buNone/>
            </a:pPr>
            <a:r>
              <a:rPr lang="en-US" b="1" dirty="0"/>
              <a:t>Why elliptic curves?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 security with smaller keys (e.g., 256-bit ECC key ≈ 3072-bit RSA key)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F38BC72-247F-24CD-4B00-04C16FA26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2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Blowfish</a:t>
            </a:r>
            <a:r>
              <a:rPr lang="en-US" dirty="0"/>
              <a:t> is a symmetric block cipher that encrypts data in </a:t>
            </a:r>
            <a:r>
              <a:rPr lang="en-US" b="1" dirty="0"/>
              <a:t>64-bit blocks</a:t>
            </a:r>
            <a:r>
              <a:rPr lang="en-US" dirty="0"/>
              <a:t> using a </a:t>
            </a:r>
            <a:r>
              <a:rPr lang="en-US" b="1" dirty="0"/>
              <a:t>variable-length key</a:t>
            </a:r>
            <a:r>
              <a:rPr lang="en-US" dirty="0"/>
              <a:t> (32 to 448 bits).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Commonly used for fast, lightweight encryption.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Operates in several modes (e.g., ECB, CBC). For email messages, CBC is more secure.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Encryption and decryption use the </a:t>
            </a:r>
            <a:r>
              <a:rPr lang="en-US" b="1" dirty="0"/>
              <a:t>same key</a:t>
            </a:r>
            <a:r>
              <a:rPr lang="en-US" dirty="0"/>
              <a:t>, which must be shared securely.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6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6D61D-451D-07C9-C420-847121290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7851A2FC-234A-34AC-5FB6-297AAB3ADE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C67D8DD2-29F8-AF43-B2C0-7D197876D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Blowfish</a:t>
            </a:r>
            <a:r>
              <a:rPr lang="en-US" dirty="0"/>
              <a:t> is a symmetric block cipher that encrypts data in </a:t>
            </a:r>
            <a:r>
              <a:rPr lang="en-US" b="1" dirty="0"/>
              <a:t>64-bit blocks</a:t>
            </a:r>
            <a:r>
              <a:rPr lang="en-US" dirty="0"/>
              <a:t> using a </a:t>
            </a:r>
            <a:r>
              <a:rPr lang="en-US" b="1" dirty="0"/>
              <a:t>variable-length key</a:t>
            </a:r>
            <a:r>
              <a:rPr lang="en-US" dirty="0"/>
              <a:t> (32 to 448 bits).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Commonly used for fast, lightweight encryption.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Operates in several modes (e.g., ECB, CBC). For email messages, CBC is more secure.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Encryption and decryption use the </a:t>
            </a:r>
            <a:r>
              <a:rPr lang="en-US" b="1" dirty="0"/>
              <a:t>same key</a:t>
            </a:r>
            <a:r>
              <a:rPr lang="en-US" dirty="0"/>
              <a:t>, which must be shared securely.</a:t>
            </a:r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F2F5676-103D-3F9F-607B-4B565D3D6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69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65701-82A1-1ECB-9E1A-93AB47EE4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B8248FB9-7607-808E-7978-69A86E985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742C3419-2A83-16C1-D330-08D8A6399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Blowfish</a:t>
            </a:r>
            <a:r>
              <a:rPr lang="en-US" dirty="0"/>
              <a:t> is a symmetric block cipher that encrypts data in </a:t>
            </a:r>
            <a:r>
              <a:rPr lang="en-US" b="1" dirty="0"/>
              <a:t>64-bit blocks</a:t>
            </a:r>
            <a:r>
              <a:rPr lang="en-US" dirty="0"/>
              <a:t> using a </a:t>
            </a:r>
            <a:r>
              <a:rPr lang="en-US" b="1" dirty="0"/>
              <a:t>variable-length key</a:t>
            </a:r>
            <a:r>
              <a:rPr lang="en-US" dirty="0"/>
              <a:t> (32 to 448 bits).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Commonly used for fast, lightweight encryption.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Operates in several modes (e.g., ECB, CBC). For email messages, CBC is more secure.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Encryption and decryption use the </a:t>
            </a:r>
            <a:r>
              <a:rPr lang="en-US" b="1" dirty="0"/>
              <a:t>same key</a:t>
            </a:r>
            <a:r>
              <a:rPr lang="en-US" dirty="0"/>
              <a:t>, which must be shared securely.</a:t>
            </a:r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17B8266-B389-45B7-4E6A-DFD90EABEA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9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McEliece</a:t>
            </a:r>
            <a:r>
              <a:rPr lang="en-US" dirty="0"/>
              <a:t> is a </a:t>
            </a:r>
            <a:r>
              <a:rPr lang="en-US" b="1" dirty="0"/>
              <a:t>public-key cryptosystem</a:t>
            </a:r>
            <a:r>
              <a:rPr lang="en-US" dirty="0"/>
              <a:t> based on </a:t>
            </a:r>
            <a:r>
              <a:rPr lang="en-US" b="1" dirty="0"/>
              <a:t>error-correcting codes</a:t>
            </a:r>
            <a:r>
              <a:rPr lang="en-US" dirty="0"/>
              <a:t>, not number theory — it's considered quantum-resistant.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Used to </a:t>
            </a:r>
            <a:r>
              <a:rPr lang="en-US" b="1" dirty="0"/>
              <a:t>encrypt the symmetric Blowfish key</a:t>
            </a:r>
            <a:r>
              <a:rPr lang="en-US" dirty="0"/>
              <a:t>, so it can be sent securely.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Only the recipient (Bob) can decrypt it using his private </a:t>
            </a:r>
            <a:r>
              <a:rPr lang="en-US" dirty="0" err="1"/>
              <a:t>McEliece</a:t>
            </a:r>
            <a:r>
              <a:rPr lang="en-US" dirty="0"/>
              <a:t> key.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45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original message is a plaintext string representing the content of an email. In real-world applications, this could be a subject line, a short paragraph, or any piece of text. For demonstration purposes, we use a simple text message to show how it is processed through encryption, key delivery, and digital signing.</a:t>
            </a:r>
          </a:p>
          <a:p>
            <a:r>
              <a:rPr lang="en-US" dirty="0"/>
              <a:t>The message must be encrypted to ensure </a:t>
            </a:r>
            <a:r>
              <a:rPr lang="en-US" b="1" dirty="0"/>
              <a:t>confidentiality</a:t>
            </a:r>
            <a:r>
              <a:rPr lang="en-US" dirty="0"/>
              <a:t>, and should be </a:t>
            </a:r>
            <a:r>
              <a:rPr lang="en-US" b="1" dirty="0"/>
              <a:t>digitally signed</a:t>
            </a:r>
            <a:r>
              <a:rPr lang="en-US" dirty="0"/>
              <a:t> to guarantee </a:t>
            </a:r>
            <a:r>
              <a:rPr lang="en-US" b="1" dirty="0"/>
              <a:t>authenticity and integrity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Waiting for script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80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Once the plaintext message is encrypted using the Blowfish symmetric cipher, the result is a </a:t>
            </a:r>
            <a:r>
              <a:rPr lang="en-US" b="1" dirty="0"/>
              <a:t>non-readable block of ciphertext</a:t>
            </a:r>
            <a:r>
              <a:rPr lang="en-US" dirty="0"/>
              <a:t>. This ciphertext appears as a random string of characters and symbols — not meaningful to anyone without the key.</a:t>
            </a:r>
          </a:p>
          <a:p>
            <a:pPr>
              <a:buNone/>
            </a:pPr>
            <a:r>
              <a:rPr lang="en-US" dirty="0"/>
              <a:t>Encryption is done using a </a:t>
            </a:r>
            <a:r>
              <a:rPr lang="en-US" b="1" dirty="0"/>
              <a:t>randomly generated Blowfish key</a:t>
            </a:r>
            <a:r>
              <a:rPr lang="en-US" dirty="0"/>
              <a:t>, and the same key must later be used to decrypt the message. Since symmetric keys cannot be shared openly, the Blowfish key is encrypted using the </a:t>
            </a:r>
            <a:r>
              <a:rPr lang="en-US" dirty="0" err="1"/>
              <a:t>McEliece</a:t>
            </a:r>
            <a:r>
              <a:rPr lang="en-US" dirty="0"/>
              <a:t> public-key system.</a:t>
            </a:r>
          </a:p>
          <a:p>
            <a:r>
              <a:rPr lang="en-US" dirty="0"/>
              <a:t>This step ensures that even if someone intercepts the message, they cannot understand it without the Blowfish key — and they can't access the key unless they can break </a:t>
            </a:r>
            <a:r>
              <a:rPr lang="en-US" dirty="0" err="1"/>
              <a:t>McEliece</a:t>
            </a:r>
            <a:r>
              <a:rPr lang="en-US" dirty="0"/>
              <a:t> encryption (which is considered quantum-safe).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02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To decipher the message, the receiver (Bob) performs three critical steps: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Recover the Blowfish key</a:t>
            </a:r>
            <a:br>
              <a:rPr lang="en-US" dirty="0"/>
            </a:br>
            <a:r>
              <a:rPr lang="en-US" dirty="0"/>
              <a:t>Using his </a:t>
            </a:r>
            <a:r>
              <a:rPr lang="en-US" b="1" dirty="0"/>
              <a:t>private </a:t>
            </a:r>
            <a:r>
              <a:rPr lang="en-US" b="1" dirty="0" err="1"/>
              <a:t>McEliece</a:t>
            </a:r>
            <a:r>
              <a:rPr lang="en-US" b="1" dirty="0"/>
              <a:t> key</a:t>
            </a:r>
            <a:r>
              <a:rPr lang="en-US" dirty="0"/>
              <a:t>, Bob decrypts the encrypted Blowfish key that was sent by Alice. Only Bob can perform this decryption, because only he possesses the correct private key.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Decrypt the message</a:t>
            </a:r>
            <a:br>
              <a:rPr lang="en-US" dirty="0"/>
            </a:br>
            <a:r>
              <a:rPr lang="en-US" dirty="0"/>
              <a:t>With the recovered Blowfish key, Bob decrypts the ciphertext. Blowfish is symmetric, so the same key used for encryption is now used for decryption.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Verify the signature</a:t>
            </a:r>
            <a:br>
              <a:rPr lang="en-US" dirty="0"/>
            </a:br>
            <a:r>
              <a:rPr lang="en-US" dirty="0"/>
              <a:t>Before trusting the decrypted content, Bob verifies the digital signature using Alice’s public ECDSA key. This ensures that: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message truly came from Alice (authenticity)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message has not been altered (integrity)</a:t>
            </a:r>
          </a:p>
          <a:p>
            <a:r>
              <a:rPr lang="en-US" dirty="0"/>
              <a:t>Only if the signature is valid does Bob consider the message trustworthy.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7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Digital signatures are used in our system to make sure that: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message truly came from the sender (Alice)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encrypted message has not been tampered with</a:t>
            </a:r>
          </a:p>
          <a:p>
            <a:r>
              <a:rPr lang="en-US" dirty="0"/>
              <a:t>The signature is added after encryption, and verified before decryption, using public-key cryptography.</a:t>
            </a:r>
            <a:br>
              <a:rPr lang="en-US" dirty="0"/>
            </a:br>
            <a:r>
              <a:rPr lang="en-US"/>
              <a:t>Details of how the signing works will be covered in the next slide: </a:t>
            </a:r>
            <a:r>
              <a:rPr lang="en-US" b="1"/>
              <a:t>“How ECDSA Works.”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3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08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1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2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0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1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1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1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5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5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9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AF4D-8A3C-7795-303A-69F518109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3975100"/>
          </a:xfrm>
        </p:spPr>
        <p:txBody>
          <a:bodyPr>
            <a:noAutofit/>
          </a:bodyPr>
          <a:lstStyle/>
          <a:p>
            <a:r>
              <a:rPr lang="en-US" sz="5400" dirty="0"/>
              <a:t>An Application for secure email exchange: encryption-</a:t>
            </a:r>
            <a:br>
              <a:rPr lang="en-US" sz="5400" dirty="0"/>
            </a:br>
            <a:r>
              <a:rPr lang="en-US" sz="5400" dirty="0"/>
              <a:t>decryption with Blowfish, key delivery with </a:t>
            </a:r>
            <a:r>
              <a:rPr lang="en-US" sz="5400" dirty="0" err="1"/>
              <a:t>McEliece</a:t>
            </a:r>
            <a:br>
              <a:rPr lang="en-US" sz="5400" dirty="0"/>
            </a:br>
            <a:r>
              <a:rPr lang="en-US" sz="5400" dirty="0"/>
              <a:t>cryptosystem + EC DSA signature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180D0-D82F-5288-A770-CC55DF8DF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7144"/>
            <a:ext cx="9144000" cy="19646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		         </a:t>
            </a:r>
            <a:r>
              <a:rPr lang="en-US" u="sng" dirty="0"/>
              <a:t>Name</a:t>
            </a:r>
            <a:r>
              <a:rPr lang="en-US" dirty="0"/>
              <a:t>                               </a:t>
            </a:r>
            <a:r>
              <a:rPr lang="en-US" u="sng" dirty="0"/>
              <a:t>ID</a:t>
            </a:r>
          </a:p>
          <a:p>
            <a:r>
              <a:rPr lang="en-US" dirty="0"/>
              <a:t>Shahar Berenson 				208608414</a:t>
            </a:r>
          </a:p>
          <a:p>
            <a:r>
              <a:rPr lang="en-US" dirty="0"/>
              <a:t>Shlomi Fridman 					318187002</a:t>
            </a:r>
          </a:p>
          <a:p>
            <a:r>
              <a:rPr lang="en-US" dirty="0"/>
              <a:t>Omer Goldstein 					205906258</a:t>
            </a:r>
          </a:p>
        </p:txBody>
      </p:sp>
    </p:spTree>
    <p:extLst>
      <p:ext uri="{BB962C8B-B14F-4D97-AF65-F5344CB8AC3E}">
        <p14:creationId xmlns:p14="http://schemas.microsoft.com/office/powerpoint/2010/main" val="132256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B8747-A118-41C8-62FD-D99BBF41F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44DA-AB91-4139-33D4-6FD46F8E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cipher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564C-FD32-0B42-19AC-2398EB01C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Asymmetric Key Delivery – </a:t>
            </a:r>
            <a:r>
              <a:rPr lang="en-US" dirty="0" err="1"/>
              <a:t>McEliece</a:t>
            </a:r>
            <a:endParaRPr lang="en-US" dirty="0"/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Asymmetric encryption for key delivery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Based on error-correcting codes (</a:t>
            </a:r>
            <a:r>
              <a:rPr lang="en-US" dirty="0" err="1"/>
              <a:t>Goppa</a:t>
            </a:r>
            <a:r>
              <a:rPr lang="en-US" dirty="0"/>
              <a:t> codes)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Public key used to encrypt Blowfish key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Private key used by recipient to recover Blowfish key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Resistant to quantum attacks (unlike RSA)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9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5FAD-5B93-F5FE-6EC3-B373A403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18846-F08B-00DF-068D-154D8B377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 plaintext message:</a:t>
            </a:r>
            <a:br>
              <a:rPr lang="en-US" dirty="0"/>
            </a:br>
            <a:r>
              <a:rPr lang="en-US" dirty="0"/>
              <a:t>	“Project X status: Launch delayed until Q3.”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Message is unprotected in its current form</a:t>
            </a:r>
            <a:br>
              <a:rPr lang="en-US" dirty="0"/>
            </a:br>
            <a:r>
              <a:rPr lang="en-US" dirty="0"/>
              <a:t>Needs: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Encryption for confidentiality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Digital signature for authenticity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Processed next using Blowfish, </a:t>
            </a:r>
            <a:r>
              <a:rPr lang="en-US" dirty="0" err="1"/>
              <a:t>McEliece</a:t>
            </a:r>
            <a:r>
              <a:rPr lang="en-US" dirty="0"/>
              <a:t>, and ECDSA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537F-7CAC-9F01-3D6A-9B054218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Encrypted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46764-401B-5F17-A636-63CA8110C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Message encrypted using Blowfish cipher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Uses a </a:t>
            </a:r>
            <a:r>
              <a:rPr lang="en-US" b="1" dirty="0"/>
              <a:t>randomly generated symmetric key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Output is ciphertext</a:t>
            </a:r>
            <a:r>
              <a:rPr lang="en-US" dirty="0"/>
              <a:t>: unreadable without the correct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Appears as random data (e.g., hexadecimal or base64)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Blowfish key will be securely sent using </a:t>
            </a:r>
            <a:r>
              <a:rPr lang="en-US" b="1" dirty="0" err="1"/>
              <a:t>McEliece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Protects message confidentiality in transit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70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3ABA-0CD1-864A-C658-376BE54E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decipher with the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DE8B-3BFF-25A7-C22F-17EA37DCE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Receiver (Bob) receives: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Encrypted message (ciphertext)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Encrypted Blowfish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Digital signature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Sender’s public ECDSA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Step 1: Decrypt Blowfish key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McEliece</a:t>
            </a:r>
            <a:r>
              <a:rPr lang="en-US" dirty="0"/>
              <a:t> </a:t>
            </a:r>
            <a:r>
              <a:rPr lang="en-US" b="1" dirty="0"/>
              <a:t>private key</a:t>
            </a:r>
            <a:r>
              <a:rPr lang="en-US" dirty="0"/>
              <a:t> to recover the symmetric Blowfish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Step 2: Decrypt the message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recovered Blowfish key to decrypt the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Step 3: Verify the signature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sender’s public ECDSA key to confirm message authenticity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Message is only accepted if signature is valid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517A-27A8-A120-4438-2C1E3CD6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43414-874A-CEEC-633F-C905E23E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Bullet Points (for slide content)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Ensures the message came from the claimed sender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Confirms the message hasn’t been altered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Signature is created with sender’s private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Verified using sender’s public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Applied to the </a:t>
            </a:r>
            <a:r>
              <a:rPr lang="en-US" b="1" dirty="0"/>
              <a:t>encrypted message</a:t>
            </a:r>
            <a:r>
              <a:rPr lang="en-US" dirty="0"/>
              <a:t>, not the plaintext</a:t>
            </a:r>
          </a:p>
        </p:txBody>
      </p:sp>
    </p:spTree>
    <p:extLst>
      <p:ext uri="{BB962C8B-B14F-4D97-AF65-F5344CB8AC3E}">
        <p14:creationId xmlns:p14="http://schemas.microsoft.com/office/powerpoint/2010/main" val="486978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0CB9A-FD1D-7F96-ED77-A6A6E0655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E976-1C44-96A6-F1EC-23C4865A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BB60-7138-F637-CE31-61A73404F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Based on elliptic curve cryptography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Uses a </a:t>
            </a:r>
            <a:r>
              <a:rPr lang="en-US" b="1" dirty="0"/>
              <a:t>private key</a:t>
            </a:r>
            <a:r>
              <a:rPr lang="en-US" dirty="0"/>
              <a:t> to create a signature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Uses the </a:t>
            </a:r>
            <a:r>
              <a:rPr lang="en-US" b="1" dirty="0"/>
              <a:t>corresponding public key</a:t>
            </a:r>
            <a:r>
              <a:rPr lang="en-US" dirty="0"/>
              <a:t> to verify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Two main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Signing</a:t>
            </a:r>
            <a:r>
              <a:rPr lang="en-US" dirty="0"/>
              <a:t>: Hash the message + generate signature using private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Verification</a:t>
            </a:r>
            <a:r>
              <a:rPr lang="en-US" dirty="0"/>
              <a:t>: Use public key to verify that signature matches hash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matched: signature is valid → message is authentic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mismatch: reject message → possible tampering</a:t>
            </a:r>
          </a:p>
        </p:txBody>
      </p:sp>
    </p:spTree>
    <p:extLst>
      <p:ext uri="{BB962C8B-B14F-4D97-AF65-F5344CB8AC3E}">
        <p14:creationId xmlns:p14="http://schemas.microsoft.com/office/powerpoint/2010/main" val="97106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6288-342E-EA10-AA37-F42658EB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7D67E-2A13-CFBE-7FA0-777A7BA2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0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14E-3047-1915-0707-3CB66C6C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pic>
        <p:nvPicPr>
          <p:cNvPr id="12" name="Content Placeholder 11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38769269-579D-FC5A-D27F-3F64BC65C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984" y="2578100"/>
            <a:ext cx="2324604" cy="2336800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795A09C-1817-E9AD-DAB0-1034FC468F3B}"/>
              </a:ext>
            </a:extLst>
          </p:cNvPr>
          <p:cNvSpPr txBox="1">
            <a:spLocks/>
          </p:cNvSpPr>
          <p:nvPr/>
        </p:nvSpPr>
        <p:spPr>
          <a:xfrm>
            <a:off x="8637173" y="5064125"/>
            <a:ext cx="2846226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Shahar Berenson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2213C64-90B9-B5D0-3CC9-59842F70DD4A}"/>
              </a:ext>
            </a:extLst>
          </p:cNvPr>
          <p:cNvSpPr txBox="1">
            <a:spLocks/>
          </p:cNvSpPr>
          <p:nvPr/>
        </p:nvSpPr>
        <p:spPr>
          <a:xfrm>
            <a:off x="4910369" y="5064125"/>
            <a:ext cx="2623457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Omer Goldstein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4AACD0C-69F3-17BD-4395-A2F75D71FAB9}"/>
              </a:ext>
            </a:extLst>
          </p:cNvPr>
          <p:cNvSpPr txBox="1">
            <a:spLocks/>
          </p:cNvSpPr>
          <p:nvPr/>
        </p:nvSpPr>
        <p:spPr>
          <a:xfrm>
            <a:off x="947853" y="5064125"/>
            <a:ext cx="2623457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Shlomi Fridman</a:t>
            </a:r>
          </a:p>
        </p:txBody>
      </p:sp>
      <p:pic>
        <p:nvPicPr>
          <p:cNvPr id="17" name="Picture 16" descr="A person taking a selfie&#10;&#10;Description automatically generated">
            <a:extLst>
              <a:ext uri="{FF2B5EF4-FFF2-40B4-BE49-F238E27FC236}">
                <a16:creationId xmlns:a16="http://schemas.microsoft.com/office/drawing/2014/main" id="{3CD98B70-1DB6-C0C5-B2CC-602404FFDF4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96" y="2578100"/>
            <a:ext cx="2324604" cy="2341823"/>
          </a:xfrm>
          <a:prstGeom prst="rect">
            <a:avLst/>
          </a:prstGeom>
        </p:spPr>
      </p:pic>
      <p:pic>
        <p:nvPicPr>
          <p:cNvPr id="19" name="Picture 18" descr="A person wearing sunglasses and backpack&#10;&#10;Description automatically generated">
            <a:extLst>
              <a:ext uri="{FF2B5EF4-FFF2-40B4-BE49-F238E27FC236}">
                <a16:creationId xmlns:a16="http://schemas.microsoft.com/office/drawing/2014/main" id="{856DE587-FFA0-8E25-F7EE-2E4A43CAF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78100"/>
            <a:ext cx="2324605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0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6750-4098-52BE-1656-5535F5D8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3272-1FCD-69E6-7DDD-4BFEC20A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45733"/>
            <a:ext cx="6357257" cy="38148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Secure email exchange system</a:t>
            </a:r>
            <a:r>
              <a:rPr lang="en-US" dirty="0"/>
              <a:t> using: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Blowfish</a:t>
            </a:r>
            <a:r>
              <a:rPr lang="en-US" dirty="0"/>
              <a:t> for symmetric encryption of the email contents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McEliece</a:t>
            </a:r>
            <a:r>
              <a:rPr lang="en-US" b="1" dirty="0"/>
              <a:t> cryptosystem</a:t>
            </a:r>
            <a:r>
              <a:rPr lang="en-US" dirty="0"/>
              <a:t> for secure delivery of the symmetric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EC-DSA</a:t>
            </a:r>
            <a:r>
              <a:rPr lang="en-US" dirty="0"/>
              <a:t> for digital signatures (authenticity + integrity)</a:t>
            </a:r>
          </a:p>
          <a:p>
            <a:endParaRPr lang="en-US" dirty="0"/>
          </a:p>
        </p:txBody>
      </p:sp>
      <p:pic>
        <p:nvPicPr>
          <p:cNvPr id="5" name="Picture 4" descr="A diagram of a software project&#10;&#10;AI-generated content may be incorrect.">
            <a:extLst>
              <a:ext uri="{FF2B5EF4-FFF2-40B4-BE49-F238E27FC236}">
                <a16:creationId xmlns:a16="http://schemas.microsoft.com/office/drawing/2014/main" id="{2D0D8D33-2B99-DBB5-D49C-7DA0CCCFA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826" y="0"/>
            <a:ext cx="5372174" cy="641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1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0DD0-CAF7-FCF2-C71C-053E2A6F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76CB-2F78-4B0F-6E7E-6B423BC39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0" y="185280"/>
            <a:ext cx="1210271" cy="12533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Legend:</a:t>
            </a:r>
          </a:p>
          <a:p>
            <a:r>
              <a:rPr lang="en-US" dirty="0"/>
              <a:t>Actors:</a:t>
            </a:r>
          </a:p>
          <a:p>
            <a:r>
              <a:rPr lang="en-US" dirty="0"/>
              <a:t>A – Alice</a:t>
            </a:r>
            <a:br>
              <a:rPr lang="en-US" dirty="0"/>
            </a:br>
            <a:r>
              <a:rPr lang="en-US" dirty="0"/>
              <a:t>B - Bob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2BC23-FF5B-6AB4-7456-BC1C975AF9A4}"/>
              </a:ext>
            </a:extLst>
          </p:cNvPr>
          <p:cNvSpPr/>
          <p:nvPr/>
        </p:nvSpPr>
        <p:spPr>
          <a:xfrm>
            <a:off x="2797331" y="1675963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7DFC72-38A1-4677-94D6-9437A7809650}"/>
              </a:ext>
            </a:extLst>
          </p:cNvPr>
          <p:cNvSpPr/>
          <p:nvPr/>
        </p:nvSpPr>
        <p:spPr>
          <a:xfrm>
            <a:off x="8235858" y="1680335"/>
            <a:ext cx="561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C601D-C3FD-3846-8AF2-1C329072087A}"/>
              </a:ext>
            </a:extLst>
          </p:cNvPr>
          <p:cNvSpPr/>
          <p:nvPr/>
        </p:nvSpPr>
        <p:spPr>
          <a:xfrm>
            <a:off x="2701951" y="2825212"/>
            <a:ext cx="776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AC87F4-8721-D272-3ADD-599F3A849088}"/>
              </a:ext>
            </a:extLst>
          </p:cNvPr>
          <p:cNvSpPr/>
          <p:nvPr/>
        </p:nvSpPr>
        <p:spPr>
          <a:xfrm>
            <a:off x="136216" y="2344884"/>
            <a:ext cx="47089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public_ECDSA_Alice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private_ECDSA_Alice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C2DC32-0156-6946-5363-B7E563BD2EC4}"/>
              </a:ext>
            </a:extLst>
          </p:cNvPr>
          <p:cNvCxnSpPr>
            <a:cxnSpLocks/>
          </p:cNvCxnSpPr>
          <p:nvPr/>
        </p:nvCxnSpPr>
        <p:spPr>
          <a:xfrm flipH="1">
            <a:off x="3090039" y="2930981"/>
            <a:ext cx="3913469" cy="76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FA6434-84BE-E45D-D8F7-A5AAF57EB7A9}"/>
              </a:ext>
            </a:extLst>
          </p:cNvPr>
          <p:cNvSpPr/>
          <p:nvPr/>
        </p:nvSpPr>
        <p:spPr>
          <a:xfrm>
            <a:off x="5608629" y="2569009"/>
            <a:ext cx="50873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public_McEliece_Bob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private_McEliece_Bob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2FAA5E-383B-6530-2F51-6A3629883B43}"/>
              </a:ext>
            </a:extLst>
          </p:cNvPr>
          <p:cNvSpPr/>
          <p:nvPr/>
        </p:nvSpPr>
        <p:spPr>
          <a:xfrm>
            <a:off x="1186708" y="3877711"/>
            <a:ext cx="1974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sz="2000" baseline="-2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Blowfish_key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(M) = 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3A9CB0-D21B-E8B2-7B6B-D704B67C768F}"/>
              </a:ext>
            </a:extLst>
          </p:cNvPr>
          <p:cNvSpPr/>
          <p:nvPr/>
        </p:nvSpPr>
        <p:spPr>
          <a:xfrm>
            <a:off x="223829" y="4324322"/>
            <a:ext cx="499899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sz="2000" baseline="-2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McEliece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k_bf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=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Enc_K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318370-8D84-B15E-A409-B030484AFC56}"/>
              </a:ext>
            </a:extLst>
          </p:cNvPr>
          <p:cNvSpPr/>
          <p:nvPr/>
        </p:nvSpPr>
        <p:spPr>
          <a:xfrm>
            <a:off x="68604" y="4788930"/>
            <a:ext cx="484414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 =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</a:t>
            </a:r>
            <a:r>
              <a:rPr lang="en-US" sz="2000" b="0" cap="none" spc="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ECDSA</a:t>
            </a:r>
            <a:r>
              <a:rPr lang="en-US" sz="2000" dirty="0"/>
              <a:t>(C || </a:t>
            </a:r>
            <a:r>
              <a:rPr lang="en-US" sz="2000" dirty="0" err="1"/>
              <a:t>Enc_K</a:t>
            </a:r>
            <a:r>
              <a:rPr lang="en-US" sz="2000" dirty="0"/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FB8D2-55FA-B929-6CD1-9242C896750D}"/>
              </a:ext>
            </a:extLst>
          </p:cNvPr>
          <p:cNvSpPr txBox="1"/>
          <p:nvPr/>
        </p:nvSpPr>
        <p:spPr>
          <a:xfrm>
            <a:off x="960677" y="5678539"/>
            <a:ext cx="4844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Sig = ECDSA_Sign(Private_ECDSA_Alice, H)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D60E9D-D82A-498B-F043-9A0A382B6D49}"/>
              </a:ext>
            </a:extLst>
          </p:cNvPr>
          <p:cNvSpPr txBox="1"/>
          <p:nvPr/>
        </p:nvSpPr>
        <p:spPr>
          <a:xfrm>
            <a:off x="1056054" y="6017204"/>
            <a:ext cx="3472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{C,Enc_K, Sig, Public_ECDSA_Alice}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3B08D8-16FF-FA29-9467-9D27CF50B739}"/>
              </a:ext>
            </a:extLst>
          </p:cNvPr>
          <p:cNvCxnSpPr>
            <a:cxnSpLocks/>
          </p:cNvCxnSpPr>
          <p:nvPr/>
        </p:nvCxnSpPr>
        <p:spPr>
          <a:xfrm flipV="1">
            <a:off x="4528457" y="3600713"/>
            <a:ext cx="3988087" cy="264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439F32-0400-CD8F-38D4-1B910C88CEEE}"/>
              </a:ext>
            </a:extLst>
          </p:cNvPr>
          <p:cNvSpPr txBox="1"/>
          <p:nvPr/>
        </p:nvSpPr>
        <p:spPr>
          <a:xfrm>
            <a:off x="8699138" y="3743030"/>
            <a:ext cx="2456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H' = Hash(C || Enc_K)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0B7673-B321-09BE-3B10-C36E24C4A0CF}"/>
              </a:ext>
            </a:extLst>
          </p:cNvPr>
          <p:cNvSpPr txBox="1"/>
          <p:nvPr/>
        </p:nvSpPr>
        <p:spPr>
          <a:xfrm>
            <a:off x="861279" y="3492395"/>
            <a:ext cx="223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public_McEliece_Bob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DEB951-FFDA-BA48-BFFA-6D118793BD8E}"/>
              </a:ext>
            </a:extLst>
          </p:cNvPr>
          <p:cNvSpPr txBox="1"/>
          <p:nvPr/>
        </p:nvSpPr>
        <p:spPr>
          <a:xfrm>
            <a:off x="7958739" y="3147077"/>
            <a:ext cx="3472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{C,Enc_K, Sig, Public_ECDSA_Alice}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C3A69D-872A-DF98-729A-F9BAD72D194C}"/>
              </a:ext>
            </a:extLst>
          </p:cNvPr>
          <p:cNvSpPr txBox="1"/>
          <p:nvPr/>
        </p:nvSpPr>
        <p:spPr>
          <a:xfrm>
            <a:off x="7491957" y="4183960"/>
            <a:ext cx="4998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Verify</a:t>
            </a:r>
            <a:r>
              <a:rPr lang="en-US" baseline="-25000" dirty="0"/>
              <a:t>ECDSA</a:t>
            </a:r>
            <a:r>
              <a:rPr lang="en-US" dirty="0"/>
              <a:t>(</a:t>
            </a:r>
            <a:r>
              <a:rPr lang="en-US" dirty="0" err="1"/>
              <a:t>Public_ECDSA_Alice</a:t>
            </a:r>
            <a:r>
              <a:rPr lang="en-US" dirty="0"/>
              <a:t>, Signature, H')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D2FC2D-C288-A90E-FFD3-EBF98868CFD2}"/>
              </a:ext>
            </a:extLst>
          </p:cNvPr>
          <p:cNvSpPr txBox="1"/>
          <p:nvPr/>
        </p:nvSpPr>
        <p:spPr>
          <a:xfrm>
            <a:off x="6882756" y="4903438"/>
            <a:ext cx="4597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/>
              <a:t>McE</a:t>
            </a:r>
            <a:r>
              <a:rPr lang="en-US" dirty="0"/>
              <a:t>(</a:t>
            </a:r>
            <a:r>
              <a:rPr lang="en-US" dirty="0" err="1"/>
              <a:t>Private_McE_Bob</a:t>
            </a:r>
            <a:r>
              <a:rPr lang="en-US" dirty="0"/>
              <a:t>, </a:t>
            </a:r>
            <a:r>
              <a:rPr lang="en-US" dirty="0" err="1"/>
              <a:t>Enc_K</a:t>
            </a:r>
            <a:r>
              <a:rPr lang="en-US" dirty="0"/>
              <a:t>) = </a:t>
            </a:r>
            <a:r>
              <a:rPr lang="en-US" dirty="0" err="1"/>
              <a:t>K_bf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ED3222-B928-F8A9-1035-ED1BF28CE758}"/>
              </a:ext>
            </a:extLst>
          </p:cNvPr>
          <p:cNvSpPr txBox="1"/>
          <p:nvPr/>
        </p:nvSpPr>
        <p:spPr>
          <a:xfrm>
            <a:off x="7740903" y="5226929"/>
            <a:ext cx="2203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/>
              <a:t>Blowfish</a:t>
            </a:r>
            <a:r>
              <a:rPr lang="en-US" dirty="0"/>
              <a:t>(</a:t>
            </a:r>
            <a:r>
              <a:rPr lang="en-US" dirty="0" err="1"/>
              <a:t>K_bf</a:t>
            </a:r>
            <a:r>
              <a:rPr lang="en-US" dirty="0"/>
              <a:t>, C) = 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60715D-026F-AB80-5C42-47F90E326422}"/>
              </a:ext>
            </a:extLst>
          </p:cNvPr>
          <p:cNvCxnSpPr>
            <a:cxnSpLocks/>
          </p:cNvCxnSpPr>
          <p:nvPr/>
        </p:nvCxnSpPr>
        <p:spPr>
          <a:xfrm flipH="1">
            <a:off x="8904902" y="4553292"/>
            <a:ext cx="896142" cy="3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D193B-D738-4FE3-8AA0-13F809583272}"/>
              </a:ext>
            </a:extLst>
          </p:cNvPr>
          <p:cNvCxnSpPr>
            <a:cxnSpLocks/>
          </p:cNvCxnSpPr>
          <p:nvPr/>
        </p:nvCxnSpPr>
        <p:spPr>
          <a:xfrm>
            <a:off x="10246490" y="4553292"/>
            <a:ext cx="711548" cy="22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590465D-2546-97E7-3396-652F28D5E036}"/>
              </a:ext>
            </a:extLst>
          </p:cNvPr>
          <p:cNvSpPr txBox="1"/>
          <p:nvPr/>
        </p:nvSpPr>
        <p:spPr>
          <a:xfrm>
            <a:off x="8644460" y="4486077"/>
            <a:ext cx="711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Valid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741296-DF77-67E3-1713-3E383E0C9378}"/>
              </a:ext>
            </a:extLst>
          </p:cNvPr>
          <p:cNvSpPr txBox="1"/>
          <p:nvPr/>
        </p:nvSpPr>
        <p:spPr>
          <a:xfrm>
            <a:off x="10691936" y="4481936"/>
            <a:ext cx="711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75167E-7EC0-2691-37EE-B5D03311CF5C}"/>
              </a:ext>
            </a:extLst>
          </p:cNvPr>
          <p:cNvSpPr txBox="1"/>
          <p:nvPr/>
        </p:nvSpPr>
        <p:spPr>
          <a:xfrm>
            <a:off x="10870843" y="4718772"/>
            <a:ext cx="896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Reject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79A904B-FEB9-6868-217D-0B7A24EAD61C}"/>
              </a:ext>
            </a:extLst>
          </p:cNvPr>
          <p:cNvSpPr/>
          <p:nvPr/>
        </p:nvSpPr>
        <p:spPr>
          <a:xfrm>
            <a:off x="5890357" y="2319958"/>
            <a:ext cx="45165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public_ECDSA_Bob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private_ECDSA_Bob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C5CE84-1AB6-F02F-293C-E0F5794CDC65}"/>
              </a:ext>
            </a:extLst>
          </p:cNvPr>
          <p:cNvSpPr/>
          <p:nvPr/>
        </p:nvSpPr>
        <p:spPr>
          <a:xfrm>
            <a:off x="-33513" y="2658108"/>
            <a:ext cx="52220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public_McEliece_Alice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private_McEliece_Alice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2901DB53-9C3E-DE03-A0EB-382140CEC638}"/>
              </a:ext>
            </a:extLst>
          </p:cNvPr>
          <p:cNvSpPr txBox="1">
            <a:spLocks/>
          </p:cNvSpPr>
          <p:nvPr/>
        </p:nvSpPr>
        <p:spPr>
          <a:xfrm>
            <a:off x="7135767" y="193272"/>
            <a:ext cx="2220241" cy="1253308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 – Message</a:t>
            </a:r>
            <a:br>
              <a:rPr lang="en-US" dirty="0"/>
            </a:br>
            <a:r>
              <a:rPr lang="en-US" dirty="0"/>
              <a:t>C – Ciphered Message</a:t>
            </a:r>
            <a:br>
              <a:rPr lang="en-US" dirty="0"/>
            </a:br>
            <a:r>
              <a:rPr lang="en-US" dirty="0"/>
              <a:t>E – Encrypt</a:t>
            </a:r>
            <a:br>
              <a:rPr lang="en-US" dirty="0"/>
            </a:br>
            <a:r>
              <a:rPr lang="en-US" dirty="0"/>
              <a:t>D – Decrypt</a:t>
            </a:r>
            <a:br>
              <a:rPr lang="en-US" dirty="0"/>
            </a:br>
            <a:r>
              <a:rPr lang="en-US" dirty="0"/>
              <a:t>V - Verify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0C922C99-50A8-94E8-23C4-2DDDBA193A50}"/>
              </a:ext>
            </a:extLst>
          </p:cNvPr>
          <p:cNvSpPr txBox="1">
            <a:spLocks/>
          </p:cNvSpPr>
          <p:nvPr/>
        </p:nvSpPr>
        <p:spPr>
          <a:xfrm>
            <a:off x="9296793" y="205726"/>
            <a:ext cx="2600917" cy="12533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K_bf</a:t>
            </a:r>
            <a:r>
              <a:rPr lang="en-US" dirty="0"/>
              <a:t> = Blowfish Key</a:t>
            </a:r>
          </a:p>
          <a:p>
            <a:r>
              <a:rPr lang="en-US" dirty="0" err="1"/>
              <a:t>Enc_K</a:t>
            </a:r>
            <a:r>
              <a:rPr lang="en-US" dirty="0"/>
              <a:t> = Encrypted Key</a:t>
            </a:r>
          </a:p>
        </p:txBody>
      </p:sp>
    </p:spTree>
    <p:extLst>
      <p:ext uri="{BB962C8B-B14F-4D97-AF65-F5344CB8AC3E}">
        <p14:creationId xmlns:p14="http://schemas.microsoft.com/office/powerpoint/2010/main" val="67840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5979-C56F-94C1-EDC1-CD66EC7B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Email Exchange –Step-by-Step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8C63-3A4C-146D-33F9-393BC92D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Pre-Setup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Generation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Sender (Alice)</a:t>
            </a:r>
            <a:r>
              <a:rPr lang="en-US" dirty="0"/>
              <a:t> generates an </a:t>
            </a:r>
            <a:r>
              <a:rPr lang="en-US" b="1" dirty="0"/>
              <a:t>ECDSA key pair</a:t>
            </a:r>
            <a:r>
              <a:rPr lang="en-US" dirty="0"/>
              <a:t> (private and public) for signing.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Receiver (Bob)</a:t>
            </a:r>
            <a:r>
              <a:rPr lang="en-US" dirty="0"/>
              <a:t> generates a </a:t>
            </a:r>
            <a:r>
              <a:rPr lang="en-US" b="1" dirty="0" err="1"/>
              <a:t>McEliece</a:t>
            </a:r>
            <a:r>
              <a:rPr lang="en-US" b="1" dirty="0"/>
              <a:t> key pair</a:t>
            </a:r>
            <a:r>
              <a:rPr lang="en-US" dirty="0"/>
              <a:t> (private and public) for asymmetric encryption.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Public Key Exchange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Bob securely shares his </a:t>
            </a:r>
            <a:r>
              <a:rPr lang="en-US" b="1" dirty="0" err="1"/>
              <a:t>McEliece</a:t>
            </a:r>
            <a:r>
              <a:rPr lang="en-US" b="1" dirty="0"/>
              <a:t> public key</a:t>
            </a:r>
            <a:r>
              <a:rPr lang="en-US" dirty="0"/>
              <a:t> with Alice.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Alice securely shares her </a:t>
            </a:r>
            <a:r>
              <a:rPr lang="en-US" b="1" dirty="0"/>
              <a:t>ECDSA public key</a:t>
            </a:r>
            <a:r>
              <a:rPr lang="en-US" dirty="0"/>
              <a:t> with Bob (or includes it in the message).</a:t>
            </a:r>
          </a:p>
        </p:txBody>
      </p:sp>
    </p:spTree>
    <p:extLst>
      <p:ext uri="{BB962C8B-B14F-4D97-AF65-F5344CB8AC3E}">
        <p14:creationId xmlns:p14="http://schemas.microsoft.com/office/powerpoint/2010/main" val="151285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503C2-CB6E-B054-562F-71D97DBE4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7B72-3090-19C1-669E-A1CA695F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Email Exchange –Step-by-Step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5039-D658-61D6-05C5-C3AE0EE2E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Sender (Alice) Prepares and Sends the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 symmetric key (K):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Alice generates a random symmetric key for Blowfish.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Encrypt the message with Blowfish: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EncryptedMessage</a:t>
            </a:r>
            <a:r>
              <a:rPr lang="en-US" dirty="0"/>
              <a:t> = </a:t>
            </a:r>
            <a:r>
              <a:rPr lang="en-US" dirty="0" err="1"/>
              <a:t>Blowfish_Encrypt</a:t>
            </a:r>
            <a:r>
              <a:rPr lang="en-US" dirty="0"/>
              <a:t>(plaintext, 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Encrypt the symmetric key with </a:t>
            </a:r>
            <a:r>
              <a:rPr lang="en-US" dirty="0" err="1"/>
              <a:t>McEliece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EncryptedKey</a:t>
            </a:r>
            <a:r>
              <a:rPr lang="en-US" dirty="0"/>
              <a:t> = </a:t>
            </a:r>
            <a:r>
              <a:rPr lang="en-US" dirty="0" err="1"/>
              <a:t>McEliece_Encrypt</a:t>
            </a:r>
            <a:r>
              <a:rPr lang="en-US" dirty="0"/>
              <a:t>(K, </a:t>
            </a:r>
            <a:r>
              <a:rPr lang="en-US" dirty="0" err="1"/>
              <a:t>Bob_McEliece_PublicKey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digital signature with ECDSA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:Alice signs </a:t>
            </a:r>
            <a:r>
              <a:rPr lang="en-US" dirty="0" err="1"/>
              <a:t>EncryptedMessage</a:t>
            </a:r>
            <a:r>
              <a:rPr lang="en-US" dirty="0"/>
              <a:t> || </a:t>
            </a:r>
            <a:r>
              <a:rPr lang="en-US" dirty="0" err="1"/>
              <a:t>EncryptedKey</a:t>
            </a:r>
            <a:r>
              <a:rPr lang="en-US" dirty="0"/>
              <a:t> using her ECDSA private key.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Signature = </a:t>
            </a:r>
            <a:r>
              <a:rPr lang="en-US" dirty="0" err="1"/>
              <a:t>ECDSA_Sign</a:t>
            </a:r>
            <a:r>
              <a:rPr lang="en-US" dirty="0"/>
              <a:t>(</a:t>
            </a:r>
            <a:r>
              <a:rPr lang="en-US" dirty="0" err="1"/>
              <a:t>EncryptedMessage</a:t>
            </a:r>
            <a:r>
              <a:rPr lang="en-US" dirty="0"/>
              <a:t> || </a:t>
            </a:r>
            <a:r>
              <a:rPr lang="en-US" dirty="0" err="1"/>
              <a:t>EncryptedKey</a:t>
            </a:r>
            <a:r>
              <a:rPr lang="en-US" dirty="0"/>
              <a:t>, </a:t>
            </a:r>
            <a:r>
              <a:rPr lang="en-US" dirty="0" err="1"/>
              <a:t>Alice_ECDSA_PrivateKey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Send email package: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Alice sends to Bob: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767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B1FAF-FBCA-34DE-395D-6A47E9FD8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9890-C286-734E-BF85-C55386B4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Email Exchange –Step-by-Step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E3D8D-347A-D9DA-CE65-2D2A0EEA8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Receiver (Bob) Processes the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Get Alice’s ECDSA Public Key: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Bob doesn’t already have it, he extracts Alice’s ECDSA public key from the message and verifies its authenticity.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Verify the signature: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Bob verifies the signature using Alice’s ECDSA public key.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verification fails → reject the message.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Decrypt the symmetric key: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Bob uses his </a:t>
            </a:r>
            <a:r>
              <a:rPr lang="en-US" dirty="0" err="1"/>
              <a:t>McEliece</a:t>
            </a:r>
            <a:r>
              <a:rPr lang="en-US" dirty="0"/>
              <a:t> private key to decrypt </a:t>
            </a:r>
            <a:r>
              <a:rPr lang="en-US" dirty="0" err="1"/>
              <a:t>EncryptedKey</a:t>
            </a:r>
            <a:r>
              <a:rPr lang="en-US" dirty="0"/>
              <a:t> and recover symmetric key 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Decrypt the message: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Bob decrypts </a:t>
            </a:r>
            <a:r>
              <a:rPr lang="en-US" dirty="0" err="1"/>
              <a:t>EncryptedMessage</a:t>
            </a:r>
            <a:r>
              <a:rPr lang="en-US" dirty="0"/>
              <a:t> using Blowfish and the symmetric key K.</a:t>
            </a:r>
          </a:p>
        </p:txBody>
      </p:sp>
    </p:spTree>
    <p:extLst>
      <p:ext uri="{BB962C8B-B14F-4D97-AF65-F5344CB8AC3E}">
        <p14:creationId xmlns:p14="http://schemas.microsoft.com/office/powerpoint/2010/main" val="21309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56CA-6D7E-F6D4-371D-11E7E6BC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23BCC-EC93-7D04-AA0B-A5282DB7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1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C5EF-DAEA-8BAE-7168-6AB7067D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7F8FEE-E64F-A733-278B-B3C7564050C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01165" y="1828930"/>
          <a:ext cx="8849996" cy="4057392"/>
        </p:xfrm>
        <a:graphic>
          <a:graphicData uri="http://schemas.openxmlformats.org/drawingml/2006/table">
            <a:tbl>
              <a:tblPr/>
              <a:tblGrid>
                <a:gridCol w="2212499">
                  <a:extLst>
                    <a:ext uri="{9D8B030D-6E8A-4147-A177-3AD203B41FA5}">
                      <a16:colId xmlns:a16="http://schemas.microsoft.com/office/drawing/2014/main" val="1439736705"/>
                    </a:ext>
                  </a:extLst>
                </a:gridCol>
                <a:gridCol w="2212499">
                  <a:extLst>
                    <a:ext uri="{9D8B030D-6E8A-4147-A177-3AD203B41FA5}">
                      <a16:colId xmlns:a16="http://schemas.microsoft.com/office/drawing/2014/main" val="1772782167"/>
                    </a:ext>
                  </a:extLst>
                </a:gridCol>
                <a:gridCol w="2212499">
                  <a:extLst>
                    <a:ext uri="{9D8B030D-6E8A-4147-A177-3AD203B41FA5}">
                      <a16:colId xmlns:a16="http://schemas.microsoft.com/office/drawing/2014/main" val="1332331492"/>
                    </a:ext>
                  </a:extLst>
                </a:gridCol>
                <a:gridCol w="2212499">
                  <a:extLst>
                    <a:ext uri="{9D8B030D-6E8A-4147-A177-3AD203B41FA5}">
                      <a16:colId xmlns:a16="http://schemas.microsoft.com/office/drawing/2014/main" val="2080555878"/>
                    </a:ext>
                  </a:extLst>
                </a:gridCol>
              </a:tblGrid>
              <a:tr h="321818">
                <a:tc>
                  <a:txBody>
                    <a:bodyPr/>
                    <a:lstStyle/>
                    <a:p>
                      <a:r>
                        <a:rPr lang="en-US" sz="1600"/>
                        <a:t>Attack Type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Target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Prevented By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Risk Level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537905"/>
                  </a:ext>
                </a:extLst>
              </a:tr>
              <a:tr h="563182">
                <a:tc>
                  <a:txBody>
                    <a:bodyPr/>
                    <a:lstStyle/>
                    <a:p>
                      <a:r>
                        <a:rPr lang="en-US" sz="1600"/>
                        <a:t>Ciphertext-only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Encrypted message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Strong Blowfish key &amp; mode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Low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584307"/>
                  </a:ext>
                </a:extLst>
              </a:tr>
              <a:tr h="563182">
                <a:tc>
                  <a:txBody>
                    <a:bodyPr/>
                    <a:lstStyle/>
                    <a:p>
                      <a:r>
                        <a:rPr lang="en-US" sz="1600"/>
                        <a:t>Key recovery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Encrypted key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Strong McEliece parameters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Low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370432"/>
                  </a:ext>
                </a:extLst>
              </a:tr>
              <a:tr h="563182">
                <a:tc>
                  <a:txBody>
                    <a:bodyPr/>
                    <a:lstStyle/>
                    <a:p>
                      <a:r>
                        <a:rPr lang="en-US" sz="1600"/>
                        <a:t>Signature forgery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Signature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Secure EC-DSA implementation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Medium-High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184132"/>
                  </a:ext>
                </a:extLst>
              </a:tr>
              <a:tr h="563182">
                <a:tc>
                  <a:txBody>
                    <a:bodyPr/>
                    <a:lstStyle/>
                    <a:p>
                      <a:r>
                        <a:rPr lang="en-US" sz="1600"/>
                        <a:t>MITM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All communication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Signature verification, PKI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Medium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511852"/>
                  </a:ext>
                </a:extLst>
              </a:tr>
              <a:tr h="321818">
                <a:tc>
                  <a:txBody>
                    <a:bodyPr/>
                    <a:lstStyle/>
                    <a:p>
                      <a:r>
                        <a:rPr lang="en-US" sz="1600"/>
                        <a:t>Replay attack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Message freshness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Timestamps, nonces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Medium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516657"/>
                  </a:ext>
                </a:extLst>
              </a:tr>
              <a:tr h="563182">
                <a:tc>
                  <a:txBody>
                    <a:bodyPr/>
                    <a:lstStyle/>
                    <a:p>
                      <a:r>
                        <a:rPr lang="en-US" sz="1600"/>
                        <a:t>Side-channel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Crypto operations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Constant-time/hardened libraries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Medium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274247"/>
                  </a:ext>
                </a:extLst>
              </a:tr>
              <a:tr h="563182">
                <a:tc>
                  <a:txBody>
                    <a:bodyPr/>
                    <a:lstStyle/>
                    <a:p>
                      <a:r>
                        <a:rPr lang="en-US" sz="1600"/>
                        <a:t>Public key spoofing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Trust model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PKI / fingerprint verification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</a:t>
                      </a:r>
                    </a:p>
                  </a:txBody>
                  <a:tcPr marL="80455" marR="80455" marT="40227" marB="402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129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687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480d4d1-d0c4-4454-afbf-f8adc94c61a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533B1092E7D145A9BA91CDD86ED454" ma:contentTypeVersion="15" ma:contentTypeDescription="Create a new document." ma:contentTypeScope="" ma:versionID="a69725e3e5755fe7ea146dd1394aca70">
  <xsd:schema xmlns:xsd="http://www.w3.org/2001/XMLSchema" xmlns:xs="http://www.w3.org/2001/XMLSchema" xmlns:p="http://schemas.microsoft.com/office/2006/metadata/properties" xmlns:ns3="7480d4d1-d0c4-4454-afbf-f8adc94c61a9" xmlns:ns4="5ee8e921-8df8-4dab-b498-9cbdafab85af" targetNamespace="http://schemas.microsoft.com/office/2006/metadata/properties" ma:root="true" ma:fieldsID="5848f545f59b5a6de7572048428bffca" ns3:_="" ns4:_="">
    <xsd:import namespace="7480d4d1-d0c4-4454-afbf-f8adc94c61a9"/>
    <xsd:import namespace="5ee8e921-8df8-4dab-b498-9cbdafab85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80d4d1-d0c4-4454-afbf-f8adc94c61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e8e921-8df8-4dab-b498-9cbdafab85a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408F56-9A13-4A87-A165-FA692790BA4D}">
  <ds:schemaRefs>
    <ds:schemaRef ds:uri="http://schemas.microsoft.com/office/2006/documentManagement/types"/>
    <ds:schemaRef ds:uri="http://schemas.microsoft.com/office/infopath/2007/PartnerControls"/>
    <ds:schemaRef ds:uri="7480d4d1-d0c4-4454-afbf-f8adc94c61a9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5ee8e921-8df8-4dab-b498-9cbdafab85af"/>
  </ds:schemaRefs>
</ds:datastoreItem>
</file>

<file path=customXml/itemProps2.xml><?xml version="1.0" encoding="utf-8"?>
<ds:datastoreItem xmlns:ds="http://schemas.openxmlformats.org/officeDocument/2006/customXml" ds:itemID="{499C5EEE-F1A0-4304-BAD3-4B1A75818C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FE47B3-7630-4512-B3F8-B1A8CE5E50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80d4d1-d0c4-4454-afbf-f8adc94c61a9"/>
    <ds:schemaRef ds:uri="5ee8e921-8df8-4dab-b498-9cbdafab85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85</TotalTime>
  <Words>1868</Words>
  <Application>Microsoft Office PowerPoint</Application>
  <PresentationFormat>Widescreen</PresentationFormat>
  <Paragraphs>218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Retrospect</vt:lpstr>
      <vt:lpstr>An Application for secure email exchange: encryption- decryption with Blowfish, key delivery with McEliece cryptosystem + EC DSA signature</vt:lpstr>
      <vt:lpstr>Members</vt:lpstr>
      <vt:lpstr>General Schema</vt:lpstr>
      <vt:lpstr>General Schema</vt:lpstr>
      <vt:lpstr>Secure Email Exchange –Step-by-Step</vt:lpstr>
      <vt:lpstr>Secure Email Exchange –Step-by-Step</vt:lpstr>
      <vt:lpstr>Secure Email Exchange –Step-by-Step</vt:lpstr>
      <vt:lpstr>BUFFER</vt:lpstr>
      <vt:lpstr>Attacks</vt:lpstr>
      <vt:lpstr>How the cipher works</vt:lpstr>
      <vt:lpstr>Original Text</vt:lpstr>
      <vt:lpstr>Encrypted Text</vt:lpstr>
      <vt:lpstr>How to decipher with the key</vt:lpstr>
      <vt:lpstr>Digital Signature</vt:lpstr>
      <vt:lpstr>Digital Signature</vt:lpstr>
      <vt:lpstr>Hash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שחר ברנסון</dc:creator>
  <cp:lastModifiedBy>שחר ברנסון</cp:lastModifiedBy>
  <cp:revision>20</cp:revision>
  <dcterms:created xsi:type="dcterms:W3CDTF">2025-05-06T12:17:12Z</dcterms:created>
  <dcterms:modified xsi:type="dcterms:W3CDTF">2025-05-16T12:07:47Z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0x0101001E533B1092E7D145A9BA91CDD86ED454</vt:lpwstr>
  </property>
</Properties>
</file>