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flow and model architecturte</a:t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ceee1881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5ceee1881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5ceee18818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ceee1881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5ceee1881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ceee18818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ceee1881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ceee1881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5ceee1881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ceee18818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ceee1881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ceee18818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ceee1881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5ceee1881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ceee1881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ceee18818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5ceee18818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5ceee18818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ceee18818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5ceee18818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5ceee18818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ceee1881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5ceee1881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ceee1881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cd1e1846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5cd1e1846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5cd1e1846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cd1e18462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5cd1e18462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5cd1e18462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cd1e18462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5cd1e18462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5cd1e18462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cd1e18462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5cd1e18462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5cd1e18462_4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ceee18818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ceee18818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5ceee18818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cd1e18462_4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5cd1e18462_4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5cd1e18462_4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cd1e18462_4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5cd1e18462_4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5cd1e18462_4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cd1e18462_4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5cd1e18462_4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5cd1e18462_4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cd1e18462_4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5cd1e18462_4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5cd1e18462_4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cd1e18462_4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5cd1e18462_4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5cd1e18462_4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cd1e18462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cd1e18462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5cd1e18462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cd1e18462_4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5cd1e18462_4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5cd1e18462_4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cd1e18462_4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5cd1e18462_4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5cd1e18462_4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 Blowfish</a:t>
            </a:r>
            <a:r>
              <a:rPr lang="en-US"/>
              <a:t> is a symmetric block cipher that encrypts data in </a:t>
            </a:r>
            <a:r>
              <a:rPr b="1" lang="en-US"/>
              <a:t>64-bit blocks</a:t>
            </a:r>
            <a:r>
              <a:rPr lang="en-US"/>
              <a:t> using a </a:t>
            </a:r>
            <a:r>
              <a:rPr b="1" lang="en-US"/>
              <a:t>variable-length key</a:t>
            </a:r>
            <a:r>
              <a:rPr lang="en-US"/>
              <a:t> (32 to 448 bits).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 Commonly used for fast, lightweight encryption.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Operates in several modes (e.g., ECB, CBC). For email messages, CBC is more secure.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Encryption and decryption use the </a:t>
            </a:r>
            <a:r>
              <a:rPr b="1" lang="en-US"/>
              <a:t>same key</a:t>
            </a:r>
            <a:r>
              <a:rPr lang="en-US"/>
              <a:t>, which must be shared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 Blowfish</a:t>
            </a:r>
            <a:r>
              <a:rPr lang="en-US"/>
              <a:t> is a symmetric block cipher that encrypts data in </a:t>
            </a:r>
            <a:r>
              <a:rPr b="1" lang="en-US"/>
              <a:t>64-bit blocks</a:t>
            </a:r>
            <a:r>
              <a:rPr lang="en-US"/>
              <a:t> using a </a:t>
            </a:r>
            <a:r>
              <a:rPr b="1" lang="en-US"/>
              <a:t>variable-length key</a:t>
            </a:r>
            <a:r>
              <a:rPr lang="en-US"/>
              <a:t> (32 to 448 bits).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 Commonly used for fast, lightweight encryption.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Operates in several modes (e.g., ECB, CBC). For email messages, CBC is more secure.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Encryption and decryption use the </a:t>
            </a:r>
            <a:r>
              <a:rPr b="1" lang="en-US"/>
              <a:t>same key</a:t>
            </a:r>
            <a:r>
              <a:rPr lang="en-US"/>
              <a:t>, which must be shared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 Blowfish</a:t>
            </a:r>
            <a:r>
              <a:rPr lang="en-US"/>
              <a:t> is a symmetric block cipher that encrypts data in </a:t>
            </a:r>
            <a:r>
              <a:rPr b="1" lang="en-US"/>
              <a:t>64-bit blocks</a:t>
            </a:r>
            <a:r>
              <a:rPr lang="en-US"/>
              <a:t> using a </a:t>
            </a:r>
            <a:r>
              <a:rPr b="1" lang="en-US"/>
              <a:t>variable-length key</a:t>
            </a:r>
            <a:r>
              <a:rPr lang="en-US"/>
              <a:t> (32 to 448 bits).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 Commonly used for fast, lightweight encryption.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Operates in several modes (e.g., ECB, CBC). For email messages, CBC is more secure.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Encryption and decryption use the </a:t>
            </a:r>
            <a:r>
              <a:rPr b="1" lang="en-US"/>
              <a:t>same key</a:t>
            </a:r>
            <a:r>
              <a:rPr lang="en-US"/>
              <a:t>, which must be shared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McEliece</a:t>
            </a:r>
            <a:r>
              <a:rPr lang="en-US"/>
              <a:t> is a </a:t>
            </a:r>
            <a:r>
              <a:rPr b="1" lang="en-US"/>
              <a:t>public-key cryptosystem</a:t>
            </a:r>
            <a:r>
              <a:rPr lang="en-US"/>
              <a:t> based on </a:t>
            </a:r>
            <a:r>
              <a:rPr b="1" lang="en-US"/>
              <a:t>error-correcting codes</a:t>
            </a:r>
            <a:r>
              <a:rPr lang="en-US"/>
              <a:t>, not number theory — it's considered quantum-resistant.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Used to </a:t>
            </a:r>
            <a:r>
              <a:rPr b="1" lang="en-US"/>
              <a:t>encrypt the symmetric Blowfish key</a:t>
            </a:r>
            <a:r>
              <a:rPr lang="en-US"/>
              <a:t>, so it can be sent securely.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Only the recipient (Bob) can decrypt it using his private McEliece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message must be encrypted to ensure </a:t>
            </a:r>
            <a:r>
              <a:rPr b="1" lang="en-US"/>
              <a:t>confidentiality</a:t>
            </a:r>
            <a:r>
              <a:rPr lang="en-US"/>
              <a:t>, and should be </a:t>
            </a:r>
            <a:r>
              <a:rPr b="1" lang="en-US"/>
              <a:t>digitally signed</a:t>
            </a:r>
            <a:r>
              <a:rPr lang="en-US"/>
              <a:t> to guarantee </a:t>
            </a:r>
            <a:r>
              <a:rPr b="1" lang="en-US"/>
              <a:t>authenticity and integrity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script</a:t>
            </a:r>
            <a:endParaRPr/>
          </a:p>
        </p:txBody>
      </p:sp>
      <p:sp>
        <p:nvSpPr>
          <p:cNvPr id="367" name="Google Shape;36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Once the plaintext message is encrypted using the Blowfish symmetric cipher, the result is a </a:t>
            </a:r>
            <a:r>
              <a:rPr b="1" lang="en-US"/>
              <a:t>non-readable block of ciphertext</a:t>
            </a:r>
            <a:r>
              <a:rPr lang="en-US"/>
              <a:t>. This ciphertext appears as a random string of characters and symbols — not meaningful to anyone without the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Encryption is done using a </a:t>
            </a:r>
            <a:r>
              <a:rPr b="1" lang="en-US"/>
              <a:t>randomly generated Blowfish key</a:t>
            </a:r>
            <a:r>
              <a:rPr lang="en-US"/>
              <a:t>, and the same key must later be used to decrypt the message. Since symmetric keys cannot be shared openly, the Blowfish key is encrypted using the McEliece public-key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step ensures that even if someone intercepts the message, they cannot understand it without the Blowfish key — and they can't access the key unless they can break McEliece encryption (which is considered quantum-safe).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To decipher the message, the receiver (Bob) performs three critical steps: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b="1" lang="en-US"/>
              <a:t>Recover the Blowfish key</a:t>
            </a:r>
            <a:br>
              <a:rPr lang="en-US"/>
            </a:br>
            <a:r>
              <a:rPr lang="en-US"/>
              <a:t>Using his </a:t>
            </a:r>
            <a:r>
              <a:rPr b="1" lang="en-US"/>
              <a:t>private McEliece key</a:t>
            </a:r>
            <a:r>
              <a:rPr lang="en-US"/>
              <a:t>, Bob decrypts the encrypted Blowfish key that was sent by Alice. Only Bob can perform this decryption, because only he possesses the correct private key.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b="1" lang="en-US"/>
              <a:t>Decrypt the message</a:t>
            </a:r>
            <a:br>
              <a:rPr lang="en-US"/>
            </a:br>
            <a:r>
              <a:rPr lang="en-US"/>
              <a:t>With the recovered Blowfish key, Bob decrypts the ciphertext. Blowfish is symmetric, so the same key used for encryption is now used for decryption.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b="1" lang="en-US"/>
              <a:t>Verify the signature</a:t>
            </a:r>
            <a:br>
              <a:rPr lang="en-US"/>
            </a:br>
            <a:r>
              <a:rPr lang="en-US"/>
              <a:t>Before trusting the decrypted content, Bob verifies the digital signature using Alice’s public ECDSA key. This ensures that: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US"/>
              <a:t>The message truly came from Alice (authenticity)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US"/>
              <a:t>The message has not been altered (integrity)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if the signature is valid does Bob consider the message trustworthy.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Digital signatures are used in our system to make sure that: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message truly came from the sender (Alice)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encrypted message has not been tampered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signature is added after encryption, and verified before decryption, using public-key cryptography.</a:t>
            </a:r>
            <a:br>
              <a:rPr lang="en-US"/>
            </a:br>
            <a:r>
              <a:rPr lang="en-US"/>
              <a:t>Details of how the signing works will be covered in the next slide: </a:t>
            </a:r>
            <a:r>
              <a:rPr b="1" lang="en-US"/>
              <a:t>“How ECDSA Works.”</a:t>
            </a:r>
            <a:endParaRPr/>
          </a:p>
        </p:txBody>
      </p:sp>
      <p:sp>
        <p:nvSpPr>
          <p:cNvPr id="388" name="Google Shape;38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d1e1846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cd1e184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cd1e1846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ECDSA (Elliptic Curve Digital Signature Algorithm)</a:t>
            </a:r>
            <a:r>
              <a:rPr lang="en-US"/>
              <a:t> is a digital signature scheme based on the mathematics of elliptic curves.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Step 1: Signing (by Alice)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Alice hashes the encrypted message (e.g., with SHA-256)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She uses her </a:t>
            </a:r>
            <a:r>
              <a:rPr b="1" lang="en-US"/>
              <a:t>private key</a:t>
            </a:r>
            <a:r>
              <a:rPr lang="en-US"/>
              <a:t> and the hash to generate a digital signature — typically a pair of numbers (r, s)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She sends the encrypted message, the signature (r, s), and her </a:t>
            </a:r>
            <a:r>
              <a:rPr b="1" lang="en-US"/>
              <a:t>public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Step 2: Verification (by Bob)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Bob receives the signature and message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He also hashes the received message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Using Alice’s </a:t>
            </a:r>
            <a:r>
              <a:rPr b="1" lang="en-US"/>
              <a:t>public key</a:t>
            </a:r>
            <a:r>
              <a:rPr lang="en-US"/>
              <a:t>, he verifies if the signature corresponds to that 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If it matches, Bob knows: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message really came from Alice (authenticity)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message was not altered in transit (integrity)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Why elliptic curves?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Strong security with smaller keys (e.g., 256-bit ECC key ≈ 3072-bit RSA key)</a:t>
            </a:r>
            <a:endParaRPr/>
          </a:p>
        </p:txBody>
      </p:sp>
      <p:sp>
        <p:nvSpPr>
          <p:cNvPr id="395" name="Google Shape;39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d1e18462_4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cd1e18462_4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cd1e18462_4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cd1e1846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cd1e1846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5cd1e18462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d1e184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cd1e184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cd1e184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cd1e1846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cd1e1846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cd1e1846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ceee1881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5ceee1881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5ceee1881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1524000" y="0"/>
            <a:ext cx="91440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300"/>
              <a:t>An Application for secure email exchange: encryption-</a:t>
            </a:r>
            <a:br>
              <a:rPr lang="en-US" sz="5300"/>
            </a:br>
            <a:r>
              <a:rPr lang="en-US" sz="5300"/>
              <a:t>decryption with Blowfish, key delivery with McEliece</a:t>
            </a:r>
            <a:br>
              <a:rPr lang="en-US" sz="5300"/>
            </a:br>
            <a:r>
              <a:rPr lang="en-US" sz="5300"/>
              <a:t>cryptosystem + EC DSA signature</a:t>
            </a:r>
            <a:endParaRPr sz="7900"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524000" y="4427144"/>
            <a:ext cx="9144000" cy="1964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		         </a:t>
            </a:r>
            <a:r>
              <a:rPr lang="en-US" u="sng"/>
              <a:t>NAME</a:t>
            </a:r>
            <a:r>
              <a:rPr lang="en-US"/>
              <a:t>                               </a:t>
            </a:r>
            <a:r>
              <a:rPr lang="en-US" u="sng"/>
              <a:t>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SHAHAR BERENSON 				208608414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SHLOMI FRIDMAN 					318187002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OMER GOLDSTEIN 					205906258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Steps Breakdown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097275" y="1845725"/>
            <a:ext cx="104127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1. Key Expansion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Input key is expanded into </a:t>
            </a:r>
            <a:r>
              <a:rPr b="1" lang="en-US">
                <a:solidFill>
                  <a:schemeClr val="dk1"/>
                </a:solidFill>
              </a:rPr>
              <a:t>18 32-bit subkeys</a:t>
            </a:r>
            <a:r>
              <a:rPr lang="en-US">
                <a:solidFill>
                  <a:schemeClr val="dk1"/>
                </a:solidFill>
              </a:rPr>
              <a:t> (P-array) and </a:t>
            </a:r>
            <a:r>
              <a:rPr b="1" lang="en-US">
                <a:solidFill>
                  <a:schemeClr val="dk1"/>
                </a:solidFill>
              </a:rPr>
              <a:t>4 S-boxes</a:t>
            </a:r>
            <a:r>
              <a:rPr lang="en-US">
                <a:solidFill>
                  <a:schemeClr val="dk1"/>
                </a:solidFill>
              </a:rPr>
              <a:t> with 256 entries each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Uses </a:t>
            </a:r>
            <a:r>
              <a:rPr b="1" lang="en-US">
                <a:solidFill>
                  <a:schemeClr val="dk1"/>
                </a:solidFill>
              </a:rPr>
              <a:t>repeated encryption of a zero block</a:t>
            </a:r>
            <a:r>
              <a:rPr lang="en-US">
                <a:solidFill>
                  <a:schemeClr val="dk1"/>
                </a:solidFill>
              </a:rPr>
              <a:t> to initialize the P-array and S-boxes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2. Encryption (Feistel Network)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For a 64-bit input block X = L ∥ R: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For each round i = 1 to 16: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L = L ⊕ P</a:t>
            </a:r>
            <a:r>
              <a:rPr baseline="-25000" lang="en-US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R = F(L) ⊕ R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Swap L and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7284325" y="3503100"/>
            <a:ext cx="3644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16 rounds: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L and R one last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 ⊕ P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L ⊕ P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L ∥ 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957950" y="3924300"/>
            <a:ext cx="111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3. The F-function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Takes 32-bit input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Divides it into 4 bytes: a, b, c, 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F(x) = ((S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[a] + S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[b]) ⊕ S</a:t>
            </a:r>
            <a:r>
              <a:rPr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[c]) + S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[d]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Steps Breakdown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Efficiency and Speed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Designed for </a:t>
            </a:r>
            <a:r>
              <a:rPr b="1" lang="en-US">
                <a:solidFill>
                  <a:schemeClr val="dk1"/>
                </a:solidFill>
              </a:rPr>
              <a:t>fast encryption</a:t>
            </a:r>
            <a:r>
              <a:rPr lang="en-US">
                <a:solidFill>
                  <a:schemeClr val="dk1"/>
                </a:solidFill>
              </a:rPr>
              <a:t> on 32-bit CPUs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Key setup is </a:t>
            </a:r>
            <a:r>
              <a:rPr b="1" lang="en-US">
                <a:solidFill>
                  <a:schemeClr val="dk1"/>
                </a:solidFill>
              </a:rPr>
              <a:t>computationally expensive</a:t>
            </a:r>
            <a:r>
              <a:rPr lang="en-US">
                <a:solidFill>
                  <a:schemeClr val="dk1"/>
                </a:solidFill>
              </a:rPr>
              <a:t>, but encryption/decryption is fast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Ideal for applications with </a:t>
            </a:r>
            <a:r>
              <a:rPr b="1" lang="en-US">
                <a:solidFill>
                  <a:schemeClr val="dk1"/>
                </a:solidFill>
              </a:rPr>
              <a:t>frequent reuse of a fixed key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Complexity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Encryption: </a:t>
            </a:r>
            <a:r>
              <a:rPr b="1" lang="en-US">
                <a:solidFill>
                  <a:schemeClr val="dk1"/>
                </a:solidFill>
              </a:rPr>
              <a:t>16 rounds</a:t>
            </a:r>
            <a:r>
              <a:rPr lang="en-US">
                <a:solidFill>
                  <a:schemeClr val="dk1"/>
                </a:solidFill>
              </a:rPr>
              <a:t> of Feistel structure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Each round involves </a:t>
            </a:r>
            <a:r>
              <a:rPr b="1" lang="en-US">
                <a:solidFill>
                  <a:schemeClr val="dk1"/>
                </a:solidFill>
              </a:rPr>
              <a:t>XOR, addition, and table lookups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Time complexity: O(1) per block once key is expanded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Key schedule complexity: O(448) due to key-dependent S-boxes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Example of Blowfish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097275" y="1890375"/>
            <a:ext cx="10058400" cy="3978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“Hello World”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Ҙˮ⑿ݢ♈ሳᾑ⊡ᢉ⒛໽ரῢᝣ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5420600"/>
            <a:ext cx="11683973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</a:t>
            </a:r>
            <a:r>
              <a:rPr lang="en-US"/>
              <a:t>- Example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Key = "abcdefgh"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L = 0x01234567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R = 0x89ABCDEF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baseline="-25000" lang="en-US">
                <a:solidFill>
                  <a:schemeClr val="dk1"/>
                </a:solidFill>
              </a:rPr>
              <a:t>1_intial</a:t>
            </a:r>
            <a:r>
              <a:rPr lang="en-US" sz="1900">
                <a:solidFill>
                  <a:schemeClr val="dk1"/>
                </a:solidFill>
              </a:rPr>
              <a:t> = 0x243F6A88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baseline="-25000" lang="en-US">
                <a:solidFill>
                  <a:schemeClr val="dk1"/>
                </a:solidFill>
              </a:rPr>
              <a:t>2_intial</a:t>
            </a:r>
            <a:r>
              <a:rPr lang="en-US" sz="1900">
                <a:solidFill>
                  <a:schemeClr val="dk1"/>
                </a:solidFill>
              </a:rPr>
              <a:t> = 0x85A308D3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Encryption: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XOR key into P-array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P₁ = 0x243F6A88 ⊕ 0x61626364 = 0x457D09EC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P₂ = 0x85A308D3 ⊕ 0x65666768 = 0xE0C56FBB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2. </a:t>
            </a:r>
            <a:r>
              <a:rPr b="1" lang="en-US" sz="1900">
                <a:solidFill>
                  <a:schemeClr val="dk1"/>
                </a:solidFill>
              </a:rPr>
              <a:t>R</a:t>
            </a:r>
            <a:r>
              <a:rPr b="1" lang="en-US" sz="1900">
                <a:solidFill>
                  <a:schemeClr val="dk1"/>
                </a:solidFill>
              </a:rPr>
              <a:t>ound 1: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L = L ⊕ P₁</a:t>
            </a:r>
            <a:br>
              <a:rPr lang="en-US" sz="1900">
                <a:solidFill>
                  <a:schemeClr val="dk1"/>
                </a:solidFill>
              </a:rPr>
            </a:br>
            <a:r>
              <a:rPr lang="en-US" sz="1900">
                <a:solidFill>
                  <a:schemeClr val="dk1"/>
                </a:solidFill>
              </a:rPr>
              <a:t>L = 0x01234567 ⊕ 0x457D09EC = 0x44414C8B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Compute F(L)</a:t>
            </a:r>
            <a:endParaRPr b="1" sz="13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[0x44] + S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[0x41]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900">
                <a:solidFill>
                  <a:schemeClr val="dk1"/>
                </a:solidFill>
              </a:rPr>
              <a:t>0x4B7A70E9 + 0xB5B32944 = 0x0105FAA2D (overflow → keep lower 32 bits) = 0x105FAA2D</a:t>
            </a:r>
            <a:endParaRPr sz="19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0x105FAA2D ⊕ S</a:t>
            </a:r>
            <a:r>
              <a:rPr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[0x4C]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0x105FAA2D ⊕ 0xDB75092E = 0xCF0AA3A3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0xCF0AA3A3 + S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[0x8B]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0xCF0AA3A3 + 0x726003CA = 0x441AA76D(modulo 2</a:t>
            </a:r>
            <a:r>
              <a:rPr baseline="30000" lang="en-US">
                <a:solidFill>
                  <a:schemeClr val="dk1"/>
                </a:solidFill>
              </a:rPr>
              <a:t>32</a:t>
            </a:r>
            <a:r>
              <a:rPr lang="en-US">
                <a:solidFill>
                  <a:schemeClr val="dk1"/>
                </a:solidFill>
              </a:rPr>
              <a:t>)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So: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F(L) = 0x441AA76D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Example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</a:t>
            </a:r>
            <a:r>
              <a:rPr b="1" lang="en-US">
                <a:solidFill>
                  <a:schemeClr val="dk1"/>
                </a:solidFill>
              </a:rPr>
              <a:t>Round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3.	R = R ⊕ F(L)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R = 0x89ABCDEF ⊕ 0x441AA76D = 0xCDB16482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4.</a:t>
            </a:r>
            <a:r>
              <a:rPr lang="en-US">
                <a:solidFill>
                  <a:schemeClr val="dk1"/>
                </a:solidFill>
              </a:rPr>
              <a:t>	</a:t>
            </a:r>
            <a:r>
              <a:rPr b="1" lang="en-US">
                <a:solidFill>
                  <a:schemeClr val="dk1"/>
                </a:solidFill>
              </a:rPr>
              <a:t>Swap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New L = 0xCD B1 64 82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New R = 0x44 41 4C 8B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 </a:t>
            </a:r>
            <a:r>
              <a:rPr b="1" lang="en-US">
                <a:solidFill>
                  <a:schemeClr val="dk1"/>
                </a:solidFill>
              </a:rPr>
              <a:t>Decryption: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 L = L ⊕ P₁₇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Compute F(L)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R = R ⊕ F(L)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Swap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</a:t>
            </a:r>
            <a:r>
              <a:rPr lang="en-US"/>
              <a:t>- Attack Methods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75" y="1889800"/>
            <a:ext cx="11061675" cy="4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McEliec</a:t>
            </a:r>
            <a:r>
              <a:rPr lang="en-US" sz="4600"/>
              <a:t>e - General Explanation + Core Idea</a:t>
            </a:r>
            <a:endParaRPr sz="46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General Explanation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Public-key encryption scheme</a:t>
            </a:r>
            <a:r>
              <a:rPr lang="en-US" sz="1800">
                <a:solidFill>
                  <a:schemeClr val="dk1"/>
                </a:solidFill>
              </a:rPr>
              <a:t> based on </a:t>
            </a:r>
            <a:r>
              <a:rPr b="1" lang="en-US" sz="1800">
                <a:solidFill>
                  <a:schemeClr val="dk1"/>
                </a:solidFill>
              </a:rPr>
              <a:t>error-correcting codes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Utilizes </a:t>
            </a:r>
            <a:r>
              <a:rPr b="1" lang="en-US" sz="1800">
                <a:solidFill>
                  <a:schemeClr val="dk1"/>
                </a:solidFill>
              </a:rPr>
              <a:t>Goppa codes</a:t>
            </a:r>
            <a:r>
              <a:rPr lang="en-US" sz="1800">
                <a:solidFill>
                  <a:schemeClr val="dk1"/>
                </a:solidFill>
              </a:rPr>
              <a:t> for encryption/decryption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Key advantage:</a:t>
            </a:r>
            <a:r>
              <a:rPr lang="en-US" sz="1800">
                <a:solidFill>
                  <a:schemeClr val="dk1"/>
                </a:solidFill>
              </a:rPr>
              <a:t> Secure against </a:t>
            </a:r>
            <a:r>
              <a:rPr b="1" lang="en-US" sz="1800">
                <a:solidFill>
                  <a:schemeClr val="dk1"/>
                </a:solidFill>
              </a:rPr>
              <a:t>quantum computer attacks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Originally overlooked due to large key size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solidFill>
                  <a:schemeClr val="dk1"/>
                </a:solidFill>
              </a:rPr>
              <a:t> Core Idea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Encrypts messages by </a:t>
            </a:r>
            <a:r>
              <a:rPr b="1" lang="en-US" sz="1800">
                <a:solidFill>
                  <a:schemeClr val="dk1"/>
                </a:solidFill>
              </a:rPr>
              <a:t>adding noise</a:t>
            </a:r>
            <a:r>
              <a:rPr lang="en-US" sz="1800">
                <a:solidFill>
                  <a:schemeClr val="dk1"/>
                </a:solidFill>
              </a:rPr>
              <a:t> (errors) to codewords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Only the private key holder can </a:t>
            </a:r>
            <a:r>
              <a:rPr b="1" lang="en-US" sz="1800">
                <a:solidFill>
                  <a:schemeClr val="dk1"/>
                </a:solidFill>
              </a:rPr>
              <a:t>correct</a:t>
            </a:r>
            <a:r>
              <a:rPr lang="en-US" sz="1800">
                <a:solidFill>
                  <a:schemeClr val="dk1"/>
                </a:solidFill>
              </a:rPr>
              <a:t> the errors and recover the original message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Based on </a:t>
            </a:r>
            <a:r>
              <a:rPr b="1" lang="en-US" sz="1800">
                <a:solidFill>
                  <a:schemeClr val="dk1"/>
                </a:solidFill>
              </a:rPr>
              <a:t>hardness of decoding a general linear code</a:t>
            </a:r>
            <a:r>
              <a:rPr lang="en-US" sz="1800">
                <a:solidFill>
                  <a:schemeClr val="dk1"/>
                </a:solidFill>
              </a:rPr>
              <a:t> – an NP-hard problem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Steps Breakdown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097275" y="1845724"/>
            <a:ext cx="100584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1. Key Generation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Choose a </a:t>
            </a:r>
            <a:r>
              <a:rPr b="1" lang="en-US" sz="1800">
                <a:solidFill>
                  <a:schemeClr val="dk1"/>
                </a:solidFill>
              </a:rPr>
              <a:t>binary Goppa code</a:t>
            </a:r>
            <a:r>
              <a:rPr lang="en-US" sz="1800">
                <a:solidFill>
                  <a:schemeClr val="dk1"/>
                </a:solidFill>
              </a:rPr>
              <a:t> with known decoding algorithm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Generate: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</a:rPr>
              <a:t>Private Key:</a:t>
            </a:r>
            <a:r>
              <a:rPr lang="en-US">
                <a:solidFill>
                  <a:schemeClr val="dk1"/>
                </a:solidFill>
              </a:rPr>
              <a:t> (Goppa code, decoding algorithm)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</a:rPr>
              <a:t>Public Key:</a:t>
            </a:r>
            <a:r>
              <a:rPr lang="en-US">
                <a:solidFill>
                  <a:schemeClr val="dk1"/>
                </a:solidFill>
              </a:rPr>
              <a:t> Generator matrix </a:t>
            </a:r>
            <a:r>
              <a:rPr b="1" lang="en-US">
                <a:solidFill>
                  <a:schemeClr val="dk1"/>
                </a:solidFill>
              </a:rPr>
              <a:t>G' = S × G × P</a:t>
            </a:r>
            <a:endParaRPr b="1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</a:rPr>
              <a:t>S: Random invertible matrix (scrambler)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</a:rPr>
              <a:t>P: Permutation matrix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2. Encryption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Message m: binary vector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Ciphertext c = m ⋅ G′ + 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e: Random error vector of fixed weight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Members</a:t>
            </a:r>
            <a:endParaRPr/>
          </a:p>
        </p:txBody>
      </p:sp>
      <p:pic>
        <p:nvPicPr>
          <p:cNvPr descr="A person standing in front of a body of water&#10;&#10;Description automatically generated" id="113" name="Google Shape;11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984" y="2578100"/>
            <a:ext cx="2324604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8637173" y="5064125"/>
            <a:ext cx="2846226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Shahar Berenson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910369" y="5064125"/>
            <a:ext cx="26234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Omer Goldstein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947853" y="5064125"/>
            <a:ext cx="26234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Shlomi Fridman</a:t>
            </a:r>
            <a:endParaRPr/>
          </a:p>
        </p:txBody>
      </p:sp>
      <p:pic>
        <p:nvPicPr>
          <p:cNvPr descr="A person taking a selfie&#10;&#10;Description automatically generated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796" y="2578100"/>
            <a:ext cx="2324604" cy="234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250" y="2544700"/>
            <a:ext cx="2408650" cy="2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Steps Breakdown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3. Decryption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Undo permutation and scrambling: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Compute cP</a:t>
            </a:r>
            <a:r>
              <a:rPr baseline="30000" lang="en-US" sz="2000">
                <a:solidFill>
                  <a:schemeClr val="dk1"/>
                </a:solidFill>
              </a:rPr>
              <a:t>-1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Use private decoding algorithm to correct errors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Recover m from decoded codeword using S</a:t>
            </a:r>
            <a:r>
              <a:rPr baseline="30000" lang="en-US" sz="2000">
                <a:solidFill>
                  <a:schemeClr val="dk1"/>
                </a:solidFill>
              </a:rPr>
              <a:t>-1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</a:t>
            </a:r>
            <a:r>
              <a:rPr lang="en-US"/>
              <a:t> Efficiency and Speed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</a:rPr>
              <a:t>Encryption/Decryption is fast</a:t>
            </a:r>
            <a:r>
              <a:rPr lang="en-US" sz="1800">
                <a:solidFill>
                  <a:schemeClr val="dk1"/>
                </a:solidFill>
              </a:rPr>
              <a:t>, especially compared to RSA or ECC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Efficient decoding due to structured Goppa codes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Small encryption time even for large 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Trade-off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</a:rPr>
              <a:t>Large public key size: </a:t>
            </a:r>
            <a:r>
              <a:rPr lang="en-US" sz="1800">
                <a:solidFill>
                  <a:schemeClr val="dk1"/>
                </a:solidFill>
              </a:rPr>
              <a:t> ~100 KB to several MB depending on parameters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Storage and transmission can be an issue for constrained environments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Computational Complexity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Based on </a:t>
            </a:r>
            <a:r>
              <a:rPr b="1" lang="en-US" sz="1800">
                <a:solidFill>
                  <a:schemeClr val="dk1"/>
                </a:solidFill>
              </a:rPr>
              <a:t>NP-hard problem</a:t>
            </a:r>
            <a:r>
              <a:rPr lang="en-US" sz="1800">
                <a:solidFill>
                  <a:schemeClr val="dk1"/>
                </a:solidFill>
              </a:rPr>
              <a:t>: decoding a general linear code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Not efficiently solvable even with quantum computers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Efficient for legitimate users due to special structure of Goppa code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Text of McEliece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Hello World!!!!!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ý|Q2sWê¼¶Ú[êsQ÷®I,I¤Í¼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0" y="3938300"/>
            <a:ext cx="11155674" cy="119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</a:t>
            </a:r>
            <a:r>
              <a:rPr lang="en-US"/>
              <a:t>Example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Public key matrix G′: 3×6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Message m=[1,0,1]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Random error e=[0,0,0,1,0,0]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Encryption: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 c=m × G′ + 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Result: Ciphertext c=[1,1,0,1,0,1]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Decryption: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Use private key to decode the noisy codeword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Correct the error and recover original message 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ECDSA </a:t>
            </a:r>
            <a:r>
              <a:rPr lang="en-US" sz="4600"/>
              <a:t>- General Explanation</a:t>
            </a:r>
            <a:endParaRPr sz="4600"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ECDSA = Digital signature scheme based on </a:t>
            </a:r>
            <a:r>
              <a:rPr b="1" lang="en-US">
                <a:solidFill>
                  <a:schemeClr val="dk1"/>
                </a:solidFill>
              </a:rPr>
              <a:t>elliptic curve cryptography (ECC)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Provides </a:t>
            </a:r>
            <a:r>
              <a:rPr b="1" lang="en-US">
                <a:solidFill>
                  <a:schemeClr val="dk1"/>
                </a:solidFill>
              </a:rPr>
              <a:t>authentication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data integrity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non-repudiation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Security relies on the </a:t>
            </a:r>
            <a:r>
              <a:rPr b="1" lang="en-US">
                <a:solidFill>
                  <a:schemeClr val="dk1"/>
                </a:solidFill>
              </a:rPr>
              <a:t>Elliptic Curve Discrete Logarithm Problem (ECDLP)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Widely used in </a:t>
            </a:r>
            <a:r>
              <a:rPr b="1" lang="en-US">
                <a:solidFill>
                  <a:schemeClr val="dk1"/>
                </a:solidFill>
              </a:rPr>
              <a:t>TLS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cryptocurrencies (e.g., Bitcoin, Ethereum)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digital certificates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Steps Breakdown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1097275" y="1845724"/>
            <a:ext cx="100584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Key Generation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Select an elliptic curve E over a finite field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Choose private key d∈[1,n−1]d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public key Q = d ⋅ G, where G is the base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Signing a Message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Hash message mmm to get h=HASH(m)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Choose random k∈[1,n−1]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point (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</a:rPr>
              <a:t>) = k ⋅ G , </a:t>
            </a:r>
            <a:r>
              <a:rPr lang="en-US">
                <a:solidFill>
                  <a:schemeClr val="dk1"/>
                </a:solidFill>
              </a:rPr>
              <a:t> set r =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s = k</a:t>
            </a:r>
            <a:r>
              <a:rPr baseline="30000" lang="en-US">
                <a:solidFill>
                  <a:schemeClr val="dk1"/>
                </a:solidFill>
              </a:rPr>
              <a:t>-1</a:t>
            </a:r>
            <a:r>
              <a:rPr lang="en-US">
                <a:solidFill>
                  <a:schemeClr val="dk1"/>
                </a:solidFill>
              </a:rPr>
              <a:t>(h + dr)mod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Signature = (r,s)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Verifying a Signature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h=HASH(m)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w= s</a:t>
            </a:r>
            <a:r>
              <a:rPr baseline="30000" lang="en-US">
                <a:solidFill>
                  <a:schemeClr val="dk1"/>
                </a:solidFill>
              </a:rPr>
              <a:t>-1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= h ⋅ w 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(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</a:rPr>
              <a:t>) =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⋅ G +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</a:rPr>
              <a:t>⋅Q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Valid if r ≡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9" name="Google Shape;299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Steps Breakdown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Efficiency and Speed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More secure per-bit than RSA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Shorter key sizes = faster operations and lower bandwidth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256-bit ECC ~ 3072-bit RSA security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Ideal for mobile, embedded, and blockchain systems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 Complexity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Based on scalar multiplication: O(log⁡ n) field operations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Signing: one scalar multiplication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Verifying: two scalar multiplications + addition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Text of EC-DSA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Plain Text: Hello World!!</a:t>
            </a:r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0" y="2402634"/>
            <a:ext cx="11887198" cy="62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Example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Base point G, order n = 19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Private key d = 7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Public key Q = 7G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Message: “Hi”, hashed to h = 10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Random k = 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Signature: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kG=(x,y) ⇒ r = x mod  19 = 4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s = k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(h + d ⋅ r) mod  19 = 3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(10 + 7 ⋅ 4) mod  19 = 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Verification: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 w = s</a:t>
            </a:r>
            <a:r>
              <a:rPr baseline="30000" lang="en-US">
                <a:solidFill>
                  <a:schemeClr val="dk1"/>
                </a:solidFill>
              </a:rPr>
              <a:t>-1</a:t>
            </a:r>
            <a:r>
              <a:rPr lang="en-US">
                <a:solidFill>
                  <a:schemeClr val="dk1"/>
                </a:solidFill>
              </a:rPr>
              <a:t> mod  n, then verify with point additions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the cipher works - Blowfish</a:t>
            </a:r>
            <a:endParaRPr/>
          </a:p>
        </p:txBody>
      </p:sp>
      <p:pic>
        <p:nvPicPr>
          <p:cNvPr id="125" name="Google Shape;12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805" y="4046677"/>
            <a:ext cx="5077500" cy="13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009" y="1877060"/>
            <a:ext cx="435047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1097280" y="1877046"/>
            <a:ext cx="4661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Feistel Iterative Cipher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64-bits block size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448-bits key-length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Blowfish's key schedule starts by initializing the P-array and S-boxes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rounds with 4 actions listed below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round - skip action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97275" y="5530150"/>
            <a:ext cx="50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is the same as encryption with reverse order of keys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</a:t>
            </a:r>
            <a:r>
              <a:rPr lang="en-US"/>
              <a:t>Attack Methods</a:t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00" y="1840700"/>
            <a:ext cx="9174724" cy="4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304805" y="3209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General Schema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304800" y="1845725"/>
            <a:ext cx="48288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Secure email exchange system</a:t>
            </a:r>
            <a:r>
              <a:rPr lang="en-US"/>
              <a:t> using: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Blowfish</a:t>
            </a:r>
            <a:r>
              <a:rPr lang="en-US"/>
              <a:t> for symmetric encryption of the email contents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McEliece cryptosystem</a:t>
            </a:r>
            <a:r>
              <a:rPr lang="en-US"/>
              <a:t> for secure delivery of the symmetric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EC-DSA</a:t>
            </a:r>
            <a:r>
              <a:rPr lang="en-US"/>
              <a:t> for digital signatures (authenticity + integrity)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75" y="0"/>
            <a:ext cx="67810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Secure Email Exchange –Step-by-Step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Pre-Setup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Key Generation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/>
              <a:t>Sender (Alice)</a:t>
            </a:r>
            <a:r>
              <a:rPr lang="en-US"/>
              <a:t> generates an </a:t>
            </a:r>
            <a:r>
              <a:rPr b="1" lang="en-US"/>
              <a:t>ECDSA key pair</a:t>
            </a:r>
            <a:r>
              <a:rPr lang="en-US"/>
              <a:t> (private and public) for signing.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/>
              <a:t>Receiver (Bob)</a:t>
            </a:r>
            <a:r>
              <a:rPr lang="en-US"/>
              <a:t> generates a </a:t>
            </a:r>
            <a:r>
              <a:rPr b="1" lang="en-US"/>
              <a:t>McEliece key pair</a:t>
            </a:r>
            <a:r>
              <a:rPr lang="en-US"/>
              <a:t> (private and public) for asymmetric encryption.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Public Key Exchange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Bob securely shares his </a:t>
            </a:r>
            <a:r>
              <a:rPr b="1" lang="en-US"/>
              <a:t>McEliece public key</a:t>
            </a:r>
            <a:r>
              <a:rPr lang="en-US"/>
              <a:t> with Alice.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Alice securely shares her </a:t>
            </a:r>
            <a:r>
              <a:rPr b="1" lang="en-US"/>
              <a:t>ECDSA public key</a:t>
            </a:r>
            <a:r>
              <a:rPr lang="en-US"/>
              <a:t> with Bob (or includes it in the message).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Secure Email Exchange –Step-by-Step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Sender (Alice) Prepares and Sends the Email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Generate symmetric key (K):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Alice generates a random symmetric key for Blowfish.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 the message with Blowfish: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EncryptedMessage = Blowfish_Encrypt(plaintext, K)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 the symmetric key with McEliece: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EncryptedKey = McEliece_Encrypt(K, Bob_McEliece_PublicKey)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Create a digital signature with ECDSA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:Alice signs EncryptedMessage || EncryptedKey using her ECDSA private key.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Signature = ECDSA_Sign(EncryptedMessage || EncryptedKey, Alice_ECDSA_PrivateKey)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Send email package: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Alice sends to Bob: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Secure Email Exchange –Step-by-Step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Receiver (Bob) Processes the Email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Get Alice’s ECDSA Public Key: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If Bob doesn’t already have it, he extracts Alice’s ECDSA public key from the message and verifies its authenticity.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Verify the signature: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Bob verifies the signature using Alice’s ECDSA public key.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If verification fails → reject the message.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Decrypt the symmetric key: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Bob uses his McEliece private key to decrypt EncryptedKey and recover symmetric key 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Decrypt the message: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Bob decrypts EncryptedMessage using Blowfish and the symmetric key K.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the cipher works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Asymmetric Key Delivery – McEliece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Asymmetric encryption for key delivery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Based on error-correcting codes (Goppa codes)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Public key used to encrypt Blowfish key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Private key used by recipient to recover Blowfish key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Resistant to quantum attacks (unlike RSA)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Original Text</a:t>
            </a:r>
            <a:endParaRPr/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Example plaintext message:</a:t>
            </a:r>
            <a:br>
              <a:rPr lang="en-US"/>
            </a:br>
            <a:r>
              <a:rPr lang="en-US"/>
              <a:t>	“Project X status: Launch delayed until Q3.”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Message is unprotected in its current form</a:t>
            </a:r>
            <a:br>
              <a:rPr lang="en-US"/>
            </a:br>
            <a:r>
              <a:rPr lang="en-US"/>
              <a:t>Needs: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Encryption for confidentiality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Digital signature for authenticity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Processed next using Blowfish, McEliece, and ECDSA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Encrypted Text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Message encrypted using Blowfish cipher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Uses a </a:t>
            </a:r>
            <a:r>
              <a:rPr b="1" lang="en-US"/>
              <a:t>randomly generated symmetric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Output is ciphertext</a:t>
            </a:r>
            <a:r>
              <a:rPr lang="en-US"/>
              <a:t>: unreadable without the correct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Appears as random data (e.g., hexadecimal or base64)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Blowfish key will be securely sent using </a:t>
            </a:r>
            <a:r>
              <a:rPr b="1" lang="en-US"/>
              <a:t>McEliece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Protects message confidentiality in transit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to decipher with the key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Receiver (Bob) receives: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 message (ciphertext)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 Blowfish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Digital signature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Sender’s public ECDSA key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Step 1: Decrypt Blowfish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Use McEliece </a:t>
            </a:r>
            <a:r>
              <a:rPr b="1" lang="en-US"/>
              <a:t>private key</a:t>
            </a:r>
            <a:r>
              <a:rPr lang="en-US"/>
              <a:t> to recover the symmetric Blowfish key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Step 2: Decrypt the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Use the recovered Blowfish key to decrypt the message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Step 3: Verify the signature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Use sender’s public ECDSA key to confirm message authenticity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Message is only accepted if signature is valid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91" name="Google Shape;391;p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Ensures the message came from the claimed sender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Confirms the message hasn’t been altered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Signature is created with sender’s private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Verified using sender’s public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Applied to the </a:t>
            </a:r>
            <a:r>
              <a:rPr b="1" lang="en-US"/>
              <a:t>encrypted message</a:t>
            </a:r>
            <a:r>
              <a:rPr lang="en-US"/>
              <a:t>, not the plaintext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Blowfish - Key Expansion (1)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097275" y="1845725"/>
            <a:ext cx="10058400" cy="6215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key is used in a process called </a:t>
            </a:r>
            <a:r>
              <a:rPr b="1" lang="en-US">
                <a:solidFill>
                  <a:schemeClr val="dk1"/>
                </a:solidFill>
              </a:rPr>
              <a:t>key expansion</a:t>
            </a:r>
            <a:r>
              <a:rPr lang="en-US">
                <a:solidFill>
                  <a:schemeClr val="dk1"/>
                </a:solidFill>
              </a:rPr>
              <a:t>, where it initializes: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18-entry P-array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lang="en-US">
                <a:solidFill>
                  <a:srgbClr val="188038"/>
                </a:solidFill>
              </a:rPr>
              <a:t>P[0]</a:t>
            </a:r>
            <a:r>
              <a:rPr lang="en-US">
                <a:solidFill>
                  <a:schemeClr val="dk1"/>
                </a:solidFill>
              </a:rPr>
              <a:t> to </a:t>
            </a:r>
            <a:r>
              <a:rPr lang="en-US">
                <a:solidFill>
                  <a:srgbClr val="188038"/>
                </a:solidFill>
              </a:rPr>
              <a:t>P[17]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Four 256-entry S-boxes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lang="en-US">
                <a:solidFill>
                  <a:srgbClr val="188038"/>
                </a:solidFill>
              </a:rPr>
              <a:t>S[0]</a:t>
            </a:r>
            <a:r>
              <a:rPr lang="en-US">
                <a:solidFill>
                  <a:schemeClr val="dk1"/>
                </a:solidFill>
              </a:rPr>
              <a:t> to </a:t>
            </a:r>
            <a:r>
              <a:rPr lang="en-US">
                <a:solidFill>
                  <a:srgbClr val="188038"/>
                </a:solidFill>
              </a:rPr>
              <a:t>S[3]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These structures are used throughout the encryption process and must be unique for each key.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Key Expansion Steps: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Initialize</a:t>
            </a:r>
            <a:r>
              <a:rPr lang="en-US">
                <a:solidFill>
                  <a:schemeClr val="dk1"/>
                </a:solidFill>
              </a:rPr>
              <a:t> the P-array and S-boxes with </a:t>
            </a:r>
            <a:r>
              <a:rPr b="1" lang="en-US">
                <a:solidFill>
                  <a:schemeClr val="dk1"/>
                </a:solidFill>
              </a:rPr>
              <a:t>hex digits of pi</a:t>
            </a:r>
            <a:r>
              <a:rPr lang="en-US">
                <a:solidFill>
                  <a:schemeClr val="dk1"/>
                </a:solidFill>
              </a:rPr>
              <a:t> (a known constant).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XOR the P-array entries with the key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The key bytes are cyclically XORed with each 32-bit entry of the P-array.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If the key is shorter than needed, it wraps around.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Based on elliptic curve cryptography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Uses a </a:t>
            </a:r>
            <a:r>
              <a:rPr b="1" lang="en-US"/>
              <a:t>private key</a:t>
            </a:r>
            <a:r>
              <a:rPr lang="en-US"/>
              <a:t> to create a signature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Uses the </a:t>
            </a:r>
            <a:r>
              <a:rPr b="1" lang="en-US"/>
              <a:t>corresponding public key</a:t>
            </a:r>
            <a:r>
              <a:rPr lang="en-US"/>
              <a:t> to verify it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Two main steps: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Signing</a:t>
            </a:r>
            <a:r>
              <a:rPr lang="en-US"/>
              <a:t>: Hash the message + generate signature using private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Verification</a:t>
            </a:r>
            <a:r>
              <a:rPr lang="en-US"/>
              <a:t>: Use public key to verify that signature matches hash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If matched: signature is valid → message is authentic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If mismatch: reject message → possible tampering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Blowfish - Key Expansion </a:t>
            </a:r>
            <a:r>
              <a:rPr lang="en-US"/>
              <a:t>(2)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097275" y="1845724"/>
            <a:ext cx="10058400" cy="4402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b="1" lang="en-US">
                <a:solidFill>
                  <a:schemeClr val="dk1"/>
                </a:solidFill>
              </a:rPr>
              <a:t>Re-encrypt all-zero blocks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A 64-bit block of all zeros is encrypted using the current state of the P-array and S-boxes.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>
                <a:solidFill>
                  <a:schemeClr val="dk1"/>
                </a:solidFill>
              </a:rPr>
              <a:t>The output is used to </a:t>
            </a:r>
            <a:r>
              <a:rPr b="1" lang="en-US" sz="2000">
                <a:solidFill>
                  <a:schemeClr val="dk1"/>
                </a:solidFill>
              </a:rPr>
              <a:t>replace the first two entries of the P-array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This process repeats: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</a:rPr>
              <a:t>The output of each encryption is used to update the next two entries of the P-array and then all entries of the S-boxes.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This makes Blowfish </a:t>
            </a:r>
            <a:r>
              <a:rPr b="1" lang="en-US">
                <a:solidFill>
                  <a:schemeClr val="dk1"/>
                </a:solidFill>
              </a:rPr>
              <a:t>key-dependent</a:t>
            </a:r>
            <a:r>
              <a:rPr lang="en-US">
                <a:solidFill>
                  <a:schemeClr val="dk1"/>
                </a:solidFill>
              </a:rPr>
              <a:t>: the final subkeys depend on the key and the internal encryption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ts val="85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Example of Blowfish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1097275" y="1890375"/>
            <a:ext cx="10058400" cy="3978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“Hello World”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Ҙˮ⑿ݢ♈ሳᾑ⊡ᢉ⒛໽ரῢᝣ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5420600"/>
            <a:ext cx="11683973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Attacks on Blowfish (1)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047675" y="1865075"/>
            <a:ext cx="103863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Related-Key Attack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attack exploits predictable relationships between keys to weaken encryption.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Effective only on reduced-round (up to 4 rounds) versions of Blowfish. Not a practical threat to the full 16-round cipher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Use strong, randomly generated, and unrelated keys to prevent exploitation through key similarity.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47675" y="2965775"/>
            <a:ext cx="9603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Weak Key Classes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Certain poorly chosen keys can result in weak S-boxes, reducing the security of encryption.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Low impact if keys are generated securely. Easily avoidable with proper key management.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Avoid predictable or structured keys by generating keys with a cryptographically secure random number generator.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047675" y="4049000"/>
            <a:ext cx="97557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Birthday Attack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Due to Blowfish’s 64-bit block size, block collisions can occur after encrypting about 34 GB of data.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Moderate impact. Practical for large datasets; makes Blowfish unsuitable for encrypting large volumes with the same key.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Limit data encrypted under the same key or switch to a cipher with a larger block size like AES to avoid block collisions.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047675" y="5176400"/>
            <a:ext cx="104976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Differential Cryptanalysis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Analyzes how input differences affect output to deduce information about the key.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Breaks up to 14-round versions; the full 16-round cipher remains unbroken. Mostly theoretical for full Blowfish.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Always use the full 16-round version of Blowfish to prevent exposure to known reduced-round attacks.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Attacks on Blowfish (2)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1097275" y="1871213"/>
            <a:ext cx="8868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Truncated &amp; Impossible Differential Attacks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Variants of differential cryptanalysis that use partial or impossible output differences.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Limited to reduced-round Blowfish (up to 6 rounds). Not effective on the full cipher.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Ensure full-round usage and avoid experimental or reduced versions of Blowfish.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097275" y="3132400"/>
            <a:ext cx="93138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Slow Key Schedule / Side-Channel Risks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Blowfish's complex key setup can leak timing information if not implemented securely.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Low to moderate. Can be a risk in insecure implementations, but not a flaw in the algorithm itself.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</a:t>
            </a:r>
            <a:r>
              <a:rPr lang="en-US" sz="1100">
                <a:solidFill>
                  <a:schemeClr val="dk1"/>
                </a:solidFill>
              </a:rPr>
              <a:t>: Use constant-time cryptographic implementations and audited libraries to avoid timing-based side-channel leaks.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097275" y="4361750"/>
            <a:ext cx="1024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Brute Force Attack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Attempts every possible key until the correct one is found.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Ineffective with full-length keys (up to 448 bits). Very low risk when strong keys are used.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Use long, high-entropy keys (ideally 448 bits) and protect key material with secure key derivation functions.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Blowfish </a:t>
            </a:r>
            <a:r>
              <a:rPr lang="en-US" sz="4600"/>
              <a:t>- General Explanation</a:t>
            </a:r>
            <a:endParaRPr sz="4600"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Blowfish</a:t>
            </a:r>
            <a:r>
              <a:rPr lang="en-US">
                <a:solidFill>
                  <a:schemeClr val="dk1"/>
                </a:solidFill>
              </a:rPr>
              <a:t> is a symmetric-key block cipher developed in 1993 by </a:t>
            </a:r>
            <a:r>
              <a:rPr b="1" lang="en-US">
                <a:solidFill>
                  <a:schemeClr val="dk1"/>
                </a:solidFill>
              </a:rPr>
              <a:t>Bruce Schneier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Designed as a </a:t>
            </a:r>
            <a:r>
              <a:rPr b="1" lang="en-US">
                <a:solidFill>
                  <a:schemeClr val="dk1"/>
                </a:solidFill>
              </a:rPr>
              <a:t>fast, free alternative</a:t>
            </a:r>
            <a:r>
              <a:rPr lang="en-US">
                <a:solidFill>
                  <a:schemeClr val="dk1"/>
                </a:solidFill>
              </a:rPr>
              <a:t> to DES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Operates on </a:t>
            </a:r>
            <a:r>
              <a:rPr b="1" lang="en-US">
                <a:solidFill>
                  <a:schemeClr val="dk1"/>
                </a:solidFill>
              </a:rPr>
              <a:t>64-bit blocks</a:t>
            </a:r>
            <a:r>
              <a:rPr lang="en-US">
                <a:solidFill>
                  <a:schemeClr val="dk1"/>
                </a:solidFill>
              </a:rPr>
              <a:t> of data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Supports </a:t>
            </a:r>
            <a:r>
              <a:rPr b="1" lang="en-US">
                <a:solidFill>
                  <a:schemeClr val="dk1"/>
                </a:solidFill>
              </a:rPr>
              <a:t>variable-length keys</a:t>
            </a:r>
            <a:r>
              <a:rPr lang="en-US">
                <a:solidFill>
                  <a:schemeClr val="dk1"/>
                </a:solidFill>
              </a:rPr>
              <a:t>: from 32 to </a:t>
            </a:r>
            <a:r>
              <a:rPr b="1" lang="en-US">
                <a:solidFill>
                  <a:schemeClr val="dk1"/>
                </a:solidFill>
              </a:rPr>
              <a:t>448 bits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Based on a </a:t>
            </a:r>
            <a:r>
              <a:rPr b="1" lang="en-US">
                <a:solidFill>
                  <a:schemeClr val="dk1"/>
                </a:solidFill>
              </a:rPr>
              <a:t>Feistel network</a:t>
            </a:r>
            <a:r>
              <a:rPr lang="en-US">
                <a:solidFill>
                  <a:schemeClr val="dk1"/>
                </a:solidFill>
              </a:rPr>
              <a:t> structure with </a:t>
            </a:r>
            <a:r>
              <a:rPr b="1" lang="en-US">
                <a:solidFill>
                  <a:schemeClr val="dk1"/>
                </a:solidFill>
              </a:rPr>
              <a:t>16 rounds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Public domain — no patents or license restrictions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