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7"/>
  </p:notesMasterIdLst>
  <p:sldIdLst>
    <p:sldId id="257" r:id="rId5"/>
    <p:sldId id="277" r:id="rId6"/>
    <p:sldId id="279" r:id="rId7"/>
    <p:sldId id="287" r:id="rId8"/>
    <p:sldId id="286" r:id="rId9"/>
    <p:sldId id="284" r:id="rId10"/>
    <p:sldId id="278" r:id="rId11"/>
    <p:sldId id="280" r:id="rId12"/>
    <p:sldId id="281" r:id="rId13"/>
    <p:sldId id="282" r:id="rId14"/>
    <p:sldId id="285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22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3188-647C-1082-BE6C-BC25BE4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720367-054E-7654-A388-0FFF1248E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BAD80A-5546-C50F-C527-A46064F7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ECDSA (Elliptic Curve Digital Signature Algorithm)</a:t>
            </a:r>
            <a:r>
              <a:rPr lang="en-US" dirty="0"/>
              <a:t> is a digital signature scheme based on the mathematics of elliptic curves.</a:t>
            </a:r>
          </a:p>
          <a:p>
            <a:pPr>
              <a:buNone/>
            </a:pPr>
            <a:r>
              <a:rPr lang="en-US" b="1" dirty="0"/>
              <a:t>Step 1: Signing (by Alice)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Alice hashes the encrypted message (e.g., with SHA-256)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uses her </a:t>
            </a:r>
            <a:r>
              <a:rPr lang="en-US" b="1" dirty="0"/>
              <a:t>private key</a:t>
            </a:r>
            <a:r>
              <a:rPr lang="en-US" dirty="0"/>
              <a:t> and the hash to generate a digital signature — typically a pair of numbers (r,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sends the encrypted message, the signature (r, s), and her </a:t>
            </a:r>
            <a:r>
              <a:rPr lang="en-US" b="1" dirty="0"/>
              <a:t>public key</a:t>
            </a:r>
            <a:endParaRPr lang="en-US" dirty="0"/>
          </a:p>
          <a:p>
            <a:pPr>
              <a:buNone/>
            </a:pPr>
            <a:r>
              <a:rPr lang="en-US" b="1" dirty="0"/>
              <a:t>Step 2: Verification (by Bob)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Bob receives the signature and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 also hashes the received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Alice’s </a:t>
            </a:r>
            <a:r>
              <a:rPr lang="en-US" b="1" dirty="0"/>
              <a:t>public key</a:t>
            </a:r>
            <a:r>
              <a:rPr lang="en-US" dirty="0"/>
              <a:t>, he verifies if the signature corresponds to that hash</a:t>
            </a:r>
          </a:p>
          <a:p>
            <a:pPr>
              <a:buNone/>
            </a:pPr>
            <a:r>
              <a:rPr lang="en-US" dirty="0"/>
              <a:t>If it matches, Bob knows: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really came from Alice (authenticity)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was not altered in transit (integrity)</a:t>
            </a:r>
          </a:p>
          <a:p>
            <a:pPr>
              <a:buNone/>
            </a:pPr>
            <a:r>
              <a:rPr lang="en-US" b="1" dirty="0"/>
              <a:t>Why elliptic curves?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security with smaller keys (e.g., 256-bit ECC key ≈ 3072-bit RSA key)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38BC72-247F-24CD-4B00-04C16FA2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D61D-451D-07C9-C420-84712129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851A2FC-234A-34AC-5FB6-297AAB3AD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67D8DD2-29F8-AF43-B2C0-7D197876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2F5676-103D-3F9F-607B-4B565D3D6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5701-82A1-1ECB-9E1A-93AB47EE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8248FB9-7607-808E-7978-69A86E98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42C3419-2A83-16C1-D330-08D8A6399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7B8266-B389-45B7-4E6A-DFD90EABE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dirty="0"/>
              <a:t> is a </a:t>
            </a:r>
            <a:r>
              <a:rPr lang="en-US" b="1" dirty="0"/>
              <a:t>public-key cryptosystem</a:t>
            </a:r>
            <a:r>
              <a:rPr lang="en-US" dirty="0"/>
              <a:t> based on </a:t>
            </a:r>
            <a:r>
              <a:rPr lang="en-US" b="1" dirty="0"/>
              <a:t>error-correcting codes</a:t>
            </a:r>
            <a:r>
              <a:rPr lang="en-US" dirty="0"/>
              <a:t>, not number theory — it's considered quantum-resistant.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encrypt the symmetric Blowfish key</a:t>
            </a:r>
            <a:r>
              <a:rPr lang="en-US" dirty="0"/>
              <a:t>, so it can be sent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the recipient (Bob) can decrypt it using his private </a:t>
            </a:r>
            <a:r>
              <a:rPr lang="en-US" dirty="0" err="1"/>
              <a:t>McEliece</a:t>
            </a:r>
            <a:r>
              <a:rPr lang="en-US" dirty="0"/>
              <a:t> key.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</a:p>
          <a:p>
            <a:r>
              <a:rPr lang="en-US" dirty="0"/>
              <a:t>The message must be encrypted to ensure </a:t>
            </a:r>
            <a:r>
              <a:rPr lang="en-US" b="1" dirty="0"/>
              <a:t>confidentiality</a:t>
            </a:r>
            <a:r>
              <a:rPr lang="en-US" dirty="0"/>
              <a:t>, and should be </a:t>
            </a:r>
            <a:r>
              <a:rPr lang="en-US" b="1" dirty="0"/>
              <a:t>digitally signed</a:t>
            </a:r>
            <a:r>
              <a:rPr lang="en-US" dirty="0"/>
              <a:t> to guarantee </a:t>
            </a:r>
            <a:r>
              <a:rPr lang="en-US" b="1" dirty="0"/>
              <a:t>authenticity and integrity</a:t>
            </a:r>
            <a:r>
              <a:rPr lang="en-US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Once the plaintext message is encrypted using the Blowfish symmetric cipher, the result is a </a:t>
            </a:r>
            <a:r>
              <a:rPr lang="en-US" b="1" dirty="0"/>
              <a:t>non-readable block of ciphertext</a:t>
            </a:r>
            <a:r>
              <a:rPr lang="en-US" dirty="0"/>
              <a:t>. This ciphertext appears as a random string of characters and symbols — not meaningful to anyone without the key.</a:t>
            </a:r>
          </a:p>
          <a:p>
            <a:pPr>
              <a:buNone/>
            </a:pPr>
            <a:r>
              <a:rPr lang="en-US" dirty="0"/>
              <a:t>Encryption is done using a </a:t>
            </a:r>
            <a:r>
              <a:rPr lang="en-US" b="1" dirty="0"/>
              <a:t>randomly generated Blowfish key</a:t>
            </a:r>
            <a:r>
              <a:rPr lang="en-US" dirty="0"/>
              <a:t>, and the same key must later be used to decrypt the message. Since symmetric keys cannot be shared openly, the Blowfish key is encrypted using the </a:t>
            </a:r>
            <a:r>
              <a:rPr lang="en-US" dirty="0" err="1"/>
              <a:t>McEliece</a:t>
            </a:r>
            <a:r>
              <a:rPr lang="en-US" dirty="0"/>
              <a:t> public-key system.</a:t>
            </a:r>
          </a:p>
          <a:p>
            <a:r>
              <a:rPr lang="en-US" dirty="0"/>
              <a:t>This step ensures that even if someone intercepts the message, they cannot understand it without the Blowfish key — and they can't access the key unless they can break </a:t>
            </a:r>
            <a:r>
              <a:rPr lang="en-US" dirty="0" err="1"/>
              <a:t>McEliece</a:t>
            </a:r>
            <a:r>
              <a:rPr lang="en-US" dirty="0"/>
              <a:t> encryption (which is considered quantum-safe).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decipher the message, the receiver (Bob) performs three critical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Recover the Blowfish key</a:t>
            </a:r>
            <a:br>
              <a:rPr lang="en-US" dirty="0"/>
            </a:br>
            <a:r>
              <a:rPr lang="en-US" dirty="0"/>
              <a:t>Using his </a:t>
            </a:r>
            <a:r>
              <a:rPr lang="en-US" b="1" dirty="0"/>
              <a:t>private </a:t>
            </a:r>
            <a:r>
              <a:rPr lang="en-US" b="1" dirty="0" err="1"/>
              <a:t>McEliece</a:t>
            </a:r>
            <a:r>
              <a:rPr lang="en-US" b="1" dirty="0"/>
              <a:t> key</a:t>
            </a:r>
            <a:r>
              <a:rPr lang="en-US" dirty="0"/>
              <a:t>, Bob decrypts the encrypted Blowfish key that was sent by Alice. Only Bob can perform this decryption, because only he possesses the correct private key.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Decrypt the message</a:t>
            </a:r>
            <a:br>
              <a:rPr lang="en-US" dirty="0"/>
            </a:br>
            <a:r>
              <a:rPr lang="en-US" dirty="0"/>
              <a:t>With the recovered Blowfish key, Bob decrypts the ciphertext. Blowfish is symmetric, so the same key used for encryption is now used for decryption.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signature</a:t>
            </a:r>
            <a:br>
              <a:rPr lang="en-US" dirty="0"/>
            </a:br>
            <a:r>
              <a:rPr lang="en-US" dirty="0"/>
              <a:t>Before trusting the decrypted content, Bob verifies the digital signature using Alice’s public ECDSA key. This ensures that: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truly came from Alice (authenticity)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has not been altered (integrity)</a:t>
            </a:r>
          </a:p>
          <a:p>
            <a:r>
              <a:rPr lang="en-US" dirty="0"/>
              <a:t>Only if the signature is valid does Bob consider the message trustworthy.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Digital signatures are used in our system to make sure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truly came from the sender (Alice)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encrypted message has not been tampered with</a:t>
            </a:r>
          </a:p>
          <a:p>
            <a:r>
              <a:rPr lang="en-US" dirty="0"/>
              <a:t>The signature is added after encryption, and verified before decryption, using public-key cryptography.</a:t>
            </a:r>
            <a:br>
              <a:rPr lang="en-US" dirty="0"/>
            </a:br>
            <a:r>
              <a:rPr lang="en-US"/>
              <a:t>Details of how the signing works will be covered in the next slide: </a:t>
            </a:r>
            <a:r>
              <a:rPr lang="en-US" b="1"/>
              <a:t>“How ECDSA Works.”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Bullet Points (for slide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the message came from the claimed sender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Confirms the message hasn’t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Signature is created with sender’s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Verified using sender’s public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to the </a:t>
            </a:r>
            <a:r>
              <a:rPr lang="en-US" b="1" dirty="0"/>
              <a:t>encrypted message</a:t>
            </a:r>
            <a:r>
              <a:rPr lang="en-US" dirty="0"/>
              <a:t>, not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CB9A-FD1D-7F96-ED77-A6A6E065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76-1C44-96A6-F1EC-23C4865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B60-7138-F637-CE31-61A73404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Based on elliptic curve cryptography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a </a:t>
            </a:r>
            <a:r>
              <a:rPr lang="en-US" b="1" dirty="0"/>
              <a:t>private key</a:t>
            </a:r>
            <a:r>
              <a:rPr lang="en-US" dirty="0"/>
              <a:t> to create a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b="1" dirty="0"/>
              <a:t>corresponding public key</a:t>
            </a:r>
            <a:r>
              <a:rPr lang="en-US" dirty="0"/>
              <a:t> to verify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main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Signing</a:t>
            </a:r>
            <a:r>
              <a:rPr lang="en-US" dirty="0"/>
              <a:t>: Hash the message + generate signature using private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Verification</a:t>
            </a:r>
            <a:r>
              <a:rPr lang="en-US" dirty="0"/>
              <a:t>: Use public key to verify that signature matches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matched: signature is valid → message is authentic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mismatch: reject message → possible tampering</a:t>
            </a:r>
          </a:p>
        </p:txBody>
      </p:sp>
    </p:spTree>
    <p:extLst>
      <p:ext uri="{BB962C8B-B14F-4D97-AF65-F5344CB8AC3E}">
        <p14:creationId xmlns:p14="http://schemas.microsoft.com/office/powerpoint/2010/main" val="9710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Pre-Setup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Generation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Sender (Alice)</a:t>
            </a:r>
            <a:r>
              <a:rPr lang="en-US" dirty="0"/>
              <a:t> generates an </a:t>
            </a:r>
            <a:r>
              <a:rPr lang="en-US" b="1" dirty="0"/>
              <a:t>ECDSA key pair</a:t>
            </a:r>
            <a:r>
              <a:rPr lang="en-US" dirty="0"/>
              <a:t> (private and public) for signing.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Receiver (Bob)</a:t>
            </a:r>
            <a:r>
              <a:rPr lang="en-US" dirty="0"/>
              <a:t> generates a </a:t>
            </a:r>
            <a:r>
              <a:rPr lang="en-US" b="1" dirty="0" err="1"/>
              <a:t>McEliece</a:t>
            </a:r>
            <a:r>
              <a:rPr lang="en-US" b="1" dirty="0"/>
              <a:t> key pair</a:t>
            </a:r>
            <a:r>
              <a:rPr lang="en-US" dirty="0"/>
              <a:t> (private and public) for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Key Exchange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Bob securely shares his </a:t>
            </a:r>
            <a:r>
              <a:rPr lang="en-US" b="1" dirty="0" err="1"/>
              <a:t>McEliece</a:t>
            </a:r>
            <a:r>
              <a:rPr lang="en-US" b="1" dirty="0"/>
              <a:t> public key</a:t>
            </a:r>
            <a:r>
              <a:rPr lang="en-US" dirty="0"/>
              <a:t> with Alice.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Alice securely shares her </a:t>
            </a:r>
            <a:r>
              <a:rPr lang="en-US" b="1" dirty="0"/>
              <a:t>ECDSA public key</a:t>
            </a:r>
            <a:r>
              <a:rPr lang="en-US" dirty="0"/>
              <a:t> with Bob (or includes it in the message).</a:t>
            </a:r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03C2-CB6E-B054-562F-71D97DBE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B72-3090-19C1-669E-A1CA695F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5039-D658-61D6-05C5-C3AE0EE2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Sender (Alice) Prepares and Sends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symmetric key (K):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generates a random symmetric key for Blowfish.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message with Blowfish: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EncryptedMessage</a:t>
            </a:r>
            <a:r>
              <a:rPr lang="en-US" dirty="0"/>
              <a:t> = </a:t>
            </a:r>
            <a:r>
              <a:rPr lang="en-US" dirty="0" err="1"/>
              <a:t>Blowfish_Encrypt</a:t>
            </a:r>
            <a:r>
              <a:rPr lang="en-US" dirty="0"/>
              <a:t>(plaintext, 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symmetric key with </a:t>
            </a:r>
            <a:r>
              <a:rPr lang="en-US" dirty="0" err="1"/>
              <a:t>McEliece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EncryptedKey</a:t>
            </a:r>
            <a:r>
              <a:rPr lang="en-US" dirty="0"/>
              <a:t> = </a:t>
            </a:r>
            <a:r>
              <a:rPr lang="en-US" dirty="0" err="1"/>
              <a:t>McEliece_Encrypt</a:t>
            </a:r>
            <a:r>
              <a:rPr lang="en-US" dirty="0"/>
              <a:t>(K, </a:t>
            </a:r>
            <a:r>
              <a:rPr lang="en-US" dirty="0" err="1"/>
              <a:t>Bob_McEliece_PublicKey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digital signature with ECDSA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:Alice signs 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 using her ECDSA private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Signature = </a:t>
            </a:r>
            <a:r>
              <a:rPr lang="en-US" dirty="0" err="1"/>
              <a:t>ECDSA_Sign</a:t>
            </a:r>
            <a:r>
              <a:rPr lang="en-US" dirty="0"/>
              <a:t>(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, </a:t>
            </a:r>
            <a:r>
              <a:rPr lang="en-US" dirty="0" err="1"/>
              <a:t>Alice_ECDSA_PrivateKey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email package: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sends to Bob: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67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1FAF-FBCA-34DE-395D-6A47E9FD8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9890-C286-734E-BF85-C55386B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3D8D-347A-D9DA-CE65-2D2A0EEA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Receiver (Bob) Processes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Alice’s ECDSA Public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Bob doesn’t already have it, he extracts Alice’s ECDSA public key from the message and verifies its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the signature: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verifies the signature using Alice’s ECDSA public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verification fails → reject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symmetric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uses his </a:t>
            </a:r>
            <a:r>
              <a:rPr lang="en-US" dirty="0" err="1"/>
              <a:t>McEliece</a:t>
            </a:r>
            <a:r>
              <a:rPr lang="en-US" dirty="0"/>
              <a:t> private key to decrypt </a:t>
            </a:r>
            <a:r>
              <a:rPr lang="en-US" dirty="0" err="1"/>
              <a:t>EncryptedKey</a:t>
            </a:r>
            <a:r>
              <a:rPr lang="en-US" dirty="0"/>
              <a:t> and recover symmetric key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message: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decrypts </a:t>
            </a:r>
            <a:r>
              <a:rPr lang="en-US" dirty="0" err="1"/>
              <a:t>EncryptedMessage</a:t>
            </a:r>
            <a:r>
              <a:rPr lang="en-US" dirty="0"/>
              <a:t> using Blowfish and the symmetric key K.</a:t>
            </a:r>
          </a:p>
        </p:txBody>
      </p:sp>
    </p:spTree>
    <p:extLst>
      <p:ext uri="{BB962C8B-B14F-4D97-AF65-F5344CB8AC3E}">
        <p14:creationId xmlns:p14="http://schemas.microsoft.com/office/powerpoint/2010/main" val="21309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8747-A118-41C8-62FD-D99BBF41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4DA-AB91-4139-33D4-6FD46F8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64C-FD32-0B42-19AC-2398EB01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Delivery –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Asymmetric encryption for key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error-correcting codes (</a:t>
            </a:r>
            <a:r>
              <a:rPr lang="en-US" dirty="0" err="1"/>
              <a:t>Goppa</a:t>
            </a:r>
            <a:r>
              <a:rPr lang="en-US" dirty="0"/>
              <a:t> codes)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key used to encrypt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key used by recipient to recover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Resistant to quantum attacks (unlike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plaintext message:</a:t>
            </a:r>
            <a:br>
              <a:rPr lang="en-US" dirty="0"/>
            </a:br>
            <a:r>
              <a:rPr lang="en-US" dirty="0"/>
              <a:t>	“Project X status: Launch delayed until Q3.”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is unprotected in its current form</a:t>
            </a:r>
            <a:br>
              <a:rPr lang="en-US" dirty="0"/>
            </a:br>
            <a:r>
              <a:rPr lang="en-US" dirty="0"/>
              <a:t>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 for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Digital signature for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Processed next using Blowfish, </a:t>
            </a:r>
            <a:r>
              <a:rPr lang="en-US" dirty="0" err="1"/>
              <a:t>McEliece</a:t>
            </a:r>
            <a:r>
              <a:rPr lang="en-US" dirty="0"/>
              <a:t>, and ECDSA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Message encrypted using Blowfish cipher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Uses a </a:t>
            </a:r>
            <a:r>
              <a:rPr lang="en-US" b="1" dirty="0"/>
              <a:t>randomly generated symmetric key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Output is ciphertext</a:t>
            </a:r>
            <a:r>
              <a:rPr lang="en-US" dirty="0"/>
              <a:t>: unreadable without the correct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Appears as random data (e.g., hexadecimal or base64)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Blowfish key will be securely sent using </a:t>
            </a:r>
            <a:r>
              <a:rPr lang="en-US" b="1" dirty="0" err="1"/>
              <a:t>McEliece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Protects message confidentiality in transit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Receiver (Bob)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message (ciphertext)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Blowfish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Sender’s public ECDSA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1: Decrypt Blowfish 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b="1" dirty="0"/>
              <a:t>private key</a:t>
            </a:r>
            <a:r>
              <a:rPr lang="en-US" dirty="0"/>
              <a:t> to recover the symmetric Blowfish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2: Decrypt the message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recovered Blowfish key to decrypt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3: Verify the signature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sender’s public ECDSA key to confirm message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Message is only accepted if signature is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Props1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1535</Words>
  <Application>Microsoft Office PowerPoint</Application>
  <PresentationFormat>מסך רחב</PresentationFormat>
  <Paragraphs>148</Paragraphs>
  <Slides>12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Secure Email Exchange –Step-by-Step</vt:lpstr>
      <vt:lpstr>Secure Email Exchange –Step-by-Step</vt:lpstr>
      <vt:lpstr>Secure Email Exchange –Step-by-Step</vt:lpstr>
      <vt:lpstr>How the cipher works</vt:lpstr>
      <vt:lpstr>Original Text</vt:lpstr>
      <vt:lpstr>Encrypted Text</vt:lpstr>
      <vt:lpstr>How to decipher with the key</vt:lpstr>
      <vt:lpstr>Digital Signature</vt:lpstr>
      <vt:lpstr>Digital Signature</vt:lpstr>
      <vt:lpstr>Hash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omer gold</cp:lastModifiedBy>
  <cp:revision>19</cp:revision>
  <dcterms:created xsi:type="dcterms:W3CDTF">2025-05-06T12:17:12Z</dcterms:created>
  <dcterms:modified xsi:type="dcterms:W3CDTF">2025-05-16T11:56:23Z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