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7b394d88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7b394d88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7b394d88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7b394d88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7b394d887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7b394d88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7b394d88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7b394d88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7b394d88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7b394d88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7b394d88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7b394d88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7b394d88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7b394d88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7b394d88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7b394d88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7b394d88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7b394d88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7b394d88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7b394d88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7b394d88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7b394d88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7b394d88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7b394d88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7b394d887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7b394d887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925" y="-118225"/>
            <a:ext cx="9181924" cy="526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6276300" y="1939425"/>
            <a:ext cx="28677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900">
                <a:latin typeface="Calibri"/>
                <a:ea typeface="Calibri"/>
                <a:cs typeface="Calibri"/>
                <a:sym typeface="Calibri"/>
              </a:rPr>
              <a:t>ישראל אוחיון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900">
                <a:latin typeface="Calibri"/>
                <a:ea typeface="Calibri"/>
                <a:cs typeface="Calibri"/>
                <a:sym typeface="Calibri"/>
              </a:rPr>
              <a:t>כפיר אמויאל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900">
                <a:latin typeface="Calibri"/>
                <a:ea typeface="Calibri"/>
                <a:cs typeface="Calibri"/>
                <a:sym typeface="Calibri"/>
              </a:rPr>
              <a:t>שחר ברנסון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900">
                <a:latin typeface="Calibri"/>
                <a:ea typeface="Calibri"/>
                <a:cs typeface="Calibri"/>
                <a:sym typeface="Calibri"/>
              </a:rPr>
              <a:t>ולדי טרינטר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900">
                <a:latin typeface="Calibri"/>
                <a:ea typeface="Calibri"/>
                <a:cs typeface="Calibri"/>
                <a:sym typeface="Calibri"/>
              </a:rPr>
              <a:t>עומר גולדשטיין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900">
                <a:latin typeface="Calibri"/>
                <a:ea typeface="Calibri"/>
                <a:cs typeface="Calibri"/>
                <a:sym typeface="Calibri"/>
              </a:rPr>
              <a:t>שלומי פרידמן 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7811575" y="1253725"/>
            <a:ext cx="2298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5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Phoenix</a:t>
            </a:r>
            <a:endParaRPr b="1" sz="25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ctrTitle"/>
          </p:nvPr>
        </p:nvSpPr>
        <p:spPr>
          <a:xfrm>
            <a:off x="2899525" y="81100"/>
            <a:ext cx="34104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ביקורת עמיתים מהסדנא:</a:t>
            </a:r>
            <a:endParaRPr b="1" sz="2400" u="sng">
              <a:solidFill>
                <a:srgbClr val="000000"/>
              </a:solidFill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900" y="563075"/>
            <a:ext cx="6434725" cy="43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25" y="3553700"/>
            <a:ext cx="2285575" cy="3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ctrTitle"/>
          </p:nvPr>
        </p:nvSpPr>
        <p:spPr>
          <a:xfrm>
            <a:off x="2866800" y="190350"/>
            <a:ext cx="34104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שקיפות אלגוריתמית</a:t>
            </a:r>
            <a:endParaRPr b="1" sz="2400" u="sng">
              <a:solidFill>
                <a:srgbClr val="000000"/>
              </a:solidFill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37" y="1800025"/>
            <a:ext cx="8453727" cy="2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2033875" y="865650"/>
            <a:ext cx="62613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יש הסבר למשתמש לפי מה מתבצע דירוג תוצאות הדפים.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וגם הבהרה שהמנוע חיפוש שלנו תומך באופרטורים של  OR ו- AND לדיוק התוצאה.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2866800" y="190350"/>
            <a:ext cx="34104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שקיפות אלגוריתמית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55525" y="865650"/>
            <a:ext cx="76650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גרף ה-BAR עוזר למשתמש להבין איך מופעי המילים יכולים לבוא לידי ביטוי בדירוג התוצאות.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גרף ה-Heat Map מרמז למשתמש על היתכנות לקורולציה לינארית בין זוג מילים(כמות הדפים המשותפים)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975" y="1537950"/>
            <a:ext cx="3751547" cy="33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66075"/>
            <a:ext cx="4722177" cy="28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ctrTitle"/>
          </p:nvPr>
        </p:nvSpPr>
        <p:spPr>
          <a:xfrm>
            <a:off x="2866800" y="190350"/>
            <a:ext cx="34104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שקיפות אלגוריתמית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33900" y="712025"/>
            <a:ext cx="84762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1.כמות תוצאות הדפים שנמצאו.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2.סך כל הזמן שלקח להחזיר תשובה עבור השאילתא.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3.אחוז דיוק ההתאמה עבור כל דף תוצאה</a:t>
            </a:r>
            <a:b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iw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 במתודה rank_url מחזירה ערך בין 0 ל-1 את התוצאה מחסרים מ-1 ומכפילים ב-100 על מנת לקבל אחוז בין 0 ל-100)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50" y="1775650"/>
            <a:ext cx="8476102" cy="31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ctrTitle"/>
          </p:nvPr>
        </p:nvSpPr>
        <p:spPr>
          <a:xfrm>
            <a:off x="2891325" y="282425"/>
            <a:ext cx="37923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900" u="sng">
                <a:solidFill>
                  <a:srgbClr val="000000"/>
                </a:solidFill>
              </a:rPr>
              <a:t>מטרת מנוע החיפוש שבנינו</a:t>
            </a:r>
            <a:endParaRPr b="1" sz="2900" u="sng">
              <a:solidFill>
                <a:srgbClr val="000000"/>
              </a:solidFill>
            </a:endParaRPr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1366725" y="825925"/>
            <a:ext cx="69372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00"/>
                </a:solidFill>
              </a:rPr>
              <a:t>צד משתמש:</a:t>
            </a:r>
            <a:endParaRPr b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1.חיפוש מידע ממוקד באתר IBM עם GUI מינימליסטי להפחתת עומס בעין.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2.עם שמירת 5 חיפושים אחרונים.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3.שיחה עם ChatBot מבוסס gemini-1.5-flash</a:t>
            </a:r>
            <a:r>
              <a:rPr lang="iw">
                <a:solidFill>
                  <a:srgbClr val="000000"/>
                </a:solidFill>
              </a:rPr>
              <a:t> </a:t>
            </a:r>
            <a:r>
              <a:rPr lang="iw">
                <a:solidFill>
                  <a:srgbClr val="000000"/>
                </a:solidFill>
              </a:rPr>
              <a:t>לבירור מושגים ב-IBM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4.גרף heat map לבירור קורולציה בין זוג מילים בדפים השונים.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5.גרף bars הופעת המילים מהאינדקס בדפים השונים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238325" y="2419775"/>
            <a:ext cx="7065600" cy="2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600">
                <a:latin typeface="Calibri"/>
                <a:ea typeface="Calibri"/>
                <a:cs typeface="Calibri"/>
                <a:sym typeface="Calibri"/>
              </a:rPr>
              <a:t>צד מנהל: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1.הדפסת האינדקס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2.הוספת מילה לאינדקס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3.הסרת מילה מהאינדקס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4.הוספת URL לגירוד מידע ב-crawl</a:t>
            </a:r>
            <a:endParaRPr sz="1600">
              <a:highlight>
                <a:srgbClr val="F9F9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מחיקה של URL מה-crawl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6.שמירת כל השינויים באינדקס שבמסד נתונים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7.טעינת המידע של האינדקס מהמסד נתונים.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latin typeface="Calibri"/>
                <a:ea typeface="Calibri"/>
                <a:cs typeface="Calibri"/>
                <a:sym typeface="Calibri"/>
              </a:rPr>
              <a:t>8.ביצוע crawling מחדש בעקבות שינויים לוקליים.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ctrTitle"/>
          </p:nvPr>
        </p:nvSpPr>
        <p:spPr>
          <a:xfrm>
            <a:off x="3610625" y="298475"/>
            <a:ext cx="20709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cool feature</a:t>
            </a:r>
            <a:endParaRPr b="1" sz="2400" u="sng">
              <a:solidFill>
                <a:srgbClr val="000000"/>
              </a:solidFill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0" y="1468400"/>
            <a:ext cx="771525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2521325" y="895775"/>
            <a:ext cx="4941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קביעת נושא השיחה בChatBot רק לנושאים של IBM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ctrTitle"/>
          </p:nvPr>
        </p:nvSpPr>
        <p:spPr>
          <a:xfrm>
            <a:off x="3610625" y="298475"/>
            <a:ext cx="20709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cool feature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2647400" y="845350"/>
            <a:ext cx="3567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שינויים לוקלים באינדקס,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בלי להטריד את השרת שלא לצורך.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25" y="1571675"/>
            <a:ext cx="7076701" cy="30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34775" y="253600"/>
            <a:ext cx="1718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900" u="sng">
                <a:solidFill>
                  <a:srgbClr val="000000"/>
                </a:solidFill>
              </a:rPr>
              <a:t>use case</a:t>
            </a:r>
            <a:endParaRPr b="1" sz="2900" u="sng">
              <a:solidFill>
                <a:srgbClr val="000000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800" y="212313"/>
            <a:ext cx="6476150" cy="4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605075" y="238250"/>
            <a:ext cx="4353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900" u="sng">
                <a:solidFill>
                  <a:srgbClr val="000000"/>
                </a:solidFill>
              </a:rPr>
              <a:t>Microservices architecture</a:t>
            </a:r>
            <a:endParaRPr b="1" sz="2900" u="sng">
              <a:solidFill>
                <a:srgbClr val="000000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25" y="766850"/>
            <a:ext cx="7960285" cy="40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ctrTitle"/>
          </p:nvPr>
        </p:nvSpPr>
        <p:spPr>
          <a:xfrm>
            <a:off x="3232425" y="290075"/>
            <a:ext cx="30774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מדדי </a:t>
            </a:r>
            <a:r>
              <a:rPr b="1"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</a:t>
            </a: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לפרויקט</a:t>
            </a:r>
            <a:r>
              <a:rPr lang="i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907725" y="825925"/>
            <a:ext cx="73485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שביעות רצון המשתמש: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-שהמשתמש יהיה מרוצה מתוצאת החיפוש, כלומר שהתוצאות חיפוש יכילו תוצאות נכונות.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מדידה: שתהיה לפחות תוצאה אחד נכונה \ רלוונטית ב-5 התוצאות הראשונות.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ביצועים</a:t>
            </a:r>
            <a:r>
              <a:rPr b="1" lang="iw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-שהמשתמש לא ימתין יותר מדי זמן לתוצאת החיפוש.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מדידה: אחרי לחיצה על כפתור החיפוש לא יעברו יותר מ-3 שניות עד שתוצג תוצאה כלשהי.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מדרגיות וגמישות: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שהמערכת תהיה מודולרית, וקלה להרחבה.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מדידה: פיתוח מודולרי, שכל פונקציה ומחלקה תהיה עצמאית, כלומר בלי תלות במשתנים גלובלים.</a:t>
            </a:r>
            <a:endParaRPr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3232425" y="121975"/>
            <a:ext cx="30774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דרישות פונקציונליות:</a:t>
            </a:r>
            <a:endParaRPr b="1" sz="2400" u="sng">
              <a:solidFill>
                <a:srgbClr val="000000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325" y="677175"/>
            <a:ext cx="3778589" cy="39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ctrTitle"/>
          </p:nvPr>
        </p:nvSpPr>
        <p:spPr>
          <a:xfrm>
            <a:off x="3232425" y="122000"/>
            <a:ext cx="30774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דרישות לא פונקציונליות:</a:t>
            </a:r>
            <a:endParaRPr b="1" sz="2400" u="sng">
              <a:solidFill>
                <a:srgbClr val="000000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450" y="610050"/>
            <a:ext cx="5358250" cy="43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