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71" r:id="rId8"/>
    <p:sldId id="260" r:id="rId9"/>
    <p:sldId id="262" r:id="rId10"/>
    <p:sldId id="270" r:id="rId11"/>
    <p:sldId id="264" r:id="rId12"/>
    <p:sldId id="265" r:id="rId13"/>
    <p:sldId id="266" r:id="rId14"/>
    <p:sldId id="273" r:id="rId15"/>
    <p:sldId id="274" r:id="rId16"/>
    <p:sldId id="275" r:id="rId17"/>
    <p:sldId id="276" r:id="rId18"/>
    <p:sldId id="269" r:id="rId19"/>
    <p:sldId id="277" r:id="rId20"/>
    <p:sldId id="267" r:id="rId21"/>
    <p:sldId id="272"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 initials="R"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showGuides="1">
      <p:cViewPr varScale="1">
        <p:scale>
          <a:sx n="86" d="100"/>
          <a:sy n="86" d="100"/>
        </p:scale>
        <p:origin x="71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02672"/>
            <a:ext cx="7766936" cy="1920195"/>
          </a:xfrm>
        </p:spPr>
        <p:txBody>
          <a:bodyPr/>
          <a:lstStyle/>
          <a:p>
            <a:pPr algn="ctr"/>
            <a:r>
              <a:rPr lang="en-US" dirty="0"/>
              <a:t>Self-Organizing Maps (SOM)</a:t>
            </a:r>
          </a:p>
        </p:txBody>
      </p:sp>
      <p:sp>
        <p:nvSpPr>
          <p:cNvPr id="3" name="Subtitle 2"/>
          <p:cNvSpPr>
            <a:spLocks noGrp="1"/>
          </p:cNvSpPr>
          <p:nvPr>
            <p:ph type="subTitle" idx="1"/>
          </p:nvPr>
        </p:nvSpPr>
        <p:spPr>
          <a:xfrm>
            <a:off x="1507067" y="4050833"/>
            <a:ext cx="7766936" cy="2065882"/>
          </a:xfrm>
        </p:spPr>
        <p:txBody>
          <a:bodyPr>
            <a:noAutofit/>
          </a:bodyPr>
          <a:lstStyle/>
          <a:p>
            <a:pPr algn="ctr"/>
            <a:r>
              <a:rPr lang="he-IL" sz="2000" b="1" dirty="0">
                <a:solidFill>
                  <a:schemeClr val="tx1">
                    <a:lumMod val="65000"/>
                    <a:lumOff val="35000"/>
                  </a:schemeClr>
                </a:solidFill>
              </a:rPr>
              <a:t>מגישים:</a:t>
            </a:r>
          </a:p>
          <a:p>
            <a:pPr algn="ctr"/>
            <a:r>
              <a:rPr lang="he-IL" sz="2000" b="1" dirty="0">
                <a:solidFill>
                  <a:schemeClr val="tx1">
                    <a:lumMod val="65000"/>
                    <a:lumOff val="35000"/>
                  </a:schemeClr>
                </a:solidFill>
              </a:rPr>
              <a:t>נעה בייר 204722995 </a:t>
            </a:r>
          </a:p>
          <a:p>
            <a:pPr algn="ctr"/>
            <a:r>
              <a:rPr lang="he-IL" sz="2000" b="1" dirty="0">
                <a:solidFill>
                  <a:schemeClr val="tx1">
                    <a:lumMod val="65000"/>
                    <a:lumOff val="35000"/>
                  </a:schemeClr>
                </a:solidFill>
              </a:rPr>
              <a:t>שלומי אוחנה 305606899</a:t>
            </a:r>
          </a:p>
          <a:p>
            <a:pPr algn="ctr"/>
            <a:endParaRPr lang="he-IL" sz="2000" b="1" dirty="0">
              <a:solidFill>
                <a:schemeClr val="tx1">
                  <a:lumMod val="65000"/>
                  <a:lumOff val="35000"/>
                </a:schemeClr>
              </a:solidFill>
            </a:endParaRPr>
          </a:p>
          <a:p>
            <a:pPr algn="ctr"/>
            <a:r>
              <a:rPr lang="he-IL" sz="2000" b="1" dirty="0">
                <a:solidFill>
                  <a:schemeClr val="tx1">
                    <a:lumMod val="65000"/>
                    <a:lumOff val="35000"/>
                  </a:schemeClr>
                </a:solidFill>
              </a:rPr>
              <a:t>מנחה: ד"ר עפר שיר</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632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err="1"/>
              <a:t>פסאודו</a:t>
            </a:r>
            <a:r>
              <a:rPr lang="he-IL" dirty="0"/>
              <a:t> קוד:</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980" y="2208397"/>
            <a:ext cx="8524875" cy="3348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45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en-US" dirty="0"/>
              <a:t>Input GUI</a:t>
            </a:r>
          </a:p>
        </p:txBody>
      </p:sp>
      <p:sp>
        <p:nvSpPr>
          <p:cNvPr id="3" name="Content Placeholder 2"/>
          <p:cNvSpPr>
            <a:spLocks noGrp="1"/>
          </p:cNvSpPr>
          <p:nvPr>
            <p:ph idx="1"/>
          </p:nvPr>
        </p:nvSpPr>
        <p:spPr>
          <a:xfrm>
            <a:off x="1070945" y="1322773"/>
            <a:ext cx="8596668" cy="3880773"/>
          </a:xfrm>
          <a:noFill/>
          <a:ln>
            <a:noFill/>
          </a:ln>
        </p:spPr>
        <p:txBody>
          <a:bodyPr>
            <a:normAutofit/>
          </a:bodyPr>
          <a:lstStyle/>
          <a:p>
            <a:pPr algn="r" rtl="1">
              <a:buFont typeface="Wingdings" panose="05000000000000000000" pitchFamily="2" charset="2"/>
              <a:buChar char="§"/>
            </a:pPr>
            <a:r>
              <a:rPr lang="he-IL" dirty="0"/>
              <a:t>מסך התצוגה הראשוני דורש מהמשתמש להכניס מספר פרטים:</a:t>
            </a:r>
          </a:p>
          <a:p>
            <a:pPr lvl="1" algn="r" rtl="1">
              <a:buFont typeface="Wingdings" panose="05000000000000000000" pitchFamily="2" charset="2"/>
              <a:buChar char="§"/>
            </a:pPr>
            <a:r>
              <a:rPr lang="he-IL" dirty="0"/>
              <a:t>גודל המפה אליה ירצה המשתמש שהמידע יכנס</a:t>
            </a:r>
          </a:p>
          <a:p>
            <a:pPr lvl="1" algn="r" rtl="1">
              <a:buFont typeface="Wingdings" panose="05000000000000000000" pitchFamily="2" charset="2"/>
              <a:buChar char="§"/>
            </a:pPr>
            <a:r>
              <a:rPr lang="he-IL" dirty="0"/>
              <a:t>טווח המספר בוקטור</a:t>
            </a:r>
          </a:p>
          <a:p>
            <a:pPr lvl="1" algn="r" rtl="1">
              <a:buFont typeface="Wingdings" panose="05000000000000000000" pitchFamily="2" charset="2"/>
              <a:buChar char="§"/>
            </a:pPr>
            <a:r>
              <a:rPr lang="he-IL" dirty="0"/>
              <a:t>מספר הוקטורים אותם יש לקרוא</a:t>
            </a:r>
          </a:p>
          <a:p>
            <a:pPr lvl="1" algn="r" rtl="1">
              <a:buFont typeface="Wingdings" panose="05000000000000000000" pitchFamily="2" charset="2"/>
              <a:buChar char="§"/>
            </a:pPr>
            <a:r>
              <a:rPr lang="he-IL" dirty="0"/>
              <a:t> מימדם של הוקטורים</a:t>
            </a:r>
          </a:p>
          <a:p>
            <a:pPr lvl="1" algn="r" rtl="1">
              <a:buFont typeface="Wingdings" panose="05000000000000000000" pitchFamily="2" charset="2"/>
              <a:buChar char="§"/>
            </a:pPr>
            <a:r>
              <a:rPr lang="he-IL" dirty="0"/>
              <a:t>הקובץ ממנו רוצה המשתמש רוצה לקרוא את המידע</a:t>
            </a:r>
          </a:p>
        </p:txBody>
      </p:sp>
      <p:pic>
        <p:nvPicPr>
          <p:cNvPr id="5" name="תמונה 4">
            <a:extLst>
              <a:ext uri="{FF2B5EF4-FFF2-40B4-BE49-F238E27FC236}">
                <a16:creationId xmlns:a16="http://schemas.microsoft.com/office/drawing/2014/main" id="{BA57A10C-9426-4100-A601-B259ED90E7F8}"/>
              </a:ext>
            </a:extLst>
          </p:cNvPr>
          <p:cNvPicPr>
            <a:picLocks noChangeAspect="1"/>
          </p:cNvPicPr>
          <p:nvPr/>
        </p:nvPicPr>
        <p:blipFill>
          <a:blip r:embed="rId2"/>
          <a:stretch>
            <a:fillRect/>
          </a:stretch>
        </p:blipFill>
        <p:spPr>
          <a:xfrm>
            <a:off x="677334" y="3497802"/>
            <a:ext cx="4897843" cy="3360198"/>
          </a:xfrm>
          <a:prstGeom prst="rect">
            <a:avLst/>
          </a:prstGeom>
        </p:spPr>
      </p:pic>
    </p:spTree>
    <p:extLst>
      <p:ext uri="{BB962C8B-B14F-4D97-AF65-F5344CB8AC3E}">
        <p14:creationId xmlns:p14="http://schemas.microsoft.com/office/powerpoint/2010/main" val="161699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en-US" dirty="0">
                <a:solidFill>
                  <a:srgbClr val="FF0000"/>
                </a:solidFill>
              </a:rPr>
              <a:t>R</a:t>
            </a:r>
            <a:r>
              <a:rPr lang="en-US" dirty="0">
                <a:solidFill>
                  <a:srgbClr val="00B050"/>
                </a:solidFill>
              </a:rPr>
              <a:t>G</a:t>
            </a:r>
            <a:r>
              <a:rPr lang="en-US" dirty="0">
                <a:solidFill>
                  <a:schemeClr val="accent2">
                    <a:lumMod val="75000"/>
                  </a:schemeClr>
                </a:solidFill>
              </a:rPr>
              <a:t>B</a:t>
            </a:r>
            <a:r>
              <a:rPr lang="en-US" dirty="0"/>
              <a:t> example</a:t>
            </a:r>
          </a:p>
        </p:txBody>
      </p:sp>
      <p:sp>
        <p:nvSpPr>
          <p:cNvPr id="3" name="Content Placeholder 2"/>
          <p:cNvSpPr>
            <a:spLocks noGrp="1"/>
          </p:cNvSpPr>
          <p:nvPr>
            <p:ph idx="1"/>
          </p:nvPr>
        </p:nvSpPr>
        <p:spPr>
          <a:xfrm>
            <a:off x="677334" y="1488613"/>
            <a:ext cx="8596668" cy="3880773"/>
          </a:xfrm>
          <a:noFill/>
          <a:ln>
            <a:noFill/>
          </a:ln>
        </p:spPr>
        <p:txBody>
          <a:bodyPr>
            <a:normAutofit fontScale="92500"/>
          </a:bodyPr>
          <a:lstStyle/>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בדוגמא שנציג לפניכם הכנסנו וקטורים ממימד 3 (</a:t>
            </a:r>
            <a:r>
              <a:rPr lang="en-US" dirty="0"/>
              <a:t>RGB</a:t>
            </a:r>
            <a:r>
              <a:rPr lang="he-IL" dirty="0"/>
              <a:t>), כאשר כל וקטור מייצג צבע (כלומר טווח הערכים של כל צבע יהיה בין 0 לבין 255), כך שתצוגת הפלט תיתן לנו אינדיקציה על טיבה של הצלחת ההרצה.</a:t>
            </a:r>
          </a:p>
          <a:p>
            <a:pPr algn="r" rtl="1">
              <a:buFont typeface="Wingdings" panose="05000000000000000000" pitchFamily="2" charset="2"/>
              <a:buChar char="§"/>
            </a:pPr>
            <a:r>
              <a:rPr lang="he-IL" dirty="0"/>
              <a:t>הגרלנו לכל נתון 3 מספרים בטווח 0-255 כאשר כל שלושה מספרים מייצגים לנו צבע ב</a:t>
            </a:r>
            <a:r>
              <a:rPr lang="en-US" dirty="0"/>
              <a:t>RGB</a:t>
            </a:r>
            <a:endParaRPr lang="he-IL" dirty="0"/>
          </a:p>
          <a:p>
            <a:pPr algn="r" rtl="1">
              <a:buFont typeface="Wingdings" panose="05000000000000000000" pitchFamily="2" charset="2"/>
              <a:buChar char="§"/>
            </a:pPr>
            <a:r>
              <a:rPr lang="he-IL" dirty="0"/>
              <a:t>ישנם 500 צבעים  אשר ממופים למפה בגודל </a:t>
            </a:r>
            <a:r>
              <a:rPr lang="en-US" dirty="0"/>
              <a:t>6X6</a:t>
            </a:r>
            <a:r>
              <a:rPr lang="he-IL" dirty="0"/>
              <a:t>.</a:t>
            </a:r>
          </a:p>
          <a:p>
            <a:pPr algn="r" rtl="1">
              <a:buFont typeface="Wingdings" panose="05000000000000000000" pitchFamily="2" charset="2"/>
              <a:buChar char="§"/>
            </a:pPr>
            <a:r>
              <a:rPr lang="he-IL" dirty="0"/>
              <a:t>מספר האיטרציות אותן הרצנו על מידע זה הינו 100.</a:t>
            </a:r>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בהרצות על מידע שונה שאינו ניתן לתצוגה חזותית נראה קובץ פלט כאשר יצוין מיקום התא ולאחריו הוקטורים אשר נמצאים בו.</a:t>
            </a:r>
            <a:endParaRPr lang="en-US" dirty="0"/>
          </a:p>
        </p:txBody>
      </p:sp>
    </p:spTree>
    <p:extLst>
      <p:ext uri="{BB962C8B-B14F-4D97-AF65-F5344CB8AC3E}">
        <p14:creationId xmlns:p14="http://schemas.microsoft.com/office/powerpoint/2010/main" val="34863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en-US" dirty="0"/>
              <a:t> - Output GUI</a:t>
            </a:r>
            <a:r>
              <a:rPr lang="he-IL" dirty="0"/>
              <a:t>הרצה ב</a:t>
            </a:r>
            <a:r>
              <a:rPr lang="en-US" dirty="0"/>
              <a:t>LIVE</a:t>
            </a:r>
          </a:p>
        </p:txBody>
      </p:sp>
      <p:pic>
        <p:nvPicPr>
          <p:cNvPr id="6" name="מציין מיקום תוכן 5">
            <a:extLst>
              <a:ext uri="{FF2B5EF4-FFF2-40B4-BE49-F238E27FC236}">
                <a16:creationId xmlns:a16="http://schemas.microsoft.com/office/drawing/2014/main" id="{532BB0E3-415C-49FD-9468-0C976158A2AE}"/>
              </a:ext>
            </a:extLst>
          </p:cNvPr>
          <p:cNvPicPr>
            <a:picLocks noGrp="1" noChangeAspect="1"/>
          </p:cNvPicPr>
          <p:nvPr>
            <p:ph idx="1"/>
          </p:nvPr>
        </p:nvPicPr>
        <p:blipFill>
          <a:blip r:embed="rId2"/>
          <a:stretch>
            <a:fillRect/>
          </a:stretch>
        </p:blipFill>
        <p:spPr>
          <a:xfrm>
            <a:off x="498763" y="1322773"/>
            <a:ext cx="6496243" cy="5449454"/>
          </a:xfrm>
          <a:noFill/>
          <a:ln>
            <a:noFill/>
          </a:ln>
        </p:spPr>
      </p:pic>
    </p:spTree>
    <p:extLst>
      <p:ext uri="{BB962C8B-B14F-4D97-AF65-F5344CB8AC3E}">
        <p14:creationId xmlns:p14="http://schemas.microsoft.com/office/powerpoint/2010/main" val="402145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en-US" dirty="0"/>
              <a:t>IRIS</a:t>
            </a:r>
            <a:r>
              <a:rPr lang="he-IL" dirty="0"/>
              <a:t> הרצה על מאגר נתוני פרחים: </a:t>
            </a:r>
          </a:p>
        </p:txBody>
      </p:sp>
      <p:sp>
        <p:nvSpPr>
          <p:cNvPr id="3" name="מציין מיקום תוכן 2"/>
          <p:cNvSpPr>
            <a:spLocks noGrp="1"/>
          </p:cNvSpPr>
          <p:nvPr>
            <p:ph idx="1"/>
          </p:nvPr>
        </p:nvSpPr>
        <p:spPr/>
        <p:txBody>
          <a:bodyPr/>
          <a:lstStyle/>
          <a:p>
            <a:pPr algn="r" rtl="1"/>
            <a:r>
              <a:rPr lang="he-IL" dirty="0"/>
              <a:t>נתקלנו בקושי לבדוק את האלגוריתם על נתונים שאינו ניתנים להצגה ויזואלית ואינם דורשים ידע-מומחה בתחום הנתונים.</a:t>
            </a:r>
          </a:p>
          <a:p>
            <a:pPr algn="r" rtl="1"/>
            <a:r>
              <a:rPr lang="he-IL" dirty="0"/>
              <a:t>הרצנו על מאגר נתוני פרחים בשם</a:t>
            </a:r>
            <a:r>
              <a:rPr lang="en-US" dirty="0"/>
              <a:t>iris </a:t>
            </a:r>
            <a:r>
              <a:rPr lang="he-IL" dirty="0"/>
              <a:t> ממימד 4 ; מדובר בפרמטרים גיאומטריים של עלי הכותרת והגבעול.</a:t>
            </a:r>
          </a:p>
          <a:p>
            <a:pPr algn="r" rtl="1"/>
            <a:r>
              <a:rPr lang="he-IL" dirty="0"/>
              <a:t>בדקנו את התוצאות של כל וקטור המייצג לנו נתון, ובדקנו איזה סוג פרח הוא מייצג.</a:t>
            </a:r>
          </a:p>
          <a:p>
            <a:pPr algn="r" rtl="1"/>
            <a:endParaRPr lang="he-IL" dirty="0"/>
          </a:p>
          <a:p>
            <a:pPr algn="r" rtl="1"/>
            <a:r>
              <a:rPr lang="he-IL" dirty="0"/>
              <a:t>ניתן לראות בתוצאות כי אכן הושגה קלסיפיקציה לפי סוגי הפרחים.</a:t>
            </a:r>
          </a:p>
        </p:txBody>
      </p:sp>
    </p:spTree>
    <p:extLst>
      <p:ext uri="{BB962C8B-B14F-4D97-AF65-F5344CB8AC3E}">
        <p14:creationId xmlns:p14="http://schemas.microsoft.com/office/powerpoint/2010/main" val="171423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36" y="414338"/>
            <a:ext cx="406717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447" y="414338"/>
            <a:ext cx="387667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47" y="1629508"/>
            <a:ext cx="3876675" cy="511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9112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86" y="561975"/>
            <a:ext cx="38766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493" y="561975"/>
            <a:ext cx="405765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398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95" y="94882"/>
            <a:ext cx="42005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029" y="94882"/>
            <a:ext cx="40671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796" y="3094892"/>
            <a:ext cx="3910379" cy="3353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178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en-US" dirty="0"/>
              <a:t>Iris Output</a:t>
            </a:r>
          </a:p>
        </p:txBody>
      </p:sp>
      <p:sp>
        <p:nvSpPr>
          <p:cNvPr id="4" name="מציין מיקום תוכן 3">
            <a:extLst>
              <a:ext uri="{FF2B5EF4-FFF2-40B4-BE49-F238E27FC236}">
                <a16:creationId xmlns:a16="http://schemas.microsoft.com/office/drawing/2014/main" id="{E853CDD2-4C88-45A1-A164-A6B3BF4D2F36}"/>
              </a:ext>
            </a:extLst>
          </p:cNvPr>
          <p:cNvSpPr>
            <a:spLocks noGrp="1"/>
          </p:cNvSpPr>
          <p:nvPr>
            <p:ph idx="1"/>
          </p:nvPr>
        </p:nvSpPr>
        <p:spPr>
          <a:xfrm>
            <a:off x="677334" y="1690072"/>
            <a:ext cx="8596668" cy="3880773"/>
          </a:xfrm>
        </p:spPr>
        <p:txBody>
          <a:bodyPr/>
          <a:lstStyle/>
          <a:p>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p:txBody>
      </p:sp>
      <p:pic>
        <p:nvPicPr>
          <p:cNvPr id="5" name="תמונה 4">
            <a:extLst>
              <a:ext uri="{FF2B5EF4-FFF2-40B4-BE49-F238E27FC236}">
                <a16:creationId xmlns:a16="http://schemas.microsoft.com/office/drawing/2014/main" id="{CD2161D0-78A5-4624-AB1A-7F21ABA24E1B}"/>
              </a:ext>
            </a:extLst>
          </p:cNvPr>
          <p:cNvPicPr>
            <a:picLocks noChangeAspect="1"/>
          </p:cNvPicPr>
          <p:nvPr/>
        </p:nvPicPr>
        <p:blipFill>
          <a:blip r:embed="rId2"/>
          <a:stretch>
            <a:fillRect/>
          </a:stretch>
        </p:blipFill>
        <p:spPr>
          <a:xfrm>
            <a:off x="609917" y="1287154"/>
            <a:ext cx="7264576" cy="5570845"/>
          </a:xfrm>
          <a:prstGeom prst="rect">
            <a:avLst/>
          </a:prstGeom>
        </p:spPr>
      </p:pic>
    </p:spTree>
    <p:extLst>
      <p:ext uri="{BB962C8B-B14F-4D97-AF65-F5344CB8AC3E}">
        <p14:creationId xmlns:p14="http://schemas.microsoft.com/office/powerpoint/2010/main" val="32741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יתרונותיו של </a:t>
            </a:r>
            <a:r>
              <a:rPr lang="en-US" dirty="0"/>
              <a:t>SOM</a:t>
            </a:r>
          </a:p>
        </p:txBody>
      </p:sp>
      <p:sp>
        <p:nvSpPr>
          <p:cNvPr id="4" name="מציין מיקום תוכן 3">
            <a:extLst>
              <a:ext uri="{FF2B5EF4-FFF2-40B4-BE49-F238E27FC236}">
                <a16:creationId xmlns:a16="http://schemas.microsoft.com/office/drawing/2014/main" id="{E853CDD2-4C88-45A1-A164-A6B3BF4D2F36}"/>
              </a:ext>
            </a:extLst>
          </p:cNvPr>
          <p:cNvSpPr>
            <a:spLocks noGrp="1"/>
          </p:cNvSpPr>
          <p:nvPr>
            <p:ph idx="1"/>
          </p:nvPr>
        </p:nvSpPr>
        <p:spPr>
          <a:xfrm>
            <a:off x="677334" y="1690072"/>
            <a:ext cx="8596668" cy="3880773"/>
          </a:xfrm>
        </p:spPr>
        <p:txBody>
          <a:bodyPr/>
          <a:lstStyle/>
          <a:p>
            <a:endParaRPr lang="he-IL" dirty="0"/>
          </a:p>
          <a:p>
            <a:pPr algn="r" rtl="1">
              <a:lnSpc>
                <a:spcPct val="150000"/>
              </a:lnSpc>
              <a:buFont typeface="Wingdings" panose="05000000000000000000" pitchFamily="2" charset="2"/>
              <a:buChar char="§"/>
            </a:pPr>
            <a:r>
              <a:rPr lang="he-IL" dirty="0"/>
              <a:t>מפת </a:t>
            </a:r>
            <a:r>
              <a:rPr lang="en-US" dirty="0"/>
              <a:t>SOM</a:t>
            </a:r>
            <a:r>
              <a:rPr lang="he-IL" dirty="0"/>
              <a:t> יכולה לעזור לנו בסיווג מספר גדול של נתונים ובכך לתת לנו אינדיקציה אילו נתונים קרובים וקשורים יותר אחד אל השני.</a:t>
            </a:r>
          </a:p>
          <a:p>
            <a:pPr algn="r" rtl="1">
              <a:lnSpc>
                <a:spcPct val="150000"/>
              </a:lnSpc>
              <a:buFont typeface="Wingdings" panose="05000000000000000000" pitchFamily="2" charset="2"/>
              <a:buChar char="§"/>
            </a:pPr>
            <a:endParaRPr lang="he-IL" dirty="0"/>
          </a:p>
          <a:p>
            <a:pPr algn="r" rtl="1">
              <a:lnSpc>
                <a:spcPct val="150000"/>
              </a:lnSpc>
              <a:buFont typeface="Wingdings" panose="05000000000000000000" pitchFamily="2" charset="2"/>
              <a:buChar char="§"/>
            </a:pPr>
            <a:r>
              <a:rPr lang="he-IL" dirty="0"/>
              <a:t>הדבר מתבטא בעיקר בדרכים הבאות:</a:t>
            </a:r>
          </a:p>
          <a:p>
            <a:pPr lvl="1" algn="r" rtl="1">
              <a:lnSpc>
                <a:spcPct val="150000"/>
              </a:lnSpc>
              <a:buFont typeface="Wingdings" panose="05000000000000000000" pitchFamily="2" charset="2"/>
              <a:buChar char="§"/>
            </a:pPr>
            <a:r>
              <a:rPr lang="he-IL" dirty="0"/>
              <a:t>הצורך בתובנות ראשוניות לגבי מידע רב </a:t>
            </a:r>
            <a:r>
              <a:rPr lang="he-IL" dirty="0" err="1"/>
              <a:t>ממימד</a:t>
            </a:r>
            <a:r>
              <a:rPr lang="he-IL" dirty="0"/>
              <a:t> גבוה.</a:t>
            </a:r>
          </a:p>
          <a:p>
            <a:pPr lvl="1" algn="r" rtl="1">
              <a:lnSpc>
                <a:spcPct val="150000"/>
              </a:lnSpc>
              <a:buFont typeface="Wingdings" panose="05000000000000000000" pitchFamily="2" charset="2"/>
              <a:buChar char="§"/>
            </a:pPr>
            <a:r>
              <a:rPr lang="he-IL" dirty="0"/>
              <a:t>הפרדה ברורה מאגר נתונים קטן לצורך תשובה סופית/מצומצמת.</a:t>
            </a:r>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p:txBody>
      </p:sp>
    </p:spTree>
    <p:extLst>
      <p:ext uri="{BB962C8B-B14F-4D97-AF65-F5344CB8AC3E}">
        <p14:creationId xmlns:p14="http://schemas.microsoft.com/office/powerpoint/2010/main" val="95734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הקדמה</a:t>
            </a:r>
            <a:endParaRPr lang="en-US" dirty="0"/>
          </a:p>
        </p:txBody>
      </p:sp>
      <p:sp>
        <p:nvSpPr>
          <p:cNvPr id="3" name="Content Placeholder 2"/>
          <p:cNvSpPr>
            <a:spLocks noGrp="1"/>
          </p:cNvSpPr>
          <p:nvPr>
            <p:ph idx="1"/>
          </p:nvPr>
        </p:nvSpPr>
        <p:spPr>
          <a:xfrm>
            <a:off x="677334" y="1488613"/>
            <a:ext cx="8596668" cy="3880773"/>
          </a:xfrm>
          <a:noFill/>
          <a:ln>
            <a:noFill/>
          </a:ln>
        </p:spPr>
        <p:txBody>
          <a:bodyPr>
            <a:normAutofit fontScale="85000" lnSpcReduction="20000"/>
          </a:bodyPr>
          <a:lstStyle/>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הפרויקט אשר בחרנו להציג הינו אלגוריתם לבניית מפות</a:t>
            </a:r>
            <a:r>
              <a:rPr lang="en-US" dirty="0"/>
              <a:t>SOM </a:t>
            </a:r>
            <a:r>
              <a:rPr lang="he-IL" dirty="0"/>
              <a:t> - שהוא בעצם רשת נוירונים לעיבוד נתונים.</a:t>
            </a:r>
          </a:p>
          <a:p>
            <a:pPr algn="r" rtl="1">
              <a:buFont typeface="Wingdings" panose="05000000000000000000" pitchFamily="2" charset="2"/>
              <a:buChar char="§"/>
            </a:pPr>
            <a:r>
              <a:rPr lang="he-IL" dirty="0"/>
              <a:t>בקצרה, מדובר באלגוריתם המבצע סיווג/חלוקה של כמות נתונים גדולה, </a:t>
            </a:r>
            <a:r>
              <a:rPr lang="he-IL" dirty="0" err="1"/>
              <a:t>ממימד</a:t>
            </a:r>
            <a:r>
              <a:rPr lang="he-IL" dirty="0"/>
              <a:t> כלשהו, למספר מצומצם יותר של קבוצות (תאים במפה).</a:t>
            </a:r>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 הנתונים אותם אנו מקבלים מן המשתמש ייוצגו ע"י וקטורים.</a:t>
            </a:r>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האלגוריתם מחלק את הנתונים למספר תאים במפה, וזאת כאשר כל תא מיוצג באמצעות וקטור, ומתעדכן בשלב הלמידה בהתאם לנתונים המשויכים אליו.</a:t>
            </a:r>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השכנים של כל תא מעודכנים גם-כן בכל הכנסה של מידע חדש לאחד מהתאים הסמוכים לתא הנתון.</a:t>
            </a:r>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אלגוריתם זה מספק לנו תובנות על מידע גדול כאשר אין ביכולתנו לסווג את המידע.</a:t>
            </a:r>
          </a:p>
          <a:p>
            <a:pPr marL="0" indent="0" algn="r" rtl="1">
              <a:buNone/>
            </a:pPr>
            <a:endParaRPr lang="he-IL" dirty="0"/>
          </a:p>
        </p:txBody>
      </p:sp>
    </p:spTree>
    <p:extLst>
      <p:ext uri="{BB962C8B-B14F-4D97-AF65-F5344CB8AC3E}">
        <p14:creationId xmlns:p14="http://schemas.microsoft.com/office/powerpoint/2010/main" val="129670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בעיות במהלך הדרך</a:t>
            </a:r>
            <a:endParaRPr lang="en-US" dirty="0"/>
          </a:p>
        </p:txBody>
      </p:sp>
      <p:sp>
        <p:nvSpPr>
          <p:cNvPr id="3" name="Content Placeholder 2"/>
          <p:cNvSpPr>
            <a:spLocks noGrp="1"/>
          </p:cNvSpPr>
          <p:nvPr>
            <p:ph idx="1"/>
          </p:nvPr>
        </p:nvSpPr>
        <p:spPr>
          <a:xfrm>
            <a:off x="677334" y="1488613"/>
            <a:ext cx="8596668" cy="4415037"/>
          </a:xfrm>
          <a:noFill/>
          <a:ln>
            <a:noFill/>
          </a:ln>
        </p:spPr>
        <p:txBody>
          <a:bodyPr>
            <a:normAutofit lnSpcReduction="10000"/>
          </a:bodyPr>
          <a:lstStyle/>
          <a:p>
            <a:pPr marL="0" indent="0" algn="r" rtl="1">
              <a:buNone/>
            </a:pPr>
            <a:endParaRPr lang="he-IL" dirty="0"/>
          </a:p>
          <a:p>
            <a:pPr algn="r" rtl="1">
              <a:buFont typeface="Wingdings" panose="05000000000000000000" pitchFamily="2" charset="2"/>
              <a:buChar char="§"/>
            </a:pPr>
            <a:r>
              <a:rPr lang="he-IL" dirty="0"/>
              <a:t>במהלך התקופה בה עבדנו על הפרויקט נתקלנו במספר לא קטן של בעיות וכאן תוכלו לראות חלק מהן:</a:t>
            </a:r>
          </a:p>
          <a:p>
            <a:pPr algn="r" rtl="1">
              <a:buFont typeface="Wingdings" panose="05000000000000000000" pitchFamily="2" charset="2"/>
              <a:buChar char="§"/>
            </a:pPr>
            <a:endParaRPr lang="he-IL" dirty="0"/>
          </a:p>
          <a:p>
            <a:pPr lvl="1" algn="r" rtl="1">
              <a:buFont typeface="Wingdings" panose="05000000000000000000" pitchFamily="2" charset="2"/>
              <a:buChar char="§"/>
            </a:pPr>
            <a:r>
              <a:rPr lang="he-IL" b="1" dirty="0"/>
              <a:t>בדיקת תוצאות </a:t>
            </a:r>
            <a:r>
              <a:rPr lang="he-IL" dirty="0"/>
              <a:t>- הבעיה העיקרית בה נתקלנו היא בדיקת התוצאות אותן קיבלנו. המפה אמורה לסייע לנו לסווג מספר רב של נתונים, דבר שהקשה עלינו להמשיך הלאה (בכל זאת צריך לדעת שזה עובד..). כאשר נתקלנו בבעיות שונות בתוצאות אותן קיבלנו </a:t>
            </a:r>
            <a:r>
              <a:rPr lang="he-IL" b="1" dirty="0"/>
              <a:t>היה קושי רב לדבג</a:t>
            </a:r>
            <a:r>
              <a:rPr lang="he-IL" dirty="0"/>
              <a:t>.</a:t>
            </a:r>
          </a:p>
          <a:p>
            <a:pPr lvl="1" algn="r" rtl="1">
              <a:buFont typeface="Wingdings" panose="05000000000000000000" pitchFamily="2" charset="2"/>
              <a:buChar char="§"/>
            </a:pPr>
            <a:r>
              <a:rPr lang="he-IL" b="1" dirty="0"/>
              <a:t>הבנת האלגוריתם </a:t>
            </a:r>
            <a:r>
              <a:rPr lang="he-IL" dirty="0"/>
              <a:t>– האלגוריתם של המפה נראה לנו פשוט במבט ראשוני, אולם עם הזמן הבנו כי יש לנו הרבה דברים שלא היו כל כך ברורים. למזלנו, עופר היה שם.</a:t>
            </a:r>
          </a:p>
          <a:p>
            <a:pPr lvl="1" algn="r" rtl="1">
              <a:buFont typeface="Wingdings" panose="05000000000000000000" pitchFamily="2" charset="2"/>
              <a:buChar char="§"/>
            </a:pPr>
            <a:r>
              <a:rPr lang="he-IL" b="1" dirty="0"/>
              <a:t>בעיית </a:t>
            </a:r>
            <a:r>
              <a:rPr lang="he-IL" b="1" dirty="0" err="1"/>
              <a:t>הדיבאג</a:t>
            </a:r>
            <a:r>
              <a:rPr lang="he-IL" b="1" dirty="0"/>
              <a:t> -</a:t>
            </a:r>
            <a:r>
              <a:rPr lang="he-IL" dirty="0"/>
              <a:t>  </a:t>
            </a:r>
            <a:r>
              <a:rPr lang="he-IL" dirty="0" err="1"/>
              <a:t>היתה</a:t>
            </a:r>
            <a:r>
              <a:rPr lang="he-IL" dirty="0"/>
              <a:t> בעיה </a:t>
            </a:r>
            <a:r>
              <a:rPr lang="he-IL" dirty="0" err="1"/>
              <a:t>לדאבג</a:t>
            </a:r>
            <a:r>
              <a:rPr lang="he-IL" dirty="0"/>
              <a:t> את האלגוריתם במקרה של תוצאות לא הגיוניות. קשה </a:t>
            </a:r>
            <a:r>
              <a:rPr lang="he-IL" dirty="0" err="1"/>
              <a:t>לדבאג</a:t>
            </a:r>
            <a:r>
              <a:rPr lang="he-IL" dirty="0"/>
              <a:t> עם דאטה כל כך גדול. אך עם הרבה סבלנות התגברנו גם על זה.</a:t>
            </a:r>
          </a:p>
          <a:p>
            <a:pPr lvl="1" algn="r" rtl="1">
              <a:buFont typeface="Wingdings" panose="05000000000000000000" pitchFamily="2" charset="2"/>
              <a:buChar char="§"/>
            </a:pPr>
            <a:r>
              <a:rPr lang="en-US" b="1" dirty="0"/>
              <a:t>GUI</a:t>
            </a:r>
            <a:r>
              <a:rPr lang="he-IL" dirty="0"/>
              <a:t> – במהלך התואר לא עבדנו עם כזו רמה של </a:t>
            </a:r>
            <a:r>
              <a:rPr lang="en-US" dirty="0"/>
              <a:t>GUI</a:t>
            </a:r>
            <a:r>
              <a:rPr lang="he-IL" dirty="0"/>
              <a:t>, לכן לאחר מאמצים רבים עמדנו גם בזה.</a:t>
            </a:r>
          </a:p>
          <a:p>
            <a:pPr lvl="1" algn="r" rtl="1">
              <a:buFont typeface="Wingdings" panose="05000000000000000000" pitchFamily="2" charset="2"/>
              <a:buChar char="§"/>
            </a:pPr>
            <a:r>
              <a:rPr lang="he-IL" b="1" dirty="0"/>
              <a:t>קצת מהבעיות של עופר </a:t>
            </a:r>
            <a:r>
              <a:rPr lang="he-IL" dirty="0"/>
              <a:t>– משימה לא פחות קשה הייתה על כתפיו של עופר, שהתבקש להביא לנו דאטה עם נתונים רבים – שאינם דורשים ידע מומחה.</a:t>
            </a:r>
          </a:p>
        </p:txBody>
      </p:sp>
      <p:pic>
        <p:nvPicPr>
          <p:cNvPr id="8" name="תמונה 7">
            <a:extLst>
              <a:ext uri="{FF2B5EF4-FFF2-40B4-BE49-F238E27FC236}">
                <a16:creationId xmlns:a16="http://schemas.microsoft.com/office/drawing/2014/main" id="{6990CB19-995B-4C4B-ABEF-F5A65D366841}"/>
              </a:ext>
            </a:extLst>
          </p:cNvPr>
          <p:cNvPicPr>
            <a:picLocks noChangeAspect="1"/>
          </p:cNvPicPr>
          <p:nvPr/>
        </p:nvPicPr>
        <p:blipFill>
          <a:blip r:embed="rId2"/>
          <a:stretch>
            <a:fillRect/>
          </a:stretch>
        </p:blipFill>
        <p:spPr>
          <a:xfrm>
            <a:off x="2021451" y="213063"/>
            <a:ext cx="1793094" cy="1691196"/>
          </a:xfrm>
          <a:prstGeom prst="rect">
            <a:avLst/>
          </a:prstGeom>
        </p:spPr>
      </p:pic>
    </p:spTree>
    <p:extLst>
      <p:ext uri="{BB962C8B-B14F-4D97-AF65-F5344CB8AC3E}">
        <p14:creationId xmlns:p14="http://schemas.microsoft.com/office/powerpoint/2010/main" val="368577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מקורות</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435" y="1960379"/>
            <a:ext cx="72294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373" y="2783133"/>
            <a:ext cx="453390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204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097" y="964830"/>
            <a:ext cx="8596668" cy="4415037"/>
          </a:xfrm>
          <a:noFill/>
          <a:ln>
            <a:noFill/>
          </a:ln>
        </p:spPr>
        <p:txBody>
          <a:bodyPr>
            <a:normAutofit/>
          </a:bodyPr>
          <a:lstStyle/>
          <a:p>
            <a:pPr marL="0" indent="0" algn="r" rtl="1">
              <a:buNone/>
            </a:pPr>
            <a:endParaRPr lang="he-IL" dirty="0"/>
          </a:p>
          <a:p>
            <a:pPr marL="91440" indent="0" algn="ctr" rtl="1">
              <a:lnSpc>
                <a:spcPct val="170000"/>
              </a:lnSpc>
              <a:buNone/>
            </a:pPr>
            <a:r>
              <a:rPr lang="he-IL" sz="2000" b="1" dirty="0"/>
              <a:t>תודה רבה לד"ר עפר שיר על הדרכתו והכוונתו לאורך  כל הדרך.</a:t>
            </a:r>
          </a:p>
          <a:p>
            <a:pPr marL="91440" indent="0" algn="ctr">
              <a:lnSpc>
                <a:spcPct val="170000"/>
              </a:lnSpc>
              <a:buNone/>
            </a:pPr>
            <a:r>
              <a:rPr lang="he-IL" sz="2000" b="1" dirty="0"/>
              <a:t>ותודה גם לכל הנוכחים על ההקשבה.</a:t>
            </a:r>
          </a:p>
        </p:txBody>
      </p:sp>
      <p:pic>
        <p:nvPicPr>
          <p:cNvPr id="5" name="תמונה 4">
            <a:extLst>
              <a:ext uri="{FF2B5EF4-FFF2-40B4-BE49-F238E27FC236}">
                <a16:creationId xmlns:a16="http://schemas.microsoft.com/office/drawing/2014/main" id="{B3AA3BBF-D443-496E-B076-B9FE51BFDA6C}"/>
              </a:ext>
            </a:extLst>
          </p:cNvPr>
          <p:cNvPicPr>
            <a:picLocks noChangeAspect="1"/>
          </p:cNvPicPr>
          <p:nvPr/>
        </p:nvPicPr>
        <p:blipFill>
          <a:blip r:embed="rId2"/>
          <a:stretch>
            <a:fillRect/>
          </a:stretch>
        </p:blipFill>
        <p:spPr>
          <a:xfrm>
            <a:off x="568171" y="4500980"/>
            <a:ext cx="6844683" cy="2357020"/>
          </a:xfrm>
          <a:prstGeom prst="rect">
            <a:avLst/>
          </a:prstGeom>
        </p:spPr>
      </p:pic>
    </p:spTree>
    <p:extLst>
      <p:ext uri="{BB962C8B-B14F-4D97-AF65-F5344CB8AC3E}">
        <p14:creationId xmlns:p14="http://schemas.microsoft.com/office/powerpoint/2010/main" val="419856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קצת מושגים</a:t>
            </a:r>
            <a:endParaRPr lang="en-US" dirty="0"/>
          </a:p>
        </p:txBody>
      </p:sp>
      <p:sp>
        <p:nvSpPr>
          <p:cNvPr id="3" name="Content Placeholder 2"/>
          <p:cNvSpPr>
            <a:spLocks noGrp="1"/>
          </p:cNvSpPr>
          <p:nvPr>
            <p:ph idx="1"/>
          </p:nvPr>
        </p:nvSpPr>
        <p:spPr>
          <a:xfrm>
            <a:off x="677334" y="1488613"/>
            <a:ext cx="8596668" cy="4193096"/>
          </a:xfrm>
          <a:noFill/>
          <a:ln>
            <a:noFill/>
          </a:ln>
        </p:spPr>
        <p:txBody>
          <a:bodyPr>
            <a:normAutofit/>
          </a:bodyPr>
          <a:lstStyle/>
          <a:p>
            <a:pPr algn="r" rtl="1">
              <a:buFont typeface="Wingdings" panose="05000000000000000000" pitchFamily="2" charset="2"/>
              <a:buChar char="§"/>
            </a:pPr>
            <a:endParaRPr lang="he-IL" b="1" dirty="0"/>
          </a:p>
          <a:p>
            <a:pPr algn="r" rtl="1">
              <a:lnSpc>
                <a:spcPct val="120000"/>
              </a:lnSpc>
              <a:buFont typeface="Wingdings" panose="05000000000000000000" pitchFamily="2" charset="2"/>
              <a:buChar char="§"/>
            </a:pPr>
            <a:r>
              <a:rPr lang="he-IL" b="1" dirty="0"/>
              <a:t>משקל </a:t>
            </a:r>
            <a:r>
              <a:rPr lang="en-US" b="1" dirty="0"/>
              <a:t>(W)</a:t>
            </a:r>
            <a:r>
              <a:rPr lang="he-IL" dirty="0"/>
              <a:t> – כל תא במפת ה</a:t>
            </a:r>
            <a:r>
              <a:rPr lang="en-US" dirty="0"/>
              <a:t> SOM </a:t>
            </a:r>
            <a:r>
              <a:rPr lang="he-IL" dirty="0"/>
              <a:t>מאופיין ע"י וקטור משקל, מאותו </a:t>
            </a:r>
            <a:r>
              <a:rPr lang="he-IL" dirty="0" err="1"/>
              <a:t>מימד</a:t>
            </a:r>
            <a:r>
              <a:rPr lang="he-IL" dirty="0"/>
              <a:t> של וקטור הנתונים, אשר לפיו יקבע האם נתון כזה או אחר ישויך אליו.</a:t>
            </a:r>
          </a:p>
          <a:p>
            <a:pPr algn="r" rtl="1">
              <a:lnSpc>
                <a:spcPct val="120000"/>
              </a:lnSpc>
              <a:buFont typeface="Wingdings" panose="05000000000000000000" pitchFamily="2" charset="2"/>
              <a:buChar char="§"/>
            </a:pPr>
            <a:r>
              <a:rPr lang="en-US" b="1" dirty="0"/>
              <a:t>Node</a:t>
            </a:r>
            <a:r>
              <a:rPr lang="he-IL" dirty="0"/>
              <a:t> – תא במפת ה </a:t>
            </a:r>
            <a:r>
              <a:rPr lang="en-US" dirty="0"/>
              <a:t> SOM</a:t>
            </a:r>
            <a:r>
              <a:rPr lang="he-IL" dirty="0"/>
              <a:t>נקרא </a:t>
            </a:r>
            <a:r>
              <a:rPr lang="en-US" dirty="0"/>
              <a:t>Node</a:t>
            </a:r>
            <a:r>
              <a:rPr lang="he-IL" dirty="0"/>
              <a:t>; </a:t>
            </a:r>
            <a:r>
              <a:rPr lang="he-IL" dirty="0" err="1"/>
              <a:t>משוייכים</a:t>
            </a:r>
            <a:r>
              <a:rPr lang="he-IL" dirty="0"/>
              <a:t> אליו מספר לא קבוע של וקטורים המייצגים את הנתונים.</a:t>
            </a:r>
          </a:p>
          <a:p>
            <a:pPr algn="r" rtl="1">
              <a:lnSpc>
                <a:spcPct val="120000"/>
              </a:lnSpc>
              <a:buFont typeface="Wingdings" panose="05000000000000000000" pitchFamily="2" charset="2"/>
              <a:buChar char="§"/>
            </a:pPr>
            <a:r>
              <a:rPr lang="en-US" b="1" dirty="0"/>
              <a:t>BMU</a:t>
            </a:r>
            <a:r>
              <a:rPr lang="he-IL" dirty="0"/>
              <a:t> – או בשמו המלא: </a:t>
            </a:r>
            <a:r>
              <a:rPr lang="en-US" dirty="0"/>
              <a:t>Best Matching Unit</a:t>
            </a:r>
            <a:r>
              <a:rPr lang="he-IL" dirty="0"/>
              <a:t> – זהו מושג המתאר את השיוך של נתון כלשהו לבין </a:t>
            </a:r>
            <a:r>
              <a:rPr lang="en-US" dirty="0"/>
              <a:t> Node</a:t>
            </a:r>
            <a:r>
              <a:rPr lang="he-IL" dirty="0"/>
              <a:t>(תא במפה).</a:t>
            </a:r>
          </a:p>
          <a:p>
            <a:pPr algn="r" rtl="1">
              <a:lnSpc>
                <a:spcPct val="120000"/>
              </a:lnSpc>
              <a:buFont typeface="Wingdings" panose="05000000000000000000" pitchFamily="2" charset="2"/>
              <a:buChar char="§"/>
            </a:pPr>
            <a:r>
              <a:rPr lang="he-IL" b="1" dirty="0"/>
              <a:t>שכנים </a:t>
            </a:r>
            <a:r>
              <a:rPr lang="he-IL" dirty="0"/>
              <a:t>– אלו התאים הסובבים תא מסוים במפה.</a:t>
            </a:r>
          </a:p>
          <a:p>
            <a:pPr algn="r" rtl="1">
              <a:lnSpc>
                <a:spcPct val="120000"/>
              </a:lnSpc>
              <a:buFont typeface="Wingdings" panose="05000000000000000000" pitchFamily="2" charset="2"/>
              <a:buChar char="§"/>
            </a:pPr>
            <a:r>
              <a:rPr lang="en-US" b="1" dirty="0"/>
              <a:t>Cycle</a:t>
            </a:r>
            <a:r>
              <a:rPr lang="he-IL" dirty="0"/>
              <a:t> – מספר </a:t>
            </a:r>
            <a:r>
              <a:rPr lang="he-IL" dirty="0" err="1"/>
              <a:t>האיטרציות</a:t>
            </a:r>
            <a:r>
              <a:rPr lang="he-IL" dirty="0"/>
              <a:t> בשלב למידת הנתונים, כלומר, מספר הפעמים בהם נציג את הנתונים ונשייך אותם לתאים. </a:t>
            </a:r>
          </a:p>
          <a:p>
            <a:pPr algn="r" rtl="1">
              <a:lnSpc>
                <a:spcPct val="120000"/>
              </a:lnSpc>
              <a:buFont typeface="Wingdings" panose="05000000000000000000" pitchFamily="2" charset="2"/>
              <a:buChar char="§"/>
            </a:pPr>
            <a:endParaRPr lang="he-IL" dirty="0"/>
          </a:p>
        </p:txBody>
      </p:sp>
    </p:spTree>
    <p:extLst>
      <p:ext uri="{BB962C8B-B14F-4D97-AF65-F5344CB8AC3E}">
        <p14:creationId xmlns:p14="http://schemas.microsoft.com/office/powerpoint/2010/main" val="660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אז איך זה עובד ?</a:t>
            </a:r>
            <a:endParaRPr lang="en-US" dirty="0"/>
          </a:p>
        </p:txBody>
      </p:sp>
      <p:sp>
        <p:nvSpPr>
          <p:cNvPr id="3" name="Content Placeholder 2"/>
          <p:cNvSpPr>
            <a:spLocks noGrp="1"/>
          </p:cNvSpPr>
          <p:nvPr>
            <p:ph idx="1"/>
          </p:nvPr>
        </p:nvSpPr>
        <p:spPr>
          <a:xfrm>
            <a:off x="677334" y="1488613"/>
            <a:ext cx="8596668" cy="3880773"/>
          </a:xfrm>
          <a:noFill/>
          <a:ln>
            <a:noFill/>
          </a:ln>
        </p:spPr>
        <p:txBody>
          <a:bodyPr>
            <a:normAutofit/>
          </a:bodyPr>
          <a:lstStyle/>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בשלב הראשון ניתן לכל </a:t>
            </a:r>
            <a:r>
              <a:rPr lang="en-US" dirty="0"/>
              <a:t>Node</a:t>
            </a:r>
            <a:r>
              <a:rPr lang="he-IL" dirty="0"/>
              <a:t> (תא) במפת ה </a:t>
            </a:r>
            <a:r>
              <a:rPr lang="en-US" dirty="0"/>
              <a:t>SOM</a:t>
            </a:r>
            <a:r>
              <a:rPr lang="he-IL" dirty="0"/>
              <a:t> שלנו וקטור משקל אקראי, אשר יוגרל בעת יצירת מבנה הנתונים.</a:t>
            </a:r>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לאחר מכן כל נתון ישתמש בפונקציית מרחק על מנת לזהות את התא הכי קרוב אליו (כלומר, ה-</a:t>
            </a:r>
            <a:r>
              <a:rPr lang="en-US" dirty="0"/>
              <a:t>BMU</a:t>
            </a:r>
            <a:r>
              <a:rPr lang="he-IL" dirty="0"/>
              <a:t> שלו, שמהווה </a:t>
            </a:r>
            <a:r>
              <a:rPr lang="en-US" dirty="0" err="1"/>
              <a:t>argmin</a:t>
            </a:r>
            <a:r>
              <a:rPr lang="he-IL" dirty="0"/>
              <a:t> על המרחקים); בפועל, אנו עושים שימוש בפונקציית המרחק האוקלידית:</a:t>
            </a:r>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p:txBody>
      </p:sp>
      <p:pic>
        <p:nvPicPr>
          <p:cNvPr id="5" name="תמונה 4">
            <a:extLst>
              <a:ext uri="{FF2B5EF4-FFF2-40B4-BE49-F238E27FC236}">
                <a16:creationId xmlns:a16="http://schemas.microsoft.com/office/drawing/2014/main" id="{63668480-B8A3-4FCD-8F91-0A9F7FA8AB27}"/>
              </a:ext>
            </a:extLst>
          </p:cNvPr>
          <p:cNvPicPr>
            <a:picLocks noChangeAspect="1"/>
          </p:cNvPicPr>
          <p:nvPr/>
        </p:nvPicPr>
        <p:blipFill>
          <a:blip r:embed="rId2"/>
          <a:stretch>
            <a:fillRect/>
          </a:stretch>
        </p:blipFill>
        <p:spPr>
          <a:xfrm>
            <a:off x="1171853" y="4119240"/>
            <a:ext cx="5496542" cy="1818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294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אז איך זה עובד ?</a:t>
            </a:r>
            <a:endParaRPr lang="en-US" dirty="0"/>
          </a:p>
        </p:txBody>
      </p:sp>
      <p:sp>
        <p:nvSpPr>
          <p:cNvPr id="3" name="Content Placeholder 2"/>
          <p:cNvSpPr>
            <a:spLocks noGrp="1"/>
          </p:cNvSpPr>
          <p:nvPr>
            <p:ph idx="1"/>
          </p:nvPr>
        </p:nvSpPr>
        <p:spPr>
          <a:xfrm>
            <a:off x="677334" y="1488613"/>
            <a:ext cx="8596668" cy="3880773"/>
          </a:xfrm>
          <a:noFill/>
          <a:ln>
            <a:noFill/>
          </a:ln>
        </p:spPr>
        <p:txBody>
          <a:bodyPr>
            <a:normAutofit/>
          </a:bodyPr>
          <a:lstStyle/>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נשייך את הוקטור אל התא הנבחר ונתחיל במלאכת העדכונים:</a:t>
            </a:r>
          </a:p>
          <a:p>
            <a:pPr algn="r" rtl="1">
              <a:buFont typeface="Wingdings" panose="05000000000000000000" pitchFamily="2" charset="2"/>
              <a:buChar char="§"/>
            </a:pPr>
            <a:endParaRPr lang="he-IL" dirty="0"/>
          </a:p>
          <a:p>
            <a:pPr lvl="1" algn="r" rtl="1">
              <a:buFont typeface="Wingdings" panose="05000000000000000000" pitchFamily="2" charset="2"/>
              <a:buChar char="§"/>
            </a:pPr>
            <a:r>
              <a:rPr lang="he-IL" dirty="0"/>
              <a:t>נעדכן את התא הנבחר ע"י פונקציית עדכון משקל.</a:t>
            </a:r>
          </a:p>
          <a:p>
            <a:pPr lvl="1" algn="r" rtl="1">
              <a:buFont typeface="Wingdings" panose="05000000000000000000" pitchFamily="2" charset="2"/>
              <a:buChar char="§"/>
            </a:pPr>
            <a:r>
              <a:rPr lang="he-IL" dirty="0"/>
              <a:t>כעת נעשה זאת גם לתאים השכנים של התא הנבחר, בהתחשב במרחק שלהם מהתא הנבחר.</a:t>
            </a:r>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p:txBody>
      </p:sp>
      <p:pic>
        <p:nvPicPr>
          <p:cNvPr id="5" name="תמונה 4">
            <a:extLst>
              <a:ext uri="{FF2B5EF4-FFF2-40B4-BE49-F238E27FC236}">
                <a16:creationId xmlns:a16="http://schemas.microsoft.com/office/drawing/2014/main" id="{19970E70-F4AC-498C-B866-FB3B8C56F83F}"/>
              </a:ext>
            </a:extLst>
          </p:cNvPr>
          <p:cNvPicPr>
            <a:picLocks noChangeAspect="1"/>
          </p:cNvPicPr>
          <p:nvPr/>
        </p:nvPicPr>
        <p:blipFill>
          <a:blip r:embed="rId2"/>
          <a:stretch>
            <a:fillRect/>
          </a:stretch>
        </p:blipFill>
        <p:spPr>
          <a:xfrm>
            <a:off x="411002" y="3955001"/>
            <a:ext cx="8706365" cy="1580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506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עדכון משקלים</a:t>
            </a:r>
            <a:endParaRPr lang="en-US" dirty="0"/>
          </a:p>
        </p:txBody>
      </p:sp>
      <p:sp>
        <p:nvSpPr>
          <p:cNvPr id="3" name="Content Placeholder 2"/>
          <p:cNvSpPr>
            <a:spLocks noGrp="1"/>
          </p:cNvSpPr>
          <p:nvPr>
            <p:ph idx="1"/>
          </p:nvPr>
        </p:nvSpPr>
        <p:spPr>
          <a:xfrm>
            <a:off x="677334" y="1322773"/>
            <a:ext cx="8596668" cy="3880773"/>
          </a:xfrm>
          <a:noFill/>
          <a:ln>
            <a:noFill/>
          </a:ln>
        </p:spPr>
        <p:txBody>
          <a:bodyPr>
            <a:normAutofit/>
          </a:bodyPr>
          <a:lstStyle/>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p:txBody>
      </p:sp>
      <p:pic>
        <p:nvPicPr>
          <p:cNvPr id="5" name="תמונה 4">
            <a:extLst>
              <a:ext uri="{FF2B5EF4-FFF2-40B4-BE49-F238E27FC236}">
                <a16:creationId xmlns:a16="http://schemas.microsoft.com/office/drawing/2014/main" id="{19970E70-F4AC-498C-B866-FB3B8C56F83F}"/>
              </a:ext>
            </a:extLst>
          </p:cNvPr>
          <p:cNvPicPr>
            <a:picLocks noChangeAspect="1"/>
          </p:cNvPicPr>
          <p:nvPr/>
        </p:nvPicPr>
        <p:blipFill>
          <a:blip r:embed="rId2"/>
          <a:stretch>
            <a:fillRect/>
          </a:stretch>
        </p:blipFill>
        <p:spPr>
          <a:xfrm>
            <a:off x="774987" y="1603652"/>
            <a:ext cx="8706365" cy="1580225"/>
          </a:xfrm>
          <a:prstGeom prst="rect">
            <a:avLst/>
          </a:prstGeom>
          <a:ln>
            <a:noFill/>
          </a:ln>
          <a:effectLst>
            <a:outerShdw blurRad="292100" dist="139700" dir="2700000" algn="tl" rotWithShape="0">
              <a:srgbClr val="333333">
                <a:alpha val="65000"/>
              </a:srgbClr>
            </a:outerShdw>
          </a:effectLst>
        </p:spPr>
      </p:pic>
      <p:cxnSp>
        <p:nvCxnSpPr>
          <p:cNvPr id="6" name="מחבר חץ ישר 5">
            <a:extLst>
              <a:ext uri="{FF2B5EF4-FFF2-40B4-BE49-F238E27FC236}">
                <a16:creationId xmlns:a16="http://schemas.microsoft.com/office/drawing/2014/main" id="{D0F1B6FF-C217-4022-BD3D-E395B2384536}"/>
              </a:ext>
            </a:extLst>
          </p:cNvPr>
          <p:cNvCxnSpPr/>
          <p:nvPr/>
        </p:nvCxnSpPr>
        <p:spPr>
          <a:xfrm flipH="1">
            <a:off x="1624614" y="2746036"/>
            <a:ext cx="168675" cy="108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1203242C-D0B3-4125-96DD-49A19274F569}"/>
              </a:ext>
            </a:extLst>
          </p:cNvPr>
          <p:cNvCxnSpPr>
            <a:cxnSpLocks/>
          </p:cNvCxnSpPr>
          <p:nvPr/>
        </p:nvCxnSpPr>
        <p:spPr>
          <a:xfrm flipH="1">
            <a:off x="3231472" y="2817057"/>
            <a:ext cx="159799" cy="177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6D2605ED-8DE7-4662-B3F3-FE442F2DAA01}"/>
              </a:ext>
            </a:extLst>
          </p:cNvPr>
          <p:cNvCxnSpPr/>
          <p:nvPr/>
        </p:nvCxnSpPr>
        <p:spPr>
          <a:xfrm>
            <a:off x="4740676" y="2559605"/>
            <a:ext cx="234992" cy="161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מחבר חץ ישר 11">
            <a:extLst>
              <a:ext uri="{FF2B5EF4-FFF2-40B4-BE49-F238E27FC236}">
                <a16:creationId xmlns:a16="http://schemas.microsoft.com/office/drawing/2014/main" id="{D2053F7F-C4A8-4D53-B309-B39B33047125}"/>
              </a:ext>
            </a:extLst>
          </p:cNvPr>
          <p:cNvCxnSpPr>
            <a:cxnSpLocks/>
          </p:cNvCxnSpPr>
          <p:nvPr/>
        </p:nvCxnSpPr>
        <p:spPr>
          <a:xfrm>
            <a:off x="7278664" y="2462995"/>
            <a:ext cx="352603" cy="2081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2718EABC-811E-41FE-A1CA-37768A75CAE4}"/>
              </a:ext>
            </a:extLst>
          </p:cNvPr>
          <p:cNvCxnSpPr/>
          <p:nvPr/>
        </p:nvCxnSpPr>
        <p:spPr>
          <a:xfrm flipH="1">
            <a:off x="8566951" y="2559605"/>
            <a:ext cx="150921" cy="1349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E0941D-7F7A-4E1D-BAFF-158B6F57FE64}"/>
              </a:ext>
            </a:extLst>
          </p:cNvPr>
          <p:cNvSpPr txBox="1"/>
          <p:nvPr/>
        </p:nvSpPr>
        <p:spPr>
          <a:xfrm>
            <a:off x="774987" y="3829111"/>
            <a:ext cx="1607393" cy="646331"/>
          </a:xfrm>
          <a:prstGeom prst="rect">
            <a:avLst/>
          </a:prstGeom>
          <a:noFill/>
        </p:spPr>
        <p:txBody>
          <a:bodyPr wrap="square" rtlCol="1">
            <a:spAutoFit/>
          </a:bodyPr>
          <a:lstStyle/>
          <a:p>
            <a:pPr algn="ctr"/>
            <a:r>
              <a:rPr lang="he-IL" dirty="0"/>
              <a:t>המשקל החדש</a:t>
            </a:r>
          </a:p>
          <a:p>
            <a:pPr algn="ctr"/>
            <a:r>
              <a:rPr lang="he-IL" dirty="0"/>
              <a:t>של התא</a:t>
            </a:r>
          </a:p>
        </p:txBody>
      </p:sp>
      <p:sp>
        <p:nvSpPr>
          <p:cNvPr id="16" name="TextBox 15">
            <a:extLst>
              <a:ext uri="{FF2B5EF4-FFF2-40B4-BE49-F238E27FC236}">
                <a16:creationId xmlns:a16="http://schemas.microsoft.com/office/drawing/2014/main" id="{2DA5A06F-2433-4E9A-A184-ECF8A7174174}"/>
              </a:ext>
            </a:extLst>
          </p:cNvPr>
          <p:cNvSpPr txBox="1"/>
          <p:nvPr/>
        </p:nvSpPr>
        <p:spPr>
          <a:xfrm>
            <a:off x="2254928" y="4697654"/>
            <a:ext cx="1758313" cy="646331"/>
          </a:xfrm>
          <a:prstGeom prst="rect">
            <a:avLst/>
          </a:prstGeom>
          <a:noFill/>
        </p:spPr>
        <p:txBody>
          <a:bodyPr wrap="square" rtlCol="1">
            <a:spAutoFit/>
          </a:bodyPr>
          <a:lstStyle/>
          <a:p>
            <a:pPr algn="ctr"/>
            <a:r>
              <a:rPr lang="he-IL" dirty="0"/>
              <a:t>המשקל הנוכחי</a:t>
            </a:r>
          </a:p>
          <a:p>
            <a:pPr algn="ctr"/>
            <a:r>
              <a:rPr lang="he-IL" dirty="0"/>
              <a:t>של התא</a:t>
            </a:r>
          </a:p>
        </p:txBody>
      </p:sp>
      <p:sp>
        <p:nvSpPr>
          <p:cNvPr id="17" name="TextBox 16">
            <a:extLst>
              <a:ext uri="{FF2B5EF4-FFF2-40B4-BE49-F238E27FC236}">
                <a16:creationId xmlns:a16="http://schemas.microsoft.com/office/drawing/2014/main" id="{B616C3CA-97A5-48FA-B6E5-B57D86C4115E}"/>
              </a:ext>
            </a:extLst>
          </p:cNvPr>
          <p:cNvSpPr txBox="1"/>
          <p:nvPr/>
        </p:nvSpPr>
        <p:spPr>
          <a:xfrm>
            <a:off x="6560889" y="4550190"/>
            <a:ext cx="1663865" cy="923330"/>
          </a:xfrm>
          <a:prstGeom prst="rect">
            <a:avLst/>
          </a:prstGeom>
          <a:noFill/>
        </p:spPr>
        <p:txBody>
          <a:bodyPr wrap="square" rtlCol="1">
            <a:spAutoFit/>
          </a:bodyPr>
          <a:lstStyle/>
          <a:p>
            <a:pPr algn="ctr"/>
            <a:r>
              <a:rPr lang="he-IL" dirty="0"/>
              <a:t>נרמול המרחק בין התא המנצח לבין שכנו </a:t>
            </a:r>
          </a:p>
        </p:txBody>
      </p:sp>
      <p:sp>
        <p:nvSpPr>
          <p:cNvPr id="18" name="TextBox 17">
            <a:extLst>
              <a:ext uri="{FF2B5EF4-FFF2-40B4-BE49-F238E27FC236}">
                <a16:creationId xmlns:a16="http://schemas.microsoft.com/office/drawing/2014/main" id="{EF33E9E9-B08F-41D6-8765-A4A06E42A605}"/>
              </a:ext>
            </a:extLst>
          </p:cNvPr>
          <p:cNvSpPr txBox="1"/>
          <p:nvPr/>
        </p:nvSpPr>
        <p:spPr>
          <a:xfrm>
            <a:off x="7691165" y="3928526"/>
            <a:ext cx="1663865" cy="923330"/>
          </a:xfrm>
          <a:prstGeom prst="rect">
            <a:avLst/>
          </a:prstGeom>
          <a:noFill/>
        </p:spPr>
        <p:txBody>
          <a:bodyPr wrap="square" rtlCol="1">
            <a:spAutoFit/>
          </a:bodyPr>
          <a:lstStyle/>
          <a:p>
            <a:pPr algn="ctr"/>
            <a:r>
              <a:rPr lang="he-IL" dirty="0"/>
              <a:t>המרחק בין הוקטור לתא הנוכחי</a:t>
            </a:r>
          </a:p>
        </p:txBody>
      </p:sp>
      <p:sp>
        <p:nvSpPr>
          <p:cNvPr id="19" name="TextBox 18">
            <a:extLst>
              <a:ext uri="{FF2B5EF4-FFF2-40B4-BE49-F238E27FC236}">
                <a16:creationId xmlns:a16="http://schemas.microsoft.com/office/drawing/2014/main" id="{F6824EE2-6BAD-4257-A5D3-5C3383C0B749}"/>
              </a:ext>
            </a:extLst>
          </p:cNvPr>
          <p:cNvSpPr txBox="1"/>
          <p:nvPr/>
        </p:nvSpPr>
        <p:spPr>
          <a:xfrm>
            <a:off x="4572000" y="4175341"/>
            <a:ext cx="1225118" cy="369332"/>
          </a:xfrm>
          <a:prstGeom prst="rect">
            <a:avLst/>
          </a:prstGeom>
          <a:noFill/>
        </p:spPr>
        <p:txBody>
          <a:bodyPr wrap="square" rtlCol="1">
            <a:spAutoFit/>
          </a:bodyPr>
          <a:lstStyle/>
          <a:p>
            <a:pPr algn="ctr"/>
            <a:r>
              <a:rPr lang="he-IL" dirty="0"/>
              <a:t>קצב למידה</a:t>
            </a:r>
          </a:p>
        </p:txBody>
      </p:sp>
      <p:sp>
        <p:nvSpPr>
          <p:cNvPr id="7" name="TextBox 6">
            <a:extLst>
              <a:ext uri="{FF2B5EF4-FFF2-40B4-BE49-F238E27FC236}">
                <a16:creationId xmlns:a16="http://schemas.microsoft.com/office/drawing/2014/main" id="{E57F386E-7326-408B-8297-F363BAE69A84}"/>
              </a:ext>
            </a:extLst>
          </p:cNvPr>
          <p:cNvSpPr txBox="1"/>
          <p:nvPr/>
        </p:nvSpPr>
        <p:spPr>
          <a:xfrm>
            <a:off x="428759" y="5808791"/>
            <a:ext cx="7614411" cy="830997"/>
          </a:xfrm>
          <a:prstGeom prst="rect">
            <a:avLst/>
          </a:prstGeom>
          <a:noFill/>
        </p:spPr>
        <p:txBody>
          <a:bodyPr wrap="square" rtlCol="1">
            <a:spAutoFit/>
          </a:bodyPr>
          <a:lstStyle/>
          <a:p>
            <a:pPr algn="r"/>
            <a:r>
              <a:rPr lang="he-IL" sz="1600" b="1" dirty="0"/>
              <a:t>= מספר איטרציה. </a:t>
            </a:r>
            <a:r>
              <a:rPr lang="en-US" sz="1600" b="1" dirty="0"/>
              <a:t> t</a:t>
            </a:r>
          </a:p>
          <a:p>
            <a:endParaRPr lang="en-US" sz="1600" b="1" dirty="0"/>
          </a:p>
          <a:p>
            <a:pPr algn="r"/>
            <a:r>
              <a:rPr lang="he-IL" sz="1600" b="1" dirty="0"/>
              <a:t>כאשר נעדכן את התא הנבחר פונקציית עדכון השכנים תהיה שוות ערך ל-1.</a:t>
            </a:r>
          </a:p>
        </p:txBody>
      </p:sp>
      <p:cxnSp>
        <p:nvCxnSpPr>
          <p:cNvPr id="20" name="מחבר חץ ישר 19">
            <a:extLst>
              <a:ext uri="{FF2B5EF4-FFF2-40B4-BE49-F238E27FC236}">
                <a16:creationId xmlns:a16="http://schemas.microsoft.com/office/drawing/2014/main" id="{D2053F7F-C4A8-4D53-B309-B39B33047125}"/>
              </a:ext>
            </a:extLst>
          </p:cNvPr>
          <p:cNvCxnSpPr>
            <a:cxnSpLocks/>
          </p:cNvCxnSpPr>
          <p:nvPr/>
        </p:nvCxnSpPr>
        <p:spPr>
          <a:xfrm>
            <a:off x="6223826" y="2899906"/>
            <a:ext cx="0" cy="67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363" y="3635449"/>
            <a:ext cx="1648925" cy="539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78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קצב למידה</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6646" y="1336432"/>
            <a:ext cx="3563877" cy="895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794564" y="2109936"/>
            <a:ext cx="8596668" cy="3880773"/>
          </a:xfrm>
          <a:prstGeom prst="rect">
            <a:avLst/>
          </a:prstGeom>
          <a:noFill/>
          <a:ln>
            <a:no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rtl="1">
              <a:buFont typeface="Wingdings 3" charset="2"/>
              <a:buNone/>
            </a:pPr>
            <a:endParaRPr lang="he-IL" dirty="0"/>
          </a:p>
          <a:p>
            <a:pPr algn="r" rt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a:t>
            </a:r>
            <a:r>
              <a:rPr lang="en-US" sz="2000" baseline="-25000" dirty="0" err="1">
                <a:latin typeface="Times New Roman" panose="02020603050405020304" pitchFamily="18" charset="0"/>
                <a:cs typeface="Times New Roman" panose="02020603050405020304" pitchFamily="18" charset="0"/>
              </a:rPr>
              <a:t>max</a:t>
            </a:r>
            <a:r>
              <a:rPr lang="en-US" dirty="0"/>
              <a:t> </a:t>
            </a:r>
            <a:r>
              <a:rPr lang="he-IL" dirty="0"/>
              <a:t> - מספר </a:t>
            </a:r>
            <a:r>
              <a:rPr lang="he-IL" dirty="0" err="1"/>
              <a:t>האיטרציות</a:t>
            </a:r>
            <a:r>
              <a:rPr lang="he-IL" dirty="0"/>
              <a:t> הכולל.</a:t>
            </a:r>
          </a:p>
          <a:p>
            <a:pPr algn="r" rtl="1">
              <a:buFont typeface="Wingdings" panose="05000000000000000000" pitchFamily="2" charset="2"/>
              <a:buChar char="§"/>
            </a:pPr>
            <a:endParaRPr lang="he-IL" dirty="0"/>
          </a:p>
          <a:p>
            <a:pPr algn="r" rt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 </a:t>
            </a:r>
            <a:r>
              <a:rPr lang="he-IL" dirty="0"/>
              <a:t> – מספר </a:t>
            </a:r>
            <a:r>
              <a:rPr lang="he-IL" dirty="0" err="1"/>
              <a:t>האיטרציה</a:t>
            </a:r>
            <a:r>
              <a:rPr lang="he-IL" dirty="0"/>
              <a:t> הנוכחית.</a:t>
            </a:r>
          </a:p>
          <a:p>
            <a:pPr algn="r" rtl="1">
              <a:buFont typeface="Wingdings" panose="05000000000000000000" pitchFamily="2" charset="2"/>
              <a:buChar char="§"/>
            </a:pPr>
            <a:endParaRPr lang="he-IL" dirty="0"/>
          </a:p>
          <a:p>
            <a:pPr algn="r" rtl="1">
              <a:buFont typeface="Wingdings" panose="05000000000000000000" pitchFamily="2" charset="2"/>
              <a:buChar char="§"/>
            </a:pPr>
            <a:endParaRPr lang="he-IL" dirty="0"/>
          </a:p>
          <a:p>
            <a:pPr algn="r" rtl="1">
              <a:buFont typeface="Wingdings" panose="05000000000000000000" pitchFamily="2" charset="2"/>
              <a:buChar char="§"/>
            </a:pPr>
            <a:r>
              <a:rPr lang="el-GR" sz="2000" dirty="0">
                <a:latin typeface="Times New Roman" panose="02020603050405020304" pitchFamily="18" charset="0"/>
                <a:cs typeface="Times New Roman" panose="02020603050405020304" pitchFamily="18" charset="0"/>
              </a:rPr>
              <a:t>η</a:t>
            </a:r>
            <a:r>
              <a:rPr lang="en-US" sz="2000" baseline="-25000" dirty="0">
                <a:latin typeface="Times New Roman" panose="02020603050405020304" pitchFamily="18" charset="0"/>
                <a:cs typeface="Times New Roman" panose="02020603050405020304" pitchFamily="18" charset="0"/>
              </a:rPr>
              <a:t>0</a:t>
            </a:r>
            <a:r>
              <a:rPr lang="he-IL" sz="2000" dirty="0">
                <a:latin typeface="Times New Roman" panose="02020603050405020304" pitchFamily="18" charset="0"/>
                <a:cs typeface="Times New Roman" panose="02020603050405020304" pitchFamily="18" charset="0"/>
              </a:rPr>
              <a:t> </a:t>
            </a:r>
            <a:r>
              <a:rPr lang="he-IL" dirty="0"/>
              <a:t>– קבוע התחלתי, בעל ערך : 0.1</a:t>
            </a:r>
          </a:p>
          <a:p>
            <a:pPr marL="0" indent="0" algn="r" rtl="1">
              <a:buFont typeface="Wingdings 3" charset="2"/>
              <a:buNone/>
            </a:pPr>
            <a:endParaRPr lang="he-IL" dirty="0"/>
          </a:p>
        </p:txBody>
      </p:sp>
    </p:spTree>
    <p:extLst>
      <p:ext uri="{BB962C8B-B14F-4D97-AF65-F5344CB8AC3E}">
        <p14:creationId xmlns:p14="http://schemas.microsoft.com/office/powerpoint/2010/main" val="152905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המשך התהליך</a:t>
            </a:r>
            <a:endParaRPr lang="en-US" dirty="0"/>
          </a:p>
        </p:txBody>
      </p:sp>
      <p:sp>
        <p:nvSpPr>
          <p:cNvPr id="3" name="Content Placeholder 2"/>
          <p:cNvSpPr>
            <a:spLocks noGrp="1"/>
          </p:cNvSpPr>
          <p:nvPr>
            <p:ph idx="1"/>
          </p:nvPr>
        </p:nvSpPr>
        <p:spPr>
          <a:xfrm>
            <a:off x="677334" y="1488613"/>
            <a:ext cx="8596668" cy="3880773"/>
          </a:xfrm>
          <a:noFill/>
          <a:ln>
            <a:noFill/>
          </a:ln>
        </p:spPr>
        <p:txBody>
          <a:bodyPr>
            <a:normAutofit/>
          </a:bodyPr>
          <a:lstStyle/>
          <a:p>
            <a:pPr marL="0" indent="0" algn="r" rtl="1">
              <a:buNone/>
            </a:pPr>
            <a:endParaRPr lang="he-IL" dirty="0"/>
          </a:p>
          <a:p>
            <a:pPr algn="r" rtl="1">
              <a:buFont typeface="Wingdings" panose="05000000000000000000" pitchFamily="2" charset="2"/>
              <a:buChar char="§"/>
            </a:pPr>
            <a:r>
              <a:rPr lang="he-IL" dirty="0"/>
              <a:t>לאחר שסיימנו להכניס את כל הוקטורים אל תוך המפה, נמחק אותם מן התאים, אך הפעם משקלם של התאים ישמר מהאיטרציה הראשונה ולא יוגרל אקראית.</a:t>
            </a:r>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כעת סיימנו </a:t>
            </a:r>
            <a:r>
              <a:rPr lang="en-US" dirty="0"/>
              <a:t>cycle</a:t>
            </a:r>
            <a:r>
              <a:rPr lang="he-IL" dirty="0"/>
              <a:t> אחד ונמשיך לעשות זאת כמספר ה </a:t>
            </a:r>
            <a:r>
              <a:rPr lang="en-US" dirty="0"/>
              <a:t>cycles</a:t>
            </a:r>
            <a:r>
              <a:rPr lang="he-IL" dirty="0"/>
              <a:t> אותו נבחר.</a:t>
            </a:r>
          </a:p>
          <a:p>
            <a:pPr marL="0" indent="0" algn="r" rtl="1">
              <a:buNone/>
            </a:pPr>
            <a:endParaRPr lang="he-IL" dirty="0"/>
          </a:p>
        </p:txBody>
      </p:sp>
      <p:pic>
        <p:nvPicPr>
          <p:cNvPr id="5" name="תמונה 4">
            <a:extLst>
              <a:ext uri="{FF2B5EF4-FFF2-40B4-BE49-F238E27FC236}">
                <a16:creationId xmlns:a16="http://schemas.microsoft.com/office/drawing/2014/main" id="{D7F1DACF-9843-4DFA-83B8-79FD563E78C2}"/>
              </a:ext>
            </a:extLst>
          </p:cNvPr>
          <p:cNvPicPr>
            <a:picLocks noChangeAspect="1"/>
          </p:cNvPicPr>
          <p:nvPr/>
        </p:nvPicPr>
        <p:blipFill>
          <a:blip r:embed="rId2"/>
          <a:stretch>
            <a:fillRect/>
          </a:stretch>
        </p:blipFill>
        <p:spPr>
          <a:xfrm>
            <a:off x="3248241" y="4536626"/>
            <a:ext cx="3347868" cy="2321374"/>
          </a:xfrm>
          <a:prstGeom prst="rect">
            <a:avLst/>
          </a:prstGeom>
        </p:spPr>
      </p:pic>
    </p:spTree>
    <p:extLst>
      <p:ext uri="{BB962C8B-B14F-4D97-AF65-F5344CB8AC3E}">
        <p14:creationId xmlns:p14="http://schemas.microsoft.com/office/powerpoint/2010/main" val="116467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173"/>
          </a:xfrm>
        </p:spPr>
        <p:txBody>
          <a:bodyPr/>
          <a:lstStyle/>
          <a:p>
            <a:pPr algn="r" rtl="1"/>
            <a:r>
              <a:rPr lang="he-IL" dirty="0"/>
              <a:t>כיצד לבחור מספר איטרציות</a:t>
            </a:r>
            <a:endParaRPr lang="en-US" dirty="0"/>
          </a:p>
        </p:txBody>
      </p:sp>
      <p:sp>
        <p:nvSpPr>
          <p:cNvPr id="3" name="Content Placeholder 2"/>
          <p:cNvSpPr>
            <a:spLocks noGrp="1"/>
          </p:cNvSpPr>
          <p:nvPr>
            <p:ph idx="1"/>
          </p:nvPr>
        </p:nvSpPr>
        <p:spPr>
          <a:xfrm>
            <a:off x="677334" y="1488613"/>
            <a:ext cx="8596668" cy="3880773"/>
          </a:xfrm>
          <a:noFill/>
          <a:ln>
            <a:noFill/>
          </a:ln>
        </p:spPr>
        <p:txBody>
          <a:bodyPr>
            <a:normAutofit/>
          </a:bodyPr>
          <a:lstStyle/>
          <a:p>
            <a:pPr marL="0" indent="0" algn="r" rtl="1">
              <a:buNone/>
            </a:pPr>
            <a:endParaRPr lang="he-IL" dirty="0"/>
          </a:p>
          <a:p>
            <a:pPr algn="r" rtl="1">
              <a:buFont typeface="Wingdings" panose="05000000000000000000" pitchFamily="2" charset="2"/>
              <a:buChar char="§"/>
            </a:pPr>
            <a:r>
              <a:rPr lang="he-IL" dirty="0"/>
              <a:t>ככל שכמות האיטרציות (</a:t>
            </a:r>
            <a:r>
              <a:rPr lang="en-US" dirty="0"/>
              <a:t>Cycles</a:t>
            </a:r>
            <a:r>
              <a:rPr lang="he-IL" dirty="0"/>
              <a:t>) תהיה גדולה יותר, למידת הנתונים וסיווגם יהיו טובים יותר.</a:t>
            </a:r>
          </a:p>
          <a:p>
            <a:pPr algn="r" rtl="1">
              <a:buFont typeface="Wingdings" panose="05000000000000000000" pitchFamily="2" charset="2"/>
              <a:buChar char="§"/>
            </a:pPr>
            <a:endParaRPr lang="he-IL" dirty="0"/>
          </a:p>
          <a:p>
            <a:pPr algn="r" rtl="1">
              <a:buFont typeface="Wingdings" panose="05000000000000000000" pitchFamily="2" charset="2"/>
              <a:buChar char="§"/>
            </a:pPr>
            <a:r>
              <a:rPr lang="he-IL" dirty="0"/>
              <a:t>כמות קטנה מדי של איטרציות לא תוכל לסווג כמו שצריך, אולם מספר גדול עם מספר רב של נתונים עלול לארוך זמן רב, לכן רצוי למצוא מספר איטרציות בהתבסס על מספר הנתונים בהם נשתמש לאותה ההרצה.</a:t>
            </a:r>
          </a:p>
        </p:txBody>
      </p:sp>
      <p:pic>
        <p:nvPicPr>
          <p:cNvPr id="5" name="תמונה 4">
            <a:extLst>
              <a:ext uri="{FF2B5EF4-FFF2-40B4-BE49-F238E27FC236}">
                <a16:creationId xmlns:a16="http://schemas.microsoft.com/office/drawing/2014/main" id="{7E4A0C5C-626A-4787-BFEE-063FBDDC2532}"/>
              </a:ext>
            </a:extLst>
          </p:cNvPr>
          <p:cNvPicPr>
            <a:picLocks noChangeAspect="1"/>
          </p:cNvPicPr>
          <p:nvPr/>
        </p:nvPicPr>
        <p:blipFill>
          <a:blip r:embed="rId2"/>
          <a:stretch>
            <a:fillRect/>
          </a:stretch>
        </p:blipFill>
        <p:spPr>
          <a:xfrm>
            <a:off x="677334" y="4061039"/>
            <a:ext cx="6639202" cy="2857500"/>
          </a:xfrm>
          <a:prstGeom prst="rect">
            <a:avLst/>
          </a:prstGeom>
        </p:spPr>
      </p:pic>
    </p:spTree>
    <p:extLst>
      <p:ext uri="{BB962C8B-B14F-4D97-AF65-F5344CB8AC3E}">
        <p14:creationId xmlns:p14="http://schemas.microsoft.com/office/powerpoint/2010/main" val="20508622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1801</TotalTime>
  <Words>977</Words>
  <Application>Microsoft Office PowerPoint</Application>
  <PresentationFormat>מסך רחב</PresentationFormat>
  <Paragraphs>116</Paragraphs>
  <Slides>22</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Times New Roman</vt:lpstr>
      <vt:lpstr>Trebuchet MS</vt:lpstr>
      <vt:lpstr>Wingdings</vt:lpstr>
      <vt:lpstr>Wingdings 3</vt:lpstr>
      <vt:lpstr>Facet</vt:lpstr>
      <vt:lpstr>Self-Organizing Maps (SOM)</vt:lpstr>
      <vt:lpstr>הקדמה</vt:lpstr>
      <vt:lpstr>קצת מושגים</vt:lpstr>
      <vt:lpstr>אז איך זה עובד ?</vt:lpstr>
      <vt:lpstr>אז איך זה עובד ?</vt:lpstr>
      <vt:lpstr>עדכון משקלים</vt:lpstr>
      <vt:lpstr>קצב למידה</vt:lpstr>
      <vt:lpstr>המשך התהליך</vt:lpstr>
      <vt:lpstr>כיצד לבחור מספר איטרציות</vt:lpstr>
      <vt:lpstr>פסאודו קוד:</vt:lpstr>
      <vt:lpstr>Input GUI</vt:lpstr>
      <vt:lpstr>RGB example</vt:lpstr>
      <vt:lpstr> - Output GUIהרצה בLIVE</vt:lpstr>
      <vt:lpstr>IRIS הרצה על מאגר נתוני פרחים: </vt:lpstr>
      <vt:lpstr>מצגת של PowerPoint‏</vt:lpstr>
      <vt:lpstr>מצגת של PowerPoint‏</vt:lpstr>
      <vt:lpstr>מצגת של PowerPoint‏</vt:lpstr>
      <vt:lpstr>Iris Output</vt:lpstr>
      <vt:lpstr>יתרונותיו של SOM</vt:lpstr>
      <vt:lpstr>בעיות במהלך הדרך</vt:lpstr>
      <vt:lpstr>מקורות</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Inﬁnite CacheFlow in Software-Deﬁned Networks</dc:title>
  <dc:creator>Raja</dc:creator>
  <cp:lastModifiedBy>שלומי אוחנה</cp:lastModifiedBy>
  <cp:revision>177</cp:revision>
  <dcterms:created xsi:type="dcterms:W3CDTF">2017-05-28T14:46:46Z</dcterms:created>
  <dcterms:modified xsi:type="dcterms:W3CDTF">2019-01-16T16:09:41Z</dcterms:modified>
</cp:coreProperties>
</file>