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303" r:id="rId5"/>
    <p:sldId id="304" r:id="rId6"/>
    <p:sldId id="307" r:id="rId7"/>
    <p:sldId id="305" r:id="rId8"/>
    <p:sldId id="306" r:id="rId9"/>
    <p:sldId id="275" r:id="rId10"/>
    <p:sldId id="291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92" r:id="rId19"/>
    <p:sldId id="287" r:id="rId20"/>
    <p:sldId id="288" r:id="rId21"/>
    <p:sldId id="289" r:id="rId22"/>
    <p:sldId id="290" r:id="rId23"/>
    <p:sldId id="293" r:id="rId24"/>
    <p:sldId id="294" r:id="rId25"/>
    <p:sldId id="295" r:id="rId26"/>
    <p:sldId id="296" r:id="rId27"/>
    <p:sldId id="282" r:id="rId28"/>
    <p:sldId id="277" r:id="rId29"/>
    <p:sldId id="278" r:id="rId30"/>
    <p:sldId id="297" r:id="rId31"/>
    <p:sldId id="299" r:id="rId32"/>
    <p:sldId id="300" r:id="rId33"/>
    <p:sldId id="302" r:id="rId34"/>
    <p:sldId id="301" r:id="rId35"/>
    <p:sldId id="29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5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1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14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07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EB99-8559-4F5C-BBA1-F50DC3C09B9E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7FFB01-77F9-4D2F-B6FA-ECF74C5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osp.net/blog/software-development/mobile/android/android-reverse-engineering-debugging-smali-using-smalide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268520/generate-signed-apk-android-studio" TargetMode="External"/><Relationship Id="rId2" Type="http://schemas.openxmlformats.org/officeDocument/2006/relationships/hyperlink" Target="https://crosp.net/blog/software-development/mobile/android/android-reverse-engineering-debugging-smali-using-smalidea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2718973/run-avd-emulator-without-android-studio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667" y="1764454"/>
            <a:ext cx="7766936" cy="1646302"/>
          </a:xfrm>
        </p:spPr>
        <p:txBody>
          <a:bodyPr/>
          <a:lstStyle/>
          <a:p>
            <a:r>
              <a:rPr lang="en-US" dirty="0"/>
              <a:t>Malware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CD0698-1DC2-4D9D-93B5-1506E3EB7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63423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 fontScale="92500"/>
          </a:bodyPr>
          <a:lstStyle/>
          <a:p>
            <a:r>
              <a:rPr lang="en-US" sz="2100" dirty="0"/>
              <a:t>When you create an application code, the </a:t>
            </a:r>
            <a:r>
              <a:rPr lang="en-US" sz="2100" dirty="0" err="1"/>
              <a:t>apk</a:t>
            </a:r>
            <a:r>
              <a:rPr lang="en-US" sz="2100" dirty="0"/>
              <a:t> file contains a .</a:t>
            </a:r>
            <a:r>
              <a:rPr lang="en-US" sz="2100" dirty="0" err="1"/>
              <a:t>dex</a:t>
            </a:r>
            <a:r>
              <a:rPr lang="en-US" sz="2100" dirty="0"/>
              <a:t> file, which contains binary Dalvik bytecode. </a:t>
            </a:r>
          </a:p>
          <a:p>
            <a:r>
              <a:rPr lang="en-US" sz="2100" dirty="0"/>
              <a:t>However, it's not easy to read or modify binary code, so there are tools out there to convert to and from a human readable representation. </a:t>
            </a:r>
          </a:p>
          <a:p>
            <a:r>
              <a:rPr lang="en-US" sz="2100" dirty="0"/>
              <a:t>The most common human readable format is known as Smali. </a:t>
            </a:r>
          </a:p>
          <a:p>
            <a:r>
              <a:rPr lang="en-US" sz="2100" dirty="0"/>
              <a:t>For example, </a:t>
            </a:r>
          </a:p>
          <a:p>
            <a:r>
              <a:rPr lang="en-US" sz="2100" dirty="0"/>
              <a:t>int x = 42</a:t>
            </a:r>
          </a:p>
          <a:p>
            <a:r>
              <a:rPr lang="en-US" sz="2100" dirty="0"/>
              <a:t>Assuming this is the first variable, then the </a:t>
            </a:r>
            <a:r>
              <a:rPr lang="en-US" sz="2100" dirty="0" err="1"/>
              <a:t>dex</a:t>
            </a:r>
            <a:r>
              <a:rPr lang="en-US" sz="2100" dirty="0"/>
              <a:t> code for the method will most likely contain the hexadecimal sequence:</a:t>
            </a:r>
          </a:p>
          <a:p>
            <a:r>
              <a:rPr lang="en-US" sz="2100" dirty="0"/>
              <a:t>13 00 2A 00</a:t>
            </a:r>
          </a:p>
          <a:p>
            <a:r>
              <a:rPr lang="en-US" sz="2100" dirty="0"/>
              <a:t>If you run </a:t>
            </a:r>
            <a:r>
              <a:rPr lang="en-US" sz="2100" dirty="0" err="1"/>
              <a:t>smali</a:t>
            </a:r>
            <a:r>
              <a:rPr lang="en-US" sz="2100" dirty="0"/>
              <a:t> on it, you'd get a text file containing the line</a:t>
            </a:r>
          </a:p>
          <a:p>
            <a:r>
              <a:rPr lang="en-US" sz="2100" dirty="0"/>
              <a:t>const/16 v0, 42</a:t>
            </a:r>
          </a:p>
          <a:p>
            <a:r>
              <a:rPr lang="en-US" sz="2100" dirty="0"/>
              <a:t>Let’s have a look in </a:t>
            </a:r>
            <a:r>
              <a:rPr lang="en-US" sz="2100" b="1" dirty="0">
                <a:hlinkClick r:id="rId2"/>
              </a:rPr>
              <a:t>here</a:t>
            </a:r>
            <a:r>
              <a:rPr lang="en-US" sz="21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02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 err="1"/>
              <a:t>dalvik's</a:t>
            </a:r>
            <a:r>
              <a:rPr lang="en-US" dirty="0"/>
              <a:t> bytecode has two major classes of types, primitive types and reference types. </a:t>
            </a:r>
          </a:p>
          <a:p>
            <a:r>
              <a:rPr lang="en-US" dirty="0"/>
              <a:t>Reference types are objects and arrays, everything else is a primitive.</a:t>
            </a:r>
          </a:p>
          <a:p>
            <a:r>
              <a:rPr lang="en-US" dirty="0"/>
              <a:t>Primitives are represented by a single letter.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9BCD58-D430-47A2-A730-3A8EBAE3F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62404"/>
              </p:ext>
            </p:extLst>
          </p:nvPr>
        </p:nvGraphicFramePr>
        <p:xfrm>
          <a:off x="1434517" y="2811780"/>
          <a:ext cx="3802502" cy="3733363"/>
        </p:xfrm>
        <a:graphic>
          <a:graphicData uri="http://schemas.openxmlformats.org/drawingml/2006/table">
            <a:tbl>
              <a:tblPr/>
              <a:tblGrid>
                <a:gridCol w="1818235">
                  <a:extLst>
                    <a:ext uri="{9D8B030D-6E8A-4147-A177-3AD203B41FA5}">
                      <a16:colId xmlns:a16="http://schemas.microsoft.com/office/drawing/2014/main" val="3563151919"/>
                    </a:ext>
                  </a:extLst>
                </a:gridCol>
                <a:gridCol w="1984267">
                  <a:extLst>
                    <a:ext uri="{9D8B030D-6E8A-4147-A177-3AD203B41FA5}">
                      <a16:colId xmlns:a16="http://schemas.microsoft.com/office/drawing/2014/main" val="2492454344"/>
                    </a:ext>
                  </a:extLst>
                </a:gridCol>
              </a:tblGrid>
              <a:tr h="51010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33651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Z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671078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19051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07306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48609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I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69297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</a:rPr>
                        <a:t>J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long (64 bits)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086739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0469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Double (64 bits)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5745"/>
                  </a:ext>
                </a:extLst>
              </a:tr>
              <a:tr h="29902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</a:rPr>
                        <a:t>Class/interface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4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1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Objects take the form </a:t>
            </a:r>
            <a:r>
              <a:rPr lang="en-US" dirty="0" err="1"/>
              <a:t>Lpackage</a:t>
            </a:r>
            <a:r>
              <a:rPr lang="en-US" dirty="0"/>
              <a:t>/name/</a:t>
            </a:r>
            <a:r>
              <a:rPr lang="en-US" dirty="0" err="1"/>
              <a:t>ObjectName</a:t>
            </a:r>
            <a:r>
              <a:rPr lang="en-US" dirty="0"/>
              <a:t>; - where the leading L indicates that it is a class type, package/name/ is the package that the object is in, </a:t>
            </a:r>
            <a:r>
              <a:rPr lang="en-US" dirty="0" err="1"/>
              <a:t>ObjectName</a:t>
            </a:r>
            <a:r>
              <a:rPr lang="en-US" dirty="0"/>
              <a:t> is the name of the class, and ; denotes the end of the object name. </a:t>
            </a:r>
          </a:p>
          <a:p>
            <a:r>
              <a:rPr lang="en-US" dirty="0"/>
              <a:t>For example, </a:t>
            </a:r>
            <a:r>
              <a:rPr lang="en-US" dirty="0" err="1"/>
              <a:t>Ljava</a:t>
            </a:r>
            <a:r>
              <a:rPr lang="en-US" dirty="0"/>
              <a:t>/</a:t>
            </a:r>
            <a:r>
              <a:rPr lang="en-US" dirty="0" err="1"/>
              <a:t>lang</a:t>
            </a:r>
            <a:r>
              <a:rPr lang="en-US" dirty="0"/>
              <a:t>/String; is equivalent to </a:t>
            </a:r>
            <a:r>
              <a:rPr lang="en-US" dirty="0" err="1"/>
              <a:t>java.lang.String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Arrays take the form [I - this would be an array of </a:t>
            </a:r>
            <a:r>
              <a:rPr lang="en-US" dirty="0" err="1"/>
              <a:t>ints</a:t>
            </a:r>
            <a:r>
              <a:rPr lang="en-US" dirty="0"/>
              <a:t> with a single dimension. i.e. int[] in java. For arrays with multiple dimensions, you simply add more [ characters. [[I = int[][], [[[I = int[][][], etc. </a:t>
            </a:r>
          </a:p>
          <a:p>
            <a:r>
              <a:rPr lang="en-US" dirty="0"/>
              <a:t>You can also have arrays of objects, [</a:t>
            </a:r>
            <a:r>
              <a:rPr lang="en-US" dirty="0" err="1"/>
              <a:t>Ljava</a:t>
            </a:r>
            <a:r>
              <a:rPr lang="en-US" dirty="0"/>
              <a:t>/</a:t>
            </a:r>
            <a:r>
              <a:rPr lang="en-US" dirty="0" err="1"/>
              <a:t>lang</a:t>
            </a:r>
            <a:r>
              <a:rPr lang="en-US" dirty="0"/>
              <a:t>/String; would be an array of Strings.</a:t>
            </a:r>
          </a:p>
        </p:txBody>
      </p:sp>
    </p:spTree>
    <p:extLst>
      <p:ext uri="{BB962C8B-B14F-4D97-AF65-F5344CB8AC3E}">
        <p14:creationId xmlns:p14="http://schemas.microsoft.com/office/powerpoint/2010/main" val="258009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Methods are always specified in a very verbose form that includes the type that contains the method, the method name, the types of the parameters and the return type. </a:t>
            </a:r>
          </a:p>
          <a:p>
            <a:r>
              <a:rPr lang="en-US" dirty="0"/>
              <a:t>All this information is required for the virtual machine to be able to find the correct method, and to be able to perform static analysis on the bytecode (for verification/optimization purposes).</a:t>
            </a:r>
          </a:p>
          <a:p>
            <a:r>
              <a:rPr lang="en-US" b="1" dirty="0" err="1"/>
              <a:t>Lpackage</a:t>
            </a:r>
            <a:r>
              <a:rPr lang="en-US" b="1" dirty="0"/>
              <a:t>/name/</a:t>
            </a:r>
            <a:r>
              <a:rPr lang="en-US" b="1" dirty="0" err="1"/>
              <a:t>ObjectName</a:t>
            </a:r>
            <a:r>
              <a:rPr lang="en-US" b="1" dirty="0"/>
              <a:t>;-&gt;</a:t>
            </a:r>
            <a:r>
              <a:rPr lang="en-US" b="1" dirty="0" err="1"/>
              <a:t>MethodName</a:t>
            </a:r>
            <a:r>
              <a:rPr lang="en-US" b="1" dirty="0"/>
              <a:t>(III)Z </a:t>
            </a:r>
          </a:p>
          <a:p>
            <a:r>
              <a:rPr lang="en-US" dirty="0"/>
              <a:t>Do you understand what this may refer to?</a:t>
            </a:r>
          </a:p>
        </p:txBody>
      </p:sp>
    </p:spTree>
    <p:extLst>
      <p:ext uri="{BB962C8B-B14F-4D97-AF65-F5344CB8AC3E}">
        <p14:creationId xmlns:p14="http://schemas.microsoft.com/office/powerpoint/2010/main" val="108981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b="1" dirty="0" err="1"/>
              <a:t>Lpackage</a:t>
            </a:r>
            <a:r>
              <a:rPr lang="en-US" b="1" dirty="0"/>
              <a:t>/name/</a:t>
            </a:r>
            <a:r>
              <a:rPr lang="en-US" b="1" dirty="0" err="1"/>
              <a:t>ObjectName</a:t>
            </a:r>
            <a:r>
              <a:rPr lang="en-US" b="1" dirty="0"/>
              <a:t>;-&gt;</a:t>
            </a:r>
            <a:r>
              <a:rPr lang="en-US" b="1" dirty="0" err="1"/>
              <a:t>MethodName</a:t>
            </a:r>
            <a:r>
              <a:rPr lang="en-US" b="1" dirty="0"/>
              <a:t>(III)Z </a:t>
            </a:r>
          </a:p>
          <a:p>
            <a:r>
              <a:rPr lang="en-US" dirty="0"/>
              <a:t>In this example, you should recognize </a:t>
            </a:r>
            <a:r>
              <a:rPr lang="en-US" dirty="0" err="1"/>
              <a:t>Lpackage</a:t>
            </a:r>
            <a:r>
              <a:rPr lang="en-US" dirty="0"/>
              <a:t>/name/</a:t>
            </a:r>
            <a:r>
              <a:rPr lang="en-US" dirty="0" err="1"/>
              <a:t>ObjectName</a:t>
            </a:r>
            <a:r>
              <a:rPr lang="en-US" dirty="0"/>
              <a:t>; as a class type. </a:t>
            </a:r>
            <a:r>
              <a:rPr lang="en-US" dirty="0" err="1"/>
              <a:t>MethodName</a:t>
            </a:r>
            <a:r>
              <a:rPr lang="en-US" dirty="0"/>
              <a:t> is obviously the name of the method. (III)Z is the method's signature. III are the parameters (in this case, 3 </a:t>
            </a:r>
            <a:r>
              <a:rPr lang="en-US" dirty="0" err="1"/>
              <a:t>ints</a:t>
            </a:r>
            <a:r>
              <a:rPr lang="en-US" dirty="0"/>
              <a:t>), and Z is the return type (bool).</a:t>
            </a:r>
          </a:p>
          <a:p>
            <a:r>
              <a:rPr lang="en-US" dirty="0"/>
              <a:t>What about this?</a:t>
            </a:r>
          </a:p>
          <a:p>
            <a:r>
              <a:rPr lang="en-US" b="1" dirty="0"/>
              <a:t>method(I[[</a:t>
            </a:r>
            <a:r>
              <a:rPr lang="en-US" b="1" dirty="0" err="1"/>
              <a:t>IILjava</a:t>
            </a:r>
            <a:r>
              <a:rPr lang="en-US" b="1" dirty="0"/>
              <a:t>/</a:t>
            </a:r>
            <a:r>
              <a:rPr lang="en-US" b="1" dirty="0" err="1"/>
              <a:t>lang</a:t>
            </a:r>
            <a:r>
              <a:rPr lang="en-US" b="1" dirty="0"/>
              <a:t>/String;[</a:t>
            </a:r>
            <a:r>
              <a:rPr lang="en-US" b="1" dirty="0" err="1"/>
              <a:t>Ljava</a:t>
            </a:r>
            <a:r>
              <a:rPr lang="en-US" b="1" dirty="0"/>
              <a:t>/</a:t>
            </a:r>
            <a:r>
              <a:rPr lang="en-US" b="1" dirty="0" err="1"/>
              <a:t>lang</a:t>
            </a:r>
            <a:r>
              <a:rPr lang="en-US" b="1" dirty="0"/>
              <a:t>/Object;)</a:t>
            </a:r>
            <a:r>
              <a:rPr lang="en-US" b="1" dirty="0" err="1"/>
              <a:t>Ljava</a:t>
            </a:r>
            <a:r>
              <a:rPr lang="en-US" b="1" dirty="0"/>
              <a:t>/</a:t>
            </a:r>
            <a:r>
              <a:rPr lang="en-US" b="1" dirty="0" err="1"/>
              <a:t>lang</a:t>
            </a:r>
            <a:r>
              <a:rPr lang="en-US" b="1" dirty="0"/>
              <a:t>/String;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5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b="1" dirty="0"/>
              <a:t>method(I[[</a:t>
            </a:r>
            <a:r>
              <a:rPr lang="en-US" b="1" dirty="0" err="1"/>
              <a:t>IILjava</a:t>
            </a:r>
            <a:r>
              <a:rPr lang="en-US" b="1" dirty="0"/>
              <a:t>/</a:t>
            </a:r>
            <a:r>
              <a:rPr lang="en-US" b="1" dirty="0" err="1"/>
              <a:t>lang</a:t>
            </a:r>
            <a:r>
              <a:rPr lang="en-US" b="1" dirty="0"/>
              <a:t>/String;[</a:t>
            </a:r>
            <a:r>
              <a:rPr lang="en-US" b="1" dirty="0" err="1"/>
              <a:t>Ljava</a:t>
            </a:r>
            <a:r>
              <a:rPr lang="en-US" b="1" dirty="0"/>
              <a:t>/</a:t>
            </a:r>
            <a:r>
              <a:rPr lang="en-US" b="1" dirty="0" err="1"/>
              <a:t>lang</a:t>
            </a:r>
            <a:r>
              <a:rPr lang="en-US" b="1" dirty="0"/>
              <a:t>/Object;)</a:t>
            </a:r>
            <a:r>
              <a:rPr lang="en-US" b="1" dirty="0" err="1"/>
              <a:t>Ljava</a:t>
            </a:r>
            <a:r>
              <a:rPr lang="en-US" b="1" dirty="0"/>
              <a:t>/</a:t>
            </a:r>
            <a:r>
              <a:rPr lang="en-US" b="1" dirty="0" err="1"/>
              <a:t>lang</a:t>
            </a:r>
            <a:r>
              <a:rPr lang="en-US" b="1" dirty="0"/>
              <a:t>/String;</a:t>
            </a:r>
          </a:p>
          <a:p>
            <a:r>
              <a:rPr lang="en-US" dirty="0"/>
              <a:t>It translates to:</a:t>
            </a:r>
          </a:p>
          <a:p>
            <a:r>
              <a:rPr lang="en-US" dirty="0"/>
              <a:t>String method(int, int[][], int, String, Object[])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9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Fields are likewise always specified in verbose form that includes the type that contains the field, the name of the field, and the type of the field.</a:t>
            </a:r>
          </a:p>
          <a:p>
            <a:r>
              <a:rPr lang="en-US" dirty="0"/>
              <a:t>Again, this is to allow the virtual machine to be able to find the correct field, as well as to perform static analysis on the bytecode.</a:t>
            </a:r>
          </a:p>
          <a:p>
            <a:r>
              <a:rPr lang="en-US" dirty="0"/>
              <a:t>They take the form:</a:t>
            </a:r>
          </a:p>
          <a:p>
            <a:r>
              <a:rPr lang="en-US" b="1" dirty="0" err="1"/>
              <a:t>Lpackage</a:t>
            </a:r>
            <a:r>
              <a:rPr lang="en-US" b="1" dirty="0"/>
              <a:t>/name/</a:t>
            </a:r>
            <a:r>
              <a:rPr lang="en-US" b="1" dirty="0" err="1"/>
              <a:t>ObjectName</a:t>
            </a:r>
            <a:r>
              <a:rPr lang="en-US" b="1" dirty="0"/>
              <a:t>;-&gt;</a:t>
            </a:r>
            <a:r>
              <a:rPr lang="en-US" b="1" dirty="0" err="1"/>
              <a:t>FieldName:Ljava</a:t>
            </a:r>
            <a:r>
              <a:rPr lang="en-US" b="1" dirty="0"/>
              <a:t>/</a:t>
            </a:r>
            <a:r>
              <a:rPr lang="en-US" b="1" dirty="0" err="1"/>
              <a:t>lang</a:t>
            </a:r>
            <a:r>
              <a:rPr lang="en-US" b="1" dirty="0"/>
              <a:t>/String;</a:t>
            </a:r>
          </a:p>
        </p:txBody>
      </p:sp>
    </p:spTree>
    <p:extLst>
      <p:ext uri="{BB962C8B-B14F-4D97-AF65-F5344CB8AC3E}">
        <p14:creationId xmlns:p14="http://schemas.microsoft.com/office/powerpoint/2010/main" val="255342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D34F12-49AC-4B02-8FD9-10DD2042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3" b="61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A place to hold values.</a:t>
            </a:r>
          </a:p>
          <a:p>
            <a:r>
              <a:rPr lang="en-US" dirty="0"/>
              <a:t>In Dalvik's bytecode, registers are always 32 bits, and can hold any type of value. </a:t>
            </a:r>
          </a:p>
          <a:p>
            <a:r>
              <a:rPr lang="en-US" dirty="0"/>
              <a:t>2 registers are used to hold 64 bit types (Long and Double).</a:t>
            </a:r>
          </a:p>
          <a:p>
            <a:r>
              <a:rPr lang="en-US" dirty="0"/>
              <a:t>There are two ways to specify how many registers are available in a method.</a:t>
            </a:r>
          </a:p>
          <a:p>
            <a:r>
              <a:rPr lang="en-US" dirty="0"/>
              <a:t>The </a:t>
            </a:r>
            <a:r>
              <a:rPr lang="en-US" i="1" dirty="0"/>
              <a:t>.registers</a:t>
            </a:r>
            <a:r>
              <a:rPr lang="en-US" dirty="0"/>
              <a:t> directive specifies the </a:t>
            </a:r>
            <a:r>
              <a:rPr lang="en-US" b="1" dirty="0"/>
              <a:t>total</a:t>
            </a:r>
            <a:r>
              <a:rPr lang="en-US" dirty="0"/>
              <a:t> number of registers in the method. </a:t>
            </a:r>
          </a:p>
          <a:p>
            <a:r>
              <a:rPr lang="en-US" dirty="0"/>
              <a:t>The alternate </a:t>
            </a:r>
            <a:r>
              <a:rPr lang="en-US" i="1" dirty="0"/>
              <a:t>.locals </a:t>
            </a:r>
            <a:r>
              <a:rPr lang="en-US" dirty="0"/>
              <a:t>directive specifies the number of </a:t>
            </a:r>
            <a:r>
              <a:rPr lang="en-US" b="1" dirty="0"/>
              <a:t>non-parameter</a:t>
            </a:r>
            <a:r>
              <a:rPr lang="en-US" dirty="0"/>
              <a:t> registers in the method. </a:t>
            </a:r>
          </a:p>
        </p:txBody>
      </p:sp>
    </p:spTree>
    <p:extLst>
      <p:ext uri="{BB962C8B-B14F-4D97-AF65-F5344CB8AC3E}">
        <p14:creationId xmlns:p14="http://schemas.microsoft.com/office/powerpoint/2010/main" val="208094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When a method is invoked, the parameters to the method are placed into the last n registers. </a:t>
            </a:r>
          </a:p>
          <a:p>
            <a:r>
              <a:rPr lang="en-US" dirty="0"/>
              <a:t>If a method has 2 arguments, and 5 registers (v0-v4), the arguments would be placed into the last 2 registers - v3 and v4.</a:t>
            </a:r>
          </a:p>
          <a:p>
            <a:r>
              <a:rPr lang="en-US" dirty="0"/>
              <a:t>The first parameter to a non-static methods is always the object that the method is being invoked on.</a:t>
            </a:r>
          </a:p>
        </p:txBody>
      </p:sp>
    </p:spTree>
    <p:extLst>
      <p:ext uri="{BB962C8B-B14F-4D97-AF65-F5344CB8AC3E}">
        <p14:creationId xmlns:p14="http://schemas.microsoft.com/office/powerpoint/2010/main" val="339528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Reverse engineering, also called back engineering, is the process by which a man-made object is deconstructed to reveal its designs, architecture, or to extract knowledge from the object.</a:t>
            </a:r>
          </a:p>
          <a:p>
            <a:r>
              <a:rPr lang="en-US" sz="2800" dirty="0"/>
              <a:t>Similar to scientific research, the only difference being that scientific research is about a natural phenomenon.</a:t>
            </a:r>
          </a:p>
        </p:txBody>
      </p:sp>
    </p:spTree>
    <p:extLst>
      <p:ext uri="{BB962C8B-B14F-4D97-AF65-F5344CB8AC3E}">
        <p14:creationId xmlns:p14="http://schemas.microsoft.com/office/powerpoint/2010/main" val="2153048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For example, let's say you are writing a non-static method </a:t>
            </a:r>
            <a:r>
              <a:rPr lang="en-US" dirty="0" err="1"/>
              <a:t>LMyObject</a:t>
            </a:r>
            <a:r>
              <a:rPr lang="en-US" dirty="0"/>
              <a:t>;-&gt;</a:t>
            </a:r>
            <a:r>
              <a:rPr lang="en-US" dirty="0" err="1"/>
              <a:t>callMe</a:t>
            </a:r>
            <a:r>
              <a:rPr lang="en-US" dirty="0"/>
              <a:t>(II)V. This method has 2 integer parameters, but it also has an implicit </a:t>
            </a:r>
            <a:r>
              <a:rPr lang="en-US" dirty="0" err="1"/>
              <a:t>LMyObject</a:t>
            </a:r>
            <a:r>
              <a:rPr lang="en-US" dirty="0"/>
              <a:t>; parameter before both integer parameters, so there are a total of 3 arguments to the method.</a:t>
            </a:r>
          </a:p>
          <a:p>
            <a:r>
              <a:rPr lang="en-US" dirty="0"/>
              <a:t>Where is </a:t>
            </a:r>
            <a:r>
              <a:rPr lang="en-US" dirty="0" err="1"/>
              <a:t>LMyObject</a:t>
            </a:r>
            <a:r>
              <a:rPr lang="en-US" dirty="0"/>
              <a:t> is and where are the two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454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For example, let's say you are writing a non-static method </a:t>
            </a:r>
            <a:r>
              <a:rPr lang="en-US" dirty="0" err="1"/>
              <a:t>LMyObject</a:t>
            </a:r>
            <a:r>
              <a:rPr lang="en-US" dirty="0"/>
              <a:t>;-&gt;</a:t>
            </a:r>
            <a:r>
              <a:rPr lang="en-US" dirty="0" err="1"/>
              <a:t>callMe</a:t>
            </a:r>
            <a:r>
              <a:rPr lang="en-US" dirty="0"/>
              <a:t>(II)V. This method has 2 integer parameters, but it also has an implicit </a:t>
            </a:r>
            <a:r>
              <a:rPr lang="en-US" dirty="0" err="1"/>
              <a:t>LMyObject</a:t>
            </a:r>
            <a:r>
              <a:rPr lang="en-US" dirty="0"/>
              <a:t>; parameter before both integer parameters, so there are a total of 3 arguments to the method.</a:t>
            </a:r>
          </a:p>
          <a:p>
            <a:r>
              <a:rPr lang="en-US" dirty="0"/>
              <a:t>Where is </a:t>
            </a:r>
            <a:r>
              <a:rPr lang="en-US" dirty="0" err="1"/>
              <a:t>LMyObject</a:t>
            </a:r>
            <a:r>
              <a:rPr lang="en-US" dirty="0"/>
              <a:t> is and where are the two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r>
              <a:rPr lang="en-US" b="1" dirty="0"/>
              <a:t>V0 holds </a:t>
            </a:r>
            <a:r>
              <a:rPr lang="en-US" b="1" dirty="0" err="1"/>
              <a:t>LMyObject</a:t>
            </a:r>
            <a:r>
              <a:rPr lang="en-US" b="1" dirty="0"/>
              <a:t>, and v1,v2 the two </a:t>
            </a:r>
            <a:r>
              <a:rPr lang="en-US" b="1" dirty="0" err="1"/>
              <a:t>ints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241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dirty="0"/>
              <a:t>There are two naming schemes for registers - the normal </a:t>
            </a:r>
            <a:r>
              <a:rPr lang="en-US" i="1" dirty="0"/>
              <a:t>v</a:t>
            </a:r>
            <a:r>
              <a:rPr lang="en-US" dirty="0"/>
              <a:t> naming scheme and the </a:t>
            </a:r>
            <a:r>
              <a:rPr lang="en-US" i="1" dirty="0"/>
              <a:t>p</a:t>
            </a:r>
            <a:r>
              <a:rPr lang="en-US" dirty="0"/>
              <a:t> naming scheme for parameter registers. </a:t>
            </a:r>
          </a:p>
          <a:p>
            <a:r>
              <a:rPr lang="en-US" dirty="0"/>
              <a:t>The first register in the </a:t>
            </a:r>
            <a:r>
              <a:rPr lang="en-US" i="1" dirty="0"/>
              <a:t>p</a:t>
            </a:r>
            <a:r>
              <a:rPr lang="en-US" dirty="0"/>
              <a:t> naming scheme is the first parameter register in the method. </a:t>
            </a:r>
          </a:p>
          <a:p>
            <a:r>
              <a:rPr lang="en-US" dirty="0"/>
              <a:t>For example, a method with 3 arguments and 5 total registers. The following table shows the normal </a:t>
            </a:r>
            <a:r>
              <a:rPr lang="en-US" i="1" dirty="0"/>
              <a:t>v</a:t>
            </a:r>
            <a:r>
              <a:rPr lang="en-US" dirty="0"/>
              <a:t> name for each register, followed by the </a:t>
            </a:r>
            <a:r>
              <a:rPr lang="en-US" i="1" dirty="0"/>
              <a:t>p </a:t>
            </a:r>
            <a:r>
              <a:rPr lang="en-US" dirty="0"/>
              <a:t>name for the parameter registers:</a:t>
            </a:r>
          </a:p>
          <a:p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47115B-11A5-4CDF-B581-053C3E4CF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19739"/>
              </p:ext>
            </p:extLst>
          </p:nvPr>
        </p:nvGraphicFramePr>
        <p:xfrm>
          <a:off x="1432368" y="3944621"/>
          <a:ext cx="6762750" cy="1965960"/>
        </p:xfrm>
        <a:graphic>
          <a:graphicData uri="http://schemas.openxmlformats.org/drawingml/2006/table">
            <a:tbl>
              <a:tblPr/>
              <a:tblGrid>
                <a:gridCol w="917998">
                  <a:extLst>
                    <a:ext uri="{9D8B030D-6E8A-4147-A177-3AD203B41FA5}">
                      <a16:colId xmlns:a16="http://schemas.microsoft.com/office/drawing/2014/main" val="2226390389"/>
                    </a:ext>
                  </a:extLst>
                </a:gridCol>
                <a:gridCol w="951346">
                  <a:extLst>
                    <a:ext uri="{9D8B030D-6E8A-4147-A177-3AD203B41FA5}">
                      <a16:colId xmlns:a16="http://schemas.microsoft.com/office/drawing/2014/main" val="3253874786"/>
                    </a:ext>
                  </a:extLst>
                </a:gridCol>
                <a:gridCol w="4893406">
                  <a:extLst>
                    <a:ext uri="{9D8B030D-6E8A-4147-A177-3AD203B41FA5}">
                      <a16:colId xmlns:a16="http://schemas.microsoft.com/office/drawing/2014/main" val="2597410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Local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Param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0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v0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the first local 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1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the second local 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36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first parameter 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6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second parameter 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32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v4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the third parameter 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9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0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8" y="1270000"/>
            <a:ext cx="9293609" cy="5211482"/>
          </a:xfrm>
        </p:spPr>
        <p:txBody>
          <a:bodyPr>
            <a:normAutofit/>
          </a:bodyPr>
          <a:lstStyle/>
          <a:p>
            <a:r>
              <a:rPr lang="en-US" dirty="0"/>
              <a:t>Let’s take an example:</a:t>
            </a:r>
          </a:p>
          <a:p>
            <a:r>
              <a:rPr lang="en-US" b="1" dirty="0"/>
              <a:t>move-wide/from16 </a:t>
            </a:r>
            <a:r>
              <a:rPr lang="en-US" b="1" dirty="0" err="1"/>
              <a:t>vAA</a:t>
            </a:r>
            <a:r>
              <a:rPr lang="en-US" b="1" dirty="0"/>
              <a:t>, </a:t>
            </a:r>
            <a:r>
              <a:rPr lang="en-US" b="1" dirty="0" err="1"/>
              <a:t>vBBBB</a:t>
            </a:r>
            <a:endParaRPr lang="en-US" b="1" dirty="0"/>
          </a:p>
          <a:p>
            <a:r>
              <a:rPr lang="en-US" dirty="0"/>
              <a:t>"move" is the base opcode, indicating the base operation (move a register's value).</a:t>
            </a:r>
          </a:p>
          <a:p>
            <a:r>
              <a:rPr lang="en-US" dirty="0"/>
              <a:t>"wide" is the name suffix, indicating that it operates on wide (64 bit) data.</a:t>
            </a:r>
          </a:p>
          <a:p>
            <a:r>
              <a:rPr lang="en-US" dirty="0"/>
              <a:t>"from16" is the opcode suffix, indicating a variant that has a 16-bit register reference as a source.</a:t>
            </a:r>
          </a:p>
          <a:p>
            <a:r>
              <a:rPr lang="en-US" dirty="0"/>
              <a:t>"</a:t>
            </a:r>
            <a:r>
              <a:rPr lang="en-US" dirty="0" err="1"/>
              <a:t>vAA</a:t>
            </a:r>
            <a:r>
              <a:rPr lang="en-US" dirty="0"/>
              <a:t>" is the destination register (implied by the operation; again, the rule is that destination arguments always come first), which must be in the range v0 – v255.</a:t>
            </a:r>
          </a:p>
          <a:p>
            <a:r>
              <a:rPr lang="en-US" dirty="0"/>
              <a:t>"</a:t>
            </a:r>
            <a:r>
              <a:rPr lang="en-US" dirty="0" err="1"/>
              <a:t>vBBBB</a:t>
            </a:r>
            <a:r>
              <a:rPr lang="en-US" dirty="0"/>
              <a:t>" is the source register, which must be in the range v0 – v65535.</a:t>
            </a:r>
          </a:p>
        </p:txBody>
      </p:sp>
    </p:spTree>
    <p:extLst>
      <p:ext uri="{BB962C8B-B14F-4D97-AF65-F5344CB8AC3E}">
        <p14:creationId xmlns:p14="http://schemas.microsoft.com/office/powerpoint/2010/main" val="323459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moves…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8415C-24A4-4973-B615-6644A8009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70186"/>
              </p:ext>
            </p:extLst>
          </p:nvPr>
        </p:nvGraphicFramePr>
        <p:xfrm>
          <a:off x="515938" y="1270000"/>
          <a:ext cx="9293226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742">
                  <a:extLst>
                    <a:ext uri="{9D8B030D-6E8A-4147-A177-3AD203B41FA5}">
                      <a16:colId xmlns:a16="http://schemas.microsoft.com/office/drawing/2014/main" val="2748621014"/>
                    </a:ext>
                  </a:extLst>
                </a:gridCol>
                <a:gridCol w="3097742">
                  <a:extLst>
                    <a:ext uri="{9D8B030D-6E8A-4147-A177-3AD203B41FA5}">
                      <a16:colId xmlns:a16="http://schemas.microsoft.com/office/drawing/2014/main" val="3084457469"/>
                    </a:ext>
                  </a:extLst>
                </a:gridCol>
                <a:gridCol w="3097742">
                  <a:extLst>
                    <a:ext uri="{9D8B030D-6E8A-4147-A177-3AD203B41FA5}">
                      <a16:colId xmlns:a16="http://schemas.microsoft.com/office/drawing/2014/main" val="216985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(4 bits)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(4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the contents of non-object register to another.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move/from16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(8 bits)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(16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the contents of non-object register to another.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move/16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vAAAA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(16 bits)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(16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the contents of non-object register to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2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move-object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(4 bits)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(4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contents of object-bear register to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8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move-result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register (8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single-word non-object result of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most recent invoke-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 the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indicated register. This must be done immediately after an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invoke-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8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43" y="221672"/>
            <a:ext cx="8596668" cy="1320800"/>
          </a:xfrm>
        </p:spPr>
        <p:txBody>
          <a:bodyPr/>
          <a:lstStyle/>
          <a:p>
            <a:r>
              <a:rPr lang="en-US" dirty="0"/>
              <a:t>Invokes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8415C-24A4-4973-B615-6644A8009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189365"/>
              </p:ext>
            </p:extLst>
          </p:nvPr>
        </p:nvGraphicFramePr>
        <p:xfrm>
          <a:off x="211137" y="882072"/>
          <a:ext cx="11435918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207">
                  <a:extLst>
                    <a:ext uri="{9D8B030D-6E8A-4147-A177-3AD203B41FA5}">
                      <a16:colId xmlns:a16="http://schemas.microsoft.com/office/drawing/2014/main" val="2748621014"/>
                    </a:ext>
                  </a:extLst>
                </a:gridCol>
                <a:gridCol w="4621738">
                  <a:extLst>
                    <a:ext uri="{9D8B030D-6E8A-4147-A177-3AD203B41FA5}">
                      <a16:colId xmlns:a16="http://schemas.microsoft.com/office/drawing/2014/main" val="3084457469"/>
                    </a:ext>
                  </a:extLst>
                </a:gridCol>
                <a:gridCol w="3811973">
                  <a:extLst>
                    <a:ext uri="{9D8B030D-6E8A-4147-A177-3AD203B41FA5}">
                      <a16:colId xmlns:a16="http://schemas.microsoft.com/office/drawing/2014/main" val="216985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invoke-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kind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vF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vG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meth@BBBB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argument word count (4)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method reference index (16)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C..G: argument registers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the indicated method. The result may be stored with an appropriate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move-result* variant as the immediately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subsequent instruction.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invoke-virtual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virtual method (not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private, static, or final, and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 constructor).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Invoke-super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closest superclass's virtual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2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Invoke-direct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non-static direct method (an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 method that is either a private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 method or a constructor).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8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invoke-static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Invoke-interface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method in an object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whose concrete class isn't known.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94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60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instructions…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728415C-24A4-4973-B615-6644A8009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874558"/>
              </p:ext>
            </p:extLst>
          </p:nvPr>
        </p:nvGraphicFramePr>
        <p:xfrm>
          <a:off x="515938" y="1270000"/>
          <a:ext cx="9293226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7742">
                  <a:extLst>
                    <a:ext uri="{9D8B030D-6E8A-4147-A177-3AD203B41FA5}">
                      <a16:colId xmlns:a16="http://schemas.microsoft.com/office/drawing/2014/main" val="2748621014"/>
                    </a:ext>
                  </a:extLst>
                </a:gridCol>
                <a:gridCol w="3097742">
                  <a:extLst>
                    <a:ext uri="{9D8B030D-6E8A-4147-A177-3AD203B41FA5}">
                      <a16:colId xmlns:a16="http://schemas.microsoft.com/office/drawing/2014/main" val="3084457469"/>
                    </a:ext>
                  </a:extLst>
                </a:gridCol>
                <a:gridCol w="3097742">
                  <a:extLst>
                    <a:ext uri="{9D8B030D-6E8A-4147-A177-3AD203B41FA5}">
                      <a16:colId xmlns:a16="http://schemas.microsoft.com/office/drawing/2014/main" val="216985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iput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-kind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field@CCCC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value register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(4)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object register (4)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 instance field reference index(16)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the identified object instance field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 with the identified field, loading or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storing into the value register.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2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if-</a:t>
                      </a: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+CCCC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(options: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eq/ne/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first register (4)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second register (4)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 signed branch offset (16)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 to the given destination if the given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registers' values compare as specified.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signed branch offset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Unconditionally jump to the indicated instruction.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2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new-instance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object instance which places its reference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8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const-string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string constant and passes reference into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20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Smali</a:t>
            </a:r>
            <a:r>
              <a:rPr lang="en-US" dirty="0"/>
              <a:t>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.class public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/example/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simmobileversion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simConnection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Class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.super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Ljava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/Object;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Parent class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.source "simConnection.java"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.field private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connected:Z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Boolean variable declaration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.field private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connectionThread:Ljava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/Thread;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Thread variable declaration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.field private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lastLocalId:I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Integer variable declaration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.method public connect()V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.registers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[instruction] {</a:t>
            </a:r>
            <a:r>
              <a:rPr lang="en-US" altLang="ko-KR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[package-type]-&gt;[function-name](</a:t>
            </a:r>
            <a:r>
              <a:rPr lang="en-US" altLang="ko-KR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-type)ret-type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iget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-object v0, p0,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/example/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simmobileversion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SimConnection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;-&gt;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outputStream:Ljava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invoke-static {},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/example/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simmobileversion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SimProtocol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;-&gt;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generateConnect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() [B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move-result-object 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invoke-virtual {v0, v1},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Ljava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;-&gt;write([B)V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invoke-virtual {v0},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Ljava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;-&gt;flush()V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.end method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method</a:t>
            </a:r>
            <a:endParaRPr lang="ko-KR" alt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5751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guess the Java source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ko-KR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smali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const/4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v1, 0x1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if-ne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v0, v1,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:cond_0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v0 not equals 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const/4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v2, 0x2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v0, v2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:goto_0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:cond_0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const/4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v2, 0x3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v0, v2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:goto_0</a:t>
            </a:r>
          </a:p>
        </p:txBody>
      </p:sp>
    </p:spTree>
    <p:extLst>
      <p:ext uri="{BB962C8B-B14F-4D97-AF65-F5344CB8AC3E}">
        <p14:creationId xmlns:p14="http://schemas.microsoft.com/office/powerpoint/2010/main" val="220985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guess the Java source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Java code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intVar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== 1)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intVar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intVar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considerations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if-eq v0, v1, :cond_0 // v0 equals 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</a:t>
            </a:r>
            <a:r>
              <a:rPr lang="en-US" altLang="ko-KR" sz="20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v0, v1, :cond_0 // v0 is greater or equal to v1</a:t>
            </a:r>
            <a:endParaRPr lang="ko-KR" altLang="en-US" sz="2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sz="2000" dirty="0"/>
              <a:t>There are many reasons for performing reverse engineering in various fields.</a:t>
            </a:r>
          </a:p>
          <a:p>
            <a:r>
              <a:rPr lang="en-US" sz="2000" dirty="0"/>
              <a:t>Reverse engineering has its origins in the analysis of hardware for commercial or military advantage.</a:t>
            </a:r>
          </a:p>
          <a:p>
            <a:r>
              <a:rPr lang="en-US" sz="2000" dirty="0"/>
              <a:t>However, the reverse engineering process is not concerned with creating a copy or changing the artifact in some way; it is only an analysis in order to deduce design features from products with little or no additional knowledge about the procedures involved in their original production.</a:t>
            </a:r>
          </a:p>
          <a:p>
            <a:r>
              <a:rPr lang="en-US" sz="2000" dirty="0"/>
              <a:t>In some cases, the goal of the reverse engineering process can simply be a redocumentation of legacy systems.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89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36" y="1270000"/>
            <a:ext cx="11220929" cy="52114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v1, 0x7f05002e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iget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-object v2, p0,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;-&gt;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d:Lcom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invoke-virtual {v2},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/f;-&gt;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getPanelModel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move-result-object v2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invoke-virtual {v2},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/h;-&gt;b()I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move-result v2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invoke-virtual {v0, v1, v2},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/company/e/k;-&gt;a(II)V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iget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-object v0, p0,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;-&gt;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c:Lcom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/company/e/k;</a:t>
            </a:r>
          </a:p>
        </p:txBody>
      </p:sp>
    </p:spTree>
    <p:extLst>
      <p:ext uri="{BB962C8B-B14F-4D97-AF65-F5344CB8AC3E}">
        <p14:creationId xmlns:p14="http://schemas.microsoft.com/office/powerpoint/2010/main" val="230813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</a:t>
            </a:r>
            <a:r>
              <a:rPr lang="en-US" dirty="0" err="1"/>
              <a:t>smalli</a:t>
            </a:r>
            <a:r>
              <a:rPr lang="en-US" dirty="0"/>
              <a:t> inside A.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36" y="1270000"/>
            <a:ext cx="11220929" cy="521148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Installing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smali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 plugin and so on…</a:t>
            </a:r>
            <a:endParaRPr lang="he-IL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Creating an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apk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 in android studio</a:t>
            </a:r>
            <a:endParaRPr lang="he-IL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scheme for acquiring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smali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 from an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 your code in Android studio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 an APK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apktool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apk_name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to the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smali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704992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36" y="1270000"/>
            <a:ext cx="11220929" cy="52114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we will get acquainted with Android studio and </a:t>
            </a:r>
            <a:r>
              <a:rPr lang="en-US" altLang="ko-KR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smali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code.</a:t>
            </a:r>
            <a:endParaRPr lang="he-IL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an app which have three text fields.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each field the user inserts an int.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button with the word “Calc” on it.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click on the button would trigger an addition function.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sum will be showed on the third text field.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Sound easy, right?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Now, reverse engineer the app.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task will be to change the int types to floats.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second task will be to change the addition function to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multiplication function. Find the specific place for such a change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implement it.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6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36" y="1270000"/>
            <a:ext cx="11220929" cy="52114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you did each task, package the app, sign it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try to run it on an emulator.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can run an app without opening Android Studio you can look at: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hlinkClick r:id="rId2"/>
              </a:rPr>
              <a:t>https://stackoverflow.com/questions/42718973/run-avd-emulator-without-android-studio</a:t>
            </a: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7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36" y="1270000"/>
            <a:ext cx="11220929" cy="52114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3E0058-AC01-461A-8757-C1A75A40D044}"/>
              </a:ext>
            </a:extLst>
          </p:cNvPr>
          <p:cNvSpPr/>
          <p:nvPr/>
        </p:nvSpPr>
        <p:spPr>
          <a:xfrm>
            <a:off x="2977662" y="2227385"/>
            <a:ext cx="2954215" cy="39389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3EC863-A5F4-46B6-9730-B35D0F2D2A3E}"/>
              </a:ext>
            </a:extLst>
          </p:cNvPr>
          <p:cNvSpPr/>
          <p:nvPr/>
        </p:nvSpPr>
        <p:spPr>
          <a:xfrm>
            <a:off x="3126153" y="2930769"/>
            <a:ext cx="1047262" cy="498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97A2E0-C4EF-41B8-A99C-50AD14D3B9AF}"/>
              </a:ext>
            </a:extLst>
          </p:cNvPr>
          <p:cNvSpPr/>
          <p:nvPr/>
        </p:nvSpPr>
        <p:spPr>
          <a:xfrm>
            <a:off x="4591538" y="2953237"/>
            <a:ext cx="1047262" cy="498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FEA5F5-1AB5-4384-85DC-AE7A77462CEA}"/>
              </a:ext>
            </a:extLst>
          </p:cNvPr>
          <p:cNvSpPr/>
          <p:nvPr/>
        </p:nvSpPr>
        <p:spPr>
          <a:xfrm>
            <a:off x="3865883" y="3883266"/>
            <a:ext cx="1047262" cy="4982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09F03-AB70-48B2-B233-E4D0091CA035}"/>
              </a:ext>
            </a:extLst>
          </p:cNvPr>
          <p:cNvSpPr/>
          <p:nvPr/>
        </p:nvSpPr>
        <p:spPr>
          <a:xfrm>
            <a:off x="3928406" y="4998913"/>
            <a:ext cx="1047262" cy="4982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70727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Android System">
            <a:extLst>
              <a:ext uri="{FF2B5EF4-FFF2-40B4-BE49-F238E27FC236}">
                <a16:creationId xmlns:a16="http://schemas.microsoft.com/office/drawing/2014/main" id="{4EC0C9FB-4626-401A-B4F2-1014914BB9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r="9813" b="781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2986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APKtool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68A04-2F13-4FC7-B806-FC8072011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543841"/>
            <a:ext cx="8596312" cy="466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4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APKtool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sz="2000" dirty="0"/>
              <a:t>A tool for reverse engineering 3rd party, closed, binary Android apps. </a:t>
            </a:r>
          </a:p>
          <a:p>
            <a:r>
              <a:rPr lang="en-US" sz="2000" dirty="0"/>
              <a:t>It can decode resources to nearly original form and rebuild them after making some modifications. </a:t>
            </a:r>
          </a:p>
          <a:p>
            <a:r>
              <a:rPr lang="en-US" sz="2000" dirty="0"/>
              <a:t>It also makes working with an app easier because of the project like file structure and automation of some repetitive tasks like building </a:t>
            </a:r>
            <a:r>
              <a:rPr lang="en-US" sz="2000" dirty="0" err="1"/>
              <a:t>apk</a:t>
            </a:r>
            <a:r>
              <a:rPr lang="en-US" sz="2000" dirty="0"/>
              <a:t>, etc.</a:t>
            </a:r>
          </a:p>
          <a:p>
            <a:r>
              <a:rPr lang="en-US" sz="2000" dirty="0"/>
              <a:t>The commands you’ll run are:</a:t>
            </a:r>
          </a:p>
          <a:p>
            <a:r>
              <a:rPr lang="en-US" sz="2000" b="1" dirty="0" err="1"/>
              <a:t>apktool</a:t>
            </a:r>
            <a:r>
              <a:rPr lang="en-US" sz="2000" b="1" dirty="0"/>
              <a:t> d </a:t>
            </a:r>
            <a:r>
              <a:rPr lang="en-US" sz="2000" b="1" dirty="0" err="1"/>
              <a:t>apk_file</a:t>
            </a:r>
            <a:endParaRPr lang="en-US" sz="2000" b="1" dirty="0"/>
          </a:p>
          <a:p>
            <a:r>
              <a:rPr lang="en-US" sz="2000" dirty="0"/>
              <a:t>For opening/</a:t>
            </a:r>
            <a:r>
              <a:rPr lang="en-US" sz="2000" dirty="0" err="1"/>
              <a:t>depackaing</a:t>
            </a:r>
            <a:r>
              <a:rPr lang="en-US" sz="2000" dirty="0"/>
              <a:t> an APK to its subordinate files.</a:t>
            </a:r>
          </a:p>
          <a:p>
            <a:r>
              <a:rPr lang="en-US" sz="2000" b="1" dirty="0" err="1"/>
              <a:t>apktool</a:t>
            </a:r>
            <a:r>
              <a:rPr lang="en-US" sz="2000" b="1" dirty="0"/>
              <a:t> b </a:t>
            </a:r>
            <a:r>
              <a:rPr lang="en-US" sz="2000" b="1" dirty="0" err="1"/>
              <a:t>dir</a:t>
            </a:r>
            <a:endParaRPr lang="en-US" sz="2000" b="1" dirty="0"/>
          </a:p>
          <a:p>
            <a:r>
              <a:rPr lang="en-US" sz="2000" dirty="0"/>
              <a:t>For repacking a directory to its APK decompressed file.</a:t>
            </a:r>
          </a:p>
        </p:txBody>
      </p:sp>
    </p:spTree>
    <p:extLst>
      <p:ext uri="{BB962C8B-B14F-4D97-AF65-F5344CB8AC3E}">
        <p14:creationId xmlns:p14="http://schemas.microsoft.com/office/powerpoint/2010/main" val="38770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Jarsigner</a:t>
            </a:r>
            <a:endParaRPr lang="en-US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4F59F0A-0EBA-4DDA-ADB5-7DF7E7CEA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12" y="2160588"/>
            <a:ext cx="4643214" cy="3881437"/>
          </a:xfrm>
        </p:spPr>
      </p:pic>
    </p:spTree>
    <p:extLst>
      <p:ext uri="{BB962C8B-B14F-4D97-AF65-F5344CB8AC3E}">
        <p14:creationId xmlns:p14="http://schemas.microsoft.com/office/powerpoint/2010/main" val="313878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sz="2000" dirty="0"/>
              <a:t>Step 1: Generate a public and private key pair using the </a:t>
            </a:r>
            <a:r>
              <a:rPr lang="en-US" sz="2000" dirty="0" err="1"/>
              <a:t>keytool</a:t>
            </a:r>
            <a:r>
              <a:rPr lang="en-US" sz="2000" dirty="0"/>
              <a:t> command: </a:t>
            </a:r>
          </a:p>
          <a:p>
            <a:r>
              <a:rPr lang="en-US" sz="2000" b="1" dirty="0" err="1"/>
              <a:t>keytool</a:t>
            </a:r>
            <a:r>
              <a:rPr lang="en-US" sz="2000" b="1" dirty="0"/>
              <a:t> -alias -</a:t>
            </a:r>
            <a:r>
              <a:rPr lang="en-US" sz="2000" b="1" dirty="0" err="1"/>
              <a:t>genkey</a:t>
            </a:r>
            <a:r>
              <a:rPr lang="en-US" sz="2000" b="1" dirty="0"/>
              <a:t> -v -</a:t>
            </a:r>
            <a:r>
              <a:rPr lang="en-US" sz="2000" b="1" dirty="0" err="1"/>
              <a:t>keystore</a:t>
            </a:r>
            <a:r>
              <a:rPr lang="en-US" sz="2000" b="1" dirty="0"/>
              <a:t> </a:t>
            </a:r>
            <a:r>
              <a:rPr lang="en-US" sz="2000" b="1" dirty="0" err="1"/>
              <a:t>mykey.keystore</a:t>
            </a:r>
            <a:r>
              <a:rPr lang="en-US" sz="2000" b="1" dirty="0"/>
              <a:t> </a:t>
            </a:r>
          </a:p>
          <a:p>
            <a:r>
              <a:rPr lang="en-US" sz="2000" dirty="0"/>
              <a:t>The tool will prompt users for a password, which is used to protect the </a:t>
            </a:r>
            <a:r>
              <a:rPr lang="en-US" sz="2000" dirty="0" err="1"/>
              <a:t>keystore</a:t>
            </a:r>
            <a:r>
              <a:rPr lang="en-US" sz="2000" dirty="0"/>
              <a:t>; it also asks users to provide some additional information for the key. </a:t>
            </a:r>
          </a:p>
          <a:p>
            <a:r>
              <a:rPr lang="en-US" sz="2000" dirty="0"/>
              <a:t>It then generates a public/private key pair, and store that in a </a:t>
            </a:r>
            <a:r>
              <a:rPr lang="en-US" sz="2000" dirty="0" err="1"/>
              <a:t>keystore</a:t>
            </a:r>
            <a:r>
              <a:rPr lang="en-US" sz="2000" dirty="0"/>
              <a:t> file </a:t>
            </a:r>
            <a:r>
              <a:rPr lang="en-US" sz="2000" dirty="0" err="1"/>
              <a:t>mykey.keystore</a:t>
            </a:r>
            <a:r>
              <a:rPr lang="en-US" sz="2000" dirty="0"/>
              <a:t> (specified at the command line).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keystore</a:t>
            </a:r>
            <a:r>
              <a:rPr lang="en-US" sz="2000" dirty="0"/>
              <a:t> can store multiple keys, each identified by an alias name (specified in the command), which is the name that we will use later when signing your app. </a:t>
            </a:r>
          </a:p>
        </p:txBody>
      </p:sp>
    </p:spTree>
    <p:extLst>
      <p:ext uri="{BB962C8B-B14F-4D97-AF65-F5344CB8AC3E}">
        <p14:creationId xmlns:p14="http://schemas.microsoft.com/office/powerpoint/2010/main" val="32483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Jarsigner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09" y="1270000"/>
            <a:ext cx="8596668" cy="5211482"/>
          </a:xfrm>
        </p:spPr>
        <p:txBody>
          <a:bodyPr>
            <a:normAutofit/>
          </a:bodyPr>
          <a:lstStyle/>
          <a:p>
            <a:r>
              <a:rPr lang="en-US" sz="2000" dirty="0"/>
              <a:t>Step 2: We can now use </a:t>
            </a:r>
            <a:r>
              <a:rPr lang="en-US" sz="2000" dirty="0" err="1"/>
              <a:t>jarsigner</a:t>
            </a:r>
            <a:r>
              <a:rPr lang="en-US" sz="2000" dirty="0"/>
              <a:t> to sign the APK file using the key generated in the previous step. </a:t>
            </a:r>
          </a:p>
          <a:p>
            <a:r>
              <a:rPr lang="en-US" sz="2000" dirty="0"/>
              <a:t>We can do it using the following command: </a:t>
            </a:r>
          </a:p>
          <a:p>
            <a:r>
              <a:rPr lang="en-US" sz="2000" b="1" dirty="0" err="1"/>
              <a:t>jarsigner</a:t>
            </a:r>
            <a:r>
              <a:rPr lang="en-US" sz="2000" b="1" dirty="0"/>
              <a:t> -</a:t>
            </a:r>
            <a:r>
              <a:rPr lang="en-US" sz="2000" b="1" dirty="0" err="1"/>
              <a:t>keystore</a:t>
            </a:r>
            <a:r>
              <a:rPr lang="en-US" sz="2000" b="1" dirty="0"/>
              <a:t> </a:t>
            </a:r>
            <a:r>
              <a:rPr lang="en-US" sz="2000" b="1" dirty="0" err="1"/>
              <a:t>mykey.keystore</a:t>
            </a:r>
            <a:r>
              <a:rPr lang="en-US" sz="2000" b="1" dirty="0"/>
              <a:t> </a:t>
            </a:r>
            <a:r>
              <a:rPr lang="en-US" sz="2000" b="1" dirty="0" err="1"/>
              <a:t>app_name.apk</a:t>
            </a:r>
            <a:r>
              <a:rPr lang="en-US" sz="2000" b="1" dirty="0"/>
              <a:t> </a:t>
            </a:r>
          </a:p>
          <a:p>
            <a:r>
              <a:rPr lang="en-US" sz="2000" dirty="0"/>
              <a:t>The command </a:t>
            </a:r>
            <a:r>
              <a:rPr lang="en-US" sz="2000" dirty="0" err="1"/>
              <a:t>jarsigner</a:t>
            </a:r>
            <a:r>
              <a:rPr lang="en-US" sz="2000" dirty="0"/>
              <a:t> prompts the user to enter the password, which is needed for accessing the </a:t>
            </a:r>
            <a:r>
              <a:rPr lang="en-US" sz="2000" dirty="0" err="1"/>
              <a:t>keystore</a:t>
            </a:r>
            <a:r>
              <a:rPr lang="en-US" sz="2000" dirty="0"/>
              <a:t>. </a:t>
            </a:r>
          </a:p>
          <a:p>
            <a:r>
              <a:rPr lang="en-US" sz="2000" dirty="0"/>
              <a:t>It then use the key (identified by the alias name) to sign the APK file.</a:t>
            </a:r>
          </a:p>
        </p:txBody>
      </p:sp>
    </p:spTree>
    <p:extLst>
      <p:ext uri="{BB962C8B-B14F-4D97-AF65-F5344CB8AC3E}">
        <p14:creationId xmlns:p14="http://schemas.microsoft.com/office/powerpoint/2010/main" val="219837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3E0F1-1FEE-4D29-AB29-9A21B0A3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6" y="1270000"/>
            <a:ext cx="4470715" cy="5211763"/>
          </a:xfrm>
        </p:spPr>
      </p:pic>
    </p:spTree>
    <p:extLst>
      <p:ext uri="{BB962C8B-B14F-4D97-AF65-F5344CB8AC3E}">
        <p14:creationId xmlns:p14="http://schemas.microsoft.com/office/powerpoint/2010/main" val="517939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2698</Words>
  <Application>Microsoft Office PowerPoint</Application>
  <PresentationFormat>Widescreen</PresentationFormat>
  <Paragraphs>306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Trebuchet MS</vt:lpstr>
      <vt:lpstr>Wingdings 3</vt:lpstr>
      <vt:lpstr>Facet</vt:lpstr>
      <vt:lpstr>Malware Analysis</vt:lpstr>
      <vt:lpstr>Reverse engineering</vt:lpstr>
      <vt:lpstr>Reverse engineering</vt:lpstr>
      <vt:lpstr>APKtool</vt:lpstr>
      <vt:lpstr>APKtool</vt:lpstr>
      <vt:lpstr>Jarsigner</vt:lpstr>
      <vt:lpstr>Jarsigner</vt:lpstr>
      <vt:lpstr>Jarsigner</vt:lpstr>
      <vt:lpstr>Smali</vt:lpstr>
      <vt:lpstr>Smali</vt:lpstr>
      <vt:lpstr>Types</vt:lpstr>
      <vt:lpstr>Objects</vt:lpstr>
      <vt:lpstr>Methods</vt:lpstr>
      <vt:lpstr>Methods</vt:lpstr>
      <vt:lpstr>Methods</vt:lpstr>
      <vt:lpstr>Fields</vt:lpstr>
      <vt:lpstr>PowerPoint Presentation</vt:lpstr>
      <vt:lpstr>Registers</vt:lpstr>
      <vt:lpstr>Registers</vt:lpstr>
      <vt:lpstr>Registers</vt:lpstr>
      <vt:lpstr>Registers</vt:lpstr>
      <vt:lpstr>Register names</vt:lpstr>
      <vt:lpstr>Instructions</vt:lpstr>
      <vt:lpstr>Some more moves…</vt:lpstr>
      <vt:lpstr>Invokes</vt:lpstr>
      <vt:lpstr>Some more instructions…</vt:lpstr>
      <vt:lpstr>Smali code example</vt:lpstr>
      <vt:lpstr>Can you guess the Java source code?</vt:lpstr>
      <vt:lpstr>Can you guess the Java source code?</vt:lpstr>
      <vt:lpstr>What is going on?</vt:lpstr>
      <vt:lpstr>How do we get smalli inside A. studio</vt:lpstr>
      <vt:lpstr>What are we doing today?</vt:lpstr>
      <vt:lpstr>What are we doing today?</vt:lpstr>
      <vt:lpstr>Illustration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Sample</dc:title>
  <dc:creator>הראל ברגר</dc:creator>
  <cp:lastModifiedBy>ישראל הררי</cp:lastModifiedBy>
  <cp:revision>120</cp:revision>
  <dcterms:created xsi:type="dcterms:W3CDTF">2016-12-01T21:25:15Z</dcterms:created>
  <dcterms:modified xsi:type="dcterms:W3CDTF">2020-01-12T05:08:29Z</dcterms:modified>
</cp:coreProperties>
</file>