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96" r:id="rId3"/>
    <p:sldId id="299" r:id="rId4"/>
    <p:sldId id="297"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47"/>
    <a:srgbClr val="FFABC9"/>
    <a:srgbClr val="FFFF21"/>
    <a:srgbClr val="9900CC"/>
    <a:srgbClr val="FF9900"/>
    <a:srgbClr val="D99B01"/>
    <a:srgbClr val="FF66CC"/>
    <a:srgbClr val="FF67AC"/>
    <a:srgbClr val="CC0099"/>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653" autoAdjust="0"/>
  </p:normalViewPr>
  <p:slideViewPr>
    <p:cSldViewPr>
      <p:cViewPr varScale="1">
        <p:scale>
          <a:sx n="100" d="100"/>
          <a:sy n="100" d="100"/>
        </p:scale>
        <p:origin x="965" y="6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E6FED-9EE2-4F00-9699-65FD11B67E23}" type="datetimeFigureOut">
              <a:rPr lang="en-US" smtClean="0"/>
              <a:t>8/28/2019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47BF5-8C9C-4A90-8A63-D86730DF4AD6}" type="slidenum">
              <a:rPr lang="en-US" smtClean="0"/>
              <a:t>‹#›</a:t>
            </a:fld>
            <a:endParaRPr lang="en-US"/>
          </a:p>
        </p:txBody>
      </p:sp>
    </p:spTree>
    <p:extLst>
      <p:ext uri="{BB962C8B-B14F-4D97-AF65-F5344CB8AC3E}">
        <p14:creationId xmlns:p14="http://schemas.microsoft.com/office/powerpoint/2010/main" val="234788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47BF5-8C9C-4A90-8A63-D86730DF4AD6}" type="slidenum">
              <a:rPr lang="en-US" smtClean="0"/>
              <a:t>3</a:t>
            </a:fld>
            <a:endParaRPr lang="en-US"/>
          </a:p>
        </p:txBody>
      </p:sp>
    </p:spTree>
    <p:extLst>
      <p:ext uri="{BB962C8B-B14F-4D97-AF65-F5344CB8AC3E}">
        <p14:creationId xmlns:p14="http://schemas.microsoft.com/office/powerpoint/2010/main" val="383860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547BF5-8C9C-4A90-8A63-D86730DF4AD6}" type="slidenum">
              <a:rPr lang="en-US" smtClean="0"/>
              <a:t>4</a:t>
            </a:fld>
            <a:endParaRPr lang="en-US"/>
          </a:p>
        </p:txBody>
      </p:sp>
    </p:spTree>
    <p:extLst>
      <p:ext uri="{BB962C8B-B14F-4D97-AF65-F5344CB8AC3E}">
        <p14:creationId xmlns:p14="http://schemas.microsoft.com/office/powerpoint/2010/main" val="3976928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960930"/>
            <a:ext cx="6566315" cy="168923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640685"/>
            <a:ext cx="6566315" cy="610820"/>
          </a:xfrm>
          <a:noFill/>
        </p:spPr>
        <p:txBody>
          <a:bodyPr>
            <a:normAutofit/>
          </a:bodyPr>
          <a:lstStyle>
            <a:lvl1pPr marL="0" indent="0" algn="l">
              <a:buNone/>
              <a:defRPr sz="2800" b="0" i="0">
                <a:solidFill>
                  <a:srgbClr val="FFDC4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808475" y="3946095"/>
            <a:ext cx="1426306" cy="51347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891995"/>
          </a:xfrm>
        </p:spPr>
        <p:txBody>
          <a:bodyPr>
            <a:normAutofit/>
          </a:bodyPr>
          <a:lstStyle>
            <a:lvl1pPr algn="l">
              <a:defRPr sz="3600" baseline="0">
                <a:solidFill>
                  <a:srgbClr val="FFDC47"/>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1"/>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5955495" cy="572644"/>
          </a:xfrm>
        </p:spPr>
        <p:txBody>
          <a:bodyPr>
            <a:normAutofit/>
          </a:bodyPr>
          <a:lstStyle>
            <a:lvl1pPr algn="l">
              <a:defRPr sz="3600">
                <a:solidFill>
                  <a:srgbClr val="FFDC47"/>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l">
              <a:defRPr sz="3600" baseline="0">
                <a:solidFill>
                  <a:srgbClr val="FFDC47"/>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8/28/2019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DNS%20poison%202.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cis.syr.edu/~wedu/seed/Labs_16.04/Networking/DNS_Remo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571750"/>
            <a:ext cx="6871725" cy="1374345"/>
          </a:xfrm>
        </p:spPr>
        <p:txBody>
          <a:bodyPr>
            <a:normAutofit/>
          </a:bodyPr>
          <a:lstStyle/>
          <a:p>
            <a:r>
              <a:rPr lang="he-IL" dirty="0"/>
              <a:t>מעבדת התקפה</a:t>
            </a:r>
            <a:endParaRPr lang="en-US" dirty="0"/>
          </a:p>
        </p:txBody>
      </p:sp>
      <p:sp>
        <p:nvSpPr>
          <p:cNvPr id="3" name="Subtitle 2"/>
          <p:cNvSpPr>
            <a:spLocks noGrp="1"/>
          </p:cNvSpPr>
          <p:nvPr>
            <p:ph type="subTitle" idx="1"/>
          </p:nvPr>
        </p:nvSpPr>
        <p:spPr>
          <a:xfrm>
            <a:off x="448965" y="3793390"/>
            <a:ext cx="6871725" cy="602470"/>
          </a:xfrm>
        </p:spPr>
        <p:txBody>
          <a:bodyPr>
            <a:normAutofit/>
          </a:bodyPr>
          <a:lstStyle/>
          <a:p>
            <a:r>
              <a:rPr lang="he-IL"/>
              <a:t>הראל ברגר</a:t>
            </a:r>
            <a:endParaRPr lang="en-US" dirty="0"/>
          </a:p>
        </p:txBody>
      </p:sp>
      <p:sp>
        <p:nvSpPr>
          <p:cNvPr id="4" name="Subtitle 2">
            <a:extLst>
              <a:ext uri="{FF2B5EF4-FFF2-40B4-BE49-F238E27FC236}">
                <a16:creationId xmlns:a16="http://schemas.microsoft.com/office/drawing/2014/main" id="{C679FCE5-A82F-4448-B208-D36FA14F0AA5}"/>
              </a:ext>
            </a:extLst>
          </p:cNvPr>
          <p:cNvSpPr txBox="1">
            <a:spLocks/>
          </p:cNvSpPr>
          <p:nvPr/>
        </p:nvSpPr>
        <p:spPr>
          <a:xfrm>
            <a:off x="448965" y="4606482"/>
            <a:ext cx="6871725" cy="602470"/>
          </a:xfrm>
          <a:prstGeom prst="rect">
            <a:avLst/>
          </a:prstGeom>
          <a:noFill/>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b="0" i="0" kern="1200">
                <a:solidFill>
                  <a:srgbClr val="FFDC47"/>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a:t>Partly based on Amir Hertzberg’s slides, BIU</a:t>
            </a:r>
          </a:p>
        </p:txBody>
      </p:sp>
    </p:spTree>
    <p:extLst>
      <p:ext uri="{BB962C8B-B14F-4D97-AF65-F5344CB8AC3E}">
        <p14:creationId xmlns:p14="http://schemas.microsoft.com/office/powerpoint/2010/main" val="36392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and thinking finger symbol think arm toy human body product help nose thinker strategy question organ icon problem tooth thumb cartoon characters puzzles pondering consider sense question mark response punctuation marks consideration perplexity human positions search engine open questions">
            <a:extLst>
              <a:ext uri="{FF2B5EF4-FFF2-40B4-BE49-F238E27FC236}">
                <a16:creationId xmlns:a16="http://schemas.microsoft.com/office/drawing/2014/main" id="{FE50BC64-F96A-46E1-A8CC-DF700FF426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70" r="2" b="2"/>
          <a:stretch/>
        </p:blipFill>
        <p:spPr bwMode="auto">
          <a:xfrm>
            <a:off x="20" y="10"/>
            <a:ext cx="4579221" cy="51434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113885" y="480060"/>
            <a:ext cx="4550054" cy="2728030"/>
          </a:xfrm>
          <a:noFill/>
        </p:spPr>
        <p:txBody>
          <a:bodyPr vert="horz" lIns="91440" tIns="45720" rIns="91440" bIns="45720" rtlCol="0" anchor="b">
            <a:normAutofit/>
          </a:bodyPr>
          <a:lstStyle/>
          <a:p>
            <a:pPr>
              <a:lnSpc>
                <a:spcPct val="90000"/>
              </a:lnSpc>
            </a:pPr>
            <a:r>
              <a:rPr lang="en-US" sz="6000" dirty="0">
                <a:solidFill>
                  <a:schemeClr val="tx1"/>
                </a:solidFill>
              </a:rPr>
              <a:t>Off path</a:t>
            </a:r>
          </a:p>
        </p:txBody>
      </p:sp>
      <p:sp>
        <p:nvSpPr>
          <p:cNvPr id="5" name="Content Placeholder 4"/>
          <p:cNvSpPr>
            <a:spLocks noGrp="1"/>
          </p:cNvSpPr>
          <p:nvPr>
            <p:ph idx="1"/>
          </p:nvPr>
        </p:nvSpPr>
        <p:spPr>
          <a:xfrm>
            <a:off x="4266590" y="3311912"/>
            <a:ext cx="3604638" cy="1351528"/>
          </a:xfrm>
          <a:noFill/>
        </p:spPr>
        <p:txBody>
          <a:bodyPr vert="horz" lIns="91440" tIns="45720" rIns="91440" bIns="45720" rtlCol="0">
            <a:normAutofit/>
          </a:bodyPr>
          <a:lstStyle/>
          <a:p>
            <a:pPr marL="0" indent="0">
              <a:lnSpc>
                <a:spcPct val="90000"/>
              </a:lnSpc>
              <a:spcBef>
                <a:spcPts val="1000"/>
              </a:spcBef>
              <a:buNone/>
            </a:pPr>
            <a:r>
              <a:rPr lang="en-US" sz="2400" dirty="0">
                <a:solidFill>
                  <a:schemeClr val="tx1"/>
                </a:solidFill>
              </a:rPr>
              <a:t>Any examples?</a:t>
            </a:r>
          </a:p>
        </p:txBody>
      </p:sp>
    </p:spTree>
    <p:extLst>
      <p:ext uri="{BB962C8B-B14F-4D97-AF65-F5344CB8AC3E}">
        <p14:creationId xmlns:p14="http://schemas.microsoft.com/office/powerpoint/2010/main" val="64555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28470"/>
            <a:ext cx="8093366" cy="916230"/>
          </a:xfrm>
        </p:spPr>
        <p:txBody>
          <a:bodyPr>
            <a:normAutofit/>
          </a:bodyPr>
          <a:lstStyle/>
          <a:p>
            <a:r>
              <a:rPr lang="en-US" dirty="0"/>
              <a:t>Attacker models </a:t>
            </a:r>
          </a:p>
        </p:txBody>
      </p:sp>
      <p:sp>
        <p:nvSpPr>
          <p:cNvPr id="3" name="Content Placeholder 2"/>
          <p:cNvSpPr>
            <a:spLocks noGrp="1"/>
          </p:cNvSpPr>
          <p:nvPr>
            <p:ph idx="1"/>
          </p:nvPr>
        </p:nvSpPr>
        <p:spPr>
          <a:xfrm>
            <a:off x="448965" y="1197405"/>
            <a:ext cx="8246071" cy="3664919"/>
          </a:xfrm>
        </p:spPr>
        <p:txBody>
          <a:bodyPr>
            <a:normAutofit/>
          </a:bodyPr>
          <a:lstStyle/>
          <a:p>
            <a:r>
              <a:rPr lang="en-US" b="1" dirty="0"/>
              <a:t>Off-path </a:t>
            </a:r>
            <a:r>
              <a:rPr lang="en-US" dirty="0"/>
              <a:t>Attacker, Aka: spoofing, blind.</a:t>
            </a:r>
          </a:p>
          <a:p>
            <a:r>
              <a:rPr lang="en-US" dirty="0"/>
              <a:t>Can </a:t>
            </a:r>
            <a:r>
              <a:rPr lang="en-US" b="1" dirty="0"/>
              <a:t>inject</a:t>
            </a:r>
            <a:r>
              <a:rPr lang="en-US" dirty="0"/>
              <a:t>… </a:t>
            </a:r>
          </a:p>
          <a:p>
            <a:r>
              <a:rPr lang="en-US" dirty="0"/>
              <a:t>Goals include ‘poisoning’: trick client into contacting attacker instead of site.</a:t>
            </a:r>
          </a:p>
          <a:p>
            <a:r>
              <a:rPr lang="en-US" dirty="0"/>
              <a:t>ISPs should prevent: ‘ingress filter’, but many don’t.</a:t>
            </a:r>
          </a:p>
        </p:txBody>
      </p:sp>
      <p:pic>
        <p:nvPicPr>
          <p:cNvPr id="5" name="Picture 4">
            <a:extLst>
              <a:ext uri="{FF2B5EF4-FFF2-40B4-BE49-F238E27FC236}">
                <a16:creationId xmlns:a16="http://schemas.microsoft.com/office/drawing/2014/main" id="{654BCE55-AD6D-4A94-873C-E6F5D29899CA}"/>
              </a:ext>
            </a:extLst>
          </p:cNvPr>
          <p:cNvPicPr>
            <a:picLocks noChangeAspect="1"/>
          </p:cNvPicPr>
          <p:nvPr/>
        </p:nvPicPr>
        <p:blipFill>
          <a:blip r:embed="rId3"/>
          <a:stretch>
            <a:fillRect/>
          </a:stretch>
        </p:blipFill>
        <p:spPr>
          <a:xfrm>
            <a:off x="907080" y="3649005"/>
            <a:ext cx="4402974" cy="1494495"/>
          </a:xfrm>
          <a:prstGeom prst="rect">
            <a:avLst/>
          </a:prstGeom>
        </p:spPr>
      </p:pic>
    </p:spTree>
    <p:extLst>
      <p:ext uri="{BB962C8B-B14F-4D97-AF65-F5344CB8AC3E}">
        <p14:creationId xmlns:p14="http://schemas.microsoft.com/office/powerpoint/2010/main" val="122793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28470"/>
            <a:ext cx="8093366" cy="916230"/>
          </a:xfrm>
        </p:spPr>
        <p:txBody>
          <a:bodyPr>
            <a:normAutofit/>
          </a:bodyPr>
          <a:lstStyle/>
          <a:p>
            <a:r>
              <a:rPr lang="en-US" b="1"/>
              <a:t>Off path</a:t>
            </a:r>
            <a:endParaRPr lang="en-US" dirty="0"/>
          </a:p>
        </p:txBody>
      </p:sp>
      <p:sp>
        <p:nvSpPr>
          <p:cNvPr id="3" name="Content Placeholder 2"/>
          <p:cNvSpPr>
            <a:spLocks noGrp="1"/>
          </p:cNvSpPr>
          <p:nvPr>
            <p:ph idx="1"/>
          </p:nvPr>
        </p:nvSpPr>
        <p:spPr>
          <a:xfrm>
            <a:off x="448965" y="1197405"/>
            <a:ext cx="8246071" cy="3664919"/>
          </a:xfrm>
        </p:spPr>
        <p:txBody>
          <a:bodyPr>
            <a:normAutofit/>
          </a:bodyPr>
          <a:lstStyle/>
          <a:p>
            <a:r>
              <a:rPr lang="en-US" dirty="0">
                <a:hlinkClick r:id="rId3" action="ppaction://hlinkfile"/>
              </a:rPr>
              <a:t>DNS poisoning</a:t>
            </a:r>
            <a:endParaRPr lang="en-US" dirty="0">
              <a:hlinkClick r:id="rId4"/>
            </a:endParaRPr>
          </a:p>
          <a:p>
            <a:r>
              <a:rPr lang="en-US" dirty="0">
                <a:hlinkClick r:id="rId4"/>
              </a:rPr>
              <a:t>DNS off path lab</a:t>
            </a:r>
            <a:endParaRPr lang="en-US" dirty="0"/>
          </a:p>
          <a:p>
            <a:r>
              <a:rPr lang="en-US" dirty="0">
                <a:solidFill>
                  <a:srgbClr val="FF0000"/>
                </a:solidFill>
              </a:rPr>
              <a:t>Upload the report to the assignment box.</a:t>
            </a:r>
          </a:p>
        </p:txBody>
      </p:sp>
      <p:pic>
        <p:nvPicPr>
          <p:cNvPr id="7" name="Picture 6">
            <a:extLst>
              <a:ext uri="{FF2B5EF4-FFF2-40B4-BE49-F238E27FC236}">
                <a16:creationId xmlns:a16="http://schemas.microsoft.com/office/drawing/2014/main" id="{A85D8FBE-D729-495B-9637-C1709C7DF7D5}"/>
              </a:ext>
            </a:extLst>
          </p:cNvPr>
          <p:cNvPicPr>
            <a:picLocks noChangeAspect="1"/>
          </p:cNvPicPr>
          <p:nvPr/>
        </p:nvPicPr>
        <p:blipFill>
          <a:blip r:embed="rId5"/>
          <a:stretch>
            <a:fillRect/>
          </a:stretch>
        </p:blipFill>
        <p:spPr>
          <a:xfrm>
            <a:off x="907080" y="3649005"/>
            <a:ext cx="4402974" cy="1494495"/>
          </a:xfrm>
          <a:prstGeom prst="rect">
            <a:avLst/>
          </a:prstGeom>
        </p:spPr>
      </p:pic>
    </p:spTree>
    <p:extLst>
      <p:ext uri="{BB962C8B-B14F-4D97-AF65-F5344CB8AC3E}">
        <p14:creationId xmlns:p14="http://schemas.microsoft.com/office/powerpoint/2010/main" val="1205474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75</Words>
  <Application>Microsoft Office PowerPoint</Application>
  <PresentationFormat>On-screen Show (16:9)</PresentationFormat>
  <Paragraphs>16</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מעבדת התקפה</vt:lpstr>
      <vt:lpstr>Off path</vt:lpstr>
      <vt:lpstr>Attacker models </vt:lpstr>
      <vt:lpstr>Off path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ישראל הררי</cp:lastModifiedBy>
  <cp:revision>268</cp:revision>
  <dcterms:created xsi:type="dcterms:W3CDTF">2013-08-21T19:17:07Z</dcterms:created>
  <dcterms:modified xsi:type="dcterms:W3CDTF">2019-08-28T12:37:29Z</dcterms:modified>
</cp:coreProperties>
</file>