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83" r:id="rId11"/>
    <p:sldId id="284" r:id="rId12"/>
    <p:sldId id="276" r:id="rId13"/>
    <p:sldId id="285" r:id="rId14"/>
    <p:sldId id="286" r:id="rId15"/>
    <p:sldId id="277" r:id="rId16"/>
    <p:sldId id="287" r:id="rId17"/>
    <p:sldId id="288" r:id="rId18"/>
    <p:sldId id="278" r:id="rId19"/>
    <p:sldId id="282" r:id="rId20"/>
    <p:sldId id="279" r:id="rId21"/>
    <p:sldId id="281"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CCAF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4C13A4-8708-4F70-A918-CFCE16F5FC8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2A1FDD4-3B59-43EB-A2BE-A00B273E4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2EB8FC3-1FDB-4BB0-952B-99C1F0FA2D6E}"/>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5" name="מציין מיקום של כותרת תחתונה 4">
            <a:extLst>
              <a:ext uri="{FF2B5EF4-FFF2-40B4-BE49-F238E27FC236}">
                <a16:creationId xmlns:a16="http://schemas.microsoft.com/office/drawing/2014/main" id="{951A04CD-5854-4D8C-B7F1-BDBABBAACD6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47B9F90-3935-4714-B8B9-6765A66C3B89}"/>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68269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17A322-8EFB-49D4-95EF-6E3716A5BD4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FD72C13-1FB2-4021-8E8B-0DB258593E5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991B5E-9F6F-4C9C-894B-D21485498D94}"/>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5" name="מציין מיקום של כותרת תחתונה 4">
            <a:extLst>
              <a:ext uri="{FF2B5EF4-FFF2-40B4-BE49-F238E27FC236}">
                <a16:creationId xmlns:a16="http://schemas.microsoft.com/office/drawing/2014/main" id="{314D509A-D4C0-49C6-A1CF-E4C05DC4DB5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16E1900-453F-44EA-B94C-D3B8D3D4D52F}"/>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101548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C2C9CB3-9C83-4CAB-8FA8-EE03FFE7E55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1DB617E-640A-4644-836B-90F8A7D1E0E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579E58-A979-4D37-9D11-F4ACAC1FA9D1}"/>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5" name="מציין מיקום של כותרת תחתונה 4">
            <a:extLst>
              <a:ext uri="{FF2B5EF4-FFF2-40B4-BE49-F238E27FC236}">
                <a16:creationId xmlns:a16="http://schemas.microsoft.com/office/drawing/2014/main" id="{1DBE1B9E-F085-48BA-9BA5-B4A5C01A989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D2F0123-6C96-4112-827C-96F64D89AD01}"/>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322858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94F831-B1D4-42F5-8685-3E02D518728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312B102-E7B6-4978-B15A-69D9B97F1B4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3DC5716-D735-4A3C-B639-25428E836478}"/>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5" name="מציין מיקום של כותרת תחתונה 4">
            <a:extLst>
              <a:ext uri="{FF2B5EF4-FFF2-40B4-BE49-F238E27FC236}">
                <a16:creationId xmlns:a16="http://schemas.microsoft.com/office/drawing/2014/main" id="{524D83B5-1FCE-4E2F-A677-60A5BE52BF8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2A089F-F0AF-4EB5-A2DD-76621FEC2BE8}"/>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62576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0E2075-68D3-4B3C-BC36-63D28B3B80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E003BF8-F6A5-45FA-BFC3-F44C09868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CA188A59-3F0F-4BC1-8E6A-BF0EA336FFE3}"/>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5" name="מציין מיקום של כותרת תחתונה 4">
            <a:extLst>
              <a:ext uri="{FF2B5EF4-FFF2-40B4-BE49-F238E27FC236}">
                <a16:creationId xmlns:a16="http://schemas.microsoft.com/office/drawing/2014/main" id="{FFE5B4F5-CA7F-49D7-AE1B-7903E4885B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75E7403-3B86-4242-AD1D-E931C3AA04F6}"/>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54370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C96184-E077-4E2E-90E8-4F9E92DF8EE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B2A500A-376C-457B-AAED-5F7D36AA6D7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6BF922B-F470-460B-9C69-A933A3E6CC5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347A3E9-3E34-45C1-98B1-2901C17BEB37}"/>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6" name="מציין מיקום של כותרת תחתונה 5">
            <a:extLst>
              <a:ext uri="{FF2B5EF4-FFF2-40B4-BE49-F238E27FC236}">
                <a16:creationId xmlns:a16="http://schemas.microsoft.com/office/drawing/2014/main" id="{98EA5FCC-D4C2-4D65-A30A-50DCBE430D5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793BF36-1D8C-4E16-85A0-AC96D88DBF60}"/>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84474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FB6C49-B458-4E8C-8881-26DAAC7A9BB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03895DB-153A-4F6E-874A-81828CA17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BFC6D51-0255-4C1B-B51A-460F7CBF823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27B5468-2C6F-4934-B4CA-795B28F1C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5D8E481-7264-4D53-AE70-E6E159FF6C4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7CF37A0-E5B9-4445-8D38-8658E8F6E793}"/>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8" name="מציין מיקום של כותרת תחתונה 7">
            <a:extLst>
              <a:ext uri="{FF2B5EF4-FFF2-40B4-BE49-F238E27FC236}">
                <a16:creationId xmlns:a16="http://schemas.microsoft.com/office/drawing/2014/main" id="{121EFE0A-EA8A-45A9-822B-1DED7CD20C07}"/>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D1B496D7-8528-4534-9AC8-DE60B670B263}"/>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66749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EB6FD4-687E-4DA2-9532-5BA70C9A0C8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EC0073A5-4AC7-4A4A-85DD-0FFFD35B857C}"/>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4" name="מציין מיקום של כותרת תחתונה 3">
            <a:extLst>
              <a:ext uri="{FF2B5EF4-FFF2-40B4-BE49-F238E27FC236}">
                <a16:creationId xmlns:a16="http://schemas.microsoft.com/office/drawing/2014/main" id="{2A1232B8-C492-47F7-BB64-0C231DF3D39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7DDD3B5-D8AB-4A18-9ADC-260E4E14CCA9}"/>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31392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14B106F-E321-450B-A43E-8A6FF5C107A6}"/>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3" name="מציין מיקום של כותרת תחתונה 2">
            <a:extLst>
              <a:ext uri="{FF2B5EF4-FFF2-40B4-BE49-F238E27FC236}">
                <a16:creationId xmlns:a16="http://schemas.microsoft.com/office/drawing/2014/main" id="{7F4F3AA4-2D08-4173-8190-490A66EC6A8C}"/>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6854318-E283-448A-9834-83C78752631A}"/>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24386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B23858-63FD-454B-A143-893270334F2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7F448CE-EDA0-4C5F-A898-3DFA744C3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2C49714-1848-4696-B30C-C159A291F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B02B18C-AC6D-4DD0-888A-1550C34BDAB4}"/>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6" name="מציין מיקום של כותרת תחתונה 5">
            <a:extLst>
              <a:ext uri="{FF2B5EF4-FFF2-40B4-BE49-F238E27FC236}">
                <a16:creationId xmlns:a16="http://schemas.microsoft.com/office/drawing/2014/main" id="{7774B8B2-1D04-4327-8CDF-667F2F01A8B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0BADB13-DC7B-4729-B875-D55A3E13D8CF}"/>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222882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9BCCBF-1A5B-42F9-928F-6B02275B2D3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48C7C04-76D3-492C-ACB6-19E590C4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4518E6A-B0EB-4054-A4AB-82D34B10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7A5B285-7C9F-4A06-AED0-B2A7733C24AD}"/>
              </a:ext>
            </a:extLst>
          </p:cNvPr>
          <p:cNvSpPr>
            <a:spLocks noGrp="1"/>
          </p:cNvSpPr>
          <p:nvPr>
            <p:ph type="dt" sz="half" idx="10"/>
          </p:nvPr>
        </p:nvSpPr>
        <p:spPr/>
        <p:txBody>
          <a:bodyPr/>
          <a:lstStyle/>
          <a:p>
            <a:fld id="{C87AEDBE-9B87-4C73-85E2-23606236B727}" type="datetimeFigureOut">
              <a:rPr lang="he-IL" smtClean="0"/>
              <a:t>כ"א/אלול/תשפ"א</a:t>
            </a:fld>
            <a:endParaRPr lang="he-IL"/>
          </a:p>
        </p:txBody>
      </p:sp>
      <p:sp>
        <p:nvSpPr>
          <p:cNvPr id="6" name="מציין מיקום של כותרת תחתונה 5">
            <a:extLst>
              <a:ext uri="{FF2B5EF4-FFF2-40B4-BE49-F238E27FC236}">
                <a16:creationId xmlns:a16="http://schemas.microsoft.com/office/drawing/2014/main" id="{BE3BC221-1EAE-482D-B86A-3EE46878A95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6B788DF-3D6A-4816-AA30-5D82EFF5AB25}"/>
              </a:ext>
            </a:extLst>
          </p:cNvPr>
          <p:cNvSpPr>
            <a:spLocks noGrp="1"/>
          </p:cNvSpPr>
          <p:nvPr>
            <p:ph type="sldNum" sz="quarter" idx="12"/>
          </p:nvPr>
        </p:nvSpPr>
        <p:spPr/>
        <p:txBody>
          <a:bodyPr/>
          <a:lstStyle/>
          <a:p>
            <a:fld id="{DB570573-E95E-4C94-8E39-1DBF0F2873BC}" type="slidenum">
              <a:rPr lang="he-IL" smtClean="0"/>
              <a:t>‹#›</a:t>
            </a:fld>
            <a:endParaRPr lang="he-IL"/>
          </a:p>
        </p:txBody>
      </p:sp>
    </p:spTree>
    <p:extLst>
      <p:ext uri="{BB962C8B-B14F-4D97-AF65-F5344CB8AC3E}">
        <p14:creationId xmlns:p14="http://schemas.microsoft.com/office/powerpoint/2010/main" val="40156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2000">
              <a:schemeClr val="accent5">
                <a:lumMod val="0"/>
              </a:schemeClr>
            </a:gs>
            <a:gs pos="100000">
              <a:srgbClr val="7030A0"/>
            </a:gs>
          </a:gsLst>
          <a:lin ang="0" scaled="0"/>
          <a:tileRect/>
        </a:gra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4A2F4FD6-CF05-4166-AA7C-7124E96FD1E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FD56896-02B2-4F97-80C2-37C2B94A690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6806ABA-0245-4D83-8115-D34CE910CA9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7AEDBE-9B87-4C73-85E2-23606236B727}" type="datetimeFigureOut">
              <a:rPr lang="he-IL" smtClean="0"/>
              <a:t>כ"א/אלול/תשפ"א</a:t>
            </a:fld>
            <a:endParaRPr lang="he-IL"/>
          </a:p>
        </p:txBody>
      </p:sp>
      <p:sp>
        <p:nvSpPr>
          <p:cNvPr id="5" name="מציין מיקום של כותרת תחתונה 4">
            <a:extLst>
              <a:ext uri="{FF2B5EF4-FFF2-40B4-BE49-F238E27FC236}">
                <a16:creationId xmlns:a16="http://schemas.microsoft.com/office/drawing/2014/main" id="{CF83833C-2316-42A9-A292-A6E932492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E1A4FCE-2A05-49B1-828B-D8D204F806C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B570573-E95E-4C94-8E39-1DBF0F2873BC}" type="slidenum">
              <a:rPr lang="he-IL" smtClean="0"/>
              <a:t>‹#›</a:t>
            </a:fld>
            <a:endParaRPr lang="he-IL"/>
          </a:p>
        </p:txBody>
      </p:sp>
    </p:spTree>
    <p:extLst>
      <p:ext uri="{BB962C8B-B14F-4D97-AF65-F5344CB8AC3E}">
        <p14:creationId xmlns:p14="http://schemas.microsoft.com/office/powerpoint/2010/main" val="283744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lomiRosh/CompatibilityPersonalization-master"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drive.google.com/drive/folders/1Psy50agFxHH-YNcpzwYS3Hm9-w_1ZMLf?usp=sharing" TargetMode="External"/><Relationship Id="rId5" Type="http://schemas.openxmlformats.org/officeDocument/2006/relationships/hyperlink" Target="https://drive.google.com/file/d/11n739TZ_XtO6VY6l10tV_YzID20Qmp9j/view?usp=sharing" TargetMode="External"/><Relationship Id="rId4" Type="http://schemas.openxmlformats.org/officeDocument/2006/relationships/hyperlink" Target="https://drive.google.com/drive/folders/14QWXk_BTEMCFXtOeqf0-AZFRGOJeHYc-?usp=shar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תיבת טקסט 3">
            <a:extLst>
              <a:ext uri="{FF2B5EF4-FFF2-40B4-BE49-F238E27FC236}">
                <a16:creationId xmlns:a16="http://schemas.microsoft.com/office/drawing/2014/main" id="{6E4FF0BD-BEB6-4664-9426-F084F0348936}"/>
              </a:ext>
            </a:extLst>
          </p:cNvPr>
          <p:cNvSpPr txBox="1"/>
          <p:nvPr/>
        </p:nvSpPr>
        <p:spPr>
          <a:xfrm>
            <a:off x="3462721" y="538343"/>
            <a:ext cx="8948460" cy="2923877"/>
          </a:xfrm>
          <a:prstGeom prst="rect">
            <a:avLst/>
          </a:prstGeom>
          <a:noFill/>
        </p:spPr>
        <p:txBody>
          <a:bodyPr wrap="square" rtlCol="1">
            <a:spAutoFit/>
          </a:bodyPr>
          <a:lstStyle/>
          <a:p>
            <a:pPr algn="l"/>
            <a:r>
              <a:rPr lang="en-US" sz="2800" b="1" i="0" u="none" strike="noStrike" dirty="0">
                <a:solidFill>
                  <a:srgbClr val="0070C0"/>
                </a:solidFill>
                <a:effectLst/>
                <a:latin typeface="Elephant" panose="02020904090505020303" pitchFamily="18" charset="0"/>
              </a:rPr>
              <a:t>Improve the performance-compatibility </a:t>
            </a:r>
          </a:p>
          <a:p>
            <a:pPr algn="l"/>
            <a:r>
              <a:rPr lang="en-US" sz="2800" b="1" i="0" u="none" strike="noStrike" dirty="0">
                <a:solidFill>
                  <a:srgbClr val="0070C0"/>
                </a:solidFill>
                <a:effectLst/>
                <a:latin typeface="Elephant" panose="02020904090505020303" pitchFamily="18" charset="0"/>
              </a:rPr>
              <a:t>tradeoff using individualized objective</a:t>
            </a:r>
          </a:p>
          <a:p>
            <a:pPr algn="l"/>
            <a:r>
              <a:rPr lang="en-US" sz="2800" b="1" i="0" u="none" strike="noStrike" dirty="0">
                <a:solidFill>
                  <a:srgbClr val="0070C0"/>
                </a:solidFill>
                <a:effectLst/>
                <a:latin typeface="Elephant" panose="02020904090505020303" pitchFamily="18" charset="0"/>
              </a:rPr>
              <a:t>functions.</a:t>
            </a:r>
            <a:endParaRPr lang="he-IL" sz="2800" b="1" i="0" u="none" strike="noStrike" dirty="0">
              <a:solidFill>
                <a:srgbClr val="0070C0"/>
              </a:solidFill>
              <a:effectLst/>
              <a:latin typeface="Elephant" panose="02020904090505020303" pitchFamily="18" charset="0"/>
            </a:endParaRPr>
          </a:p>
          <a:p>
            <a:pPr algn="l"/>
            <a:endParaRPr lang="en-US" sz="2800" b="1" i="0" u="none" strike="noStrike" dirty="0">
              <a:solidFill>
                <a:srgbClr val="0070C0"/>
              </a:solidFill>
              <a:effectLst/>
              <a:latin typeface="Elephant" panose="02020904090505020303" pitchFamily="18" charset="0"/>
            </a:endParaRPr>
          </a:p>
          <a:p>
            <a:pPr algn="l"/>
            <a:r>
              <a:rPr lang="en-US" sz="2400" b="1" i="0" u="none" strike="noStrike" dirty="0">
                <a:solidFill>
                  <a:srgbClr val="FFFF00"/>
                </a:solidFill>
                <a:effectLst/>
                <a:latin typeface="Elephant" panose="02020904090505020303" pitchFamily="18" charset="0"/>
              </a:rPr>
              <a:t>Under the context of human-agent interaction.</a:t>
            </a:r>
            <a:br>
              <a:rPr lang="en-US" sz="2400" b="0" dirty="0">
                <a:solidFill>
                  <a:schemeClr val="bg1"/>
                </a:solidFill>
                <a:effectLst/>
                <a:latin typeface="Elephant" panose="02020904090505020303" pitchFamily="18" charset="0"/>
              </a:rPr>
            </a:br>
            <a:br>
              <a:rPr lang="en-US" sz="2400" dirty="0">
                <a:solidFill>
                  <a:schemeClr val="bg1"/>
                </a:solidFill>
                <a:highlight>
                  <a:srgbClr val="FFFF00"/>
                </a:highlight>
                <a:latin typeface="Elephant" panose="02020904090505020303" pitchFamily="18" charset="0"/>
              </a:rPr>
            </a:br>
            <a:endParaRPr lang="he-IL" sz="2400" dirty="0">
              <a:solidFill>
                <a:schemeClr val="bg1"/>
              </a:solidFill>
            </a:endParaRPr>
          </a:p>
        </p:txBody>
      </p:sp>
      <p:cxnSp>
        <p:nvCxnSpPr>
          <p:cNvPr id="16" name="מחבר ישר 15">
            <a:extLst>
              <a:ext uri="{FF2B5EF4-FFF2-40B4-BE49-F238E27FC236}">
                <a16:creationId xmlns:a16="http://schemas.microsoft.com/office/drawing/2014/main" id="{5F8329C8-ED41-4874-A122-6452237A495B}"/>
              </a:ext>
            </a:extLst>
          </p:cNvPr>
          <p:cNvCxnSpPr>
            <a:cxnSpLocks/>
          </p:cNvCxnSpPr>
          <p:nvPr/>
        </p:nvCxnSpPr>
        <p:spPr>
          <a:xfrm>
            <a:off x="3462721" y="2085653"/>
            <a:ext cx="727377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תמונה 4">
            <a:extLst>
              <a:ext uri="{FF2B5EF4-FFF2-40B4-BE49-F238E27FC236}">
                <a16:creationId xmlns:a16="http://schemas.microsoft.com/office/drawing/2014/main" id="{1E3176A7-0AA9-4BD5-B9A1-FA178513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2382"/>
            <a:ext cx="3885714" cy="5828571"/>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197328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9EA1BF99-EFA6-46DC-A60D-FB697DE06B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3818"/>
            <a:ext cx="10523784" cy="4833145"/>
          </a:xfrm>
        </p:spPr>
      </p:pic>
    </p:spTree>
    <p:extLst>
      <p:ext uri="{BB962C8B-B14F-4D97-AF65-F5344CB8AC3E}">
        <p14:creationId xmlns:p14="http://schemas.microsoft.com/office/powerpoint/2010/main" val="108700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6736337E-A414-49C9-B9D6-91CADE49B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3818"/>
            <a:ext cx="10515600" cy="4829386"/>
          </a:xfrm>
        </p:spPr>
      </p:pic>
    </p:spTree>
    <p:extLst>
      <p:ext uri="{BB962C8B-B14F-4D97-AF65-F5344CB8AC3E}">
        <p14:creationId xmlns:p14="http://schemas.microsoft.com/office/powerpoint/2010/main" val="185214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AC9B5A-7747-4ABD-8F0C-CED3FCE36C9D}"/>
              </a:ext>
            </a:extLst>
          </p:cNvPr>
          <p:cNvSpPr>
            <a:spLocks noGrp="1"/>
          </p:cNvSpPr>
          <p:nvPr>
            <p:ph type="title"/>
          </p:nvPr>
        </p:nvSpPr>
        <p:spPr>
          <a:xfrm>
            <a:off x="0" y="0"/>
            <a:ext cx="12192000" cy="1325563"/>
          </a:xfrm>
        </p:spPr>
        <p:txBody>
          <a:bodyPr>
            <a:noAutofit/>
          </a:bodyPr>
          <a:lstStyle/>
          <a:p>
            <a:pPr algn="ctr" rtl="0">
              <a:spcBef>
                <a:spcPts val="0"/>
              </a:spcBef>
              <a:spcAft>
                <a:spcPts val="1000"/>
              </a:spcAft>
            </a:pPr>
            <a:br>
              <a:rPr lang="en-US" sz="2400" b="1" i="0" u="sng" strike="noStrike" dirty="0">
                <a:solidFill>
                  <a:srgbClr val="66FF33"/>
                </a:solidFill>
                <a:latin typeface="Elephant" panose="02020904090505020303" pitchFamily="18" charset="0"/>
              </a:rPr>
            </a:br>
            <a:br>
              <a:rPr lang="en-US" sz="2400" b="1" i="0" u="sng" strike="noStrike" dirty="0">
                <a:solidFill>
                  <a:srgbClr val="66FF33"/>
                </a:solidFill>
                <a:latin typeface="Elephant" panose="02020904090505020303" pitchFamily="18" charset="0"/>
              </a:rPr>
            </a:br>
            <a:r>
              <a:rPr lang="en-US" sz="2400" b="1" i="0" u="sng" strike="noStrike" dirty="0">
                <a:solidFill>
                  <a:srgbClr val="66FF33"/>
                </a:solidFill>
                <a:latin typeface="Elephant" panose="02020904090505020303" pitchFamily="18" charset="0"/>
              </a:rPr>
              <a:t>The </a:t>
            </a:r>
            <a:r>
              <a:rPr lang="en-US" sz="2400" b="1" i="0" u="sng" strike="noStrike" dirty="0" err="1">
                <a:solidFill>
                  <a:srgbClr val="66FF33"/>
                </a:solidFill>
                <a:latin typeface="Elephant" panose="02020904090505020303" pitchFamily="18" charset="0"/>
              </a:rPr>
              <a:t>CitizenScience</a:t>
            </a:r>
            <a:r>
              <a:rPr lang="en-US" sz="2400" b="1" i="0" u="sng" strike="noStrike" dirty="0">
                <a:solidFill>
                  <a:srgbClr val="66FF33"/>
                </a:solidFill>
                <a:latin typeface="Elephant" panose="02020904090505020303" pitchFamily="18" charset="0"/>
              </a:rPr>
              <a:t> dataset yielded the following results:</a:t>
            </a:r>
            <a:br>
              <a:rPr lang="en-US" sz="2400" b="1" u="sng" dirty="0">
                <a:solidFill>
                  <a:srgbClr val="66FF33"/>
                </a:solidFill>
                <a:latin typeface="Elephant" panose="02020904090505020303" pitchFamily="18" charset="0"/>
              </a:rPr>
            </a:br>
            <a:br>
              <a:rPr lang="en-US" sz="2400" b="1" u="sng" dirty="0">
                <a:solidFill>
                  <a:srgbClr val="66FF33"/>
                </a:solidFill>
                <a:latin typeface="Elephant" panose="02020904090505020303" pitchFamily="18" charset="0"/>
              </a:rPr>
            </a:br>
            <a:endParaRPr lang="he-IL" sz="2400" b="1" u="sng" dirty="0">
              <a:solidFill>
                <a:srgbClr val="66FF33"/>
              </a:solidFill>
              <a:latin typeface="Elephant" panose="02020904090505020303" pitchFamily="18" charset="0"/>
            </a:endParaRPr>
          </a:p>
        </p:txBody>
      </p:sp>
      <p:pic>
        <p:nvPicPr>
          <p:cNvPr id="4" name="תמונה 3">
            <a:extLst>
              <a:ext uri="{FF2B5EF4-FFF2-40B4-BE49-F238E27FC236}">
                <a16:creationId xmlns:a16="http://schemas.microsoft.com/office/drawing/2014/main" id="{B39413D9-F604-43EC-A229-3E94A2CC1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60" y="1325563"/>
            <a:ext cx="10928279" cy="5018913"/>
          </a:xfrm>
          <a:prstGeom prst="rect">
            <a:avLst/>
          </a:prstGeom>
        </p:spPr>
      </p:pic>
    </p:spTree>
    <p:extLst>
      <p:ext uri="{BB962C8B-B14F-4D97-AF65-F5344CB8AC3E}">
        <p14:creationId xmlns:p14="http://schemas.microsoft.com/office/powerpoint/2010/main" val="409010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36C4E799-6B99-40AE-8D54-D17B5FF25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43817"/>
            <a:ext cx="10515600" cy="4856367"/>
          </a:xfrm>
        </p:spPr>
      </p:pic>
    </p:spTree>
    <p:extLst>
      <p:ext uri="{BB962C8B-B14F-4D97-AF65-F5344CB8AC3E}">
        <p14:creationId xmlns:p14="http://schemas.microsoft.com/office/powerpoint/2010/main" val="299561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1DC31123-8076-44FE-B022-08186350E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126" y="1343818"/>
            <a:ext cx="10563748" cy="4851499"/>
          </a:xfrm>
        </p:spPr>
      </p:pic>
    </p:spTree>
    <p:extLst>
      <p:ext uri="{BB962C8B-B14F-4D97-AF65-F5344CB8AC3E}">
        <p14:creationId xmlns:p14="http://schemas.microsoft.com/office/powerpoint/2010/main" val="296125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180495-317B-4CC6-B78D-AF7DE55A5166}"/>
              </a:ext>
            </a:extLst>
          </p:cNvPr>
          <p:cNvSpPr>
            <a:spLocks noGrp="1"/>
          </p:cNvSpPr>
          <p:nvPr>
            <p:ph type="title"/>
          </p:nvPr>
        </p:nvSpPr>
        <p:spPr>
          <a:xfrm>
            <a:off x="0" y="1"/>
            <a:ext cx="12192000" cy="1690688"/>
          </a:xfrm>
        </p:spPr>
        <p:txBody>
          <a:bodyPr>
            <a:normAutofit/>
          </a:bodyPr>
          <a:lstStyle/>
          <a:p>
            <a:pPr algn="ctr" rtl="0">
              <a:spcBef>
                <a:spcPts val="0"/>
              </a:spcBef>
              <a:spcAft>
                <a:spcPts val="1000"/>
              </a:spcAft>
            </a:pPr>
            <a:br>
              <a:rPr lang="en-US" sz="2400" b="1" i="0" u="sng" strike="noStrike" dirty="0">
                <a:solidFill>
                  <a:srgbClr val="FFC000"/>
                </a:solidFill>
                <a:effectLst/>
                <a:latin typeface="Elephant" panose="02020904090505020303" pitchFamily="18" charset="0"/>
              </a:rPr>
            </a:br>
            <a:r>
              <a:rPr lang="en-US" sz="2400" b="1" i="0" u="sng" strike="noStrike" dirty="0" err="1">
                <a:solidFill>
                  <a:srgbClr val="FFC000"/>
                </a:solidFill>
                <a:effectLst/>
                <a:latin typeface="Elephant" panose="02020904090505020303" pitchFamily="18" charset="0"/>
              </a:rPr>
              <a:t>MOOCPosts</a:t>
            </a:r>
            <a:r>
              <a:rPr lang="en-US" sz="2400" b="1" i="0" u="sng" strike="noStrike" dirty="0">
                <a:solidFill>
                  <a:srgbClr val="FFC000"/>
                </a:solidFill>
                <a:effectLst/>
                <a:latin typeface="Elephant" panose="02020904090505020303" pitchFamily="18" charset="0"/>
              </a:rPr>
              <a:t> dataset provided the following results:</a:t>
            </a:r>
            <a:br>
              <a:rPr lang="en-US" sz="2400" b="1" u="sng" dirty="0">
                <a:solidFill>
                  <a:srgbClr val="FFC000"/>
                </a:solidFill>
                <a:effectLst/>
                <a:latin typeface="Elephant" panose="02020904090505020303" pitchFamily="18" charset="0"/>
              </a:rPr>
            </a:br>
            <a:endParaRPr lang="he-IL" sz="2400" b="1" u="sng" dirty="0">
              <a:solidFill>
                <a:srgbClr val="FFC000"/>
              </a:solidFill>
              <a:latin typeface="Elephant" panose="02020904090505020303" pitchFamily="18" charset="0"/>
            </a:endParaRPr>
          </a:p>
        </p:txBody>
      </p:sp>
      <p:pic>
        <p:nvPicPr>
          <p:cNvPr id="4" name="תמונה 3">
            <a:extLst>
              <a:ext uri="{FF2B5EF4-FFF2-40B4-BE49-F238E27FC236}">
                <a16:creationId xmlns:a16="http://schemas.microsoft.com/office/drawing/2014/main" id="{F8CA9D06-60E5-4790-A161-911639C90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95" y="1407559"/>
            <a:ext cx="10775810" cy="4948889"/>
          </a:xfrm>
          <a:prstGeom prst="rect">
            <a:avLst/>
          </a:prstGeom>
        </p:spPr>
      </p:pic>
    </p:spTree>
    <p:extLst>
      <p:ext uri="{BB962C8B-B14F-4D97-AF65-F5344CB8AC3E}">
        <p14:creationId xmlns:p14="http://schemas.microsoft.com/office/powerpoint/2010/main" val="363883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B026A914-B7F2-4ABE-8FED-FB9CD8A431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5563"/>
            <a:ext cx="10515600" cy="4829386"/>
          </a:xfrm>
        </p:spPr>
      </p:pic>
    </p:spTree>
    <p:extLst>
      <p:ext uri="{BB962C8B-B14F-4D97-AF65-F5344CB8AC3E}">
        <p14:creationId xmlns:p14="http://schemas.microsoft.com/office/powerpoint/2010/main" val="846102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F9DD0270-F8AD-4254-97A7-47B74754B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3818"/>
            <a:ext cx="10515600" cy="4829386"/>
          </a:xfrm>
        </p:spPr>
      </p:pic>
    </p:spTree>
    <p:extLst>
      <p:ext uri="{BB962C8B-B14F-4D97-AF65-F5344CB8AC3E}">
        <p14:creationId xmlns:p14="http://schemas.microsoft.com/office/powerpoint/2010/main" val="389878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5D52BB6-9CD9-48C0-B451-1F75D436FB51}"/>
              </a:ext>
            </a:extLst>
          </p:cNvPr>
          <p:cNvSpPr txBox="1"/>
          <p:nvPr/>
        </p:nvSpPr>
        <p:spPr>
          <a:xfrm>
            <a:off x="523982" y="365125"/>
            <a:ext cx="2640458" cy="461665"/>
          </a:xfrm>
          <a:prstGeom prst="rect">
            <a:avLst/>
          </a:prstGeom>
          <a:noFill/>
        </p:spPr>
        <p:txBody>
          <a:bodyPr wrap="square" rtlCol="1">
            <a:spAutoFit/>
          </a:bodyPr>
          <a:lstStyle/>
          <a:p>
            <a:pPr algn="l"/>
            <a:r>
              <a:rPr lang="en-US" sz="2400" b="1" u="sng" dirty="0">
                <a:solidFill>
                  <a:schemeClr val="bg1"/>
                </a:solidFill>
                <a:latin typeface="Elephant" panose="02020904090505020303" pitchFamily="18" charset="0"/>
              </a:rPr>
              <a:t>Discussion</a:t>
            </a:r>
            <a:endParaRPr lang="he-IL" sz="2400" u="sng" dirty="0">
              <a:solidFill>
                <a:schemeClr val="bg1"/>
              </a:solidFill>
              <a:latin typeface="Elephant" panose="02020904090505020303" pitchFamily="18" charset="0"/>
            </a:endParaRPr>
          </a:p>
        </p:txBody>
      </p:sp>
      <p:pic>
        <p:nvPicPr>
          <p:cNvPr id="3" name="תמונה 2">
            <a:extLst>
              <a:ext uri="{FF2B5EF4-FFF2-40B4-BE49-F238E27FC236}">
                <a16:creationId xmlns:a16="http://schemas.microsoft.com/office/drawing/2014/main" id="{E1A03DBB-9E52-405D-AA2B-F7DD6EFD3CF1}"/>
              </a:ext>
            </a:extLst>
          </p:cNvPr>
          <p:cNvPicPr>
            <a:picLocks noChangeAspect="1"/>
          </p:cNvPicPr>
          <p:nvPr/>
        </p:nvPicPr>
        <p:blipFill>
          <a:blip r:embed="rId2"/>
          <a:stretch>
            <a:fillRect/>
          </a:stretch>
        </p:blipFill>
        <p:spPr>
          <a:xfrm>
            <a:off x="6773336" y="231561"/>
            <a:ext cx="5137481" cy="3416321"/>
          </a:xfrm>
          <a:prstGeom prst="rect">
            <a:avLst/>
          </a:prstGeom>
        </p:spPr>
      </p:pic>
      <p:sp>
        <p:nvSpPr>
          <p:cNvPr id="4" name="תיבת טקסט 3">
            <a:extLst>
              <a:ext uri="{FF2B5EF4-FFF2-40B4-BE49-F238E27FC236}">
                <a16:creationId xmlns:a16="http://schemas.microsoft.com/office/drawing/2014/main" id="{C3346D4C-185E-4B6E-B941-DCACE24E9B3A}"/>
              </a:ext>
            </a:extLst>
          </p:cNvPr>
          <p:cNvSpPr txBox="1"/>
          <p:nvPr/>
        </p:nvSpPr>
        <p:spPr>
          <a:xfrm>
            <a:off x="523982" y="950017"/>
            <a:ext cx="4894683" cy="3693319"/>
          </a:xfrm>
          <a:prstGeom prst="rect">
            <a:avLst/>
          </a:prstGeom>
          <a:noFill/>
        </p:spPr>
        <p:txBody>
          <a:bodyPr wrap="square" rtlCol="1">
            <a:spAutoFit/>
          </a:bodyPr>
          <a:lstStyle/>
          <a:p>
            <a:pPr algn="l"/>
            <a:r>
              <a:rPr lang="en-US" sz="1800" b="0" i="0" u="none" strike="noStrike" dirty="0">
                <a:solidFill>
                  <a:srgbClr val="FFFF00"/>
                </a:solidFill>
                <a:effectLst/>
                <a:latin typeface="Times New Roman" panose="02020603050405020304" pitchFamily="18" charset="0"/>
              </a:rPr>
              <a:t>Unlike J. Martinez et al, we tested the method with Random Forest and </a:t>
            </a:r>
            <a:r>
              <a:rPr lang="en-US" sz="1800" b="0" i="0" u="none" strike="noStrike" dirty="0" err="1">
                <a:solidFill>
                  <a:srgbClr val="FFFF00"/>
                </a:solidFill>
                <a:effectLst/>
                <a:latin typeface="Times New Roman" panose="02020603050405020304" pitchFamily="18" charset="0"/>
              </a:rPr>
              <a:t>Xgboost</a:t>
            </a:r>
            <a:r>
              <a:rPr lang="en-US" sz="1800" b="0" i="0" u="none" strike="noStrike" dirty="0">
                <a:solidFill>
                  <a:srgbClr val="FFFF00"/>
                </a:solidFill>
                <a:effectLst/>
                <a:latin typeface="Times New Roman" panose="02020603050405020304" pitchFamily="18" charset="0"/>
              </a:rPr>
              <a:t> as well as Decision Tree. Our decision to use a Random Forest is based on the following reasons: One, Random Forests are considered a highly accurate and robust method due to the number of decision trees participating in the process. It does not suffer from the overfitting problem. It averages all predictions, reducing the biases. Moreover, as for Random Forests, they combine predictions from many decision trees.  The logic is that even a single model made up of many mediocre ones will still be better than a single great one. </a:t>
            </a:r>
            <a:endParaRPr lang="he-IL" dirty="0">
              <a:solidFill>
                <a:srgbClr val="FFFF00"/>
              </a:solidFill>
            </a:endParaRPr>
          </a:p>
        </p:txBody>
      </p:sp>
      <p:sp>
        <p:nvSpPr>
          <p:cNvPr id="5" name="תיבת טקסט 4">
            <a:extLst>
              <a:ext uri="{FF2B5EF4-FFF2-40B4-BE49-F238E27FC236}">
                <a16:creationId xmlns:a16="http://schemas.microsoft.com/office/drawing/2014/main" id="{207C4DE5-E267-4F21-A601-C098CCAB655B}"/>
              </a:ext>
            </a:extLst>
          </p:cNvPr>
          <p:cNvSpPr txBox="1"/>
          <p:nvPr/>
        </p:nvSpPr>
        <p:spPr>
          <a:xfrm>
            <a:off x="6306063" y="3647882"/>
            <a:ext cx="5885937" cy="3672800"/>
          </a:xfrm>
          <a:prstGeom prst="rect">
            <a:avLst/>
          </a:prstGeom>
          <a:noFill/>
        </p:spPr>
        <p:txBody>
          <a:bodyPr wrap="square" rtlCol="1">
            <a:spAutoFit/>
          </a:bodyPr>
          <a:lstStyle/>
          <a:p>
            <a:pPr algn="l" rtl="0">
              <a:spcBef>
                <a:spcPts val="0"/>
              </a:spcBef>
              <a:spcAft>
                <a:spcPts val="1000"/>
              </a:spcAft>
            </a:pPr>
            <a:r>
              <a:rPr lang="en-US" sz="1800" b="0" i="0" u="none" strike="noStrike" dirty="0">
                <a:solidFill>
                  <a:srgbClr val="FFC000"/>
                </a:solidFill>
                <a:effectLst/>
                <a:latin typeface="Times New Roman" panose="02020603050405020304" pitchFamily="18" charset="0"/>
              </a:rPr>
              <a:t>Our decision was also to extend this test to </a:t>
            </a:r>
            <a:r>
              <a:rPr lang="en-US" sz="1800" b="0" i="0" u="none" strike="noStrike" dirty="0" err="1">
                <a:solidFill>
                  <a:srgbClr val="FFC000"/>
                </a:solidFill>
                <a:effectLst/>
                <a:latin typeface="Times New Roman" panose="02020603050405020304" pitchFamily="18" charset="0"/>
              </a:rPr>
              <a:t>Xgboost</a:t>
            </a:r>
            <a:r>
              <a:rPr lang="en-US" sz="1800" b="0" i="0" u="none" strike="noStrike" dirty="0">
                <a:solidFill>
                  <a:srgbClr val="FFC000"/>
                </a:solidFill>
                <a:effectLst/>
                <a:latin typeface="Times New Roman" panose="02020603050405020304" pitchFamily="18" charset="0"/>
              </a:rPr>
              <a:t> since Random Forest is what we call bagging applied to decision trees (reduce variance through bagging), which keeps the model relatively stable even if the data changes, </a:t>
            </a:r>
            <a:r>
              <a:rPr lang="en-US" sz="1800" b="0" i="0" u="none" strike="noStrike" dirty="0" err="1">
                <a:solidFill>
                  <a:srgbClr val="FFC000"/>
                </a:solidFill>
                <a:effectLst/>
                <a:latin typeface="Times New Roman" panose="02020603050405020304" pitchFamily="18" charset="0"/>
              </a:rPr>
              <a:t>Xgboost</a:t>
            </a:r>
            <a:r>
              <a:rPr lang="en-US" sz="1800" b="0" i="0" u="none" strike="noStrike" dirty="0">
                <a:solidFill>
                  <a:srgbClr val="FFC000"/>
                </a:solidFill>
                <a:effectLst/>
                <a:latin typeface="Times New Roman" panose="02020603050405020304" pitchFamily="18" charset="0"/>
              </a:rPr>
              <a:t> based on </a:t>
            </a:r>
            <a:r>
              <a:rPr lang="en-US" sz="1800" b="1" i="0" u="none" strike="noStrike" dirty="0">
                <a:solidFill>
                  <a:srgbClr val="FFC000"/>
                </a:solidFill>
                <a:effectLst/>
                <a:latin typeface="Times New Roman" panose="02020603050405020304" pitchFamily="18" charset="0"/>
              </a:rPr>
              <a:t>Boosting</a:t>
            </a:r>
            <a:r>
              <a:rPr lang="en-US" sz="1800" b="0" i="0" u="none" strike="noStrike" dirty="0">
                <a:solidFill>
                  <a:srgbClr val="FFC000"/>
                </a:solidFill>
                <a:effectLst/>
                <a:latin typeface="Times New Roman" panose="02020603050405020304" pitchFamily="18" charset="0"/>
              </a:rPr>
              <a:t>. Boosting reduces variance and bias.    Due to the use of multiple models (bagging), it reduces variance. It reduces bias by training the subsequent model by telling him what errors the previous models made (the boosting part). Since the algorithm includes Boosting, it would seem to be better than random forest.</a:t>
            </a:r>
            <a:endParaRPr lang="en-US" b="0" dirty="0">
              <a:solidFill>
                <a:srgbClr val="FFC000"/>
              </a:solidFill>
              <a:effectLst/>
            </a:endParaRPr>
          </a:p>
          <a:p>
            <a:br>
              <a:rPr lang="en-US" dirty="0"/>
            </a:br>
            <a:endParaRPr lang="he-IL" dirty="0"/>
          </a:p>
        </p:txBody>
      </p:sp>
    </p:spTree>
    <p:extLst>
      <p:ext uri="{BB962C8B-B14F-4D97-AF65-F5344CB8AC3E}">
        <p14:creationId xmlns:p14="http://schemas.microsoft.com/office/powerpoint/2010/main" val="90188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8169660E-805F-4758-91A4-00B625B7BECF}"/>
              </a:ext>
            </a:extLst>
          </p:cNvPr>
          <p:cNvPicPr>
            <a:picLocks noChangeAspect="1"/>
          </p:cNvPicPr>
          <p:nvPr/>
        </p:nvPicPr>
        <p:blipFill>
          <a:blip r:embed="rId2"/>
          <a:stretch>
            <a:fillRect/>
          </a:stretch>
        </p:blipFill>
        <p:spPr>
          <a:xfrm>
            <a:off x="74585" y="3077502"/>
            <a:ext cx="5137481" cy="3416321"/>
          </a:xfrm>
          <a:prstGeom prst="rect">
            <a:avLst/>
          </a:prstGeom>
        </p:spPr>
      </p:pic>
      <p:sp>
        <p:nvSpPr>
          <p:cNvPr id="3" name="תיבת טקסט 2">
            <a:extLst>
              <a:ext uri="{FF2B5EF4-FFF2-40B4-BE49-F238E27FC236}">
                <a16:creationId xmlns:a16="http://schemas.microsoft.com/office/drawing/2014/main" id="{4A2A988F-DA1C-4F7E-B640-3FFE4ACF40C5}"/>
              </a:ext>
            </a:extLst>
          </p:cNvPr>
          <p:cNvSpPr txBox="1"/>
          <p:nvPr/>
        </p:nvSpPr>
        <p:spPr>
          <a:xfrm>
            <a:off x="989283" y="1790724"/>
            <a:ext cx="5137482" cy="1477328"/>
          </a:xfrm>
          <a:prstGeom prst="rect">
            <a:avLst/>
          </a:prstGeom>
          <a:noFill/>
        </p:spPr>
        <p:txBody>
          <a:bodyPr wrap="square" rtlCol="1">
            <a:spAutoFit/>
          </a:bodyPr>
          <a:lstStyle/>
          <a:p>
            <a:pPr marL="285750" indent="-285750" algn="l" rtl="0">
              <a:spcBef>
                <a:spcPts val="0"/>
              </a:spcBef>
              <a:spcAft>
                <a:spcPts val="1000"/>
              </a:spcAft>
              <a:buFont typeface="Arial" panose="020B0604020202020204" pitchFamily="34" charset="0"/>
              <a:buChar char="•"/>
            </a:pPr>
            <a:r>
              <a:rPr lang="en-US" sz="1800" b="0" i="0" u="none" strike="noStrike" dirty="0">
                <a:solidFill>
                  <a:srgbClr val="FF0000"/>
                </a:solidFill>
                <a:effectLst/>
                <a:latin typeface="Times New Roman" panose="02020603050405020304" pitchFamily="18" charset="0"/>
                <a:cs typeface="+mj-cs"/>
              </a:rPr>
              <a:t>As observed on these datasets, the results indicated that the Martinez et al. method consistently provides better results than the baseline model [not in all cases, but in most]. </a:t>
            </a:r>
            <a:br>
              <a:rPr lang="en-US" dirty="0"/>
            </a:br>
            <a:endParaRPr lang="he-IL" dirty="0"/>
          </a:p>
        </p:txBody>
      </p:sp>
      <p:sp>
        <p:nvSpPr>
          <p:cNvPr id="5" name="תיבת טקסט 4">
            <a:extLst>
              <a:ext uri="{FF2B5EF4-FFF2-40B4-BE49-F238E27FC236}">
                <a16:creationId xmlns:a16="http://schemas.microsoft.com/office/drawing/2014/main" id="{2265B742-00BE-4FFC-A163-197184BC408E}"/>
              </a:ext>
            </a:extLst>
          </p:cNvPr>
          <p:cNvSpPr txBox="1"/>
          <p:nvPr/>
        </p:nvSpPr>
        <p:spPr>
          <a:xfrm>
            <a:off x="689167" y="646821"/>
            <a:ext cx="6553200" cy="1143903"/>
          </a:xfrm>
          <a:prstGeom prst="rect">
            <a:avLst/>
          </a:prstGeom>
          <a:noFill/>
        </p:spPr>
        <p:txBody>
          <a:bodyPr wrap="square" rtlCol="1">
            <a:spAutoFit/>
          </a:bodyPr>
          <a:lstStyle/>
          <a:p>
            <a:pPr algn="just" rtl="0">
              <a:spcBef>
                <a:spcPts val="0"/>
              </a:spcBef>
              <a:spcAft>
                <a:spcPts val="1000"/>
              </a:spcAft>
            </a:pPr>
            <a:r>
              <a:rPr lang="en-US" sz="2400" b="1" i="0" u="sng" strike="noStrike" dirty="0">
                <a:solidFill>
                  <a:schemeClr val="bg1"/>
                </a:solidFill>
                <a:effectLst/>
                <a:latin typeface="Elephant" panose="02020904090505020303" pitchFamily="18" charset="0"/>
              </a:rPr>
              <a:t>Evaluating the empirical findings</a:t>
            </a:r>
            <a:endParaRPr lang="en-US" sz="2400" b="1" u="sng" dirty="0">
              <a:solidFill>
                <a:schemeClr val="bg1"/>
              </a:solidFill>
              <a:effectLst/>
              <a:latin typeface="Elephant" panose="02020904090505020303" pitchFamily="18" charset="0"/>
            </a:endParaRPr>
          </a:p>
          <a:p>
            <a:br>
              <a:rPr lang="en-US" dirty="0"/>
            </a:br>
            <a:endParaRPr lang="he-IL" dirty="0"/>
          </a:p>
        </p:txBody>
      </p:sp>
      <p:sp>
        <p:nvSpPr>
          <p:cNvPr id="6" name="תיבת טקסט 5">
            <a:extLst>
              <a:ext uri="{FF2B5EF4-FFF2-40B4-BE49-F238E27FC236}">
                <a16:creationId xmlns:a16="http://schemas.microsoft.com/office/drawing/2014/main" id="{B4046381-7C80-46B1-AE9F-6C6AA79DC8A0}"/>
              </a:ext>
            </a:extLst>
          </p:cNvPr>
          <p:cNvSpPr txBox="1"/>
          <p:nvPr/>
        </p:nvSpPr>
        <p:spPr>
          <a:xfrm>
            <a:off x="6685280" y="2194446"/>
            <a:ext cx="5059680" cy="1477328"/>
          </a:xfrm>
          <a:prstGeom prst="rect">
            <a:avLst/>
          </a:prstGeom>
          <a:noFill/>
        </p:spPr>
        <p:txBody>
          <a:bodyPr wrap="square" rtlCol="1">
            <a:spAutoFit/>
          </a:bodyPr>
          <a:lstStyle/>
          <a:p>
            <a:pPr marL="285750" indent="-285750" algn="l" rtl="0">
              <a:spcBef>
                <a:spcPts val="0"/>
              </a:spcBef>
              <a:spcAft>
                <a:spcPts val="1000"/>
              </a:spcAft>
              <a:buFont typeface="Arial" panose="020B0604020202020204" pitchFamily="34" charset="0"/>
              <a:buChar char="•"/>
            </a:pPr>
            <a:r>
              <a:rPr lang="en-US" dirty="0">
                <a:solidFill>
                  <a:srgbClr val="FFFF00"/>
                </a:solidFill>
                <a:latin typeface="Times New Roman" panose="02020603050405020304" pitchFamily="18" charset="0"/>
                <a:cs typeface="+mj-cs"/>
              </a:rPr>
              <a:t>A</a:t>
            </a:r>
            <a:r>
              <a:rPr lang="en-US" sz="1800" b="0" i="0" u="none" strike="noStrike" dirty="0">
                <a:solidFill>
                  <a:srgbClr val="FFFF00"/>
                </a:solidFill>
                <a:effectLst/>
                <a:latin typeface="Times New Roman" panose="02020603050405020304" pitchFamily="18" charset="0"/>
                <a:cs typeface="+mj-cs"/>
              </a:rPr>
              <a:t>s can be seen from the results of the </a:t>
            </a:r>
            <a:r>
              <a:rPr lang="en-US" sz="1800" b="0" i="0" u="none" strike="noStrike" dirty="0" err="1">
                <a:solidFill>
                  <a:srgbClr val="FFFF00"/>
                </a:solidFill>
                <a:effectLst/>
                <a:latin typeface="Times New Roman" panose="02020603050405020304" pitchFamily="18" charset="0"/>
                <a:cs typeface="+mj-cs"/>
              </a:rPr>
              <a:t>CitizenScience</a:t>
            </a:r>
            <a:r>
              <a:rPr lang="en-US" sz="1800" b="0" i="0" u="none" strike="noStrike" dirty="0">
                <a:solidFill>
                  <a:srgbClr val="FFFF00"/>
                </a:solidFill>
                <a:effectLst/>
                <a:latin typeface="Times New Roman" panose="02020603050405020304" pitchFamily="18" charset="0"/>
                <a:cs typeface="+mj-cs"/>
              </a:rPr>
              <a:t> and </a:t>
            </a:r>
            <a:r>
              <a:rPr lang="en-US" sz="1800" b="0" i="0" u="none" strike="noStrike" dirty="0" err="1">
                <a:solidFill>
                  <a:srgbClr val="FFFF00"/>
                </a:solidFill>
                <a:effectLst/>
                <a:latin typeface="Times New Roman" panose="02020603050405020304" pitchFamily="18" charset="0"/>
                <a:cs typeface="+mj-cs"/>
              </a:rPr>
              <a:t>MOOCPosts</a:t>
            </a:r>
            <a:r>
              <a:rPr lang="en-US" sz="1800" b="0" i="0" u="none" strike="noStrike" dirty="0">
                <a:solidFill>
                  <a:srgbClr val="FFFF00"/>
                </a:solidFill>
                <a:effectLst/>
                <a:latin typeface="Times New Roman" panose="02020603050405020304" pitchFamily="18" charset="0"/>
                <a:cs typeface="+mj-cs"/>
              </a:rPr>
              <a:t> datasets, the results are significantly improved when using more complex models like Random Forest and </a:t>
            </a:r>
            <a:r>
              <a:rPr lang="en-US" sz="1800" b="0" i="0" u="none" strike="noStrike" dirty="0" err="1">
                <a:solidFill>
                  <a:srgbClr val="FFFF00"/>
                </a:solidFill>
                <a:effectLst/>
                <a:latin typeface="Times New Roman" panose="02020603050405020304" pitchFamily="18" charset="0"/>
                <a:cs typeface="+mj-cs"/>
              </a:rPr>
              <a:t>Xgboost</a:t>
            </a:r>
            <a:r>
              <a:rPr lang="en-US" sz="1800" b="0" i="0" u="none" strike="noStrike" dirty="0">
                <a:solidFill>
                  <a:srgbClr val="FFFF00"/>
                </a:solidFill>
                <a:effectLst/>
                <a:latin typeface="Times New Roman" panose="02020603050405020304" pitchFamily="18" charset="0"/>
                <a:cs typeface="+mj-cs"/>
              </a:rPr>
              <a:t> for these datasets.</a:t>
            </a:r>
          </a:p>
        </p:txBody>
      </p:sp>
      <p:sp>
        <p:nvSpPr>
          <p:cNvPr id="7" name="תיבת טקסט 6">
            <a:extLst>
              <a:ext uri="{FF2B5EF4-FFF2-40B4-BE49-F238E27FC236}">
                <a16:creationId xmlns:a16="http://schemas.microsoft.com/office/drawing/2014/main" id="{1C7BD427-023F-4276-B92E-703FB5699AA9}"/>
              </a:ext>
            </a:extLst>
          </p:cNvPr>
          <p:cNvSpPr txBox="1"/>
          <p:nvPr/>
        </p:nvSpPr>
        <p:spPr>
          <a:xfrm>
            <a:off x="6685280" y="4355330"/>
            <a:ext cx="4846320" cy="1754326"/>
          </a:xfrm>
          <a:prstGeom prst="rect">
            <a:avLst/>
          </a:prstGeom>
          <a:noFill/>
        </p:spPr>
        <p:txBody>
          <a:bodyPr wrap="square" rtlCol="1">
            <a:spAutoFit/>
          </a:bodyPr>
          <a:lstStyle/>
          <a:p>
            <a:pPr marL="285750" indent="-285750" algn="l" rtl="0">
              <a:spcBef>
                <a:spcPts val="0"/>
              </a:spcBef>
              <a:spcAft>
                <a:spcPts val="1000"/>
              </a:spcAft>
              <a:buFont typeface="Arial" panose="020B0604020202020204" pitchFamily="34" charset="0"/>
              <a:buChar char="•"/>
            </a:pPr>
            <a:r>
              <a:rPr lang="en-US" sz="1800" b="0" i="0" u="none" strike="noStrike" dirty="0">
                <a:solidFill>
                  <a:srgbClr val="66FF33"/>
                </a:solidFill>
                <a:effectLst/>
                <a:latin typeface="Times New Roman" panose="02020603050405020304" pitchFamily="18" charset="0"/>
                <a:cs typeface="+mj-cs"/>
              </a:rPr>
              <a:t>We found that the area below the AUTC increases when we use better models rather than when we use decision trees, which further improves the Martinez et al. method of improving performance-compatibility using individualized objective functions.</a:t>
            </a:r>
            <a:endParaRPr lang="en-US" b="0" dirty="0">
              <a:solidFill>
                <a:srgbClr val="66FF33"/>
              </a:solidFill>
              <a:effectLst/>
              <a:cs typeface="+mj-cs"/>
            </a:endParaRPr>
          </a:p>
        </p:txBody>
      </p:sp>
    </p:spTree>
    <p:extLst>
      <p:ext uri="{BB962C8B-B14F-4D97-AF65-F5344CB8AC3E}">
        <p14:creationId xmlns:p14="http://schemas.microsoft.com/office/powerpoint/2010/main" val="254102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D7110A9E-3487-44D5-82C5-23CA5EF72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42" y="2991760"/>
            <a:ext cx="4184650" cy="3347720"/>
          </a:xfrm>
          <a:prstGeom prst="rect">
            <a:avLst/>
          </a:prstGeom>
        </p:spPr>
      </p:pic>
      <p:sp>
        <p:nvSpPr>
          <p:cNvPr id="9" name="תיבת טקסט 8">
            <a:extLst>
              <a:ext uri="{FF2B5EF4-FFF2-40B4-BE49-F238E27FC236}">
                <a16:creationId xmlns:a16="http://schemas.microsoft.com/office/drawing/2014/main" id="{EE5E3BAF-9734-4484-95F8-6372E4E9DFC1}"/>
              </a:ext>
            </a:extLst>
          </p:cNvPr>
          <p:cNvSpPr txBox="1"/>
          <p:nvPr/>
        </p:nvSpPr>
        <p:spPr>
          <a:xfrm>
            <a:off x="605719" y="338397"/>
            <a:ext cx="11586281" cy="2400657"/>
          </a:xfrm>
          <a:prstGeom prst="rect">
            <a:avLst/>
          </a:prstGeom>
          <a:noFill/>
        </p:spPr>
        <p:txBody>
          <a:bodyPr wrap="square" rtlCol="1">
            <a:spAutoFit/>
          </a:bodyPr>
          <a:lstStyle/>
          <a:p>
            <a:pPr algn="l"/>
            <a:r>
              <a:rPr lang="en-US" sz="2400" b="1" u="sng" dirty="0">
                <a:solidFill>
                  <a:srgbClr val="0070C0"/>
                </a:solidFill>
                <a:latin typeface="Elephant" panose="02020904090505020303" pitchFamily="18" charset="0"/>
              </a:rPr>
              <a:t>The Problem</a:t>
            </a:r>
            <a:endParaRPr lang="en-US" sz="2400" b="1" dirty="0">
              <a:solidFill>
                <a:srgbClr val="0070C0"/>
              </a:solidFill>
              <a:latin typeface="Elephant" panose="02020904090505020303" pitchFamily="18" charset="0"/>
            </a:endParaRPr>
          </a:p>
          <a:p>
            <a:pPr algn="l"/>
            <a:r>
              <a:rPr lang="en-US" sz="1800" b="0" i="0" u="none" strike="noStrike" dirty="0">
                <a:solidFill>
                  <a:srgbClr val="0070C0"/>
                </a:solidFill>
                <a:effectLst/>
                <a:latin typeface="Times New Roman" panose="02020603050405020304" pitchFamily="18" charset="0"/>
              </a:rPr>
              <a:t> In response to the user's interaction with the AI system, two processes occur. Initially, the user formulates some expectations about the capabilities of the system based on the quality of its recommendations. In addition, the system collects more data and can update its prediction model. As much as updating the model can improve the system's performance, it can also alter the system's way of making predictions, which the user may not expect based on past interactions. As a result, although the update improves overall performance, it may not be compatible with the user's expectations</a:t>
            </a:r>
            <a:endParaRPr lang="he-IL" sz="2000" b="1" i="0" u="none" strike="noStrike" dirty="0">
              <a:solidFill>
                <a:srgbClr val="0070C0"/>
              </a:solidFill>
              <a:effectLst/>
              <a:latin typeface="Elephant" panose="02020904090505020303" pitchFamily="18" charset="0"/>
            </a:endParaRPr>
          </a:p>
          <a:p>
            <a:endParaRPr lang="he-IL" dirty="0"/>
          </a:p>
        </p:txBody>
      </p:sp>
      <p:sp>
        <p:nvSpPr>
          <p:cNvPr id="10" name="תיבת טקסט 9">
            <a:extLst>
              <a:ext uri="{FF2B5EF4-FFF2-40B4-BE49-F238E27FC236}">
                <a16:creationId xmlns:a16="http://schemas.microsoft.com/office/drawing/2014/main" id="{F1D6E61D-FD65-4C6F-99B3-8DA5A1E99767}"/>
              </a:ext>
            </a:extLst>
          </p:cNvPr>
          <p:cNvSpPr txBox="1"/>
          <p:nvPr/>
        </p:nvSpPr>
        <p:spPr>
          <a:xfrm>
            <a:off x="5722819" y="3429000"/>
            <a:ext cx="5486172" cy="2954655"/>
          </a:xfrm>
          <a:prstGeom prst="rect">
            <a:avLst/>
          </a:prstGeom>
          <a:noFill/>
        </p:spPr>
        <p:txBody>
          <a:bodyPr wrap="square" rtlCol="1">
            <a:spAutoFit/>
          </a:bodyPr>
          <a:lstStyle/>
          <a:p>
            <a:pPr algn="just" rtl="0">
              <a:spcBef>
                <a:spcPts val="0"/>
              </a:spcBef>
              <a:spcAft>
                <a:spcPts val="0"/>
              </a:spcAft>
            </a:pPr>
            <a:r>
              <a:rPr lang="en-US" sz="1800" b="0" i="0" u="none" strike="noStrike" dirty="0">
                <a:solidFill>
                  <a:srgbClr val="FFFF00"/>
                </a:solidFill>
                <a:effectLst/>
                <a:latin typeface="Times New Roman" panose="02020603050405020304" pitchFamily="18" charset="0"/>
              </a:rPr>
              <a:t>After the update there is a split into two options; The blue Line represents when the update is performed without maintaining compatibility with the old model. When that occurs, performance may be impaired both concerning specific areas like identifying moles on the face and how the user understands those changes. The red Line is when the update maintains compatibility with the previous model, the performance is guaranteed to grow.</a:t>
            </a:r>
            <a:endParaRPr lang="en-US" sz="2400" b="0" dirty="0">
              <a:solidFill>
                <a:srgbClr val="FFFF00"/>
              </a:solidFill>
              <a:effectLst/>
            </a:endParaRPr>
          </a:p>
          <a:p>
            <a:br>
              <a:rPr lang="en-US" sz="2400" dirty="0"/>
            </a:br>
            <a:endParaRPr lang="he-IL" dirty="0"/>
          </a:p>
        </p:txBody>
      </p:sp>
    </p:spTree>
    <p:extLst>
      <p:ext uri="{BB962C8B-B14F-4D97-AF65-F5344CB8AC3E}">
        <p14:creationId xmlns:p14="http://schemas.microsoft.com/office/powerpoint/2010/main" val="113657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53BECA9-5BD5-4958-BE16-EADBBE27F786}"/>
              </a:ext>
            </a:extLst>
          </p:cNvPr>
          <p:cNvSpPr txBox="1"/>
          <p:nvPr/>
        </p:nvSpPr>
        <p:spPr>
          <a:xfrm>
            <a:off x="695361" y="354166"/>
            <a:ext cx="2293078" cy="1143903"/>
          </a:xfrm>
          <a:prstGeom prst="rect">
            <a:avLst/>
          </a:prstGeom>
          <a:noFill/>
        </p:spPr>
        <p:txBody>
          <a:bodyPr wrap="square" rtlCol="1">
            <a:spAutoFit/>
          </a:bodyPr>
          <a:lstStyle/>
          <a:p>
            <a:pPr algn="just" rtl="0">
              <a:spcBef>
                <a:spcPts val="0"/>
              </a:spcBef>
              <a:spcAft>
                <a:spcPts val="1000"/>
              </a:spcAft>
            </a:pPr>
            <a:r>
              <a:rPr lang="en-US" sz="2400" b="1" i="0" u="sng" strike="noStrike" dirty="0">
                <a:solidFill>
                  <a:schemeClr val="bg1"/>
                </a:solidFill>
                <a:effectLst/>
                <a:latin typeface="Elephant" panose="02020904090505020303" pitchFamily="18" charset="0"/>
              </a:rPr>
              <a:t>Conclusions</a:t>
            </a:r>
            <a:endParaRPr lang="en-US" sz="2400" b="0" u="sng" dirty="0">
              <a:solidFill>
                <a:schemeClr val="bg1"/>
              </a:solidFill>
              <a:effectLst/>
              <a:latin typeface="Elephant" panose="02020904090505020303" pitchFamily="18" charset="0"/>
            </a:endParaRPr>
          </a:p>
          <a:p>
            <a:br>
              <a:rPr lang="en-US" dirty="0"/>
            </a:br>
            <a:endParaRPr lang="he-IL" dirty="0"/>
          </a:p>
        </p:txBody>
      </p:sp>
      <p:pic>
        <p:nvPicPr>
          <p:cNvPr id="6" name="תמונה 5" descr="תמונה שמכילה טקסט, מפתח&#10;&#10;התיאור נוצר באופן אוטומטי">
            <a:extLst>
              <a:ext uri="{FF2B5EF4-FFF2-40B4-BE49-F238E27FC236}">
                <a16:creationId xmlns:a16="http://schemas.microsoft.com/office/drawing/2014/main" id="{D9B9ED34-CD49-4B5B-A5CB-01791087DAEB}"/>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trans="19000" intensity="2"/>
                    </a14:imgEffect>
                  </a14:imgLayer>
                </a14:imgProps>
              </a:ext>
              <a:ext uri="{28A0092B-C50C-407E-A947-70E740481C1C}">
                <a14:useLocalDpi xmlns:a14="http://schemas.microsoft.com/office/drawing/2010/main" val="0"/>
              </a:ext>
            </a:extLst>
          </a:blip>
          <a:stretch>
            <a:fillRect/>
          </a:stretch>
        </p:blipFill>
        <p:spPr>
          <a:xfrm>
            <a:off x="695361" y="3385835"/>
            <a:ext cx="3157870" cy="3157870"/>
          </a:xfrm>
          <a:prstGeom prst="rect">
            <a:avLst/>
          </a:prstGeom>
          <a:effectLst>
            <a:glow rad="228600">
              <a:schemeClr val="accent4">
                <a:satMod val="175000"/>
                <a:alpha val="71000"/>
              </a:schemeClr>
            </a:glow>
            <a:softEdge rad="0"/>
          </a:effectLst>
        </p:spPr>
      </p:pic>
      <p:sp>
        <p:nvSpPr>
          <p:cNvPr id="3" name="תיבת טקסט 2">
            <a:extLst>
              <a:ext uri="{FF2B5EF4-FFF2-40B4-BE49-F238E27FC236}">
                <a16:creationId xmlns:a16="http://schemas.microsoft.com/office/drawing/2014/main" id="{2269F6E0-9165-4F8F-8AC2-0577FE254CF8}"/>
              </a:ext>
            </a:extLst>
          </p:cNvPr>
          <p:cNvSpPr txBox="1"/>
          <p:nvPr/>
        </p:nvSpPr>
        <p:spPr>
          <a:xfrm>
            <a:off x="695361" y="974919"/>
            <a:ext cx="7981279" cy="2410916"/>
          </a:xfrm>
          <a:prstGeom prst="rect">
            <a:avLst/>
          </a:prstGeom>
          <a:noFill/>
        </p:spPr>
        <p:txBody>
          <a:bodyPr wrap="square" rtlCol="1">
            <a:spAutoFit/>
          </a:bodyPr>
          <a:lstStyle/>
          <a:p>
            <a:pPr algn="l" rtl="0">
              <a:spcBef>
                <a:spcPts val="0"/>
              </a:spcBef>
              <a:spcAft>
                <a:spcPts val="800"/>
              </a:spcAft>
            </a:pPr>
            <a:r>
              <a:rPr lang="en-US" sz="1800" b="0" i="0" u="none" strike="noStrike" dirty="0">
                <a:solidFill>
                  <a:srgbClr val="66FF33"/>
                </a:solidFill>
                <a:effectLst/>
                <a:latin typeface="Times New Roman" panose="02020603050405020304" pitchFamily="18" charset="0"/>
                <a:cs typeface="+mj-cs"/>
              </a:rPr>
              <a:t>Based on the results of the empirical experiments, the method certainly contributes to improving the trade-off between performance-compatibility. Furthermore, regarding the  Martinez et al. method, we demonstrated that other machine learning models like Random Forest and </a:t>
            </a:r>
            <a:r>
              <a:rPr lang="en-US" sz="1800" b="0" i="0" u="none" strike="noStrike" dirty="0" err="1">
                <a:solidFill>
                  <a:srgbClr val="66FF33"/>
                </a:solidFill>
                <a:effectLst/>
                <a:latin typeface="Times New Roman" panose="02020603050405020304" pitchFamily="18" charset="0"/>
                <a:cs typeface="+mj-cs"/>
              </a:rPr>
              <a:t>Xgboost</a:t>
            </a:r>
            <a:r>
              <a:rPr lang="en-US" sz="1800" b="0" i="0" u="none" strike="noStrike" dirty="0">
                <a:solidFill>
                  <a:srgbClr val="66FF33"/>
                </a:solidFill>
                <a:effectLst/>
                <a:latin typeface="Times New Roman" panose="02020603050405020304" pitchFamily="18" charset="0"/>
                <a:cs typeface="+mj-cs"/>
              </a:rPr>
              <a:t> can improve the method used by  Martinez et al. at the empirical experiments and achieve better results than necessarily the Decision Tree model. </a:t>
            </a:r>
            <a:endParaRPr lang="en-US" b="0" dirty="0">
              <a:solidFill>
                <a:srgbClr val="66FF33"/>
              </a:solidFill>
              <a:effectLst/>
              <a:cs typeface="+mj-cs"/>
            </a:endParaRPr>
          </a:p>
          <a:p>
            <a:br>
              <a:rPr lang="en-US" dirty="0"/>
            </a:br>
            <a:endParaRPr lang="he-IL" dirty="0"/>
          </a:p>
        </p:txBody>
      </p:sp>
      <p:sp>
        <p:nvSpPr>
          <p:cNvPr id="4" name="תיבת טקסט 3">
            <a:extLst>
              <a:ext uri="{FF2B5EF4-FFF2-40B4-BE49-F238E27FC236}">
                <a16:creationId xmlns:a16="http://schemas.microsoft.com/office/drawing/2014/main" id="{1C24CF79-D0F0-44D9-AE93-A81C39611FF2}"/>
              </a:ext>
            </a:extLst>
          </p:cNvPr>
          <p:cNvSpPr txBox="1"/>
          <p:nvPr/>
        </p:nvSpPr>
        <p:spPr>
          <a:xfrm>
            <a:off x="4850386" y="3587051"/>
            <a:ext cx="6810639" cy="2862322"/>
          </a:xfrm>
          <a:prstGeom prst="rect">
            <a:avLst/>
          </a:prstGeom>
          <a:noFill/>
        </p:spPr>
        <p:txBody>
          <a:bodyPr wrap="square" rtlCol="1">
            <a:spAutoFit/>
          </a:bodyPr>
          <a:lstStyle/>
          <a:p>
            <a:pPr algn="l" rtl="0">
              <a:spcBef>
                <a:spcPts val="1000"/>
              </a:spcBef>
              <a:spcAft>
                <a:spcPts val="0"/>
              </a:spcAft>
            </a:pPr>
            <a:r>
              <a:rPr lang="en-US" sz="1800" b="0" i="0" u="none" strike="noStrike" dirty="0">
                <a:solidFill>
                  <a:srgbClr val="FFC000"/>
                </a:solidFill>
                <a:effectLst/>
                <a:latin typeface="Times New Roman" panose="02020603050405020304" pitchFamily="18" charset="0"/>
              </a:rPr>
              <a:t>Solving the compatibility-performance tradeoff problem improve human-agent interactions, since improvements for one user will not reduce compatibility-performance for another. Consequently, implementing the Martinez et al. solution of personalizing the objective function assures high performance without compromising the user's trust in the system, and can certainly improve human-agent interaction, and enhance user confidence in the decision-making assistance systems. </a:t>
            </a:r>
            <a:endParaRPr lang="en-US" b="0" dirty="0">
              <a:solidFill>
                <a:srgbClr val="FFC000"/>
              </a:solidFill>
              <a:effectLst/>
            </a:endParaRPr>
          </a:p>
          <a:p>
            <a:br>
              <a:rPr lang="en-US" dirty="0"/>
            </a:br>
            <a:endParaRPr lang="he-IL" dirty="0"/>
          </a:p>
        </p:txBody>
      </p:sp>
    </p:spTree>
    <p:extLst>
      <p:ext uri="{BB962C8B-B14F-4D97-AF65-F5344CB8AC3E}">
        <p14:creationId xmlns:p14="http://schemas.microsoft.com/office/powerpoint/2010/main" val="313867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תיבת טקסט 3">
            <a:extLst>
              <a:ext uri="{FF2B5EF4-FFF2-40B4-BE49-F238E27FC236}">
                <a16:creationId xmlns:a16="http://schemas.microsoft.com/office/drawing/2014/main" id="{6E4FF0BD-BEB6-4664-9426-F084F0348936}"/>
              </a:ext>
            </a:extLst>
          </p:cNvPr>
          <p:cNvSpPr txBox="1"/>
          <p:nvPr/>
        </p:nvSpPr>
        <p:spPr>
          <a:xfrm>
            <a:off x="1185208" y="104812"/>
            <a:ext cx="9107108" cy="1200329"/>
          </a:xfrm>
          <a:prstGeom prst="rect">
            <a:avLst/>
          </a:prstGeom>
          <a:solidFill>
            <a:srgbClr val="66FF33">
              <a:alpha val="8000"/>
            </a:srgbClr>
          </a:solidFill>
        </p:spPr>
        <p:txBody>
          <a:bodyPr wrap="square" rtlCol="1">
            <a:spAutoFit/>
          </a:bodyPr>
          <a:lstStyle/>
          <a:p>
            <a:pPr marL="0" marR="0" lvl="0" indent="0" algn="l" defTabSz="914400" rtl="1" eaLnBrk="1" fontAlgn="auto" latinLnBrk="0" hangingPunct="1">
              <a:lnSpc>
                <a:spcPct val="100000"/>
              </a:lnSpc>
              <a:spcBef>
                <a:spcPts val="0"/>
              </a:spcBef>
              <a:spcAft>
                <a:spcPts val="0"/>
              </a:spcAft>
              <a:buClrTx/>
              <a:buSzTx/>
              <a:buFontTx/>
              <a:buNone/>
              <a:tabLst/>
              <a:defRPr/>
            </a:pPr>
            <a:endParaRPr lang="en-US" sz="2400" b="1" u="none" strike="noStrike" dirty="0">
              <a:solidFill>
                <a:srgbClr val="FFFF00"/>
              </a:solidFill>
              <a:effectLst/>
              <a:latin typeface="Elephant" panose="02020904090505020303" pitchFamily="18" charset="0"/>
              <a:cs typeface="+mj-cs"/>
            </a:endParaRPr>
          </a:p>
          <a:p>
            <a:pPr marL="0" marR="0" lvl="0" indent="0" algn="l" defTabSz="914400" rtl="1" eaLnBrk="1" fontAlgn="auto" latinLnBrk="0" hangingPunct="1">
              <a:lnSpc>
                <a:spcPct val="100000"/>
              </a:lnSpc>
              <a:spcBef>
                <a:spcPts val="0"/>
              </a:spcBef>
              <a:spcAft>
                <a:spcPts val="0"/>
              </a:spcAft>
              <a:buClrTx/>
              <a:buSzTx/>
              <a:buFontTx/>
              <a:buNone/>
              <a:tabLst/>
              <a:defRPr/>
            </a:pPr>
            <a:r>
              <a:rPr lang="en-US" sz="2400" b="1" u="none" strike="noStrike" dirty="0">
                <a:solidFill>
                  <a:srgbClr val="FFFF00"/>
                </a:solidFill>
                <a:effectLst/>
                <a:latin typeface="Elephant" panose="02020904090505020303" pitchFamily="18" charset="0"/>
                <a:cs typeface="+mj-cs"/>
              </a:rPr>
              <a:t>Shalom Rosh  |  Alexander </a:t>
            </a:r>
            <a:r>
              <a:rPr lang="en-US" sz="2400" b="1" u="none" strike="noStrike" dirty="0" err="1">
                <a:solidFill>
                  <a:srgbClr val="FFFF00"/>
                </a:solidFill>
                <a:effectLst/>
                <a:latin typeface="Elephant" panose="02020904090505020303" pitchFamily="18" charset="0"/>
                <a:cs typeface="+mj-cs"/>
              </a:rPr>
              <a:t>Shachor</a:t>
            </a:r>
            <a:r>
              <a:rPr lang="en-US" sz="2400" b="1" u="none" strike="noStrike" dirty="0">
                <a:solidFill>
                  <a:srgbClr val="FFFF00"/>
                </a:solidFill>
                <a:effectLst/>
                <a:latin typeface="Elephant" panose="02020904090505020303" pitchFamily="18" charset="0"/>
                <a:cs typeface="+mj-cs"/>
              </a:rPr>
              <a:t>  |  Avraham </a:t>
            </a:r>
            <a:r>
              <a:rPr lang="en-US" sz="2400" b="1" u="none" strike="noStrike" dirty="0" err="1">
                <a:solidFill>
                  <a:srgbClr val="FFFF00"/>
                </a:solidFill>
                <a:effectLst/>
                <a:latin typeface="Elephant" panose="02020904090505020303" pitchFamily="18" charset="0"/>
                <a:cs typeface="+mj-cs"/>
              </a:rPr>
              <a:t>Miletzky</a:t>
            </a:r>
            <a:endParaRPr lang="he-IL" sz="2400" b="1" u="none" strike="noStrike" dirty="0">
              <a:solidFill>
                <a:srgbClr val="FFFF00"/>
              </a:solidFill>
              <a:effectLst/>
              <a:latin typeface="Elephant" panose="02020904090505020303" pitchFamily="18" charset="0"/>
              <a:cs typeface="+mj-cs"/>
            </a:endParaRPr>
          </a:p>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he-IL" sz="2400" b="1" u="none" strike="noStrike" kern="1200" cap="none" spc="0" normalizeH="0" baseline="0" noProof="0" dirty="0">
              <a:ln>
                <a:noFill/>
              </a:ln>
              <a:solidFill>
                <a:srgbClr val="FFFF00"/>
              </a:solidFill>
              <a:effectLst/>
              <a:uLnTx/>
              <a:uFillTx/>
              <a:latin typeface="Elephant" panose="02020904090505020303" pitchFamily="18" charset="0"/>
              <a:cs typeface="+mj-cs"/>
            </a:endParaRPr>
          </a:p>
        </p:txBody>
      </p:sp>
      <p:pic>
        <p:nvPicPr>
          <p:cNvPr id="5" name="תמונה 4">
            <a:extLst>
              <a:ext uri="{FF2B5EF4-FFF2-40B4-BE49-F238E27FC236}">
                <a16:creationId xmlns:a16="http://schemas.microsoft.com/office/drawing/2014/main" id="{506D8744-3997-4A18-BB1E-31DD05DDA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94" y="893518"/>
            <a:ext cx="3885714" cy="5828571"/>
          </a:xfrm>
          <a:prstGeom prst="rect">
            <a:avLst/>
          </a:prstGeom>
        </p:spPr>
      </p:pic>
      <p:cxnSp>
        <p:nvCxnSpPr>
          <p:cNvPr id="13" name="מחבר ישר 12">
            <a:extLst>
              <a:ext uri="{FF2B5EF4-FFF2-40B4-BE49-F238E27FC236}">
                <a16:creationId xmlns:a16="http://schemas.microsoft.com/office/drawing/2014/main" id="{AF8A06A7-EB22-4A13-B924-296198BC62AB}"/>
              </a:ext>
            </a:extLst>
          </p:cNvPr>
          <p:cNvCxnSpPr>
            <a:cxnSpLocks/>
          </p:cNvCxnSpPr>
          <p:nvPr/>
        </p:nvCxnSpPr>
        <p:spPr>
          <a:xfrm>
            <a:off x="1185208" y="1061980"/>
            <a:ext cx="8820029"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86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8A84B29F-ACEE-47D7-A4D8-F54AFA3AAAF8}"/>
              </a:ext>
            </a:extLst>
          </p:cNvPr>
          <p:cNvPicPr>
            <a:picLocks noChangeAspect="1"/>
          </p:cNvPicPr>
          <p:nvPr/>
        </p:nvPicPr>
        <p:blipFill>
          <a:blip r:embed="rId2"/>
          <a:stretch>
            <a:fillRect/>
          </a:stretch>
        </p:blipFill>
        <p:spPr>
          <a:xfrm>
            <a:off x="2055943" y="4636357"/>
            <a:ext cx="1813200" cy="1897714"/>
          </a:xfrm>
          <a:prstGeom prst="rect">
            <a:avLst/>
          </a:prstGeom>
        </p:spPr>
      </p:pic>
      <p:sp>
        <p:nvSpPr>
          <p:cNvPr id="3" name="תיבת טקסט 2">
            <a:extLst>
              <a:ext uri="{FF2B5EF4-FFF2-40B4-BE49-F238E27FC236}">
                <a16:creationId xmlns:a16="http://schemas.microsoft.com/office/drawing/2014/main" id="{F0DD8B88-0EC2-43FD-B211-FB51AE703D2A}"/>
              </a:ext>
            </a:extLst>
          </p:cNvPr>
          <p:cNvSpPr txBox="1"/>
          <p:nvPr/>
        </p:nvSpPr>
        <p:spPr>
          <a:xfrm>
            <a:off x="493478" y="368043"/>
            <a:ext cx="4938130" cy="4801314"/>
          </a:xfrm>
          <a:prstGeom prst="rect">
            <a:avLst/>
          </a:prstGeom>
          <a:noFill/>
        </p:spPr>
        <p:txBody>
          <a:bodyPr wrap="square" rtlCol="1">
            <a:spAutoFit/>
          </a:bodyPr>
          <a:lstStyle/>
          <a:p>
            <a:pPr algn="just" rtl="0"/>
            <a:r>
              <a:rPr lang="en-US" sz="2400" b="1" u="sng" dirty="0">
                <a:solidFill>
                  <a:schemeClr val="bg1"/>
                </a:solidFill>
                <a:latin typeface="Elephant" panose="02020904090505020303" pitchFamily="18" charset="0"/>
              </a:rPr>
              <a:t>The methodology of  </a:t>
            </a:r>
            <a:r>
              <a:rPr lang="en-US" sz="2400" b="1" i="0" u="sng" strike="noStrike" dirty="0">
                <a:solidFill>
                  <a:schemeClr val="bg1"/>
                </a:solidFill>
                <a:effectLst/>
                <a:latin typeface="Elephant" panose="02020904090505020303" pitchFamily="18" charset="0"/>
              </a:rPr>
              <a:t>Improve the performance-compatibility tradeoff using individualized objective functions</a:t>
            </a:r>
            <a:endParaRPr lang="he-IL" sz="2400" b="1" i="0" u="sng" strike="noStrike" dirty="0">
              <a:solidFill>
                <a:schemeClr val="bg1"/>
              </a:solidFill>
              <a:effectLst/>
              <a:latin typeface="Elephant" panose="02020904090505020303" pitchFamily="18" charset="0"/>
            </a:endParaRPr>
          </a:p>
          <a:p>
            <a:pPr algn="l"/>
            <a:endParaRPr lang="he-IL" sz="2400" b="1" u="sng" dirty="0">
              <a:solidFill>
                <a:schemeClr val="bg1"/>
              </a:solidFill>
              <a:latin typeface="Elephant" panose="02020904090505020303" pitchFamily="18" charset="0"/>
            </a:endParaRPr>
          </a:p>
          <a:p>
            <a:pPr algn="l" rtl="0">
              <a:spcBef>
                <a:spcPts val="0"/>
              </a:spcBef>
              <a:spcAft>
                <a:spcPts val="0"/>
              </a:spcAft>
            </a:pPr>
            <a:r>
              <a:rPr lang="en-US" sz="1800" dirty="0">
                <a:solidFill>
                  <a:srgbClr val="0070C0"/>
                </a:solidFill>
                <a:latin typeface="David" panose="020E0502060401010101" pitchFamily="34" charset="-79"/>
                <a:cs typeface="David" panose="020E0502060401010101" pitchFamily="34" charset="-79"/>
              </a:rPr>
              <a:t>The following methodology for </a:t>
            </a:r>
            <a:r>
              <a:rPr lang="en-US" sz="1800" dirty="0">
                <a:solidFill>
                  <a:srgbClr val="0070C0"/>
                </a:solidFill>
                <a:latin typeface="Times New Roman" panose="02020603050405020304" pitchFamily="18" charset="0"/>
                <a:cs typeface="David" panose="020E0502060401010101" pitchFamily="34" charset="-79"/>
              </a:rPr>
              <a:t> i</a:t>
            </a:r>
            <a:r>
              <a:rPr lang="en-US" b="0" u="none" strike="noStrike" dirty="0">
                <a:solidFill>
                  <a:srgbClr val="0070C0"/>
                </a:solidFill>
                <a:effectLst/>
                <a:latin typeface="Times New Roman" panose="02020603050405020304" pitchFamily="18" charset="0"/>
              </a:rPr>
              <a:t>mproving the Performance-Compatibility Tradeoff  shown by </a:t>
            </a:r>
            <a:r>
              <a:rPr lang="en-US" sz="1800" dirty="0">
                <a:solidFill>
                  <a:srgbClr val="0070C0"/>
                </a:solidFill>
                <a:latin typeface="David" panose="020E0502060401010101" pitchFamily="34" charset="-79"/>
                <a:cs typeface="David" panose="020E0502060401010101" pitchFamily="34" charset="-79"/>
              </a:rPr>
              <a:t> </a:t>
            </a:r>
            <a:r>
              <a:rPr lang="en-US" b="0" i="0" u="none" strike="noStrike" dirty="0">
                <a:solidFill>
                  <a:srgbClr val="0070C0"/>
                </a:solidFill>
                <a:effectLst/>
                <a:latin typeface="Times New Roman" panose="02020603050405020304" pitchFamily="18" charset="0"/>
              </a:rPr>
              <a:t>J. Martinez et al. (2021), the authors of </a:t>
            </a:r>
            <a:r>
              <a:rPr lang="en-US" b="0" i="1" u="none" strike="noStrike" dirty="0">
                <a:solidFill>
                  <a:srgbClr val="0070C0"/>
                </a:solidFill>
                <a:effectLst/>
                <a:latin typeface="Times New Roman" panose="02020603050405020304" pitchFamily="18" charset="0"/>
              </a:rPr>
              <a:t>Improving the Performance-Compatibility Tradeoff with Personalized Objective Functions. </a:t>
            </a:r>
            <a:r>
              <a:rPr lang="en-US" b="0" i="0" u="none" strike="noStrike" dirty="0">
                <a:solidFill>
                  <a:srgbClr val="0070C0"/>
                </a:solidFill>
                <a:effectLst/>
                <a:latin typeface="Times New Roman" panose="02020603050405020304" pitchFamily="18" charset="0"/>
              </a:rPr>
              <a:t>Martinez et al. (2021), </a:t>
            </a:r>
            <a:r>
              <a:rPr lang="en-US" sz="1800" b="0" i="0" u="none" strike="noStrike" dirty="0">
                <a:solidFill>
                  <a:srgbClr val="0070C0"/>
                </a:solidFill>
                <a:effectLst/>
                <a:latin typeface="Times New Roman" panose="02020603050405020304" pitchFamily="18" charset="0"/>
              </a:rPr>
              <a:t>suggest a method of altering objective functions so that high performance is maintained without compromising user trust.</a:t>
            </a:r>
            <a:endParaRPr lang="en-US" b="0" dirty="0">
              <a:solidFill>
                <a:srgbClr val="0070C0"/>
              </a:solidFill>
              <a:effectLst/>
            </a:endParaRPr>
          </a:p>
          <a:p>
            <a:br>
              <a:rPr lang="en-US" dirty="0"/>
            </a:br>
            <a:endParaRPr lang="he-IL" sz="2400" u="sng" dirty="0">
              <a:solidFill>
                <a:schemeClr val="bg1"/>
              </a:solidFill>
              <a:latin typeface="Elephant" panose="02020904090505020303" pitchFamily="18" charset="0"/>
            </a:endParaRPr>
          </a:p>
        </p:txBody>
      </p:sp>
      <p:sp>
        <p:nvSpPr>
          <p:cNvPr id="4" name="מלבן 3">
            <a:extLst>
              <a:ext uri="{FF2B5EF4-FFF2-40B4-BE49-F238E27FC236}">
                <a16:creationId xmlns:a16="http://schemas.microsoft.com/office/drawing/2014/main" id="{8F0AB406-C675-4E50-AF61-970EBDC893AB}"/>
              </a:ext>
            </a:extLst>
          </p:cNvPr>
          <p:cNvSpPr/>
          <p:nvPr/>
        </p:nvSpPr>
        <p:spPr>
          <a:xfrm>
            <a:off x="6729571" y="1570620"/>
            <a:ext cx="472611" cy="3801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a:extLst>
              <a:ext uri="{FF2B5EF4-FFF2-40B4-BE49-F238E27FC236}">
                <a16:creationId xmlns:a16="http://schemas.microsoft.com/office/drawing/2014/main" id="{00D6E0EE-B5A7-46F2-AE62-C4C70FBD73BF}"/>
              </a:ext>
            </a:extLst>
          </p:cNvPr>
          <p:cNvSpPr/>
          <p:nvPr/>
        </p:nvSpPr>
        <p:spPr>
          <a:xfrm>
            <a:off x="6739847" y="2638666"/>
            <a:ext cx="472611" cy="3801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a:extLst>
              <a:ext uri="{FF2B5EF4-FFF2-40B4-BE49-F238E27FC236}">
                <a16:creationId xmlns:a16="http://schemas.microsoft.com/office/drawing/2014/main" id="{0F32719C-FF9D-4A59-96C3-BF7BE602A8D7}"/>
              </a:ext>
            </a:extLst>
          </p:cNvPr>
          <p:cNvSpPr/>
          <p:nvPr/>
        </p:nvSpPr>
        <p:spPr>
          <a:xfrm>
            <a:off x="6760393" y="3706712"/>
            <a:ext cx="472611" cy="38014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2878DDED-5D81-4F78-A7B5-167053B68CD7}"/>
              </a:ext>
            </a:extLst>
          </p:cNvPr>
          <p:cNvSpPr/>
          <p:nvPr/>
        </p:nvSpPr>
        <p:spPr>
          <a:xfrm>
            <a:off x="6739847" y="4774758"/>
            <a:ext cx="472611" cy="3801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יבת טקסט 7">
            <a:extLst>
              <a:ext uri="{FF2B5EF4-FFF2-40B4-BE49-F238E27FC236}">
                <a16:creationId xmlns:a16="http://schemas.microsoft.com/office/drawing/2014/main" id="{A97FD4B0-16ED-4E5C-B8EC-4E7B2802D119}"/>
              </a:ext>
            </a:extLst>
          </p:cNvPr>
          <p:cNvSpPr txBox="1"/>
          <p:nvPr/>
        </p:nvSpPr>
        <p:spPr>
          <a:xfrm>
            <a:off x="7467600" y="2634150"/>
            <a:ext cx="4429760" cy="923330"/>
          </a:xfrm>
          <a:prstGeom prst="rect">
            <a:avLst/>
          </a:prstGeom>
          <a:noFill/>
        </p:spPr>
        <p:txBody>
          <a:bodyPr wrap="square" rtlCol="1">
            <a:spAutoFit/>
          </a:bodyPr>
          <a:lstStyle/>
          <a:p>
            <a:pPr algn="l" rtl="1">
              <a:spcBef>
                <a:spcPts val="0"/>
              </a:spcBef>
              <a:spcAft>
                <a:spcPts val="0"/>
              </a:spcAft>
            </a:pPr>
            <a:r>
              <a:rPr lang="en-US" sz="1800" b="0" i="0" u="none" strike="noStrike" dirty="0">
                <a:solidFill>
                  <a:srgbClr val="FF0000"/>
                </a:solidFill>
                <a:effectLst/>
                <a:latin typeface="Times New Roman" panose="02020603050405020304" pitchFamily="18" charset="0"/>
              </a:rPr>
              <a:t>Divide the dataset by users</a:t>
            </a:r>
            <a:endParaRPr lang="en-US" b="0" dirty="0">
              <a:solidFill>
                <a:srgbClr val="FF0000"/>
              </a:solidFill>
              <a:effectLst/>
            </a:endParaRPr>
          </a:p>
          <a:p>
            <a:br>
              <a:rPr lang="en-US" dirty="0"/>
            </a:br>
            <a:endParaRPr lang="he-IL" dirty="0">
              <a:latin typeface="Narkisim" panose="020E0502050101010101" pitchFamily="34" charset="-79"/>
              <a:cs typeface="+mj-cs"/>
            </a:endParaRPr>
          </a:p>
        </p:txBody>
      </p:sp>
      <p:sp>
        <p:nvSpPr>
          <p:cNvPr id="9" name="תיבת טקסט 8">
            <a:extLst>
              <a:ext uri="{FF2B5EF4-FFF2-40B4-BE49-F238E27FC236}">
                <a16:creationId xmlns:a16="http://schemas.microsoft.com/office/drawing/2014/main" id="{E41DE01D-C989-4A7A-AFAA-9944BC45E172}"/>
              </a:ext>
            </a:extLst>
          </p:cNvPr>
          <p:cNvSpPr txBox="1"/>
          <p:nvPr/>
        </p:nvSpPr>
        <p:spPr>
          <a:xfrm>
            <a:off x="7467600" y="1433821"/>
            <a:ext cx="4521200" cy="1200329"/>
          </a:xfrm>
          <a:prstGeom prst="rect">
            <a:avLst/>
          </a:prstGeom>
          <a:noFill/>
        </p:spPr>
        <p:txBody>
          <a:bodyPr wrap="square" rtlCol="1">
            <a:spAutoFit/>
          </a:bodyPr>
          <a:lstStyle/>
          <a:p>
            <a:pPr algn="l" rtl="1">
              <a:spcBef>
                <a:spcPts val="0"/>
              </a:spcBef>
              <a:spcAft>
                <a:spcPts val="0"/>
              </a:spcAft>
            </a:pPr>
            <a:r>
              <a:rPr lang="en-US" sz="1800" b="0" i="0" u="none" strike="noStrike" dirty="0">
                <a:solidFill>
                  <a:srgbClr val="FF0000"/>
                </a:solidFill>
                <a:effectLst/>
                <a:latin typeface="Times New Roman" panose="02020603050405020304" pitchFamily="18" charset="0"/>
              </a:rPr>
              <a:t>Create 9 models that represents a weights vector</a:t>
            </a:r>
            <a:endParaRPr lang="en-US" b="0" dirty="0">
              <a:solidFill>
                <a:srgbClr val="FF0000"/>
              </a:solidFill>
              <a:effectLst/>
            </a:endParaRPr>
          </a:p>
          <a:p>
            <a:br>
              <a:rPr lang="en-US" dirty="0"/>
            </a:br>
            <a:endParaRPr lang="he-IL" dirty="0">
              <a:solidFill>
                <a:schemeClr val="bg1"/>
              </a:solidFill>
              <a:cs typeface="+mj-cs"/>
            </a:endParaRPr>
          </a:p>
        </p:txBody>
      </p:sp>
      <p:sp>
        <p:nvSpPr>
          <p:cNvPr id="10" name="תיבת טקסט 9">
            <a:extLst>
              <a:ext uri="{FF2B5EF4-FFF2-40B4-BE49-F238E27FC236}">
                <a16:creationId xmlns:a16="http://schemas.microsoft.com/office/drawing/2014/main" id="{63B9B4A9-9545-4747-BF47-427A9BFAC891}"/>
              </a:ext>
            </a:extLst>
          </p:cNvPr>
          <p:cNvSpPr txBox="1"/>
          <p:nvPr/>
        </p:nvSpPr>
        <p:spPr>
          <a:xfrm>
            <a:off x="7467600" y="3692030"/>
            <a:ext cx="4230922" cy="923330"/>
          </a:xfrm>
          <a:prstGeom prst="rect">
            <a:avLst/>
          </a:prstGeom>
          <a:noFill/>
        </p:spPr>
        <p:txBody>
          <a:bodyPr wrap="square" rtlCol="1">
            <a:spAutoFit/>
          </a:bodyPr>
          <a:lstStyle/>
          <a:p>
            <a:pPr algn="l" rtl="1">
              <a:spcBef>
                <a:spcPts val="0"/>
              </a:spcBef>
              <a:spcAft>
                <a:spcPts val="0"/>
              </a:spcAft>
            </a:pPr>
            <a:r>
              <a:rPr lang="en-US" sz="1800" b="0" i="0" u="none" strike="noStrike" dirty="0">
                <a:solidFill>
                  <a:srgbClr val="FF0000"/>
                </a:solidFill>
                <a:effectLst/>
                <a:latin typeface="Times New Roman" panose="02020603050405020304" pitchFamily="18" charset="0"/>
              </a:rPr>
              <a:t>Run a nested cross validation process</a:t>
            </a:r>
            <a:endParaRPr lang="en-US" b="0" dirty="0">
              <a:solidFill>
                <a:srgbClr val="FF0000"/>
              </a:solidFill>
              <a:effectLst/>
            </a:endParaRPr>
          </a:p>
          <a:p>
            <a:br>
              <a:rPr lang="en-US" dirty="0"/>
            </a:br>
            <a:endParaRPr lang="he-IL" dirty="0">
              <a:cs typeface="+mj-cs"/>
            </a:endParaRPr>
          </a:p>
        </p:txBody>
      </p:sp>
      <p:sp>
        <p:nvSpPr>
          <p:cNvPr id="11" name="תיבת טקסט 10">
            <a:extLst>
              <a:ext uri="{FF2B5EF4-FFF2-40B4-BE49-F238E27FC236}">
                <a16:creationId xmlns:a16="http://schemas.microsoft.com/office/drawing/2014/main" id="{D976F494-F237-4B2F-A125-D94779E038F7}"/>
              </a:ext>
            </a:extLst>
          </p:cNvPr>
          <p:cNvSpPr txBox="1"/>
          <p:nvPr/>
        </p:nvSpPr>
        <p:spPr>
          <a:xfrm>
            <a:off x="7467600" y="4774758"/>
            <a:ext cx="4230922" cy="923330"/>
          </a:xfrm>
          <a:prstGeom prst="rect">
            <a:avLst/>
          </a:prstGeom>
          <a:noFill/>
        </p:spPr>
        <p:txBody>
          <a:bodyPr wrap="square" rtlCol="1">
            <a:spAutoFit/>
          </a:bodyPr>
          <a:lstStyle/>
          <a:p>
            <a:pPr algn="l" rtl="1">
              <a:spcBef>
                <a:spcPts val="0"/>
              </a:spcBef>
              <a:spcAft>
                <a:spcPts val="0"/>
              </a:spcAft>
            </a:pPr>
            <a:r>
              <a:rPr lang="en-US" sz="1800" b="0" i="0" u="none" strike="noStrike" dirty="0">
                <a:solidFill>
                  <a:srgbClr val="FF0000"/>
                </a:solidFill>
                <a:effectLst/>
                <a:latin typeface="Times New Roman" panose="02020603050405020304" pitchFamily="18" charset="0"/>
              </a:rPr>
              <a:t>Show the best model by plotting the AUTC</a:t>
            </a:r>
            <a:endParaRPr lang="en-US" b="0" dirty="0">
              <a:solidFill>
                <a:srgbClr val="FF0000"/>
              </a:solidFill>
              <a:effectLst/>
            </a:endParaRPr>
          </a:p>
          <a:p>
            <a:br>
              <a:rPr lang="en-US" dirty="0"/>
            </a:br>
            <a:endParaRPr lang="he-IL" dirty="0"/>
          </a:p>
        </p:txBody>
      </p:sp>
    </p:spTree>
    <p:extLst>
      <p:ext uri="{BB962C8B-B14F-4D97-AF65-F5344CB8AC3E}">
        <p14:creationId xmlns:p14="http://schemas.microsoft.com/office/powerpoint/2010/main" val="399276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ECD06772-FD96-4AB5-96DC-3D081E656000}"/>
              </a:ext>
            </a:extLst>
          </p:cNvPr>
          <p:cNvPicPr>
            <a:picLocks noChangeAspect="1"/>
          </p:cNvPicPr>
          <p:nvPr/>
        </p:nvPicPr>
        <p:blipFill>
          <a:blip r:embed="rId2"/>
          <a:stretch>
            <a:fillRect/>
          </a:stretch>
        </p:blipFill>
        <p:spPr>
          <a:xfrm>
            <a:off x="1173950" y="3071576"/>
            <a:ext cx="3682303" cy="3005588"/>
          </a:xfrm>
          <a:prstGeom prst="rect">
            <a:avLst/>
          </a:prstGeom>
          <a:effectLst>
            <a:glow rad="25400">
              <a:schemeClr val="accent1">
                <a:alpha val="16000"/>
              </a:schemeClr>
            </a:glow>
            <a:reflection stA="0" endPos="64000" dist="50800" dir="5400000" sy="-100000" algn="bl" rotWithShape="0"/>
            <a:softEdge rad="0"/>
          </a:effectLst>
          <a:scene3d>
            <a:camera prst="orthographicFront">
              <a:rot lat="0" lon="10800000" rev="0"/>
            </a:camera>
            <a:lightRig rig="threePt" dir="t"/>
          </a:scene3d>
        </p:spPr>
      </p:pic>
      <p:sp>
        <p:nvSpPr>
          <p:cNvPr id="3" name="תיבת טקסט 2">
            <a:extLst>
              <a:ext uri="{FF2B5EF4-FFF2-40B4-BE49-F238E27FC236}">
                <a16:creationId xmlns:a16="http://schemas.microsoft.com/office/drawing/2014/main" id="{938665C9-4C20-4396-AA1C-2D16FAD65D17}"/>
              </a:ext>
            </a:extLst>
          </p:cNvPr>
          <p:cNvSpPr txBox="1"/>
          <p:nvPr/>
        </p:nvSpPr>
        <p:spPr>
          <a:xfrm>
            <a:off x="443136" y="485333"/>
            <a:ext cx="7304567" cy="2954655"/>
          </a:xfrm>
          <a:prstGeom prst="rect">
            <a:avLst/>
          </a:prstGeom>
          <a:noFill/>
        </p:spPr>
        <p:txBody>
          <a:bodyPr wrap="square" rtlCol="1">
            <a:spAutoFit/>
          </a:bodyPr>
          <a:lstStyle/>
          <a:p>
            <a:pPr algn="l" rtl="0">
              <a:spcBef>
                <a:spcPts val="1000"/>
              </a:spcBef>
              <a:spcAft>
                <a:spcPts val="0"/>
              </a:spcAft>
            </a:pPr>
            <a:r>
              <a:rPr lang="en-US" sz="2400" b="1" i="0" u="sng" strike="noStrike" dirty="0">
                <a:solidFill>
                  <a:srgbClr val="FFFF00"/>
                </a:solidFill>
                <a:effectLst/>
                <a:latin typeface="Elephant" panose="02020904090505020303" pitchFamily="18" charset="0"/>
              </a:rPr>
              <a:t>Under the context of human-agent interaction.</a:t>
            </a:r>
            <a:br>
              <a:rPr lang="en-US" sz="2400" b="0" u="sng" dirty="0">
                <a:solidFill>
                  <a:srgbClr val="FFFF00"/>
                </a:solidFill>
                <a:effectLst/>
                <a:latin typeface="Elephant" panose="02020904090505020303" pitchFamily="18" charset="0"/>
              </a:rPr>
            </a:br>
            <a:br>
              <a:rPr lang="en-US" sz="2400" u="sng" dirty="0">
                <a:solidFill>
                  <a:srgbClr val="FFFF00"/>
                </a:solidFill>
                <a:highlight>
                  <a:srgbClr val="FFFF00"/>
                </a:highlight>
                <a:latin typeface="Elephant" panose="02020904090505020303" pitchFamily="18" charset="0"/>
              </a:rPr>
            </a:br>
            <a:r>
              <a:rPr lang="en-US" sz="1800" b="0" i="0" u="none" strike="noStrike" dirty="0">
                <a:solidFill>
                  <a:srgbClr val="FFFF00"/>
                </a:solidFill>
                <a:effectLst/>
                <a:latin typeface="Times New Roman" panose="02020603050405020304" pitchFamily="18" charset="0"/>
              </a:rPr>
              <a:t>By using this approach, we seek to improve the interaction between human-agent and improve user confidence in the decision-making assistance system. The code, models, and datasets will also be discussed, as well as the results and conclusions.</a:t>
            </a:r>
            <a:endParaRPr lang="en-US" sz="2400" b="0" dirty="0">
              <a:solidFill>
                <a:srgbClr val="FFFF00"/>
              </a:solidFill>
              <a:effectLst/>
            </a:endParaRPr>
          </a:p>
          <a:p>
            <a:br>
              <a:rPr lang="en-US" sz="2400" dirty="0"/>
            </a:br>
            <a:endParaRPr lang="he-IL" sz="2400" u="sng" dirty="0">
              <a:solidFill>
                <a:schemeClr val="bg1"/>
              </a:solidFill>
            </a:endParaRPr>
          </a:p>
          <a:p>
            <a:endParaRPr lang="he-IL" dirty="0"/>
          </a:p>
        </p:txBody>
      </p:sp>
      <p:sp>
        <p:nvSpPr>
          <p:cNvPr id="4" name="תיבת טקסט 3">
            <a:extLst>
              <a:ext uri="{FF2B5EF4-FFF2-40B4-BE49-F238E27FC236}">
                <a16:creationId xmlns:a16="http://schemas.microsoft.com/office/drawing/2014/main" id="{1BBC3A98-E977-4606-A19C-62E95756690D}"/>
              </a:ext>
            </a:extLst>
          </p:cNvPr>
          <p:cNvSpPr txBox="1"/>
          <p:nvPr/>
        </p:nvSpPr>
        <p:spPr>
          <a:xfrm>
            <a:off x="6945330" y="4041590"/>
            <a:ext cx="4967920" cy="1754326"/>
          </a:xfrm>
          <a:prstGeom prst="rect">
            <a:avLst/>
          </a:prstGeom>
          <a:noFill/>
        </p:spPr>
        <p:txBody>
          <a:bodyPr wrap="square" rtlCol="1">
            <a:spAutoFit/>
          </a:bodyPr>
          <a:lstStyle/>
          <a:p>
            <a:pPr algn="l"/>
            <a:r>
              <a:rPr lang="en-US" sz="1800" b="0" i="0" u="none" strike="noStrike" dirty="0">
                <a:solidFill>
                  <a:schemeClr val="bg1"/>
                </a:solidFill>
                <a:effectLst/>
                <a:latin typeface="Times New Roman" panose="02020603050405020304" pitchFamily="18" charset="0"/>
              </a:rPr>
              <a:t>By using their method, the system will be able to make decisions that are more personalized for each user. Interactions between humans and machines will improve, leading to a more personalized experience for users. We also try to improve their method to make it more effective.</a:t>
            </a:r>
            <a:endParaRPr lang="he-IL" dirty="0">
              <a:solidFill>
                <a:schemeClr val="bg1"/>
              </a:solidFill>
              <a:cs typeface="+mj-cs"/>
            </a:endParaRPr>
          </a:p>
        </p:txBody>
      </p:sp>
    </p:spTree>
    <p:extLst>
      <p:ext uri="{BB962C8B-B14F-4D97-AF65-F5344CB8AC3E}">
        <p14:creationId xmlns:p14="http://schemas.microsoft.com/office/powerpoint/2010/main" val="3205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74C1B143-87C7-4169-8279-2FA81B9D1BEC}"/>
              </a:ext>
            </a:extLst>
          </p:cNvPr>
          <p:cNvSpPr txBox="1"/>
          <p:nvPr/>
        </p:nvSpPr>
        <p:spPr>
          <a:xfrm>
            <a:off x="701040" y="670560"/>
            <a:ext cx="4521200" cy="1169551"/>
          </a:xfrm>
          <a:prstGeom prst="rect">
            <a:avLst/>
          </a:prstGeom>
          <a:noFill/>
        </p:spPr>
        <p:txBody>
          <a:bodyPr wrap="square" rtlCol="1">
            <a:spAutoFit/>
          </a:bodyPr>
          <a:lstStyle/>
          <a:p>
            <a:pPr algn="l" rtl="0">
              <a:spcBef>
                <a:spcPts val="1200"/>
              </a:spcBef>
              <a:spcAft>
                <a:spcPts val="1200"/>
              </a:spcAft>
            </a:pPr>
            <a:r>
              <a:rPr lang="en-US" sz="2400" b="1" i="0" u="sng" strike="noStrike" dirty="0">
                <a:solidFill>
                  <a:schemeClr val="bg1"/>
                </a:solidFill>
                <a:effectLst/>
                <a:latin typeface="Elephant" panose="02020904090505020303" pitchFamily="18" charset="0"/>
              </a:rPr>
              <a:t>Methods And Materials:</a:t>
            </a:r>
            <a:endParaRPr lang="en-US" sz="2400" b="0" u="sng" dirty="0">
              <a:solidFill>
                <a:schemeClr val="bg1"/>
              </a:solidFill>
              <a:effectLst/>
              <a:latin typeface="Elephant" panose="02020904090505020303" pitchFamily="18" charset="0"/>
            </a:endParaRPr>
          </a:p>
          <a:p>
            <a:br>
              <a:rPr lang="en-US" dirty="0"/>
            </a:br>
            <a:endParaRPr lang="he-IL" dirty="0"/>
          </a:p>
        </p:txBody>
      </p:sp>
      <p:pic>
        <p:nvPicPr>
          <p:cNvPr id="4" name="תמונה 3" descr="תמונה שמכילה טקסט, גרפיקה וקטורית&#10;&#10;התיאור נוצר באופן אוטומטי">
            <a:extLst>
              <a:ext uri="{FF2B5EF4-FFF2-40B4-BE49-F238E27FC236}">
                <a16:creationId xmlns:a16="http://schemas.microsoft.com/office/drawing/2014/main" id="{38D85E69-893C-4697-8BA6-B6C142FC4691}"/>
              </a:ext>
            </a:extLst>
          </p:cNvPr>
          <p:cNvPicPr>
            <a:picLocks noChangeAspect="1"/>
          </p:cNvPicPr>
          <p:nvPr/>
        </p:nvPicPr>
        <p:blipFill>
          <a:blip r:embed="rId2">
            <a:extLst>
              <a:ext uri="{BEBA8EAE-BF5A-486C-A8C5-ECC9F3942E4B}">
                <a14:imgProps xmlns:a14="http://schemas.microsoft.com/office/drawing/2010/main">
                  <a14:imgLayer r:embed="rId3">
                    <a14:imgEffect>
                      <a14:artisticCutout trans="47000" numberOfShades="6"/>
                    </a14:imgEffect>
                    <a14:imgEffect>
                      <a14:sharpenSoften amount="50000"/>
                    </a14:imgEffect>
                    <a14:imgEffect>
                      <a14:brightnessContrast bright="-14000" contrast="100000"/>
                    </a14:imgEffect>
                  </a14:imgLayer>
                </a14:imgProps>
              </a:ext>
              <a:ext uri="{28A0092B-C50C-407E-A947-70E740481C1C}">
                <a14:useLocalDpi xmlns:a14="http://schemas.microsoft.com/office/drawing/2010/main" val="0"/>
              </a:ext>
            </a:extLst>
          </a:blip>
          <a:stretch>
            <a:fillRect/>
          </a:stretch>
        </p:blipFill>
        <p:spPr>
          <a:xfrm>
            <a:off x="7458149" y="1840111"/>
            <a:ext cx="4354286" cy="4702629"/>
          </a:xfrm>
          <a:prstGeom prst="rect">
            <a:avLst/>
          </a:prstGeom>
          <a:effectLst>
            <a:glow rad="139700">
              <a:schemeClr val="accent4">
                <a:satMod val="175000"/>
                <a:alpha val="43000"/>
              </a:schemeClr>
            </a:glow>
            <a:outerShdw blurRad="25400" dist="38100" dir="1500000" sx="97000" sy="97000" algn="tl" rotWithShape="0">
              <a:prstClr val="black">
                <a:alpha val="40000"/>
              </a:prstClr>
            </a:outerShdw>
          </a:effectLst>
          <a:scene3d>
            <a:camera prst="orthographicFront">
              <a:rot lat="0" lon="10800000" rev="0"/>
            </a:camera>
            <a:lightRig rig="threePt" dir="t"/>
          </a:scene3d>
          <a:sp3d>
            <a:contourClr>
              <a:schemeClr val="bg1"/>
            </a:contourClr>
          </a:sp3d>
        </p:spPr>
      </p:pic>
      <p:sp>
        <p:nvSpPr>
          <p:cNvPr id="5" name="תיבת טקסט 4">
            <a:extLst>
              <a:ext uri="{FF2B5EF4-FFF2-40B4-BE49-F238E27FC236}">
                <a16:creationId xmlns:a16="http://schemas.microsoft.com/office/drawing/2014/main" id="{52DC18B5-A5AF-4FA7-96BD-CF7161A87734}"/>
              </a:ext>
            </a:extLst>
          </p:cNvPr>
          <p:cNvSpPr txBox="1"/>
          <p:nvPr/>
        </p:nvSpPr>
        <p:spPr>
          <a:xfrm>
            <a:off x="774100" y="1320716"/>
            <a:ext cx="6428084" cy="4421723"/>
          </a:xfrm>
          <a:prstGeom prst="rect">
            <a:avLst/>
          </a:prstGeom>
          <a:noFill/>
        </p:spPr>
        <p:txBody>
          <a:bodyPr wrap="square" rtlCol="1">
            <a:spAutoFit/>
          </a:bodyPr>
          <a:lstStyle/>
          <a:p>
            <a:pPr algn="l" rtl="0">
              <a:spcBef>
                <a:spcPts val="1000"/>
              </a:spcBef>
              <a:spcAft>
                <a:spcPts val="1200"/>
              </a:spcAft>
            </a:pPr>
            <a:r>
              <a:rPr lang="en-US" sz="1800" b="0" i="0" u="none" strike="noStrike" dirty="0">
                <a:solidFill>
                  <a:srgbClr val="66FF33"/>
                </a:solidFill>
                <a:effectLst/>
                <a:latin typeface="Times New Roman" panose="02020603050405020304" pitchFamily="18" charset="0"/>
              </a:rPr>
              <a:t>In order to test the method, the authors applied it to domains that are commonly used in Human-Computer Decision Making. The chosen domains are following the </a:t>
            </a:r>
            <a:r>
              <a:rPr lang="en-US" sz="1800" b="0" i="0" u="none" strike="noStrike">
                <a:solidFill>
                  <a:srgbClr val="66FF33"/>
                </a:solidFill>
                <a:effectLst/>
                <a:latin typeface="Times New Roman" panose="02020603050405020304" pitchFamily="18" charset="0"/>
              </a:rPr>
              <a:t>next criteria:</a:t>
            </a:r>
            <a:endParaRPr lang="en-US" sz="1800" b="0" i="0" u="none" strike="noStrike" dirty="0">
              <a:solidFill>
                <a:srgbClr val="66FF33"/>
              </a:solidFill>
              <a:effectLst/>
              <a:latin typeface="Times New Roman" panose="02020603050405020304" pitchFamily="18" charset="0"/>
            </a:endParaRPr>
          </a:p>
          <a:p>
            <a:pPr marL="285750" indent="-285750" algn="l" rtl="0">
              <a:spcBef>
                <a:spcPts val="1000"/>
              </a:spcBef>
              <a:spcAft>
                <a:spcPts val="1200"/>
              </a:spcAft>
              <a:buFont typeface="Arial" panose="020B0604020202020204" pitchFamily="34" charset="0"/>
              <a:buChar char="•"/>
            </a:pPr>
            <a:r>
              <a:rPr lang="en-US" sz="1800" b="0" i="0" u="none" strike="noStrike" dirty="0">
                <a:solidFill>
                  <a:srgbClr val="66FF33"/>
                </a:solidFill>
                <a:effectLst/>
                <a:latin typeface="Times New Roman" panose="02020603050405020304" pitchFamily="18" charset="0"/>
              </a:rPr>
              <a:t> include multiple interactions between users and the system.</a:t>
            </a:r>
          </a:p>
          <a:p>
            <a:pPr marL="285750" indent="-285750" algn="l" rtl="0">
              <a:spcBef>
                <a:spcPts val="1000"/>
              </a:spcBef>
              <a:spcAft>
                <a:spcPts val="1200"/>
              </a:spcAft>
              <a:buFont typeface="Arial" panose="020B0604020202020204" pitchFamily="34" charset="0"/>
              <a:buChar char="•"/>
            </a:pPr>
            <a:r>
              <a:rPr lang="en-US" sz="1800" b="0" i="0" u="none" strike="noStrike" dirty="0">
                <a:solidFill>
                  <a:srgbClr val="66FF33"/>
                </a:solidFill>
                <a:effectLst/>
                <a:latin typeface="Times New Roman" panose="02020603050405020304" pitchFamily="18" charset="0"/>
              </a:rPr>
              <a:t> the system makes decisions in real-time. </a:t>
            </a:r>
          </a:p>
          <a:p>
            <a:pPr marL="285750" indent="-285750" algn="l" rtl="0">
              <a:spcBef>
                <a:spcPts val="1000"/>
              </a:spcBef>
              <a:spcAft>
                <a:spcPts val="1200"/>
              </a:spcAft>
              <a:buFont typeface="Arial" panose="020B0604020202020204" pitchFamily="34" charset="0"/>
              <a:buChar char="•"/>
            </a:pPr>
            <a:r>
              <a:rPr lang="en-US" sz="1800" b="0" i="0" u="none" strike="noStrike" dirty="0">
                <a:solidFill>
                  <a:srgbClr val="66FF33"/>
                </a:solidFill>
                <a:effectLst/>
                <a:latin typeface="Times New Roman" panose="02020603050405020304" pitchFamily="18" charset="0"/>
              </a:rPr>
              <a:t>the system could be used to assist in user decision-making.</a:t>
            </a:r>
            <a:endParaRPr lang="en-US" sz="1800" b="1" i="0" u="none" strike="noStrike" dirty="0">
              <a:solidFill>
                <a:srgbClr val="66FF33"/>
              </a:solidFill>
              <a:effectLst/>
              <a:latin typeface="Times New Roman" panose="02020603050405020304" pitchFamily="18" charset="0"/>
            </a:endParaRPr>
          </a:p>
          <a:p>
            <a:pPr algn="l" rtl="0">
              <a:spcBef>
                <a:spcPts val="1000"/>
              </a:spcBef>
              <a:spcAft>
                <a:spcPts val="1200"/>
              </a:spcAft>
            </a:pPr>
            <a:r>
              <a:rPr lang="en-US" sz="1800" b="1" i="0" u="none" strike="noStrike" dirty="0">
                <a:solidFill>
                  <a:srgbClr val="FF0000"/>
                </a:solidFill>
                <a:effectLst/>
                <a:latin typeface="Times New Roman" panose="02020603050405020304" pitchFamily="18" charset="0"/>
              </a:rPr>
              <a:t>To conduct the empirical experiment, three domains were selected according to the above-mentioned criteria </a:t>
            </a:r>
            <a:r>
              <a:rPr lang="en-US" sz="1800" b="1" i="0" u="none" strike="noStrike" dirty="0" err="1">
                <a:solidFill>
                  <a:srgbClr val="FF0000"/>
                </a:solidFill>
                <a:effectLst/>
                <a:latin typeface="Times New Roman" panose="02020603050405020304" pitchFamily="18" charset="0"/>
              </a:rPr>
              <a:t>ASSISTments</a:t>
            </a:r>
            <a:r>
              <a:rPr lang="en-US" sz="1800" b="0" i="0" u="none" strike="noStrike" dirty="0">
                <a:solidFill>
                  <a:srgbClr val="FF0000"/>
                </a:solidFill>
                <a:effectLst/>
                <a:latin typeface="Times New Roman" panose="02020603050405020304" pitchFamily="18" charset="0"/>
              </a:rPr>
              <a:t> </a:t>
            </a:r>
            <a:r>
              <a:rPr lang="en-US" b="1" dirty="0">
                <a:solidFill>
                  <a:srgbClr val="FF0000"/>
                </a:solidFill>
                <a:latin typeface="Times New Roman" panose="02020603050405020304" pitchFamily="18" charset="0"/>
              </a:rPr>
              <a:t>, </a:t>
            </a:r>
            <a:r>
              <a:rPr lang="en-US" sz="1800" b="1" i="0" u="none" strike="noStrike" dirty="0" err="1">
                <a:solidFill>
                  <a:srgbClr val="FF0000"/>
                </a:solidFill>
                <a:effectLst/>
                <a:latin typeface="Times New Roman" panose="02020603050405020304" pitchFamily="18" charset="0"/>
              </a:rPr>
              <a:t>CitizenScience</a:t>
            </a:r>
            <a:r>
              <a:rPr lang="en-US" sz="1800" b="1" i="0" u="none" strike="noStrike" dirty="0">
                <a:solidFill>
                  <a:srgbClr val="FF0000"/>
                </a:solidFill>
                <a:effectLst/>
                <a:latin typeface="Times New Roman" panose="02020603050405020304" pitchFamily="18" charset="0"/>
              </a:rPr>
              <a:t> </a:t>
            </a:r>
            <a:r>
              <a:rPr lang="en-US" b="1" dirty="0">
                <a:solidFill>
                  <a:srgbClr val="FF0000"/>
                </a:solidFill>
                <a:latin typeface="Times New Roman" panose="02020603050405020304" pitchFamily="18" charset="0"/>
              </a:rPr>
              <a:t> and </a:t>
            </a:r>
            <a:r>
              <a:rPr lang="en-US" sz="1800" b="1" i="0" u="none" strike="noStrike" dirty="0" err="1">
                <a:solidFill>
                  <a:srgbClr val="FF0000"/>
                </a:solidFill>
                <a:effectLst/>
                <a:latin typeface="Times New Roman" panose="02020603050405020304" pitchFamily="18" charset="0"/>
              </a:rPr>
              <a:t>MOOCPosts</a:t>
            </a:r>
            <a:r>
              <a:rPr lang="en-US" sz="1800" b="1" i="0" u="none" strike="noStrike" dirty="0">
                <a:solidFill>
                  <a:srgbClr val="FF0000"/>
                </a:solidFill>
                <a:effectLst/>
                <a:latin typeface="Times New Roman" panose="02020603050405020304" pitchFamily="18" charset="0"/>
              </a:rPr>
              <a:t> </a:t>
            </a:r>
            <a:r>
              <a:rPr lang="en-US" b="1" dirty="0">
                <a:solidFill>
                  <a:srgbClr val="FF0000"/>
                </a:solidFill>
                <a:latin typeface="Times New Roman" panose="02020603050405020304" pitchFamily="18" charset="0"/>
              </a:rPr>
              <a:t>.</a:t>
            </a:r>
            <a:endParaRPr lang="en-US" b="0" dirty="0">
              <a:solidFill>
                <a:srgbClr val="FF0000"/>
              </a:solidFill>
              <a:effectLst/>
            </a:endParaRPr>
          </a:p>
          <a:p>
            <a:br>
              <a:rPr lang="en-US" dirty="0"/>
            </a:br>
            <a:endParaRPr lang="he-IL" dirty="0"/>
          </a:p>
        </p:txBody>
      </p:sp>
    </p:spTree>
    <p:extLst>
      <p:ext uri="{BB962C8B-B14F-4D97-AF65-F5344CB8AC3E}">
        <p14:creationId xmlns:p14="http://schemas.microsoft.com/office/powerpoint/2010/main" val="24987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4E0CBF06-6D4B-4368-8F5D-2B60FDEF737D}"/>
              </a:ext>
            </a:extLst>
          </p:cNvPr>
          <p:cNvSpPr txBox="1"/>
          <p:nvPr/>
        </p:nvSpPr>
        <p:spPr>
          <a:xfrm>
            <a:off x="400691" y="365125"/>
            <a:ext cx="3678149" cy="461665"/>
          </a:xfrm>
          <a:prstGeom prst="rect">
            <a:avLst/>
          </a:prstGeom>
          <a:noFill/>
        </p:spPr>
        <p:txBody>
          <a:bodyPr wrap="square" rtlCol="1">
            <a:spAutoFit/>
          </a:bodyPr>
          <a:lstStyle/>
          <a:p>
            <a:pPr algn="l"/>
            <a:r>
              <a:rPr lang="en-US" sz="2400" b="1" u="sng" dirty="0">
                <a:solidFill>
                  <a:schemeClr val="bg1"/>
                </a:solidFill>
                <a:latin typeface="Elephant" panose="02020904090505020303" pitchFamily="18" charset="0"/>
              </a:rPr>
              <a:t>Code</a:t>
            </a:r>
            <a:endParaRPr lang="he-IL" sz="2400" b="1" u="sng" dirty="0">
              <a:solidFill>
                <a:schemeClr val="bg1"/>
              </a:solidFill>
              <a:latin typeface="Elephant" panose="02020904090505020303" pitchFamily="18" charset="0"/>
            </a:endParaRPr>
          </a:p>
        </p:txBody>
      </p:sp>
      <p:pic>
        <p:nvPicPr>
          <p:cNvPr id="3" name="תמונה 2">
            <a:extLst>
              <a:ext uri="{FF2B5EF4-FFF2-40B4-BE49-F238E27FC236}">
                <a16:creationId xmlns:a16="http://schemas.microsoft.com/office/drawing/2014/main" id="{5485DA4C-3ECD-4AB4-8C29-5C331A70E54B}"/>
              </a:ext>
            </a:extLst>
          </p:cNvPr>
          <p:cNvPicPr>
            <a:picLocks noChangeAspect="1"/>
          </p:cNvPicPr>
          <p:nvPr/>
        </p:nvPicPr>
        <p:blipFill>
          <a:blip r:embed="rId2"/>
          <a:stretch>
            <a:fillRect/>
          </a:stretch>
        </p:blipFill>
        <p:spPr>
          <a:xfrm>
            <a:off x="1271185" y="4668384"/>
            <a:ext cx="3228896" cy="1824491"/>
          </a:xfrm>
          <a:prstGeom prst="rect">
            <a:avLst/>
          </a:prstGeom>
        </p:spPr>
      </p:pic>
      <p:sp>
        <p:nvSpPr>
          <p:cNvPr id="4" name="תיבת טקסט 3">
            <a:extLst>
              <a:ext uri="{FF2B5EF4-FFF2-40B4-BE49-F238E27FC236}">
                <a16:creationId xmlns:a16="http://schemas.microsoft.com/office/drawing/2014/main" id="{08CD4C2A-9718-4335-8B60-5686373DD569}"/>
              </a:ext>
            </a:extLst>
          </p:cNvPr>
          <p:cNvSpPr txBox="1"/>
          <p:nvPr/>
        </p:nvSpPr>
        <p:spPr>
          <a:xfrm>
            <a:off x="400691" y="1039427"/>
            <a:ext cx="5119341" cy="3416320"/>
          </a:xfrm>
          <a:prstGeom prst="rect">
            <a:avLst/>
          </a:prstGeom>
          <a:noFill/>
        </p:spPr>
        <p:txBody>
          <a:bodyPr wrap="square" rtlCol="1">
            <a:spAutoFit/>
          </a:bodyPr>
          <a:lstStyle/>
          <a:p>
            <a:pPr algn="l" rtl="0">
              <a:spcBef>
                <a:spcPts val="1000"/>
              </a:spcBef>
              <a:spcAft>
                <a:spcPts val="0"/>
              </a:spcAft>
            </a:pPr>
            <a:r>
              <a:rPr lang="en-US" sz="1800" b="1" i="0" u="none" strike="noStrike" dirty="0">
                <a:solidFill>
                  <a:srgbClr val="FF0000"/>
                </a:solidFill>
                <a:effectLst/>
                <a:latin typeface="Times New Roman" panose="02020603050405020304" pitchFamily="18" charset="0"/>
              </a:rPr>
              <a:t>The three domains were tested via code. </a:t>
            </a:r>
            <a:r>
              <a:rPr lang="en-US" dirty="0">
                <a:solidFill>
                  <a:srgbClr val="FF0000"/>
                </a:solidFill>
                <a:latin typeface="Times New Roman" panose="02020603050405020304" pitchFamily="18" charset="0"/>
              </a:rPr>
              <a:t>T</a:t>
            </a:r>
            <a:r>
              <a:rPr lang="en-US" sz="1800" b="0" i="0" u="none" strike="noStrike" dirty="0">
                <a:solidFill>
                  <a:srgbClr val="FF0000"/>
                </a:solidFill>
                <a:effectLst/>
                <a:latin typeface="Times New Roman" panose="02020603050405020304" pitchFamily="18" charset="0"/>
              </a:rPr>
              <a:t>he code uses 3 classifiers: Decision Tree Classifier, Random Forest Classifier, and </a:t>
            </a:r>
            <a:r>
              <a:rPr lang="en-US" sz="1800" b="0" i="0" u="none" strike="noStrike" dirty="0" err="1">
                <a:solidFill>
                  <a:srgbClr val="FF0000"/>
                </a:solidFill>
                <a:effectLst/>
                <a:latin typeface="Times New Roman" panose="02020603050405020304" pitchFamily="18" charset="0"/>
              </a:rPr>
              <a:t>Xgboost</a:t>
            </a:r>
            <a:r>
              <a:rPr lang="en-US" sz="1800" b="0" i="0" u="none" strike="noStrike" dirty="0">
                <a:solidFill>
                  <a:srgbClr val="FF0000"/>
                </a:solidFill>
                <a:effectLst/>
                <a:latin typeface="Times New Roman" panose="02020603050405020304" pitchFamily="18" charset="0"/>
              </a:rPr>
              <a:t> Classifier, and applies them to each domain. In the code, data is divided according to users, and nested loops make sure the results are statistically accurate, whereas the internal loop is used to choose the best model. Thus, in the internal loop each sample is given weights that correspond to the model being studied, and this is done by initializing the weight parameter of the chosen classifier based on the weight of the model.</a:t>
            </a:r>
            <a:br>
              <a:rPr lang="en-US" dirty="0"/>
            </a:br>
            <a:endParaRPr lang="he-IL" dirty="0"/>
          </a:p>
        </p:txBody>
      </p:sp>
      <p:sp>
        <p:nvSpPr>
          <p:cNvPr id="5" name="תיבת טקסט 4">
            <a:extLst>
              <a:ext uri="{FF2B5EF4-FFF2-40B4-BE49-F238E27FC236}">
                <a16:creationId xmlns:a16="http://schemas.microsoft.com/office/drawing/2014/main" id="{4E7FA7BB-8671-4CEB-A8A0-EBE094E7EF42}"/>
              </a:ext>
            </a:extLst>
          </p:cNvPr>
          <p:cNvSpPr txBox="1"/>
          <p:nvPr/>
        </p:nvSpPr>
        <p:spPr>
          <a:xfrm>
            <a:off x="6894189" y="1039427"/>
            <a:ext cx="4897120" cy="400110"/>
          </a:xfrm>
          <a:prstGeom prst="rect">
            <a:avLst/>
          </a:prstGeom>
          <a:noFill/>
        </p:spPr>
        <p:txBody>
          <a:bodyPr wrap="square" rtlCol="1">
            <a:spAutoFit/>
          </a:bodyPr>
          <a:lstStyle/>
          <a:p>
            <a:pPr algn="l"/>
            <a:r>
              <a:rPr lang="en-US" sz="2000" dirty="0">
                <a:solidFill>
                  <a:srgbClr val="FFFF00"/>
                </a:solidFill>
                <a:latin typeface="Elephant" panose="02020904090505020303" pitchFamily="18" charset="0"/>
              </a:rPr>
              <a:t>The Code Modules</a:t>
            </a:r>
          </a:p>
        </p:txBody>
      </p:sp>
      <p:sp>
        <p:nvSpPr>
          <p:cNvPr id="6" name="תיבת טקסט 5">
            <a:extLst>
              <a:ext uri="{FF2B5EF4-FFF2-40B4-BE49-F238E27FC236}">
                <a16:creationId xmlns:a16="http://schemas.microsoft.com/office/drawing/2014/main" id="{016B77DD-B60A-4F69-B0BD-C2B297464B03}"/>
              </a:ext>
            </a:extLst>
          </p:cNvPr>
          <p:cNvSpPr txBox="1"/>
          <p:nvPr/>
        </p:nvSpPr>
        <p:spPr>
          <a:xfrm>
            <a:off x="6894188" y="1439537"/>
            <a:ext cx="4718691" cy="1477328"/>
          </a:xfrm>
          <a:prstGeom prst="rect">
            <a:avLst/>
          </a:prstGeom>
          <a:noFill/>
        </p:spPr>
        <p:txBody>
          <a:bodyPr wrap="square" rtlCol="1">
            <a:spAutoFit/>
          </a:bodyPr>
          <a:lstStyle/>
          <a:p>
            <a:pPr algn="l"/>
            <a:r>
              <a:rPr lang="en-US" sz="1800" b="1" i="0" u="none" strike="noStrike" dirty="0">
                <a:solidFill>
                  <a:schemeClr val="bg1"/>
                </a:solidFill>
                <a:effectLst/>
                <a:latin typeface="Times New Roman" panose="02020603050405020304" pitchFamily="18" charset="0"/>
              </a:rPr>
              <a:t>Runner.py - </a:t>
            </a:r>
            <a:r>
              <a:rPr lang="en-US" sz="1800" b="0" i="0" u="none" strike="noStrike" dirty="0">
                <a:solidFill>
                  <a:schemeClr val="bg1"/>
                </a:solidFill>
                <a:effectLst/>
                <a:latin typeface="Times New Roman" panose="02020603050405020304" pitchFamily="18" charset="0"/>
              </a:rPr>
              <a:t>This module represents the starting point of the code; it contains the main function and some other classes and functions responsible for </a:t>
            </a:r>
            <a:r>
              <a:rPr lang="en-US" sz="1800" b="0" i="0" u="none" strike="noStrike" dirty="0" err="1">
                <a:solidFill>
                  <a:schemeClr val="bg1"/>
                </a:solidFill>
                <a:effectLst/>
                <a:latin typeface="Times New Roman" panose="02020603050405020304" pitchFamily="18" charset="0"/>
              </a:rPr>
              <a:t>init</a:t>
            </a:r>
            <a:r>
              <a:rPr lang="en-US" sz="1800" b="0" i="0" u="none" strike="noStrike" dirty="0">
                <a:solidFill>
                  <a:schemeClr val="bg1"/>
                </a:solidFill>
                <a:effectLst/>
                <a:latin typeface="Times New Roman" panose="02020603050405020304" pitchFamily="18" charset="0"/>
              </a:rPr>
              <a:t> time and saving results to log files. </a:t>
            </a:r>
            <a:endParaRPr lang="en-US" sz="2000" b="0" i="0" u="none" strike="noStrike" dirty="0">
              <a:solidFill>
                <a:schemeClr val="bg1"/>
              </a:solidFill>
              <a:effectLst/>
              <a:latin typeface="Elephant" panose="02020904090505020303" pitchFamily="18" charset="0"/>
            </a:endParaRPr>
          </a:p>
          <a:p>
            <a:endParaRPr lang="he-IL" dirty="0"/>
          </a:p>
        </p:txBody>
      </p:sp>
      <p:sp>
        <p:nvSpPr>
          <p:cNvPr id="7" name="תיבת טקסט 6">
            <a:extLst>
              <a:ext uri="{FF2B5EF4-FFF2-40B4-BE49-F238E27FC236}">
                <a16:creationId xmlns:a16="http://schemas.microsoft.com/office/drawing/2014/main" id="{5A1C6742-4085-418D-B899-E4DEDECFC661}"/>
              </a:ext>
            </a:extLst>
          </p:cNvPr>
          <p:cNvSpPr txBox="1"/>
          <p:nvPr/>
        </p:nvSpPr>
        <p:spPr>
          <a:xfrm>
            <a:off x="6894187" y="2034572"/>
            <a:ext cx="4602479" cy="2564805"/>
          </a:xfrm>
          <a:prstGeom prst="rect">
            <a:avLst/>
          </a:prstGeom>
          <a:noFill/>
        </p:spPr>
        <p:txBody>
          <a:bodyPr wrap="square" rtlCol="1">
            <a:spAutoFit/>
          </a:bodyPr>
          <a:lstStyle/>
          <a:p>
            <a:pPr indent="457200" algn="just" rtl="0">
              <a:spcBef>
                <a:spcPts val="1000"/>
              </a:spcBef>
              <a:spcAft>
                <a:spcPts val="0"/>
              </a:spcAft>
            </a:pPr>
            <a:endParaRPr lang="en-US" b="1" dirty="0">
              <a:solidFill>
                <a:srgbClr val="000000"/>
              </a:solidFill>
              <a:latin typeface="Times New Roman" panose="02020603050405020304" pitchFamily="18" charset="0"/>
            </a:endParaRPr>
          </a:p>
          <a:p>
            <a:pPr indent="457200" algn="just" rtl="0">
              <a:spcBef>
                <a:spcPts val="1000"/>
              </a:spcBef>
              <a:spcAft>
                <a:spcPts val="0"/>
              </a:spcAft>
            </a:pPr>
            <a:r>
              <a:rPr lang="en-US" sz="1800" b="0" i="0" u="none" strike="noStrike" dirty="0">
                <a:solidFill>
                  <a:srgbClr val="000000"/>
                </a:solidFill>
                <a:effectLst/>
                <a:latin typeface="Times New Roman" panose="02020603050405020304" pitchFamily="18" charset="0"/>
              </a:rPr>
              <a:t> </a:t>
            </a:r>
          </a:p>
          <a:p>
            <a:pPr indent="457200" algn="just" rtl="0">
              <a:spcBef>
                <a:spcPts val="1000"/>
              </a:spcBef>
              <a:spcAft>
                <a:spcPts val="0"/>
              </a:spcAft>
            </a:pPr>
            <a:r>
              <a:rPr lang="en-US" sz="1800" b="0" i="0" u="none" strike="noStrike" dirty="0">
                <a:solidFill>
                  <a:srgbClr val="000000"/>
                </a:solidFill>
                <a:effectLst/>
                <a:latin typeface="Times New Roman" panose="02020603050405020304" pitchFamily="18" charset="0"/>
              </a:rPr>
              <a:t> </a:t>
            </a:r>
            <a:endParaRPr lang="en-US" b="0" dirty="0">
              <a:effectLst/>
            </a:endParaRPr>
          </a:p>
          <a:p>
            <a:pPr algn="l"/>
            <a:r>
              <a:rPr lang="en-US" sz="1800" b="1" i="0" u="none" strike="noStrike" dirty="0">
                <a:solidFill>
                  <a:schemeClr val="bg1"/>
                </a:solidFill>
                <a:effectLst/>
                <a:latin typeface="Times New Roman" panose="02020603050405020304" pitchFamily="18" charset="0"/>
              </a:rPr>
              <a:t>NestedCrossValidation</a:t>
            </a:r>
            <a:r>
              <a:rPr lang="en-US" b="1" dirty="0">
                <a:solidFill>
                  <a:schemeClr val="bg1"/>
                </a:solidFill>
                <a:latin typeface="Times New Roman" panose="02020603050405020304" pitchFamily="18" charset="0"/>
              </a:rPr>
              <a:t>.py -</a:t>
            </a:r>
            <a:r>
              <a:rPr lang="en-US" sz="1800" b="0" i="0" u="none" strike="noStrike" dirty="0">
                <a:solidFill>
                  <a:schemeClr val="bg1"/>
                </a:solidFill>
                <a:effectLst/>
                <a:latin typeface="Times New Roman" panose="02020603050405020304" pitchFamily="18" charset="0"/>
              </a:rPr>
              <a:t> This module called by Runner.py and responsible to create and perform the nested cross validation process on the chosen dataset.</a:t>
            </a:r>
            <a:r>
              <a:rPr lang="en-US" b="1" dirty="0">
                <a:solidFill>
                  <a:schemeClr val="bg1"/>
                </a:solidFill>
                <a:latin typeface="Times New Roman" panose="02020603050405020304" pitchFamily="18" charset="0"/>
              </a:rPr>
              <a:t> </a:t>
            </a:r>
            <a:br>
              <a:rPr lang="en-US" dirty="0">
                <a:solidFill>
                  <a:schemeClr val="bg1"/>
                </a:solidFill>
              </a:rPr>
            </a:br>
            <a:endParaRPr lang="he-IL" dirty="0">
              <a:solidFill>
                <a:schemeClr val="bg1"/>
              </a:solidFill>
            </a:endParaRPr>
          </a:p>
        </p:txBody>
      </p:sp>
      <p:sp>
        <p:nvSpPr>
          <p:cNvPr id="8" name="תיבת טקסט 7">
            <a:extLst>
              <a:ext uri="{FF2B5EF4-FFF2-40B4-BE49-F238E27FC236}">
                <a16:creationId xmlns:a16="http://schemas.microsoft.com/office/drawing/2014/main" id="{05E69767-EABD-4E25-BF22-47C2B8AEF0D0}"/>
              </a:ext>
            </a:extLst>
          </p:cNvPr>
          <p:cNvSpPr txBox="1"/>
          <p:nvPr/>
        </p:nvSpPr>
        <p:spPr>
          <a:xfrm>
            <a:off x="6894187" y="4695761"/>
            <a:ext cx="4790839" cy="2308324"/>
          </a:xfrm>
          <a:prstGeom prst="rect">
            <a:avLst/>
          </a:prstGeom>
          <a:noFill/>
        </p:spPr>
        <p:txBody>
          <a:bodyPr wrap="square" rtlCol="1">
            <a:spAutoFit/>
          </a:bodyPr>
          <a:lstStyle/>
          <a:p>
            <a:pPr algn="l" rtl="0">
              <a:spcBef>
                <a:spcPts val="1000"/>
              </a:spcBef>
              <a:spcAft>
                <a:spcPts val="0"/>
              </a:spcAft>
            </a:pPr>
            <a:r>
              <a:rPr lang="en-US" sz="1800" b="1" i="0" u="none" strike="noStrike" dirty="0">
                <a:solidFill>
                  <a:schemeClr val="bg1"/>
                </a:solidFill>
                <a:effectLst/>
                <a:latin typeface="Times New Roman" panose="02020603050405020304" pitchFamily="18" charset="0"/>
              </a:rPr>
              <a:t>ExperimentSettings.py</a:t>
            </a:r>
            <a:r>
              <a:rPr lang="en-US" sz="1800" b="0" i="0" u="none" strike="noStrike" dirty="0">
                <a:solidFill>
                  <a:schemeClr val="bg1"/>
                </a:solidFill>
                <a:effectLst/>
                <a:latin typeface="Times New Roman" panose="02020603050405020304" pitchFamily="18" charset="0"/>
              </a:rPr>
              <a:t> -</a:t>
            </a:r>
            <a:r>
              <a:rPr lang="en-US" sz="1800" b="1" i="0" u="none" strike="noStrike" dirty="0">
                <a:solidFill>
                  <a:schemeClr val="bg1"/>
                </a:solidFill>
                <a:effectLst/>
                <a:latin typeface="Times New Roman" panose="02020603050405020304" pitchFamily="18" charset="0"/>
              </a:rPr>
              <a:t> </a:t>
            </a:r>
            <a:r>
              <a:rPr lang="en-US" sz="1800" b="0" i="0" u="none" strike="noStrike" dirty="0">
                <a:solidFill>
                  <a:schemeClr val="bg1"/>
                </a:solidFill>
                <a:effectLst/>
                <a:latin typeface="Times New Roman" panose="02020603050405020304" pitchFamily="18" charset="0"/>
              </a:rPr>
              <a:t>This module allows you to specify how the experiment should be configured, including which data set should be analyzed with the specified parameters, as well as the files path.</a:t>
            </a:r>
            <a:endParaRPr lang="en-US" b="0" dirty="0">
              <a:solidFill>
                <a:schemeClr val="bg1"/>
              </a:solidFill>
              <a:effectLst/>
            </a:endParaRPr>
          </a:p>
          <a:p>
            <a:br>
              <a:rPr lang="en-US" dirty="0"/>
            </a:br>
            <a:br>
              <a:rPr lang="en-US" dirty="0"/>
            </a:br>
            <a:endParaRPr lang="he-IL" dirty="0"/>
          </a:p>
        </p:txBody>
      </p:sp>
    </p:spTree>
    <p:extLst>
      <p:ext uri="{BB962C8B-B14F-4D97-AF65-F5344CB8AC3E}">
        <p14:creationId xmlns:p14="http://schemas.microsoft.com/office/powerpoint/2010/main" val="171715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14B4DC2-3114-4BB1-A388-C5DFC1EDC55F}"/>
              </a:ext>
            </a:extLst>
          </p:cNvPr>
          <p:cNvPicPr>
            <a:picLocks noChangeAspect="1"/>
          </p:cNvPicPr>
          <p:nvPr/>
        </p:nvPicPr>
        <p:blipFill>
          <a:blip r:embed="rId2"/>
          <a:stretch>
            <a:fillRect/>
          </a:stretch>
        </p:blipFill>
        <p:spPr>
          <a:xfrm>
            <a:off x="535514" y="363133"/>
            <a:ext cx="4956478" cy="542591"/>
          </a:xfrm>
          <a:prstGeom prst="rect">
            <a:avLst/>
          </a:prstGeom>
        </p:spPr>
      </p:pic>
      <p:sp>
        <p:nvSpPr>
          <p:cNvPr id="3" name="תיבת טקסט 2">
            <a:extLst>
              <a:ext uri="{FF2B5EF4-FFF2-40B4-BE49-F238E27FC236}">
                <a16:creationId xmlns:a16="http://schemas.microsoft.com/office/drawing/2014/main" id="{5742D113-DA5D-4A8C-BF17-9272721EB04F}"/>
              </a:ext>
            </a:extLst>
          </p:cNvPr>
          <p:cNvSpPr txBox="1"/>
          <p:nvPr/>
        </p:nvSpPr>
        <p:spPr>
          <a:xfrm>
            <a:off x="650240" y="1036320"/>
            <a:ext cx="4956478" cy="2031325"/>
          </a:xfrm>
          <a:prstGeom prst="rect">
            <a:avLst/>
          </a:prstGeom>
          <a:noFill/>
        </p:spPr>
        <p:txBody>
          <a:bodyPr wrap="square" rtlCol="1">
            <a:spAutoFit/>
          </a:bodyPr>
          <a:lstStyle/>
          <a:p>
            <a:pPr algn="l" rtl="0">
              <a:spcBef>
                <a:spcPts val="1000"/>
              </a:spcBef>
              <a:spcAft>
                <a:spcPts val="0"/>
              </a:spcAft>
            </a:pPr>
            <a:r>
              <a:rPr lang="en-US" sz="1800" b="1" i="0" u="none" strike="noStrike" dirty="0">
                <a:solidFill>
                  <a:schemeClr val="bg1"/>
                </a:solidFill>
                <a:effectLst/>
                <a:latin typeface="Times New Roman" panose="02020603050405020304" pitchFamily="18" charset="0"/>
              </a:rPr>
              <a:t>DataPreparation.py - </a:t>
            </a:r>
            <a:r>
              <a:rPr lang="en-US" sz="1800" b="0" i="0" u="none" strike="noStrike" dirty="0">
                <a:solidFill>
                  <a:schemeClr val="bg1"/>
                </a:solidFill>
                <a:effectLst/>
                <a:latin typeface="Times New Roman" panose="02020603050405020304" pitchFamily="18" charset="0"/>
              </a:rPr>
              <a:t>This module takes care of preparing the preexisting data for the AI algorithm using the calculated and prepared parameters. Also, creating the files and folders necessary for running the data.</a:t>
            </a:r>
            <a:endParaRPr lang="en-US" b="0" dirty="0">
              <a:solidFill>
                <a:schemeClr val="bg1"/>
              </a:solidFill>
              <a:effectLst/>
            </a:endParaRPr>
          </a:p>
          <a:p>
            <a:br>
              <a:rPr lang="en-US" dirty="0"/>
            </a:br>
            <a:endParaRPr lang="he-IL" dirty="0"/>
          </a:p>
        </p:txBody>
      </p:sp>
      <p:sp>
        <p:nvSpPr>
          <p:cNvPr id="4" name="תיבת טקסט 3">
            <a:extLst>
              <a:ext uri="{FF2B5EF4-FFF2-40B4-BE49-F238E27FC236}">
                <a16:creationId xmlns:a16="http://schemas.microsoft.com/office/drawing/2014/main" id="{CB7D0C4F-A02A-4320-9B24-B1BC276E72C7}"/>
              </a:ext>
            </a:extLst>
          </p:cNvPr>
          <p:cNvSpPr txBox="1"/>
          <p:nvPr/>
        </p:nvSpPr>
        <p:spPr>
          <a:xfrm>
            <a:off x="650240" y="2976880"/>
            <a:ext cx="4750312" cy="1463040"/>
          </a:xfrm>
          <a:prstGeom prst="rect">
            <a:avLst/>
          </a:prstGeom>
          <a:noFill/>
        </p:spPr>
        <p:txBody>
          <a:bodyPr wrap="square" rtlCol="1">
            <a:spAutoFit/>
          </a:bodyPr>
          <a:lstStyle/>
          <a:p>
            <a:pPr algn="l"/>
            <a:r>
              <a:rPr lang="en-US" sz="1800" b="1" i="0" u="none" strike="noStrike" dirty="0">
                <a:solidFill>
                  <a:schemeClr val="bg1"/>
                </a:solidFill>
                <a:effectLst/>
                <a:latin typeface="Times New Roman" panose="02020603050405020304" pitchFamily="18" charset="0"/>
              </a:rPr>
              <a:t>Models.py - </a:t>
            </a:r>
            <a:r>
              <a:rPr lang="en-US" sz="1800" b="0" i="0" u="none" strike="noStrike" dirty="0">
                <a:solidFill>
                  <a:schemeClr val="bg1"/>
                </a:solidFill>
                <a:effectLst/>
                <a:latin typeface="Times New Roman" panose="02020603050405020304" pitchFamily="18" charset="0"/>
              </a:rPr>
              <a:t>This module provides parameters evaluation and modeling functionality, including model fitting, model prediction, score, etc.  Initialization includes the desired model as well as optional parameters.</a:t>
            </a:r>
            <a:endParaRPr lang="he-IL" dirty="0">
              <a:solidFill>
                <a:schemeClr val="bg1"/>
              </a:solidFill>
            </a:endParaRPr>
          </a:p>
        </p:txBody>
      </p:sp>
      <p:sp>
        <p:nvSpPr>
          <p:cNvPr id="7" name="תיבת טקסט 6">
            <a:extLst>
              <a:ext uri="{FF2B5EF4-FFF2-40B4-BE49-F238E27FC236}">
                <a16:creationId xmlns:a16="http://schemas.microsoft.com/office/drawing/2014/main" id="{5A804D29-5034-4A2B-8C5A-B8EEB9928708}"/>
              </a:ext>
            </a:extLst>
          </p:cNvPr>
          <p:cNvSpPr txBox="1"/>
          <p:nvPr/>
        </p:nvSpPr>
        <p:spPr>
          <a:xfrm>
            <a:off x="650240" y="4865945"/>
            <a:ext cx="4669032" cy="2031325"/>
          </a:xfrm>
          <a:prstGeom prst="rect">
            <a:avLst/>
          </a:prstGeom>
          <a:noFill/>
        </p:spPr>
        <p:txBody>
          <a:bodyPr wrap="square" rtlCol="1">
            <a:spAutoFit/>
          </a:bodyPr>
          <a:lstStyle/>
          <a:p>
            <a:pPr algn="l" rtl="0">
              <a:spcBef>
                <a:spcPts val="1000"/>
              </a:spcBef>
              <a:spcAft>
                <a:spcPts val="0"/>
              </a:spcAft>
            </a:pPr>
            <a:r>
              <a:rPr lang="en-US" sz="1800" b="1" i="0" u="none" strike="noStrike" dirty="0">
                <a:solidFill>
                  <a:schemeClr val="bg1"/>
                </a:solidFill>
                <a:effectLst/>
                <a:latin typeface="Times New Roman" panose="02020603050405020304" pitchFamily="18" charset="0"/>
              </a:rPr>
              <a:t>AnalyseResults.py </a:t>
            </a:r>
            <a:r>
              <a:rPr lang="en-US" sz="1800" b="0" i="0" u="none" strike="noStrike" dirty="0">
                <a:solidFill>
                  <a:schemeClr val="bg1"/>
                </a:solidFill>
                <a:effectLst/>
                <a:latin typeface="Times New Roman" panose="02020603050405020304" pitchFamily="18" charset="0"/>
              </a:rPr>
              <a:t> - This module is responsible for processing the results, analyzing and presenting them visually for the purpose of comparing and examining the personal approach in relation to the baseline solution.</a:t>
            </a:r>
            <a:endParaRPr lang="en-US" b="0" dirty="0">
              <a:solidFill>
                <a:schemeClr val="bg1"/>
              </a:solidFill>
              <a:effectLst/>
            </a:endParaRPr>
          </a:p>
          <a:p>
            <a:br>
              <a:rPr lang="en-US" dirty="0"/>
            </a:br>
            <a:endParaRPr lang="he-IL" dirty="0"/>
          </a:p>
        </p:txBody>
      </p:sp>
      <p:sp>
        <p:nvSpPr>
          <p:cNvPr id="5" name="תיבת טקסט 4">
            <a:extLst>
              <a:ext uri="{FF2B5EF4-FFF2-40B4-BE49-F238E27FC236}">
                <a16:creationId xmlns:a16="http://schemas.microsoft.com/office/drawing/2014/main" id="{83939C3B-C601-49C2-9338-BA89DAB6C10D}"/>
              </a:ext>
            </a:extLst>
          </p:cNvPr>
          <p:cNvSpPr txBox="1"/>
          <p:nvPr/>
        </p:nvSpPr>
        <p:spPr>
          <a:xfrm>
            <a:off x="6585284" y="1036320"/>
            <a:ext cx="5293360" cy="5037276"/>
          </a:xfrm>
          <a:prstGeom prst="rect">
            <a:avLst/>
          </a:prstGeom>
          <a:solidFill>
            <a:schemeClr val="bg1">
              <a:lumMod val="85000"/>
              <a:alpha val="20000"/>
            </a:schemeClr>
          </a:solidFill>
          <a:ln>
            <a:solidFill>
              <a:srgbClr val="FF0000"/>
            </a:solidFill>
          </a:ln>
        </p:spPr>
        <p:txBody>
          <a:bodyPr wrap="square" rtlCol="1">
            <a:spAutoFit/>
          </a:bodyPr>
          <a:lstStyle/>
          <a:p>
            <a:pPr algn="l" rtl="1">
              <a:spcBef>
                <a:spcPts val="0"/>
              </a:spcBef>
              <a:spcAft>
                <a:spcPts val="800"/>
              </a:spcAft>
            </a:pPr>
            <a:r>
              <a:rPr lang="en-US" sz="1800" b="1" i="0" u="none" strike="noStrike" dirty="0">
                <a:solidFill>
                  <a:srgbClr val="000000"/>
                </a:solidFill>
                <a:effectLst/>
                <a:highlight>
                  <a:srgbClr val="00FF00"/>
                </a:highlight>
                <a:latin typeface="Calibri" panose="020F0502020204030204" pitchFamily="34" charset="0"/>
              </a:rPr>
              <a:t>The code of the project:</a:t>
            </a:r>
            <a:endParaRPr lang="en-US" b="1" dirty="0">
              <a:solidFill>
                <a:srgbClr val="000000"/>
              </a:solidFill>
              <a:highlight>
                <a:srgbClr val="00FF00"/>
              </a:highlight>
              <a:latin typeface="Calibri" panose="020F0502020204030204" pitchFamily="34" charset="0"/>
            </a:endParaRPr>
          </a:p>
          <a:p>
            <a:pPr algn="l" rtl="1">
              <a:spcBef>
                <a:spcPts val="0"/>
              </a:spcBef>
              <a:spcAft>
                <a:spcPts val="800"/>
              </a:spcAft>
            </a:pPr>
            <a:r>
              <a:rPr lang="en-US" sz="1800" b="1" i="0" u="none" strike="noStrike" dirty="0">
                <a:solidFill>
                  <a:srgbClr val="FFFF00"/>
                </a:solidFill>
                <a:effectLst/>
              </a:rPr>
              <a:t>The code can be run in two ways</a:t>
            </a:r>
          </a:p>
          <a:p>
            <a:pPr marL="285750" indent="-285750" algn="l" rtl="0">
              <a:spcBef>
                <a:spcPts val="0"/>
              </a:spcBef>
              <a:spcAft>
                <a:spcPts val="800"/>
              </a:spcAft>
              <a:buFont typeface="Arial" panose="020B0604020202020204" pitchFamily="34" charset="0"/>
              <a:buChar char="•"/>
            </a:pPr>
            <a:r>
              <a:rPr lang="en-US" sz="1800" b="1" i="0" u="none" strike="noStrike" dirty="0">
                <a:solidFill>
                  <a:srgbClr val="FFFF00"/>
                </a:solidFill>
                <a:effectLst/>
              </a:rPr>
              <a:t>In the following GitHub </a:t>
            </a:r>
            <a:r>
              <a:rPr lang="en-US" sz="1800" b="1" i="0" u="sng" strike="noStrike" dirty="0">
                <a:solidFill>
                  <a:srgbClr val="FF000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Human Agent Interaction Project</a:t>
            </a:r>
            <a:r>
              <a:rPr lang="en-US" b="1" dirty="0">
                <a:solidFill>
                  <a:srgbClr val="FFFF00"/>
                </a:solidFill>
              </a:rPr>
              <a:t>.</a:t>
            </a:r>
            <a:r>
              <a:rPr lang="en-US" sz="1800" b="1" i="0" u="none" strike="noStrike" dirty="0">
                <a:solidFill>
                  <a:srgbClr val="FFFF00"/>
                </a:solidFill>
                <a:effectLst/>
              </a:rPr>
              <a:t> </a:t>
            </a:r>
            <a:r>
              <a:rPr lang="en-US" sz="1800" i="0" u="none" strike="noStrike" dirty="0">
                <a:solidFill>
                  <a:srgbClr val="FFFF00"/>
                </a:solidFill>
                <a:effectLst/>
              </a:rPr>
              <a:t>The code is divided into modules, and the </a:t>
            </a:r>
            <a:r>
              <a:rPr lang="en-US" sz="1800" b="1" i="0" u="none" strike="noStrike" dirty="0">
                <a:solidFill>
                  <a:srgbClr val="FFFF00"/>
                </a:solidFill>
                <a:effectLst/>
              </a:rPr>
              <a:t>main</a:t>
            </a:r>
            <a:r>
              <a:rPr lang="en-US" sz="1800" i="0" u="none" strike="noStrike" dirty="0">
                <a:solidFill>
                  <a:srgbClr val="FFFF00"/>
                </a:solidFill>
                <a:effectLst/>
              </a:rPr>
              <a:t> function can be run from the </a:t>
            </a:r>
            <a:r>
              <a:rPr lang="en-US" sz="1800" b="1" i="0" u="none" strike="noStrike" dirty="0">
                <a:solidFill>
                  <a:srgbClr val="FFFF00"/>
                </a:solidFill>
                <a:effectLst/>
              </a:rPr>
              <a:t>Runner</a:t>
            </a:r>
            <a:r>
              <a:rPr lang="en-US" sz="1800" i="0" u="none" strike="noStrike" dirty="0">
                <a:solidFill>
                  <a:srgbClr val="FFFF00"/>
                </a:solidFill>
                <a:effectLst/>
              </a:rPr>
              <a:t> module</a:t>
            </a:r>
          </a:p>
          <a:p>
            <a:pPr marL="285750" indent="-285750" algn="l" rtl="0">
              <a:spcBef>
                <a:spcPts val="0"/>
              </a:spcBef>
              <a:spcAft>
                <a:spcPts val="800"/>
              </a:spcAft>
              <a:buFont typeface="Arial" panose="020B0604020202020204" pitchFamily="34" charset="0"/>
              <a:buChar char="•"/>
            </a:pPr>
            <a:r>
              <a:rPr lang="en-US" sz="1800" b="1" i="0" u="none" strike="noStrike" dirty="0">
                <a:solidFill>
                  <a:srgbClr val="FFFF00"/>
                </a:solidFill>
                <a:effectLst/>
              </a:rPr>
              <a:t>On the following link to the drive </a:t>
            </a:r>
            <a:r>
              <a:rPr lang="en-US" sz="1800" b="1" i="0" u="sng" strike="noStrike" dirty="0">
                <a:solidFill>
                  <a:srgbClr val="FF000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Human Agent Interaction</a:t>
            </a:r>
            <a:r>
              <a:rPr lang="en-US" sz="1800" i="0" u="none" strike="noStrike" dirty="0">
                <a:solidFill>
                  <a:srgbClr val="FFFF00"/>
                </a:solidFill>
                <a:effectLst/>
              </a:rPr>
              <a:t>.  The code is in one notebook, and you can just run the notebook </a:t>
            </a:r>
            <a:r>
              <a:rPr lang="en-US" sz="1800" b="1" i="0" u="sng" strike="noStrike" dirty="0">
                <a:solidFill>
                  <a:srgbClr val="FF000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Runner</a:t>
            </a:r>
            <a:r>
              <a:rPr lang="en-US" sz="1800" i="0" u="none" strike="noStrike" dirty="0">
                <a:solidFill>
                  <a:srgbClr val="FFFF00"/>
                </a:solidFill>
                <a:effectLst/>
              </a:rPr>
              <a:t>.</a:t>
            </a:r>
          </a:p>
          <a:p>
            <a:pPr algn="l" rtl="0">
              <a:spcBef>
                <a:spcPts val="0"/>
              </a:spcBef>
              <a:spcAft>
                <a:spcPts val="800"/>
              </a:spcAft>
            </a:pPr>
            <a:endParaRPr lang="en-US" dirty="0">
              <a:solidFill>
                <a:srgbClr val="000000"/>
              </a:solidFill>
            </a:endParaRPr>
          </a:p>
          <a:p>
            <a:pPr algn="l" rtl="0">
              <a:spcBef>
                <a:spcPts val="0"/>
              </a:spcBef>
              <a:spcAft>
                <a:spcPts val="0"/>
              </a:spcAft>
            </a:pPr>
            <a:r>
              <a:rPr lang="en-US" sz="1800" b="1" i="0" u="none" strike="noStrike" dirty="0">
                <a:solidFill>
                  <a:srgbClr val="000000"/>
                </a:solidFill>
                <a:effectLst/>
                <a:highlight>
                  <a:srgbClr val="00FF00"/>
                </a:highlight>
              </a:rPr>
              <a:t>View the results of the code:</a:t>
            </a:r>
            <a:endParaRPr lang="en-US" b="1" dirty="0">
              <a:effectLst/>
              <a:highlight>
                <a:srgbClr val="00FF00"/>
              </a:highlight>
            </a:endParaRPr>
          </a:p>
          <a:p>
            <a:pPr algn="l" rtl="0">
              <a:spcBef>
                <a:spcPts val="0"/>
              </a:spcBef>
              <a:spcAft>
                <a:spcPts val="0"/>
              </a:spcAft>
            </a:pPr>
            <a:r>
              <a:rPr lang="en-US" sz="1800" b="0" i="0" u="none" strike="noStrike" dirty="0">
                <a:solidFill>
                  <a:srgbClr val="FFFF00"/>
                </a:solidFill>
                <a:effectLst/>
              </a:rPr>
              <a:t>After running the code, results are stored in a folder called </a:t>
            </a:r>
            <a:r>
              <a:rPr lang="en-US" sz="1800" b="1" i="0" u="none" strike="noStrike" dirty="0">
                <a:solidFill>
                  <a:srgbClr val="FFFF00"/>
                </a:solidFill>
                <a:effectLst/>
              </a:rPr>
              <a:t>result</a:t>
            </a:r>
            <a:r>
              <a:rPr lang="en-US" sz="1800" b="0" i="0" u="none" strike="noStrike" dirty="0">
                <a:solidFill>
                  <a:srgbClr val="FFFF00"/>
                </a:solidFill>
                <a:effectLst/>
              </a:rPr>
              <a:t>; three datasets were loaded along with three classifiers, so there were nine folders in total.</a:t>
            </a:r>
          </a:p>
          <a:p>
            <a:pPr algn="l" rtl="0">
              <a:spcBef>
                <a:spcPts val="0"/>
              </a:spcBef>
              <a:spcAft>
                <a:spcPts val="0"/>
              </a:spcAft>
            </a:pPr>
            <a:r>
              <a:rPr lang="en-US" sz="1800" b="0" i="0" u="none" strike="noStrike" dirty="0">
                <a:solidFill>
                  <a:srgbClr val="FFFF00"/>
                </a:solidFill>
                <a:effectLst/>
              </a:rPr>
              <a:t>To access these folders and </a:t>
            </a:r>
            <a:r>
              <a:rPr lang="en-US" sz="1800" i="0" u="none" strike="noStrike" dirty="0">
                <a:solidFill>
                  <a:srgbClr val="FFFF00"/>
                </a:solidFill>
                <a:effectLst/>
              </a:rPr>
              <a:t>the</a:t>
            </a:r>
            <a:r>
              <a:rPr lang="en-US" sz="1800" b="1" i="0" u="none" strike="noStrike" dirty="0">
                <a:solidFill>
                  <a:srgbClr val="FFFF00"/>
                </a:solidFill>
                <a:effectLst/>
              </a:rPr>
              <a:t> </a:t>
            </a:r>
            <a:r>
              <a:rPr lang="en-US" sz="1800" b="1" i="0" u="none" strike="noStrike" dirty="0" err="1">
                <a:solidFill>
                  <a:srgbClr val="FFFF00"/>
                </a:solidFill>
                <a:effectLst/>
              </a:rPr>
              <a:t>AnalyseResults.ipynb</a:t>
            </a:r>
            <a:r>
              <a:rPr lang="en-US" sz="1800" b="1" i="0" u="none" strike="noStrike" dirty="0">
                <a:solidFill>
                  <a:srgbClr val="FFFF00"/>
                </a:solidFill>
                <a:effectLst/>
              </a:rPr>
              <a:t> </a:t>
            </a:r>
            <a:r>
              <a:rPr lang="en-US" sz="1800" b="0" i="0" u="none" strike="noStrike" dirty="0">
                <a:solidFill>
                  <a:srgbClr val="FFFF00"/>
                </a:solidFill>
                <a:effectLst/>
              </a:rPr>
              <a:t>notebook that runs them [shows the AUTC graphs for all the 9 folders], follow the link </a:t>
            </a:r>
            <a:r>
              <a:rPr lang="en-US" sz="1800" b="1" i="0" u="sng" strike="noStrike" dirty="0">
                <a:solidFill>
                  <a:srgbClr val="FF0000"/>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Code Folder</a:t>
            </a:r>
            <a:r>
              <a:rPr lang="en-US" sz="1800" b="0" i="0" u="none" strike="noStrike" dirty="0">
                <a:solidFill>
                  <a:srgbClr val="FFFF00"/>
                </a:solidFill>
                <a:effectLst/>
              </a:rPr>
              <a:t>.</a:t>
            </a:r>
            <a:endParaRPr lang="en-US" b="0" dirty="0">
              <a:solidFill>
                <a:srgbClr val="FFFF00"/>
              </a:solidFill>
              <a:effectLst/>
            </a:endParaRPr>
          </a:p>
        </p:txBody>
      </p:sp>
    </p:spTree>
    <p:extLst>
      <p:ext uri="{BB962C8B-B14F-4D97-AF65-F5344CB8AC3E}">
        <p14:creationId xmlns:p14="http://schemas.microsoft.com/office/powerpoint/2010/main" val="186862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2000">
              <a:schemeClr val="accent5">
                <a:lumMod val="0"/>
              </a:schemeClr>
            </a:gs>
            <a:gs pos="100000">
              <a:srgbClr val="7030A0"/>
            </a:gs>
          </a:gsLst>
          <a:lin ang="2700000" scaled="1"/>
          <a:tileRect/>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תיבת טקסט 2">
            <a:extLst>
              <a:ext uri="{FF2B5EF4-FFF2-40B4-BE49-F238E27FC236}">
                <a16:creationId xmlns:a16="http://schemas.microsoft.com/office/drawing/2014/main" id="{4C2DE9E7-65B5-450C-BBFB-938B0F14746F}"/>
              </a:ext>
            </a:extLst>
          </p:cNvPr>
          <p:cNvSpPr txBox="1"/>
          <p:nvPr/>
        </p:nvSpPr>
        <p:spPr>
          <a:xfrm>
            <a:off x="7030047" y="554151"/>
            <a:ext cx="2958896" cy="577977"/>
          </a:xfrm>
          <a:prstGeom prst="rect">
            <a:avLst/>
          </a:prstGeom>
        </p:spPr>
        <p:txBody>
          <a:bodyPr vert="horz" lIns="91440" tIns="45720" rIns="91440" bIns="45720" rtlCol="0" anchor="b">
            <a:normAutofit fontScale="92500"/>
          </a:bodyPr>
          <a:lstStyle/>
          <a:p>
            <a:pPr algn="l" rtl="0">
              <a:lnSpc>
                <a:spcPct val="90000"/>
              </a:lnSpc>
              <a:spcBef>
                <a:spcPct val="0"/>
              </a:spcBef>
              <a:spcAft>
                <a:spcPts val="600"/>
              </a:spcAft>
            </a:pPr>
            <a:r>
              <a:rPr lang="en-US" sz="2400" b="1" u="sng" dirty="0">
                <a:solidFill>
                  <a:schemeClr val="bg1"/>
                </a:solidFill>
                <a:latin typeface="Elephant" panose="02020904090505020303" pitchFamily="18" charset="0"/>
                <a:ea typeface="+mj-ea"/>
                <a:cs typeface="+mj-cs"/>
              </a:rPr>
              <a:t>Empirical Results</a:t>
            </a:r>
          </a:p>
        </p:txBody>
      </p:sp>
      <p:sp>
        <p:nvSpPr>
          <p:cNvPr id="34" name="Oval 3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a:extLst>
              <a:ext uri="{FF2B5EF4-FFF2-40B4-BE49-F238E27FC236}">
                <a16:creationId xmlns:a16="http://schemas.microsoft.com/office/drawing/2014/main" id="{5E91AB41-DC41-457E-87E0-756E81CD74B6}"/>
              </a:ext>
            </a:extLst>
          </p:cNvPr>
          <p:cNvPicPr>
            <a:picLocks noChangeAspect="1"/>
          </p:cNvPicPr>
          <p:nvPr/>
        </p:nvPicPr>
        <p:blipFill rotWithShape="1">
          <a:blip r:embed="rId2">
            <a:extLst>
              <a:ext uri="{28A0092B-C50C-407E-A947-70E740481C1C}">
                <a14:useLocalDpi xmlns:a14="http://schemas.microsoft.com/office/drawing/2010/main" val="0"/>
              </a:ext>
            </a:extLst>
          </a:blip>
          <a:srcRect l="5681" r="3068"/>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8"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4" name="תיבת טקסט 3">
            <a:extLst>
              <a:ext uri="{FF2B5EF4-FFF2-40B4-BE49-F238E27FC236}">
                <a16:creationId xmlns:a16="http://schemas.microsoft.com/office/drawing/2014/main" id="{FD5C05C9-90E8-4488-9C27-8522B1071EB0}"/>
              </a:ext>
            </a:extLst>
          </p:cNvPr>
          <p:cNvSpPr txBox="1"/>
          <p:nvPr/>
        </p:nvSpPr>
        <p:spPr>
          <a:xfrm>
            <a:off x="7121967" y="1434053"/>
            <a:ext cx="4195673" cy="2913872"/>
          </a:xfrm>
          <a:prstGeom prst="rect">
            <a:avLst/>
          </a:prstGeom>
        </p:spPr>
        <p:txBody>
          <a:bodyPr vert="horz" lIns="91440" tIns="45720" rIns="91440" bIns="45720" rtlCol="0" anchor="t">
            <a:normAutofit/>
          </a:bodyPr>
          <a:lstStyle/>
          <a:p>
            <a:pPr algn="l" rtl="0">
              <a:lnSpc>
                <a:spcPct val="90000"/>
              </a:lnSpc>
              <a:spcAft>
                <a:spcPts val="600"/>
              </a:spcAft>
            </a:pPr>
            <a:r>
              <a:rPr lang="en-US" dirty="0">
                <a:solidFill>
                  <a:srgbClr val="FFFF00">
                    <a:alpha val="80000"/>
                  </a:srgbClr>
                </a:solidFill>
                <a:cs typeface="+mj-cs"/>
              </a:rPr>
              <a:t>By completing the steps that mentioned above and testing with the code over the data set, we got 9 graphs [3 for each dataset – one graph per classifier].</a:t>
            </a:r>
          </a:p>
          <a:p>
            <a:pPr algn="l" rtl="0">
              <a:lnSpc>
                <a:spcPct val="90000"/>
              </a:lnSpc>
              <a:spcAft>
                <a:spcPts val="600"/>
              </a:spcAft>
            </a:pPr>
            <a:r>
              <a:rPr lang="en-US" dirty="0">
                <a:solidFill>
                  <a:srgbClr val="FFFF00">
                    <a:alpha val="80000"/>
                  </a:srgbClr>
                </a:solidFill>
                <a:cs typeface="+mj-cs"/>
              </a:rPr>
              <a:t>The graphs will be presented in the following slides.</a:t>
            </a:r>
          </a:p>
        </p:txBody>
      </p:sp>
      <p:sp>
        <p:nvSpPr>
          <p:cNvPr id="40"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4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54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D72386-0C08-4073-8ED5-7DA5394677BC}"/>
              </a:ext>
            </a:extLst>
          </p:cNvPr>
          <p:cNvSpPr>
            <a:spLocks noGrp="1"/>
          </p:cNvSpPr>
          <p:nvPr>
            <p:ph type="title"/>
          </p:nvPr>
        </p:nvSpPr>
        <p:spPr>
          <a:xfrm>
            <a:off x="0" y="0"/>
            <a:ext cx="12192000" cy="1325563"/>
          </a:xfrm>
        </p:spPr>
        <p:txBody>
          <a:bodyPr>
            <a:normAutofit/>
          </a:bodyPr>
          <a:lstStyle/>
          <a:p>
            <a:pPr algn="ctr"/>
            <a:r>
              <a:rPr lang="en-US" sz="2400" b="1" i="0" u="sng" strike="noStrike" dirty="0" err="1">
                <a:solidFill>
                  <a:srgbClr val="00B0F0"/>
                </a:solidFill>
                <a:effectLst/>
                <a:latin typeface="Elephant" panose="02020904090505020303" pitchFamily="18" charset="0"/>
              </a:rPr>
              <a:t>ASSISTments</a:t>
            </a:r>
            <a:r>
              <a:rPr lang="en-US" sz="2400" b="1" i="0" u="sng" strike="noStrike" dirty="0">
                <a:solidFill>
                  <a:srgbClr val="00B0F0"/>
                </a:solidFill>
                <a:effectLst/>
                <a:latin typeface="Elephant" panose="02020904090505020303" pitchFamily="18" charset="0"/>
              </a:rPr>
              <a:t> dataset gave the following results:</a:t>
            </a:r>
            <a:endParaRPr lang="he-IL" sz="2400" b="1" u="sng" dirty="0">
              <a:solidFill>
                <a:srgbClr val="00B0F0"/>
              </a:solidFill>
              <a:latin typeface="Elephant" panose="02020904090505020303" pitchFamily="18" charset="0"/>
            </a:endParaRPr>
          </a:p>
        </p:txBody>
      </p:sp>
      <p:pic>
        <p:nvPicPr>
          <p:cNvPr id="6" name="תמונה 5">
            <a:extLst>
              <a:ext uri="{FF2B5EF4-FFF2-40B4-BE49-F238E27FC236}">
                <a16:creationId xmlns:a16="http://schemas.microsoft.com/office/drawing/2014/main" id="{37B731F2-91C3-4BE2-9E81-BDD9B10B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55" y="1325563"/>
            <a:ext cx="10818689" cy="5111266"/>
          </a:xfrm>
          <a:prstGeom prst="rect">
            <a:avLst/>
          </a:prstGeom>
        </p:spPr>
      </p:pic>
    </p:spTree>
    <p:extLst>
      <p:ext uri="{BB962C8B-B14F-4D97-AF65-F5344CB8AC3E}">
        <p14:creationId xmlns:p14="http://schemas.microsoft.com/office/powerpoint/2010/main" val="69050625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1502</Words>
  <Application>Microsoft Office PowerPoint</Application>
  <PresentationFormat>מסך רחב</PresentationFormat>
  <Paragraphs>78</Paragraphs>
  <Slides>21</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21</vt:i4>
      </vt:variant>
    </vt:vector>
  </HeadingPairs>
  <TitlesOfParts>
    <vt:vector size="29" baseType="lpstr">
      <vt:lpstr>Arial</vt:lpstr>
      <vt:lpstr>Calibri</vt:lpstr>
      <vt:lpstr>Calibri Light</vt:lpstr>
      <vt:lpstr>David</vt:lpstr>
      <vt:lpstr>Elephant</vt:lpstr>
      <vt:lpstr>Narkisim</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ASSISTments dataset gave the following results:</vt:lpstr>
      <vt:lpstr>מצגת של PowerPoint‏</vt:lpstr>
      <vt:lpstr>מצגת של PowerPoint‏</vt:lpstr>
      <vt:lpstr>  The CitizenScience dataset yielded the following results:  </vt:lpstr>
      <vt:lpstr>מצגת של PowerPoint‏</vt:lpstr>
      <vt:lpstr>מצגת של PowerPoint‏</vt:lpstr>
      <vt:lpstr> MOOCPosts dataset provided the following results: </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shlomi rosh</dc:creator>
  <cp:lastModifiedBy>אלכסנדר שחור</cp:lastModifiedBy>
  <cp:revision>32</cp:revision>
  <dcterms:created xsi:type="dcterms:W3CDTF">2021-02-26T14:24:21Z</dcterms:created>
  <dcterms:modified xsi:type="dcterms:W3CDTF">2021-08-29T18:12:02Z</dcterms:modified>
</cp:coreProperties>
</file>