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AF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4C13A4-8708-4F70-A918-CFCE16F5FC8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2A1FDD4-3B59-43EB-A2BE-A00B273E4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2EB8FC3-1FDB-4BB0-952B-99C1F0FA2D6E}"/>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5" name="מציין מיקום של כותרת תחתונה 4">
            <a:extLst>
              <a:ext uri="{FF2B5EF4-FFF2-40B4-BE49-F238E27FC236}">
                <a16:creationId xmlns:a16="http://schemas.microsoft.com/office/drawing/2014/main" id="{951A04CD-5854-4D8C-B7F1-BDBABBAACD6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47B9F90-3935-4714-B8B9-6765A66C3B89}"/>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68269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17A322-8EFB-49D4-95EF-6E3716A5BD4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FD72C13-1FB2-4021-8E8B-0DB258593E5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6991B5E-9F6F-4C9C-894B-D21485498D94}"/>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5" name="מציין מיקום של כותרת תחתונה 4">
            <a:extLst>
              <a:ext uri="{FF2B5EF4-FFF2-40B4-BE49-F238E27FC236}">
                <a16:creationId xmlns:a16="http://schemas.microsoft.com/office/drawing/2014/main" id="{314D509A-D4C0-49C6-A1CF-E4C05DC4DB5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16E1900-453F-44EA-B94C-D3B8D3D4D52F}"/>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101548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C2C9CB3-9C83-4CAB-8FA8-EE03FFE7E55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1DB617E-640A-4644-836B-90F8A7D1E0E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579E58-A979-4D37-9D11-F4ACAC1FA9D1}"/>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5" name="מציין מיקום של כותרת תחתונה 4">
            <a:extLst>
              <a:ext uri="{FF2B5EF4-FFF2-40B4-BE49-F238E27FC236}">
                <a16:creationId xmlns:a16="http://schemas.microsoft.com/office/drawing/2014/main" id="{1DBE1B9E-F085-48BA-9BA5-B4A5C01A989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D2F0123-6C96-4112-827C-96F64D89AD01}"/>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322858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94F831-B1D4-42F5-8685-3E02D518728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312B102-E7B6-4978-B15A-69D9B97F1B4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3DC5716-D735-4A3C-B639-25428E836478}"/>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5" name="מציין מיקום של כותרת תחתונה 4">
            <a:extLst>
              <a:ext uri="{FF2B5EF4-FFF2-40B4-BE49-F238E27FC236}">
                <a16:creationId xmlns:a16="http://schemas.microsoft.com/office/drawing/2014/main" id="{524D83B5-1FCE-4E2F-A677-60A5BE52BF8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2A089F-F0AF-4EB5-A2DD-76621FEC2BE8}"/>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262576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0E2075-68D3-4B3C-BC36-63D28B3B80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E003BF8-F6A5-45FA-BFC3-F44C09868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CA188A59-3F0F-4BC1-8E6A-BF0EA336FFE3}"/>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5" name="מציין מיקום של כותרת תחתונה 4">
            <a:extLst>
              <a:ext uri="{FF2B5EF4-FFF2-40B4-BE49-F238E27FC236}">
                <a16:creationId xmlns:a16="http://schemas.microsoft.com/office/drawing/2014/main" id="{FFE5B4F5-CA7F-49D7-AE1B-7903E4885B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75E7403-3B86-4242-AD1D-E931C3AA04F6}"/>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54370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C96184-E077-4E2E-90E8-4F9E92DF8EE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B2A500A-376C-457B-AAED-5F7D36AA6D7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6BF922B-F470-460B-9C69-A933A3E6CC51}"/>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347A3E9-3E34-45C1-98B1-2901C17BEB37}"/>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6" name="מציין מיקום של כותרת תחתונה 5">
            <a:extLst>
              <a:ext uri="{FF2B5EF4-FFF2-40B4-BE49-F238E27FC236}">
                <a16:creationId xmlns:a16="http://schemas.microsoft.com/office/drawing/2014/main" id="{98EA5FCC-D4C2-4D65-A30A-50DCBE430D5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793BF36-1D8C-4E16-85A0-AC96D88DBF60}"/>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84474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FB6C49-B458-4E8C-8881-26DAAC7A9BB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03895DB-153A-4F6E-874A-81828CA17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BBFC6D51-0255-4C1B-B51A-460F7CBF823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27B5468-2C6F-4934-B4CA-795B28F1C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5D8E481-7264-4D53-AE70-E6E159FF6C4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7CF37A0-E5B9-4445-8D38-8658E8F6E793}"/>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8" name="מציין מיקום של כותרת תחתונה 7">
            <a:extLst>
              <a:ext uri="{FF2B5EF4-FFF2-40B4-BE49-F238E27FC236}">
                <a16:creationId xmlns:a16="http://schemas.microsoft.com/office/drawing/2014/main" id="{121EFE0A-EA8A-45A9-822B-1DED7CD20C07}"/>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D1B496D7-8528-4534-9AC8-DE60B670B263}"/>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66749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EB6FD4-687E-4DA2-9532-5BA70C9A0C8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EC0073A5-4AC7-4A4A-85DD-0FFFD35B857C}"/>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4" name="מציין מיקום של כותרת תחתונה 3">
            <a:extLst>
              <a:ext uri="{FF2B5EF4-FFF2-40B4-BE49-F238E27FC236}">
                <a16:creationId xmlns:a16="http://schemas.microsoft.com/office/drawing/2014/main" id="{2A1232B8-C492-47F7-BB64-0C231DF3D39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7DDD3B5-D8AB-4A18-9ADC-260E4E14CCA9}"/>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231392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14B106F-E321-450B-A43E-8A6FF5C107A6}"/>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3" name="מציין מיקום של כותרת תחתונה 2">
            <a:extLst>
              <a:ext uri="{FF2B5EF4-FFF2-40B4-BE49-F238E27FC236}">
                <a16:creationId xmlns:a16="http://schemas.microsoft.com/office/drawing/2014/main" id="{7F4F3AA4-2D08-4173-8190-490A66EC6A8C}"/>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6854318-E283-448A-9834-83C78752631A}"/>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224386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B23858-63FD-454B-A143-893270334F2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7F448CE-EDA0-4C5F-A898-3DFA744C3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2C49714-1848-4696-B30C-C159A291F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B02B18C-AC6D-4DD0-888A-1550C34BDAB4}"/>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6" name="מציין מיקום של כותרת תחתונה 5">
            <a:extLst>
              <a:ext uri="{FF2B5EF4-FFF2-40B4-BE49-F238E27FC236}">
                <a16:creationId xmlns:a16="http://schemas.microsoft.com/office/drawing/2014/main" id="{7774B8B2-1D04-4327-8CDF-667F2F01A8B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0BADB13-DC7B-4729-B875-D55A3E13D8CF}"/>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222882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9BCCBF-1A5B-42F9-928F-6B02275B2D3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48C7C04-76D3-492C-ACB6-19E590C4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4518E6A-B0EB-4054-A4AB-82D34B10E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7A5B285-7C9F-4A06-AED0-B2A7733C24AD}"/>
              </a:ext>
            </a:extLst>
          </p:cNvPr>
          <p:cNvSpPr>
            <a:spLocks noGrp="1"/>
          </p:cNvSpPr>
          <p:nvPr>
            <p:ph type="dt" sz="half" idx="10"/>
          </p:nvPr>
        </p:nvSpPr>
        <p:spPr/>
        <p:txBody>
          <a:bodyPr/>
          <a:lstStyle/>
          <a:p>
            <a:fld id="{C87AEDBE-9B87-4C73-85E2-23606236B727}" type="datetimeFigureOut">
              <a:rPr lang="he-IL" smtClean="0"/>
              <a:t>י"ד/אדר/תשפ"א</a:t>
            </a:fld>
            <a:endParaRPr lang="he-IL"/>
          </a:p>
        </p:txBody>
      </p:sp>
      <p:sp>
        <p:nvSpPr>
          <p:cNvPr id="6" name="מציין מיקום של כותרת תחתונה 5">
            <a:extLst>
              <a:ext uri="{FF2B5EF4-FFF2-40B4-BE49-F238E27FC236}">
                <a16:creationId xmlns:a16="http://schemas.microsoft.com/office/drawing/2014/main" id="{BE3BC221-1EAE-482D-B86A-3EE46878A95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6B788DF-3D6A-4816-AA30-5D82EFF5AB25}"/>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40156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4A2F4FD6-CF05-4166-AA7C-7124E96FD1E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FD56896-02B2-4F97-80C2-37C2B94A6903}"/>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6806ABA-0245-4D83-8115-D34CE910CA9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87AEDBE-9B87-4C73-85E2-23606236B727}" type="datetimeFigureOut">
              <a:rPr lang="he-IL" smtClean="0"/>
              <a:t>י"ד/אדר/תשפ"א</a:t>
            </a:fld>
            <a:endParaRPr lang="he-IL"/>
          </a:p>
        </p:txBody>
      </p:sp>
      <p:sp>
        <p:nvSpPr>
          <p:cNvPr id="5" name="מציין מיקום של כותרת תחתונה 4">
            <a:extLst>
              <a:ext uri="{FF2B5EF4-FFF2-40B4-BE49-F238E27FC236}">
                <a16:creationId xmlns:a16="http://schemas.microsoft.com/office/drawing/2014/main" id="{CF83833C-2316-42A9-A292-A6E932492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CE1A4FCE-2A05-49B1-828B-D8D204F806C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B570573-E95E-4C94-8E39-1DBF0F2873BC}" type="slidenum">
              <a:rPr lang="he-IL" smtClean="0"/>
              <a:t>‹#›</a:t>
            </a:fld>
            <a:endParaRPr lang="he-IL"/>
          </a:p>
        </p:txBody>
      </p:sp>
    </p:spTree>
    <p:extLst>
      <p:ext uri="{BB962C8B-B14F-4D97-AF65-F5344CB8AC3E}">
        <p14:creationId xmlns:p14="http://schemas.microsoft.com/office/powerpoint/2010/main" val="283744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85878D-E966-476A-9D29-437D3920D1E1}"/>
              </a:ext>
            </a:extLst>
          </p:cNvPr>
          <p:cNvSpPr>
            <a:spLocks noGrp="1"/>
          </p:cNvSpPr>
          <p:nvPr>
            <p:ph type="ctrTitle"/>
          </p:nvPr>
        </p:nvSpPr>
        <p:spPr/>
        <p:txBody>
          <a:bodyPr/>
          <a:lstStyle/>
          <a:p>
            <a:endParaRPr lang="he-IL" dirty="0"/>
          </a:p>
        </p:txBody>
      </p:sp>
      <p:sp>
        <p:nvSpPr>
          <p:cNvPr id="3" name="כותרת משנה 2">
            <a:extLst>
              <a:ext uri="{FF2B5EF4-FFF2-40B4-BE49-F238E27FC236}">
                <a16:creationId xmlns:a16="http://schemas.microsoft.com/office/drawing/2014/main" id="{D03079CD-674A-43F4-9FF8-AAEA2CA1A3ED}"/>
              </a:ext>
            </a:extLst>
          </p:cNvPr>
          <p:cNvSpPr>
            <a:spLocks noGrp="1"/>
          </p:cNvSpPr>
          <p:nvPr>
            <p:ph type="subTitle" idx="1"/>
          </p:nvPr>
        </p:nvSpPr>
        <p:spPr/>
        <p:txBody>
          <a:bodyPr/>
          <a:lstStyle/>
          <a:p>
            <a:endParaRPr lang="he-IL"/>
          </a:p>
        </p:txBody>
      </p:sp>
      <p:pic>
        <p:nvPicPr>
          <p:cNvPr id="7" name="תמונה 6">
            <a:extLst>
              <a:ext uri="{FF2B5EF4-FFF2-40B4-BE49-F238E27FC236}">
                <a16:creationId xmlns:a16="http://schemas.microsoft.com/office/drawing/2014/main" id="{A8A23B9C-83D8-48B2-BF7B-B9EB56B97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8963"/>
          </a:xfrm>
          <a:prstGeom prst="rect">
            <a:avLst/>
          </a:prstGeom>
        </p:spPr>
      </p:pic>
      <p:sp>
        <p:nvSpPr>
          <p:cNvPr id="8" name="תיבת טקסט 7">
            <a:extLst>
              <a:ext uri="{FF2B5EF4-FFF2-40B4-BE49-F238E27FC236}">
                <a16:creationId xmlns:a16="http://schemas.microsoft.com/office/drawing/2014/main" id="{9A6F586D-3672-4E27-B005-B24DBB39036E}"/>
              </a:ext>
            </a:extLst>
          </p:cNvPr>
          <p:cNvSpPr txBox="1"/>
          <p:nvPr/>
        </p:nvSpPr>
        <p:spPr>
          <a:xfrm>
            <a:off x="1681537" y="3827324"/>
            <a:ext cx="8986463" cy="523220"/>
          </a:xfrm>
          <a:prstGeom prst="rect">
            <a:avLst/>
          </a:prstGeom>
          <a:noFill/>
        </p:spPr>
        <p:txBody>
          <a:bodyPr wrap="square" rtlCol="1">
            <a:spAutoFit/>
          </a:bodyPr>
          <a:lstStyle/>
          <a:p>
            <a:r>
              <a:rPr lang="en-US" sz="2800" dirty="0">
                <a:solidFill>
                  <a:schemeClr val="accent1">
                    <a:lumMod val="75000"/>
                  </a:schemeClr>
                </a:solidFill>
                <a:latin typeface="Elephant" panose="02020904090505020303" pitchFamily="18" charset="0"/>
              </a:rPr>
              <a:t>Case study on the Traveling Salesperson Problem</a:t>
            </a:r>
            <a:endParaRPr lang="he-IL" sz="2800" dirty="0">
              <a:solidFill>
                <a:schemeClr val="accent1">
                  <a:lumMod val="75000"/>
                </a:schemeClr>
              </a:solidFill>
              <a:latin typeface="Elephant" panose="02020904090505020303" pitchFamily="18" charset="0"/>
            </a:endParaRPr>
          </a:p>
        </p:txBody>
      </p:sp>
    </p:spTree>
    <p:extLst>
      <p:ext uri="{BB962C8B-B14F-4D97-AF65-F5344CB8AC3E}">
        <p14:creationId xmlns:p14="http://schemas.microsoft.com/office/powerpoint/2010/main" val="130934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E75E9-7E58-4854-ADCD-D99C34F39FBA}"/>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16F2A5CA-1FF2-41F3-82E5-AE773BE74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3362"/>
          </a:xfrm>
        </p:spPr>
      </p:pic>
    </p:spTree>
    <p:extLst>
      <p:ext uri="{BB962C8B-B14F-4D97-AF65-F5344CB8AC3E}">
        <p14:creationId xmlns:p14="http://schemas.microsoft.com/office/powerpoint/2010/main" val="336759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B6E6A0-6F39-4BFF-90E9-2CCF3E2CFD10}"/>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BB6C2361-A179-4ED0-885E-0DB01FED5C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15858" cy="6858000"/>
          </a:xfrm>
        </p:spPr>
      </p:pic>
      <p:sp>
        <p:nvSpPr>
          <p:cNvPr id="6" name="תיבת טקסט 5">
            <a:extLst>
              <a:ext uri="{FF2B5EF4-FFF2-40B4-BE49-F238E27FC236}">
                <a16:creationId xmlns:a16="http://schemas.microsoft.com/office/drawing/2014/main" id="{CDE0D399-2E0B-4A34-A69E-670EDDCA7298}"/>
              </a:ext>
            </a:extLst>
          </p:cNvPr>
          <p:cNvSpPr txBox="1"/>
          <p:nvPr/>
        </p:nvSpPr>
        <p:spPr>
          <a:xfrm>
            <a:off x="161075" y="365125"/>
            <a:ext cx="4575311" cy="461665"/>
          </a:xfrm>
          <a:prstGeom prst="rect">
            <a:avLst/>
          </a:prstGeom>
          <a:noFill/>
        </p:spPr>
        <p:txBody>
          <a:bodyPr wrap="square" rtlCol="1">
            <a:spAutoFit/>
          </a:bodyPr>
          <a:lstStyle/>
          <a:p>
            <a:r>
              <a:rPr lang="en-US" sz="2400" b="1" u="sng" dirty="0">
                <a:solidFill>
                  <a:schemeClr val="bg1"/>
                </a:solidFill>
                <a:latin typeface="Elephant" panose="02020904090505020303" pitchFamily="18" charset="0"/>
              </a:rPr>
              <a:t>Empirical Hardness Models</a:t>
            </a:r>
            <a:endParaRPr lang="he-IL" sz="2400" b="1" u="sng" dirty="0">
              <a:solidFill>
                <a:schemeClr val="bg1"/>
              </a:solidFill>
              <a:latin typeface="Elephant" panose="02020904090505020303" pitchFamily="18" charset="0"/>
            </a:endParaRPr>
          </a:p>
        </p:txBody>
      </p:sp>
      <p:sp>
        <p:nvSpPr>
          <p:cNvPr id="7" name="תיבת טקסט 6">
            <a:extLst>
              <a:ext uri="{FF2B5EF4-FFF2-40B4-BE49-F238E27FC236}">
                <a16:creationId xmlns:a16="http://schemas.microsoft.com/office/drawing/2014/main" id="{70D54834-7556-469B-83E4-81BFBC9E581D}"/>
              </a:ext>
            </a:extLst>
          </p:cNvPr>
          <p:cNvSpPr txBox="1"/>
          <p:nvPr/>
        </p:nvSpPr>
        <p:spPr>
          <a:xfrm>
            <a:off x="342527" y="934947"/>
            <a:ext cx="4212405" cy="1938992"/>
          </a:xfrm>
          <a:prstGeom prst="rect">
            <a:avLst/>
          </a:prstGeom>
          <a:noFill/>
        </p:spPr>
        <p:txBody>
          <a:bodyPr wrap="square" rtlCol="1">
            <a:spAutoFit/>
          </a:bodyPr>
          <a:lstStyle/>
          <a:p>
            <a:pPr algn="l"/>
            <a:r>
              <a:rPr lang="en-US" sz="2000" dirty="0">
                <a:solidFill>
                  <a:schemeClr val="bg1"/>
                </a:solidFill>
                <a:latin typeface="David" panose="020E0502060401010101" pitchFamily="34" charset="-79"/>
                <a:cs typeface="David" panose="020E0502060401010101" pitchFamily="34" charset="-79"/>
              </a:rPr>
              <a:t>The goal of this research method is to identify the factors of a NPH problem that will dictate how hard some instances of that problem will be for a particular algorithm to solve in practice.</a:t>
            </a:r>
            <a:br>
              <a:rPr lang="en-US" sz="2000" dirty="0">
                <a:solidFill>
                  <a:schemeClr val="bg1"/>
                </a:solidFill>
                <a:latin typeface="David" panose="020E0502060401010101" pitchFamily="34" charset="-79"/>
                <a:cs typeface="David" panose="020E0502060401010101" pitchFamily="34" charset="-79"/>
              </a:rPr>
            </a:br>
            <a:endParaRPr lang="he-IL" sz="2000" dirty="0">
              <a:solidFill>
                <a:schemeClr val="bg1"/>
              </a:solidFill>
              <a:latin typeface="David" panose="020E0502060401010101" pitchFamily="34" charset="-79"/>
              <a:cs typeface="David" panose="020E0502060401010101" pitchFamily="34" charset="-79"/>
            </a:endParaRPr>
          </a:p>
        </p:txBody>
      </p:sp>
      <p:sp>
        <p:nvSpPr>
          <p:cNvPr id="8" name="תיבת טקסט 7">
            <a:extLst>
              <a:ext uri="{FF2B5EF4-FFF2-40B4-BE49-F238E27FC236}">
                <a16:creationId xmlns:a16="http://schemas.microsoft.com/office/drawing/2014/main" id="{A6CBBEF5-1DED-45A4-8C4F-927F4031E7B4}"/>
              </a:ext>
            </a:extLst>
          </p:cNvPr>
          <p:cNvSpPr txBox="1"/>
          <p:nvPr/>
        </p:nvSpPr>
        <p:spPr>
          <a:xfrm>
            <a:off x="5232057" y="977025"/>
            <a:ext cx="7042170" cy="830997"/>
          </a:xfrm>
          <a:prstGeom prst="rect">
            <a:avLst/>
          </a:prstGeom>
          <a:noFill/>
        </p:spPr>
        <p:txBody>
          <a:bodyPr wrap="square" rtlCol="1">
            <a:spAutoFit/>
          </a:bodyPr>
          <a:lstStyle/>
          <a:p>
            <a:pPr algn="l"/>
            <a:r>
              <a:rPr lang="en-US" sz="2400" b="1" u="sng" dirty="0">
                <a:solidFill>
                  <a:schemeClr val="bg1"/>
                </a:solidFill>
                <a:latin typeface="Elephant" panose="02020904090505020303" pitchFamily="18" charset="0"/>
              </a:rPr>
              <a:t>Case study on the Traveling Salesperson Problem</a:t>
            </a:r>
            <a:endParaRPr lang="he-IL" sz="2400" dirty="0">
              <a:solidFill>
                <a:schemeClr val="bg1"/>
              </a:solidFill>
              <a:latin typeface="Elephant" panose="02020904090505020303" pitchFamily="18" charset="0"/>
            </a:endParaRPr>
          </a:p>
        </p:txBody>
      </p:sp>
      <p:sp>
        <p:nvSpPr>
          <p:cNvPr id="10" name="תיבת טקסט 9">
            <a:extLst>
              <a:ext uri="{FF2B5EF4-FFF2-40B4-BE49-F238E27FC236}">
                <a16:creationId xmlns:a16="http://schemas.microsoft.com/office/drawing/2014/main" id="{944D2BFE-5C7C-4C75-BCE7-DF6BED89CC76}"/>
              </a:ext>
            </a:extLst>
          </p:cNvPr>
          <p:cNvSpPr txBox="1"/>
          <p:nvPr/>
        </p:nvSpPr>
        <p:spPr>
          <a:xfrm>
            <a:off x="5327894" y="1844339"/>
            <a:ext cx="6374371" cy="4093428"/>
          </a:xfrm>
          <a:prstGeom prst="rect">
            <a:avLst/>
          </a:prstGeom>
          <a:noFill/>
        </p:spPr>
        <p:txBody>
          <a:bodyPr wrap="square" rtlCol="1">
            <a:spAutoFit/>
          </a:bodyPr>
          <a:lstStyle/>
          <a:p>
            <a:pPr algn="l"/>
            <a:r>
              <a:rPr lang="en-US" sz="2000" dirty="0">
                <a:solidFill>
                  <a:schemeClr val="bg1"/>
                </a:solidFill>
                <a:latin typeface="David" panose="020E0502060401010101" pitchFamily="34" charset="-79"/>
                <a:cs typeface="David" panose="020E0502060401010101" pitchFamily="34" charset="-79"/>
              </a:rPr>
              <a:t>The traveling salesperson problem (abbreviated: TSP) asks the following question: "Given a list of cities and the distances between each pair of cities, what is the shortest possible route that visits each city exactly once and returns to the origin city?"</a:t>
            </a:r>
            <a:br>
              <a:rPr lang="en-US" sz="2000" dirty="0">
                <a:solidFill>
                  <a:schemeClr val="bg1"/>
                </a:solidFill>
                <a:latin typeface="David" panose="020E0502060401010101" pitchFamily="34" charset="-79"/>
                <a:cs typeface="David" panose="020E0502060401010101" pitchFamily="34" charset="-79"/>
              </a:rPr>
            </a:br>
            <a:r>
              <a:rPr lang="en-US" sz="2000" dirty="0">
                <a:solidFill>
                  <a:schemeClr val="bg1"/>
                </a:solidFill>
                <a:latin typeface="David" panose="020E0502060401010101" pitchFamily="34" charset="-79"/>
                <a:cs typeface="David" panose="020E0502060401010101" pitchFamily="34" charset="-79"/>
              </a:rPr>
              <a:t>It is an NP-hard problem in combinatorial optimization.</a:t>
            </a:r>
            <a:endParaRPr lang="he-IL" sz="2000" dirty="0">
              <a:solidFill>
                <a:schemeClr val="bg1"/>
              </a:solidFill>
              <a:latin typeface="David" panose="020E0502060401010101" pitchFamily="34" charset="-79"/>
              <a:cs typeface="David" panose="020E0502060401010101" pitchFamily="34" charset="-79"/>
            </a:endParaRPr>
          </a:p>
          <a:p>
            <a:pPr algn="l"/>
            <a:r>
              <a:rPr lang="en-US" sz="2000" dirty="0">
                <a:solidFill>
                  <a:schemeClr val="bg1"/>
                </a:solidFill>
                <a:latin typeface="David" panose="020E0502060401010101" pitchFamily="34" charset="-79"/>
                <a:cs typeface="David" panose="020E0502060401010101" pitchFamily="34" charset="-79"/>
              </a:rPr>
              <a:t>In this project we case studied the classic variation and modelled it as a weighted graph (we represented it using an adjacency matrix), such that cities are the graph's vertices, paths are the graph's edges, and a path's distance is the edge's weight. It is a minimization problem starting and finishing at a specified vertex after having visited each other vertex exactly once.</a:t>
            </a:r>
            <a:endParaRPr lang="he-IL" sz="2000" dirty="0">
              <a:solidFill>
                <a:schemeClr val="bg1"/>
              </a:solidFill>
              <a:latin typeface="David" panose="020E0502060401010101" pitchFamily="34" charset="-79"/>
              <a:cs typeface="David" panose="020E0502060401010101" pitchFamily="34" charset="-79"/>
            </a:endParaRPr>
          </a:p>
        </p:txBody>
      </p:sp>
      <p:pic>
        <p:nvPicPr>
          <p:cNvPr id="13" name="תמונה 12">
            <a:extLst>
              <a:ext uri="{FF2B5EF4-FFF2-40B4-BE49-F238E27FC236}">
                <a16:creationId xmlns:a16="http://schemas.microsoft.com/office/drawing/2014/main" id="{14FF91DB-E47F-4E60-AB88-7E1562A7B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439" y="2734525"/>
            <a:ext cx="3506493" cy="3927273"/>
          </a:xfrm>
          <a:prstGeom prst="rect">
            <a:avLst/>
          </a:prstGeom>
        </p:spPr>
      </p:pic>
    </p:spTree>
    <p:extLst>
      <p:ext uri="{BB962C8B-B14F-4D97-AF65-F5344CB8AC3E}">
        <p14:creationId xmlns:p14="http://schemas.microsoft.com/office/powerpoint/2010/main" val="414105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10D8F7-AFB1-4BC0-88BF-79B3E4E2D2A5}"/>
              </a:ext>
            </a:extLst>
          </p:cNvPr>
          <p:cNvSpPr>
            <a:spLocks noGrp="1"/>
          </p:cNvSpPr>
          <p:nvPr>
            <p:ph type="title"/>
          </p:nvPr>
        </p:nvSpPr>
        <p:spPr/>
        <p:txBody>
          <a:bodyPr/>
          <a:lstStyle/>
          <a:p>
            <a:endParaRPr lang="he-IL"/>
          </a:p>
        </p:txBody>
      </p:sp>
      <p:pic>
        <p:nvPicPr>
          <p:cNvPr id="5" name="מציין מיקום תוכן 4" descr="תמונה שמכילה טקסט&#10;&#10;התיאור נוצר באופן אוטומטי">
            <a:extLst>
              <a:ext uri="{FF2B5EF4-FFF2-40B4-BE49-F238E27FC236}">
                <a16:creationId xmlns:a16="http://schemas.microsoft.com/office/drawing/2014/main" id="{949365F1-60FB-4DCC-ADB8-F41FB78A1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6858000"/>
          </a:xfrm>
        </p:spPr>
      </p:pic>
      <p:sp>
        <p:nvSpPr>
          <p:cNvPr id="6" name="תיבת טקסט 5">
            <a:extLst>
              <a:ext uri="{FF2B5EF4-FFF2-40B4-BE49-F238E27FC236}">
                <a16:creationId xmlns:a16="http://schemas.microsoft.com/office/drawing/2014/main" id="{CE513930-B84C-401C-AE26-114189DC8F08}"/>
              </a:ext>
            </a:extLst>
          </p:cNvPr>
          <p:cNvSpPr txBox="1"/>
          <p:nvPr/>
        </p:nvSpPr>
        <p:spPr>
          <a:xfrm>
            <a:off x="267330" y="365125"/>
            <a:ext cx="4633443" cy="830997"/>
          </a:xfrm>
          <a:prstGeom prst="rect">
            <a:avLst/>
          </a:prstGeom>
          <a:noFill/>
        </p:spPr>
        <p:txBody>
          <a:bodyPr wrap="square" rtlCol="1">
            <a:spAutoFit/>
          </a:bodyPr>
          <a:lstStyle/>
          <a:p>
            <a:pPr algn="l"/>
            <a:r>
              <a:rPr lang="en-US" sz="2400" b="1" u="sng" dirty="0">
                <a:solidFill>
                  <a:schemeClr val="bg1"/>
                </a:solidFill>
                <a:latin typeface="Elephant" panose="02020904090505020303" pitchFamily="18" charset="0"/>
              </a:rPr>
              <a:t>The methodology of  building Empirical Hardness Models</a:t>
            </a:r>
            <a:endParaRPr lang="he-IL" sz="2400" u="sng" dirty="0">
              <a:solidFill>
                <a:schemeClr val="bg1"/>
              </a:solidFill>
              <a:latin typeface="Elephant" panose="02020904090505020303" pitchFamily="18" charset="0"/>
            </a:endParaRPr>
          </a:p>
        </p:txBody>
      </p:sp>
      <p:sp>
        <p:nvSpPr>
          <p:cNvPr id="7" name="תיבת טקסט 6">
            <a:extLst>
              <a:ext uri="{FF2B5EF4-FFF2-40B4-BE49-F238E27FC236}">
                <a16:creationId xmlns:a16="http://schemas.microsoft.com/office/drawing/2014/main" id="{D1886804-202C-4C3F-A7D8-07A67E716F9F}"/>
              </a:ext>
            </a:extLst>
          </p:cNvPr>
          <p:cNvSpPr txBox="1"/>
          <p:nvPr/>
        </p:nvSpPr>
        <p:spPr>
          <a:xfrm>
            <a:off x="349322" y="1196122"/>
            <a:ext cx="4232952" cy="2246769"/>
          </a:xfrm>
          <a:prstGeom prst="rect">
            <a:avLst/>
          </a:prstGeom>
          <a:noFill/>
        </p:spPr>
        <p:txBody>
          <a:bodyPr wrap="square" rtlCol="1">
            <a:spAutoFit/>
          </a:bodyPr>
          <a:lstStyle/>
          <a:p>
            <a:pPr algn="l"/>
            <a:r>
              <a:rPr lang="en-US" sz="2000" dirty="0">
                <a:solidFill>
                  <a:schemeClr val="bg1"/>
                </a:solidFill>
                <a:latin typeface="David" panose="020E0502060401010101" pitchFamily="34" charset="-79"/>
                <a:cs typeface="David" panose="020E0502060401010101" pitchFamily="34" charset="-79"/>
              </a:rPr>
              <a:t>The following methodology for predicting the running time of a given algorithm on individual instances of a problem such as TSP, where instances are drawn from some arbitrary distribution was first introduced by Leyton-Brown et al. 2002</a:t>
            </a:r>
            <a:endParaRPr lang="he-IL" sz="2000" dirty="0">
              <a:solidFill>
                <a:schemeClr val="bg1"/>
              </a:solidFill>
              <a:latin typeface="David" panose="020E0502060401010101" pitchFamily="34" charset="-79"/>
              <a:cs typeface="David" panose="020E0502060401010101" pitchFamily="34" charset="-79"/>
            </a:endParaRPr>
          </a:p>
        </p:txBody>
      </p:sp>
      <p:pic>
        <p:nvPicPr>
          <p:cNvPr id="9" name="תמונה 8">
            <a:extLst>
              <a:ext uri="{FF2B5EF4-FFF2-40B4-BE49-F238E27FC236}">
                <a16:creationId xmlns:a16="http://schemas.microsoft.com/office/drawing/2014/main" id="{E1A87FB4-EBEB-42F7-8F55-71EF9536E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46224"/>
            <a:ext cx="2879173" cy="3008442"/>
          </a:xfrm>
          <a:prstGeom prst="rect">
            <a:avLst/>
          </a:prstGeom>
        </p:spPr>
      </p:pic>
    </p:spTree>
    <p:extLst>
      <p:ext uri="{BB962C8B-B14F-4D97-AF65-F5344CB8AC3E}">
        <p14:creationId xmlns:p14="http://schemas.microsoft.com/office/powerpoint/2010/main" val="130043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116C19-EC08-46F1-AA9C-374772583A96}"/>
              </a:ext>
            </a:extLst>
          </p:cNvPr>
          <p:cNvSpPr>
            <a:spLocks noGrp="1"/>
          </p:cNvSpPr>
          <p:nvPr>
            <p:ph type="title"/>
          </p:nvPr>
        </p:nvSpPr>
        <p:spPr/>
        <p:txBody>
          <a:bodyPr/>
          <a:lstStyle/>
          <a:p>
            <a:endParaRPr lang="he-IL"/>
          </a:p>
        </p:txBody>
      </p:sp>
      <p:pic>
        <p:nvPicPr>
          <p:cNvPr id="5" name="מציין מיקום תוכן 4" descr="תמונה שמכילה טקסט&#10;&#10;התיאור נוצר באופן אוטומטי">
            <a:extLst>
              <a:ext uri="{FF2B5EF4-FFF2-40B4-BE49-F238E27FC236}">
                <a16:creationId xmlns:a16="http://schemas.microsoft.com/office/drawing/2014/main" id="{5CB522F6-79D1-4885-A9F3-C5547A300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6" name="תיבת טקסט 5">
            <a:extLst>
              <a:ext uri="{FF2B5EF4-FFF2-40B4-BE49-F238E27FC236}">
                <a16:creationId xmlns:a16="http://schemas.microsoft.com/office/drawing/2014/main" id="{726F510E-983A-413D-965F-43FCD94E0EEC}"/>
              </a:ext>
            </a:extLst>
          </p:cNvPr>
          <p:cNvSpPr txBox="1"/>
          <p:nvPr/>
        </p:nvSpPr>
        <p:spPr>
          <a:xfrm>
            <a:off x="1089265" y="1028968"/>
            <a:ext cx="8578717" cy="1323439"/>
          </a:xfrm>
          <a:prstGeom prst="rect">
            <a:avLst/>
          </a:prstGeom>
          <a:noFill/>
        </p:spPr>
        <p:txBody>
          <a:bodyPr wrap="square" rtlCol="1">
            <a:spAutoFit/>
          </a:bodyPr>
          <a:lstStyle/>
          <a:p>
            <a:pPr algn="l"/>
            <a:r>
              <a:rPr lang="en-US" sz="2000" dirty="0">
                <a:solidFill>
                  <a:srgbClr val="FF0000"/>
                </a:solidFill>
                <a:latin typeface="David" panose="020E0502060401010101" pitchFamily="34" charset="-79"/>
                <a:cs typeface="David" panose="020E0502060401010101" pitchFamily="34" charset="-79"/>
              </a:rPr>
              <a:t>There were many algorithms we could have chosen, Held-Karp or specific implementations of the branch and bound for example, but as the methodology above indicates, there is no to know the internal workings of the algorithm, so we decided to take a black box algorithm from google OR-Tools.</a:t>
            </a:r>
            <a:endParaRPr lang="he-IL" sz="2000" dirty="0">
              <a:solidFill>
                <a:srgbClr val="FF0000"/>
              </a:solidFill>
              <a:latin typeface="David" panose="020E0502060401010101" pitchFamily="34" charset="-79"/>
              <a:cs typeface="David" panose="020E0502060401010101" pitchFamily="34" charset="-79"/>
            </a:endParaRPr>
          </a:p>
        </p:txBody>
      </p:sp>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C9AA397E-ADA7-4F63-B906-76EC85EE7A61}"/>
                  </a:ext>
                </a:extLst>
              </p:cNvPr>
              <p:cNvSpPr txBox="1"/>
              <p:nvPr/>
            </p:nvSpPr>
            <p:spPr>
              <a:xfrm>
                <a:off x="1089264" y="2950904"/>
                <a:ext cx="8578717" cy="1323439"/>
              </a:xfrm>
              <a:prstGeom prst="rect">
                <a:avLst/>
              </a:prstGeom>
              <a:noFill/>
            </p:spPr>
            <p:txBody>
              <a:bodyPr wrap="square" rtlCol="1">
                <a:spAutoFit/>
              </a:bodyPr>
              <a:lstStyle/>
              <a:p>
                <a:pPr algn="l"/>
                <a:r>
                  <a:rPr lang="en-US" sz="2000" dirty="0">
                    <a:solidFill>
                      <a:srgbClr val="FFC000"/>
                    </a:solidFill>
                    <a:latin typeface="David" panose="020E0502060401010101" pitchFamily="34" charset="-79"/>
                    <a:cs typeface="David" panose="020E0502060401010101" pitchFamily="34" charset="-79"/>
                  </a:rPr>
                  <a:t>We selected uniform instance distribution to conduct our study. We first select uniformly the number of cities </a:t>
                </a:r>
                <a14:m>
                  <m:oMath xmlns:m="http://schemas.openxmlformats.org/officeDocument/2006/math">
                    <m:r>
                      <a:rPr lang="en-US" sz="2000" i="1">
                        <a:solidFill>
                          <a:srgbClr val="FFC000"/>
                        </a:solidFill>
                        <a:latin typeface="Cambria Math" panose="02040503050406030204" pitchFamily="18" charset="0"/>
                      </a:rPr>
                      <m:t>|</m:t>
                    </m:r>
                    <m:r>
                      <a:rPr lang="en-US" sz="2000" i="1">
                        <a:solidFill>
                          <a:srgbClr val="FFC000"/>
                        </a:solidFill>
                        <a:latin typeface="Cambria Math" panose="02040503050406030204" pitchFamily="18" charset="0"/>
                      </a:rPr>
                      <m:t>𝑉</m:t>
                    </m:r>
                    <m:r>
                      <a:rPr lang="en-US" sz="2000" i="1">
                        <a:solidFill>
                          <a:srgbClr val="FFC000"/>
                        </a:solidFill>
                        <a:latin typeface="Cambria Math" panose="02040503050406030204" pitchFamily="18" charset="0"/>
                      </a:rPr>
                      <m:t>|</m:t>
                    </m:r>
                  </m:oMath>
                </a14:m>
                <a:r>
                  <a:rPr lang="en-US" sz="2000" dirty="0">
                    <a:solidFill>
                      <a:srgbClr val="FFC000"/>
                    </a:solidFill>
                    <a:latin typeface="David" panose="020E0502060401010101" pitchFamily="34" charset="-79"/>
                    <a:cs typeface="David" panose="020E0502060401010101" pitchFamily="34" charset="-79"/>
                  </a:rPr>
                  <a:t> for the problem instance, in a range of 10 to 350.</a:t>
                </a:r>
                <a:br>
                  <a:rPr lang="en-US" sz="2000" dirty="0">
                    <a:solidFill>
                      <a:srgbClr val="FFC000"/>
                    </a:solidFill>
                    <a:latin typeface="David" panose="020E0502060401010101" pitchFamily="34" charset="-79"/>
                    <a:cs typeface="David" panose="020E0502060401010101" pitchFamily="34" charset="-79"/>
                  </a:rPr>
                </a:br>
                <a:r>
                  <a:rPr lang="en-US" sz="2000" dirty="0">
                    <a:solidFill>
                      <a:srgbClr val="FFC000"/>
                    </a:solidFill>
                    <a:latin typeface="David" panose="020E0502060401010101" pitchFamily="34" charset="-79"/>
                    <a:cs typeface="David" panose="020E0502060401010101" pitchFamily="34" charset="-79"/>
                  </a:rPr>
                  <a:t> Then we continue and select the weights for each of our </a:t>
                </a:r>
                <a14:m>
                  <m:oMath xmlns:m="http://schemas.openxmlformats.org/officeDocument/2006/math">
                    <m:d>
                      <m:dPr>
                        <m:begChr m:val="|"/>
                        <m:endChr m:val="|"/>
                        <m:ctrlPr>
                          <a:rPr lang="en-US" sz="2000" i="1">
                            <a:solidFill>
                              <a:srgbClr val="FFC000"/>
                            </a:solidFill>
                            <a:latin typeface="Cambria Math" panose="02040503050406030204" pitchFamily="18" charset="0"/>
                          </a:rPr>
                        </m:ctrlPr>
                      </m:dPr>
                      <m:e>
                        <m:sSup>
                          <m:sSupPr>
                            <m:ctrlPr>
                              <a:rPr lang="en-US" sz="2000" i="1">
                                <a:solidFill>
                                  <a:srgbClr val="FFC000"/>
                                </a:solidFill>
                                <a:latin typeface="Cambria Math" panose="02040503050406030204" pitchFamily="18" charset="0"/>
                              </a:rPr>
                            </m:ctrlPr>
                          </m:sSupPr>
                          <m:e>
                            <m:r>
                              <a:rPr lang="en-US" sz="2000" i="1">
                                <a:solidFill>
                                  <a:srgbClr val="FFC000"/>
                                </a:solidFill>
                                <a:latin typeface="Cambria Math" panose="02040503050406030204" pitchFamily="18" charset="0"/>
                              </a:rPr>
                              <m:t>𝑉</m:t>
                            </m:r>
                          </m:e>
                          <m:sup>
                            <m:r>
                              <a:rPr lang="en-US" sz="2000" i="1">
                                <a:solidFill>
                                  <a:srgbClr val="FFC000"/>
                                </a:solidFill>
                                <a:latin typeface="Cambria Math" panose="02040503050406030204" pitchFamily="18" charset="0"/>
                              </a:rPr>
                              <m:t>2</m:t>
                            </m:r>
                          </m:sup>
                        </m:sSup>
                      </m:e>
                    </m:d>
                  </m:oMath>
                </a14:m>
                <a:r>
                  <a:rPr lang="en-US" sz="2000" dirty="0">
                    <a:solidFill>
                      <a:srgbClr val="FFC000"/>
                    </a:solidFill>
                    <a:latin typeface="David" panose="020E0502060401010101" pitchFamily="34" charset="-79"/>
                    <a:cs typeface="David" panose="020E0502060401010101" pitchFamily="34" charset="-79"/>
                  </a:rPr>
                  <a:t> edges for the problem instance, in a range of 1 to 1000. </a:t>
                </a:r>
                <a:endParaRPr lang="he-IL" sz="2000" dirty="0">
                  <a:solidFill>
                    <a:srgbClr val="FFC000"/>
                  </a:solidFill>
                  <a:latin typeface="David" panose="020E0502060401010101" pitchFamily="34" charset="-79"/>
                  <a:cs typeface="David" panose="020E0502060401010101" pitchFamily="34" charset="-79"/>
                </a:endParaRPr>
              </a:p>
            </p:txBody>
          </p:sp>
        </mc:Choice>
        <mc:Fallback xmlns="">
          <p:sp>
            <p:nvSpPr>
              <p:cNvPr id="7" name="תיבת טקסט 6">
                <a:extLst>
                  <a:ext uri="{FF2B5EF4-FFF2-40B4-BE49-F238E27FC236}">
                    <a16:creationId xmlns:a16="http://schemas.microsoft.com/office/drawing/2014/main" id="{C9AA397E-ADA7-4F63-B906-76EC85EE7A61}"/>
                  </a:ext>
                </a:extLst>
              </p:cNvPr>
              <p:cNvSpPr txBox="1">
                <a:spLocks noRot="1" noChangeAspect="1" noMove="1" noResize="1" noEditPoints="1" noAdjustHandles="1" noChangeArrowheads="1" noChangeShapeType="1" noTextEdit="1"/>
              </p:cNvSpPr>
              <p:nvPr/>
            </p:nvSpPr>
            <p:spPr>
              <a:xfrm>
                <a:off x="1089264" y="2950904"/>
                <a:ext cx="8578717" cy="1323439"/>
              </a:xfrm>
              <a:prstGeom prst="rect">
                <a:avLst/>
              </a:prstGeom>
              <a:blipFill>
                <a:blip r:embed="rId3"/>
                <a:stretch>
                  <a:fillRect l="-1421" t="-2765" b="-6912"/>
                </a:stretch>
              </a:blipFill>
            </p:spPr>
            <p:txBody>
              <a:bodyPr/>
              <a:lstStyle/>
              <a:p>
                <a:r>
                  <a:rPr lang="he-IL">
                    <a:noFill/>
                  </a:rPr>
                  <a:t> </a:t>
                </a:r>
              </a:p>
            </p:txBody>
          </p:sp>
        </mc:Fallback>
      </mc:AlternateContent>
      <p:sp>
        <p:nvSpPr>
          <p:cNvPr id="8" name="מלבן 7">
            <a:extLst>
              <a:ext uri="{FF2B5EF4-FFF2-40B4-BE49-F238E27FC236}">
                <a16:creationId xmlns:a16="http://schemas.microsoft.com/office/drawing/2014/main" id="{B9387CD0-5579-43E9-A1D9-EDEBB70CE33F}"/>
              </a:ext>
            </a:extLst>
          </p:cNvPr>
          <p:cNvSpPr/>
          <p:nvPr/>
        </p:nvSpPr>
        <p:spPr>
          <a:xfrm>
            <a:off x="1089265" y="4750563"/>
            <a:ext cx="8578716" cy="1631216"/>
          </a:xfrm>
          <a:prstGeom prst="rect">
            <a:avLst/>
          </a:prstGeom>
        </p:spPr>
        <p:txBody>
          <a:bodyPr wrap="square">
            <a:spAutoFit/>
          </a:bodyPr>
          <a:lstStyle/>
          <a:p>
            <a:pPr algn="l"/>
            <a:r>
              <a:rPr lang="en-US" sz="2000" dirty="0">
                <a:solidFill>
                  <a:srgbClr val="FFFF00"/>
                </a:solidFill>
                <a:latin typeface="David" panose="020E0502060401010101" pitchFamily="34" charset="-79"/>
                <a:cs typeface="David" panose="020E0502060401010101" pitchFamily="34" charset="-79"/>
              </a:rPr>
              <a:t>We had many features that we thought might be relevant to the empirical hardness of TSP.  Starting with very basic ones such as number of cities we have, or the average weight of the distance matrix, and during this process we also came up with more complex ones.</a:t>
            </a:r>
            <a:br>
              <a:rPr lang="en-US" sz="2000" dirty="0">
                <a:solidFill>
                  <a:srgbClr val="FFFF00"/>
                </a:solidFill>
                <a:latin typeface="David" panose="020E0502060401010101" pitchFamily="34" charset="-79"/>
                <a:cs typeface="David" panose="020E0502060401010101" pitchFamily="34" charset="-79"/>
              </a:rPr>
            </a:br>
            <a:r>
              <a:rPr lang="en-US" sz="2000" dirty="0">
                <a:solidFill>
                  <a:srgbClr val="FFFF00"/>
                </a:solidFill>
                <a:latin typeface="David" panose="020E0502060401010101" pitchFamily="34" charset="-79"/>
                <a:cs typeface="David" panose="020E0502060401010101" pitchFamily="34" charset="-79"/>
              </a:rPr>
              <a:t>We then examined our data and inferred how our models react to these features.</a:t>
            </a:r>
            <a:endParaRPr lang="he-IL" sz="2000" dirty="0">
              <a:solidFill>
                <a:srgbClr val="FFFF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38242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1610E2-76D1-40E9-90FA-0012CD65C3DC}"/>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7AD8F35B-9B73-475C-A042-7769FE403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תיבת טקסט 5">
            <a:extLst>
              <a:ext uri="{FF2B5EF4-FFF2-40B4-BE49-F238E27FC236}">
                <a16:creationId xmlns:a16="http://schemas.microsoft.com/office/drawing/2014/main" id="{298BEA8A-3C08-4AE3-8FAB-482D5219D72C}"/>
              </a:ext>
            </a:extLst>
          </p:cNvPr>
          <p:cNvSpPr txBox="1"/>
          <p:nvPr/>
        </p:nvSpPr>
        <p:spPr>
          <a:xfrm>
            <a:off x="1253651" y="1182231"/>
            <a:ext cx="10304776" cy="2246769"/>
          </a:xfrm>
          <a:prstGeom prst="rect">
            <a:avLst/>
          </a:prstGeom>
          <a:noFill/>
        </p:spPr>
        <p:txBody>
          <a:bodyPr wrap="square" rtlCol="1">
            <a:spAutoFit/>
          </a:bodyPr>
          <a:lstStyle/>
          <a:p>
            <a:pPr algn="l"/>
            <a:r>
              <a:rPr lang="en-US" sz="2000" dirty="0">
                <a:solidFill>
                  <a:schemeClr val="accent5">
                    <a:lumMod val="40000"/>
                    <a:lumOff val="60000"/>
                  </a:schemeClr>
                </a:solidFill>
                <a:latin typeface="David" panose="020E0502060401010101" pitchFamily="34" charset="-79"/>
                <a:cs typeface="David" panose="020E0502060401010101" pitchFamily="34" charset="-79"/>
              </a:rPr>
              <a:t>We generated a data set of 10,000 instances. Where in each instance, as we discussed before, the number of cities is ranging from 10 to 350, and the weight of each edge is ranging from 1 to 1000. All selected uniformly.</a:t>
            </a:r>
            <a:br>
              <a:rPr lang="en-US" sz="2000" dirty="0">
                <a:solidFill>
                  <a:schemeClr val="accent5">
                    <a:lumMod val="40000"/>
                    <a:lumOff val="60000"/>
                  </a:schemeClr>
                </a:solidFill>
                <a:latin typeface="David" panose="020E0502060401010101" pitchFamily="34" charset="-79"/>
                <a:cs typeface="David" panose="020E0502060401010101" pitchFamily="34" charset="-79"/>
              </a:rPr>
            </a:br>
            <a:r>
              <a:rPr lang="en-US" sz="2000" dirty="0">
                <a:solidFill>
                  <a:schemeClr val="accent5">
                    <a:lumMod val="40000"/>
                    <a:lumOff val="60000"/>
                  </a:schemeClr>
                </a:solidFill>
                <a:latin typeface="David" panose="020E0502060401010101" pitchFamily="34" charset="-79"/>
                <a:cs typeface="David" panose="020E0502060401010101" pitchFamily="34" charset="-79"/>
              </a:rPr>
              <a:t>This data set was then partitioned to a train set and a test set, 70 percent and 30 percent respectively.</a:t>
            </a:r>
            <a:br>
              <a:rPr lang="en-US" sz="2000" dirty="0">
                <a:solidFill>
                  <a:schemeClr val="accent5">
                    <a:lumMod val="40000"/>
                    <a:lumOff val="60000"/>
                  </a:schemeClr>
                </a:solidFill>
                <a:latin typeface="David" panose="020E0502060401010101" pitchFamily="34" charset="-79"/>
                <a:cs typeface="David" panose="020E0502060401010101" pitchFamily="34" charset="-79"/>
              </a:rPr>
            </a:br>
            <a:r>
              <a:rPr lang="en-US" sz="2000" dirty="0">
                <a:solidFill>
                  <a:schemeClr val="accent5">
                    <a:lumMod val="40000"/>
                    <a:lumOff val="60000"/>
                  </a:schemeClr>
                </a:solidFill>
                <a:latin typeface="David" panose="020E0502060401010101" pitchFamily="34" charset="-79"/>
                <a:cs typeface="David" panose="020E0502060401010101" pitchFamily="34" charset="-79"/>
              </a:rPr>
              <a:t>It is also worth mentioning that we have incorporated an outlier detection mechanism that helped us achieve a bit better results, after we cleaned the outliers from the data set.</a:t>
            </a:r>
            <a:br>
              <a:rPr lang="en-US" sz="2000" dirty="0">
                <a:solidFill>
                  <a:schemeClr val="accent5">
                    <a:lumMod val="40000"/>
                    <a:lumOff val="60000"/>
                  </a:schemeClr>
                </a:solidFill>
                <a:latin typeface="David" panose="020E0502060401010101" pitchFamily="34" charset="-79"/>
                <a:cs typeface="David" panose="020E0502060401010101" pitchFamily="34" charset="-79"/>
              </a:rPr>
            </a:br>
            <a:endParaRPr lang="he-IL" sz="2000" dirty="0">
              <a:solidFill>
                <a:schemeClr val="accent5">
                  <a:lumMod val="40000"/>
                  <a:lumOff val="60000"/>
                </a:schemeClr>
              </a:solidFill>
              <a:latin typeface="David" panose="020E0502060401010101" pitchFamily="34" charset="-79"/>
              <a:cs typeface="David" panose="020E0502060401010101" pitchFamily="34" charset="-79"/>
            </a:endParaRPr>
          </a:p>
        </p:txBody>
      </p:sp>
      <p:sp>
        <p:nvSpPr>
          <p:cNvPr id="7" name="תיבת טקסט 6">
            <a:extLst>
              <a:ext uri="{FF2B5EF4-FFF2-40B4-BE49-F238E27FC236}">
                <a16:creationId xmlns:a16="http://schemas.microsoft.com/office/drawing/2014/main" id="{EB45CA18-947E-41AB-BA7F-ACAE99515FFF}"/>
              </a:ext>
            </a:extLst>
          </p:cNvPr>
          <p:cNvSpPr txBox="1"/>
          <p:nvPr/>
        </p:nvSpPr>
        <p:spPr>
          <a:xfrm>
            <a:off x="1253651" y="3636042"/>
            <a:ext cx="10304776" cy="2246769"/>
          </a:xfrm>
          <a:prstGeom prst="rect">
            <a:avLst/>
          </a:prstGeom>
          <a:noFill/>
        </p:spPr>
        <p:txBody>
          <a:bodyPr wrap="square" rtlCol="1">
            <a:spAutoFit/>
          </a:bodyPr>
          <a:lstStyle/>
          <a:p>
            <a:pPr algn="l"/>
            <a:r>
              <a:rPr lang="en-US" sz="2000" dirty="0">
                <a:solidFill>
                  <a:srgbClr val="00B0F0"/>
                </a:solidFill>
                <a:latin typeface="David" panose="020E0502060401010101" pitchFamily="34" charset="-79"/>
                <a:cs typeface="David" panose="020E0502060401010101" pitchFamily="34" charset="-79"/>
              </a:rPr>
              <a:t>While conducting our study, we tried 5 different regression models</a:t>
            </a:r>
            <a:br>
              <a:rPr lang="en-US" sz="2000" dirty="0">
                <a:solidFill>
                  <a:srgbClr val="00B0F0"/>
                </a:solidFill>
                <a:latin typeface="David" panose="020E0502060401010101" pitchFamily="34" charset="-79"/>
                <a:cs typeface="David" panose="020E0502060401010101" pitchFamily="34" charset="-79"/>
              </a:rPr>
            </a:br>
            <a:endParaRPr lang="he-IL" sz="2000" dirty="0">
              <a:solidFill>
                <a:srgbClr val="00B0F0"/>
              </a:solidFill>
              <a:latin typeface="David" panose="020E0502060401010101" pitchFamily="34" charset="-79"/>
              <a:cs typeface="David" panose="020E0502060401010101" pitchFamily="34" charset="-79"/>
            </a:endParaRPr>
          </a:p>
          <a:p>
            <a:pPr algn="l"/>
            <a:r>
              <a:rPr lang="en-US" sz="2000" dirty="0">
                <a:solidFill>
                  <a:srgbClr val="00B0F0"/>
                </a:solidFill>
                <a:latin typeface="David" panose="020E0502060401010101" pitchFamily="34" charset="-79"/>
                <a:cs typeface="David" panose="020E0502060401010101" pitchFamily="34" charset="-79"/>
              </a:rPr>
              <a:t>Random forest</a:t>
            </a:r>
            <a:endParaRPr lang="he-IL" sz="2000" dirty="0">
              <a:solidFill>
                <a:srgbClr val="00B0F0"/>
              </a:solidFill>
              <a:latin typeface="David" panose="020E0502060401010101" pitchFamily="34" charset="-79"/>
              <a:cs typeface="David" panose="020E0502060401010101" pitchFamily="34" charset="-79"/>
            </a:endParaRPr>
          </a:p>
          <a:p>
            <a:pPr algn="l"/>
            <a:r>
              <a:rPr lang="en-US" sz="2000" dirty="0">
                <a:solidFill>
                  <a:srgbClr val="00B0F0"/>
                </a:solidFill>
                <a:latin typeface="David" panose="020E0502060401010101" pitchFamily="34" charset="-79"/>
                <a:cs typeface="David" panose="020E0502060401010101" pitchFamily="34" charset="-79"/>
              </a:rPr>
              <a:t>Ridge</a:t>
            </a:r>
            <a:endParaRPr lang="he-IL" sz="2000" dirty="0">
              <a:solidFill>
                <a:srgbClr val="00B0F0"/>
              </a:solidFill>
              <a:latin typeface="David" panose="020E0502060401010101" pitchFamily="34" charset="-79"/>
              <a:cs typeface="David" panose="020E0502060401010101" pitchFamily="34" charset="-79"/>
            </a:endParaRPr>
          </a:p>
          <a:p>
            <a:pPr algn="l"/>
            <a:r>
              <a:rPr lang="en-US" sz="2000" dirty="0" err="1">
                <a:solidFill>
                  <a:srgbClr val="00B0F0"/>
                </a:solidFill>
                <a:latin typeface="David" panose="020E0502060401010101" pitchFamily="34" charset="-79"/>
                <a:cs typeface="David" panose="020E0502060401010101" pitchFamily="34" charset="-79"/>
              </a:rPr>
              <a:t>XGBoost</a:t>
            </a:r>
            <a:endParaRPr lang="he-IL" sz="2000" dirty="0">
              <a:solidFill>
                <a:srgbClr val="00B0F0"/>
              </a:solidFill>
              <a:latin typeface="David" panose="020E0502060401010101" pitchFamily="34" charset="-79"/>
              <a:cs typeface="David" panose="020E0502060401010101" pitchFamily="34" charset="-79"/>
            </a:endParaRPr>
          </a:p>
          <a:p>
            <a:pPr algn="l"/>
            <a:r>
              <a:rPr lang="en-US" altLang="he-IL" sz="2000" dirty="0">
                <a:solidFill>
                  <a:srgbClr val="00B0F0"/>
                </a:solidFill>
                <a:latin typeface="David" panose="020E0502060401010101" pitchFamily="34" charset="-79"/>
                <a:ea typeface="Calibri" panose="020F0502020204030204" pitchFamily="34" charset="0"/>
                <a:cs typeface="David" panose="020E0502060401010101" pitchFamily="34" charset="-79"/>
              </a:rPr>
              <a:t>K-Neighbors</a:t>
            </a:r>
            <a:endParaRPr lang="he-IL" altLang="he-IL" sz="2000" dirty="0">
              <a:solidFill>
                <a:srgbClr val="00B0F0"/>
              </a:solidFill>
              <a:latin typeface="David" panose="020E0502060401010101" pitchFamily="34" charset="-79"/>
              <a:ea typeface="Calibri" panose="020F0502020204030204" pitchFamily="34" charset="0"/>
              <a:cs typeface="David" panose="020E0502060401010101" pitchFamily="34" charset="-79"/>
            </a:endParaRPr>
          </a:p>
          <a:p>
            <a:pPr algn="l"/>
            <a:r>
              <a:rPr lang="en-US" sz="2000" dirty="0">
                <a:solidFill>
                  <a:srgbClr val="00B0F0"/>
                </a:solidFill>
                <a:latin typeface="David" panose="020E0502060401010101" pitchFamily="34" charset="-79"/>
                <a:cs typeface="David" panose="020E0502060401010101" pitchFamily="34" charset="-79"/>
              </a:rPr>
              <a:t>Linear Regression</a:t>
            </a:r>
            <a:endParaRPr lang="he-IL" sz="2000" dirty="0">
              <a:solidFill>
                <a:srgbClr val="00B0F0"/>
              </a:solidFill>
              <a:latin typeface="David" panose="020E0502060401010101" pitchFamily="34" charset="-79"/>
              <a:cs typeface="David" panose="020E0502060401010101" pitchFamily="34" charset="-79"/>
            </a:endParaRPr>
          </a:p>
        </p:txBody>
      </p:sp>
      <p:sp>
        <p:nvSpPr>
          <p:cNvPr id="8" name="Rectangle 1">
            <a:extLst>
              <a:ext uri="{FF2B5EF4-FFF2-40B4-BE49-F238E27FC236}">
                <a16:creationId xmlns:a16="http://schemas.microsoft.com/office/drawing/2014/main" id="{6C2F075F-79F3-4A49-86D0-BB508B31FD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1200" b="0"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K-Neighbors</a:t>
            </a:r>
            <a:r>
              <a:rPr kumimoji="0" lang="en-US" altLang="he-IL" sz="800" b="0" i="0" u="none" strike="noStrike" cap="none" normalizeH="0" baseline="0">
                <a:ln>
                  <a:noFill/>
                </a:ln>
                <a:solidFill>
                  <a:schemeClr val="tx1"/>
                </a:solidFill>
                <a:effectLst/>
              </a:rPr>
              <a:t> </a:t>
            </a:r>
            <a:endParaRPr kumimoji="0" lang="en-US" altLang="he-IL"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F86C4BED-B47B-4367-9A3F-197847A5DD1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1200" b="0"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K-Neighbors</a:t>
            </a:r>
            <a:r>
              <a:rPr kumimoji="0" lang="en-US" altLang="he-IL" sz="800" b="0" i="0" u="none" strike="noStrike" cap="none" normalizeH="0" baseline="0">
                <a:ln>
                  <a:noFill/>
                </a:ln>
                <a:solidFill>
                  <a:schemeClr val="tx1"/>
                </a:solidFill>
                <a:effectLst/>
              </a:rPr>
              <a:t> </a:t>
            </a:r>
            <a:endParaRPr kumimoji="0" lang="en-US" altLang="he-IL"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E2F001B4-400A-4FD0-8128-A18ADCF6A944}"/>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1200" b="0"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K-Neighbors</a:t>
            </a:r>
            <a:r>
              <a:rPr kumimoji="0" lang="en-US" altLang="he-IL" sz="800" b="0" i="0" u="none" strike="noStrike" cap="none" normalizeH="0" baseline="0" dirty="0">
                <a:ln>
                  <a:noFill/>
                </a:ln>
                <a:solidFill>
                  <a:schemeClr val="tx1"/>
                </a:solidFill>
                <a:effectLst/>
              </a:rPr>
              <a:t> </a:t>
            </a:r>
            <a:endParaRPr kumimoji="0" lang="en-US" altLang="he-IL" sz="1800" b="0" i="0" u="none" strike="noStrike" cap="none" normalizeH="0" baseline="0" dirty="0">
              <a:ln>
                <a:noFill/>
              </a:ln>
              <a:solidFill>
                <a:schemeClr val="tx1"/>
              </a:solidFill>
              <a:effectLst/>
              <a:latin typeface="Arial" panose="020B0604020202020204" pitchFamily="34" charset="0"/>
            </a:endParaRPr>
          </a:p>
        </p:txBody>
      </p:sp>
      <p:pic>
        <p:nvPicPr>
          <p:cNvPr id="12" name="תמונה 11">
            <a:extLst>
              <a:ext uri="{FF2B5EF4-FFF2-40B4-BE49-F238E27FC236}">
                <a16:creationId xmlns:a16="http://schemas.microsoft.com/office/drawing/2014/main" id="{0EB66290-3E4E-4734-BB42-F32DE5091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101" y="3429000"/>
            <a:ext cx="3681726" cy="3011384"/>
          </a:xfrm>
          <a:prstGeom prst="rect">
            <a:avLst/>
          </a:prstGeom>
        </p:spPr>
      </p:pic>
    </p:spTree>
    <p:extLst>
      <p:ext uri="{BB962C8B-B14F-4D97-AF65-F5344CB8AC3E}">
        <p14:creationId xmlns:p14="http://schemas.microsoft.com/office/powerpoint/2010/main" val="280727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1FC0FA-D9EE-4994-976E-A3FC59261F1A}"/>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866EFDDC-0866-4BF6-A099-546993667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9" y="0"/>
            <a:ext cx="12197669" cy="6858000"/>
          </a:xfrm>
        </p:spPr>
      </p:pic>
      <p:sp>
        <p:nvSpPr>
          <p:cNvPr id="6" name="תיבת טקסט 5">
            <a:extLst>
              <a:ext uri="{FF2B5EF4-FFF2-40B4-BE49-F238E27FC236}">
                <a16:creationId xmlns:a16="http://schemas.microsoft.com/office/drawing/2014/main" id="{3519AF36-382C-4247-8DA4-DF4C90384679}"/>
              </a:ext>
            </a:extLst>
          </p:cNvPr>
          <p:cNvSpPr txBox="1"/>
          <p:nvPr/>
        </p:nvSpPr>
        <p:spPr>
          <a:xfrm>
            <a:off x="390622" y="365125"/>
            <a:ext cx="2753270" cy="461665"/>
          </a:xfrm>
          <a:prstGeom prst="rect">
            <a:avLst/>
          </a:prstGeom>
          <a:noFill/>
        </p:spPr>
        <p:txBody>
          <a:bodyPr wrap="square" rtlCol="1">
            <a:spAutoFit/>
          </a:bodyPr>
          <a:lstStyle/>
          <a:p>
            <a:pPr algn="l"/>
            <a:r>
              <a:rPr lang="en-US" sz="2400" b="1" u="sng" dirty="0">
                <a:solidFill>
                  <a:schemeClr val="bg1"/>
                </a:solidFill>
                <a:latin typeface="Elephant" panose="02020904090505020303" pitchFamily="18" charset="0"/>
              </a:rPr>
              <a:t>Results</a:t>
            </a:r>
            <a:endParaRPr lang="he-IL" sz="2400" b="1" u="sng" dirty="0">
              <a:solidFill>
                <a:schemeClr val="bg1"/>
              </a:solidFill>
              <a:latin typeface="Elephant" panose="02020904090505020303" pitchFamily="18" charset="0"/>
            </a:endParaRPr>
          </a:p>
        </p:txBody>
      </p:sp>
      <p:sp>
        <p:nvSpPr>
          <p:cNvPr id="7" name="תיבת טקסט 6">
            <a:extLst>
              <a:ext uri="{FF2B5EF4-FFF2-40B4-BE49-F238E27FC236}">
                <a16:creationId xmlns:a16="http://schemas.microsoft.com/office/drawing/2014/main" id="{AEE66DBE-E4B4-43D8-8600-EAC9DD52093D}"/>
              </a:ext>
            </a:extLst>
          </p:cNvPr>
          <p:cNvSpPr txBox="1"/>
          <p:nvPr/>
        </p:nvSpPr>
        <p:spPr>
          <a:xfrm>
            <a:off x="390622" y="826790"/>
            <a:ext cx="4356039" cy="1938992"/>
          </a:xfrm>
          <a:prstGeom prst="rect">
            <a:avLst/>
          </a:prstGeom>
          <a:noFill/>
        </p:spPr>
        <p:txBody>
          <a:bodyPr wrap="square" rtlCol="1">
            <a:spAutoFit/>
          </a:bodyPr>
          <a:lstStyle/>
          <a:p>
            <a:pPr algn="l"/>
            <a:r>
              <a:rPr lang="en-US" sz="2000" dirty="0">
                <a:solidFill>
                  <a:schemeClr val="bg1"/>
                </a:solidFill>
                <a:latin typeface="David" panose="020E0502060401010101" pitchFamily="34" charset="-79"/>
                <a:cs typeface="David" panose="020E0502060401010101" pitchFamily="34" charset="-79"/>
              </a:rPr>
              <a:t>By completing the steps that mentioned above and experimenting a lot of different features we have reached a situation where all models predict the expected run time of TSP instances with an accuracy of about 85 precent.</a:t>
            </a:r>
          </a:p>
        </p:txBody>
      </p:sp>
      <p:pic>
        <p:nvPicPr>
          <p:cNvPr id="9" name="תמונה 8">
            <a:extLst>
              <a:ext uri="{FF2B5EF4-FFF2-40B4-BE49-F238E27FC236}">
                <a16:creationId xmlns:a16="http://schemas.microsoft.com/office/drawing/2014/main" id="{E5884E6D-C4BF-4283-9161-1D3A1F1C0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72" y="3107631"/>
            <a:ext cx="3178996" cy="3178996"/>
          </a:xfrm>
          <a:prstGeom prst="rect">
            <a:avLst/>
          </a:prstGeom>
        </p:spPr>
      </p:pic>
      <p:pic>
        <p:nvPicPr>
          <p:cNvPr id="11" name="תמונה 10">
            <a:extLst>
              <a:ext uri="{FF2B5EF4-FFF2-40B4-BE49-F238E27FC236}">
                <a16:creationId xmlns:a16="http://schemas.microsoft.com/office/drawing/2014/main" id="{1D56A03A-053C-4256-9E4B-739B5F4D7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7694" y="1368319"/>
            <a:ext cx="6947257" cy="4121362"/>
          </a:xfrm>
          <a:prstGeom prst="rect">
            <a:avLst/>
          </a:prstGeom>
        </p:spPr>
      </p:pic>
      <p:sp>
        <p:nvSpPr>
          <p:cNvPr id="12" name="תיבת טקסט 11">
            <a:extLst>
              <a:ext uri="{FF2B5EF4-FFF2-40B4-BE49-F238E27FC236}">
                <a16:creationId xmlns:a16="http://schemas.microsoft.com/office/drawing/2014/main" id="{5AA0204A-7352-45F2-A543-5E8D81B5A896}"/>
              </a:ext>
            </a:extLst>
          </p:cNvPr>
          <p:cNvSpPr txBox="1"/>
          <p:nvPr/>
        </p:nvSpPr>
        <p:spPr>
          <a:xfrm>
            <a:off x="5097693" y="5578868"/>
            <a:ext cx="6947257" cy="1015663"/>
          </a:xfrm>
          <a:prstGeom prst="rect">
            <a:avLst/>
          </a:prstGeom>
          <a:noFill/>
        </p:spPr>
        <p:txBody>
          <a:bodyPr wrap="square" rtlCol="1">
            <a:spAutoFit/>
          </a:bodyPr>
          <a:lstStyle/>
          <a:p>
            <a:pPr algn="l"/>
            <a:r>
              <a:rPr lang="en-US" sz="2000" dirty="0">
                <a:solidFill>
                  <a:schemeClr val="bg1"/>
                </a:solidFill>
                <a:latin typeface="David" panose="020E0502060401010101" pitchFamily="34" charset="-79"/>
                <a:cs typeface="David" panose="020E0502060401010101" pitchFamily="34" charset="-79"/>
              </a:rPr>
              <a:t>It can be seen the accuracy percentages of all the models for predicting run time are almost identical and stand at about 85 percent.</a:t>
            </a:r>
            <a:endParaRPr lang="he-IL" sz="2000" dirty="0">
              <a:solidFill>
                <a:schemeClr val="bg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87462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B334A0-762B-4B70-B303-F29E806DC4F6}"/>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8B48B67A-4B55-4575-860C-B708E08A6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תיבת טקסט 5">
            <a:extLst>
              <a:ext uri="{FF2B5EF4-FFF2-40B4-BE49-F238E27FC236}">
                <a16:creationId xmlns:a16="http://schemas.microsoft.com/office/drawing/2014/main" id="{EFA88338-BAB0-4D16-8B8E-71A4784393C6}"/>
              </a:ext>
            </a:extLst>
          </p:cNvPr>
          <p:cNvSpPr txBox="1"/>
          <p:nvPr/>
        </p:nvSpPr>
        <p:spPr>
          <a:xfrm>
            <a:off x="8630292" y="4107094"/>
            <a:ext cx="3667874" cy="1323439"/>
          </a:xfrm>
          <a:prstGeom prst="rect">
            <a:avLst/>
          </a:prstGeom>
          <a:noFill/>
        </p:spPr>
        <p:txBody>
          <a:bodyPr wrap="square" rtlCol="1">
            <a:spAutoFit/>
          </a:bodyPr>
          <a:lstStyle/>
          <a:p>
            <a:pPr algn="l"/>
            <a:r>
              <a:rPr lang="en-US" sz="2000" dirty="0">
                <a:solidFill>
                  <a:srgbClr val="0070C0"/>
                </a:solidFill>
                <a:latin typeface="David" panose="020E0502060401010101" pitchFamily="34" charset="-79"/>
                <a:cs typeface="David" panose="020E0502060401010101" pitchFamily="34" charset="-79"/>
              </a:rPr>
              <a:t>Here we can see graphs on the train and test set of the running times that the models predicted against the real times.</a:t>
            </a:r>
            <a:endParaRPr lang="he-IL" sz="2000" dirty="0">
              <a:solidFill>
                <a:srgbClr val="0070C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6222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D21DF3-8155-4EAC-B4A0-FEB297330E64}"/>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64AAA520-D31E-43B5-BC08-C954CB477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תיבת טקסט 5">
            <a:extLst>
              <a:ext uri="{FF2B5EF4-FFF2-40B4-BE49-F238E27FC236}">
                <a16:creationId xmlns:a16="http://schemas.microsoft.com/office/drawing/2014/main" id="{6CAE3582-2A6E-4C10-BF16-17C59743969C}"/>
              </a:ext>
            </a:extLst>
          </p:cNvPr>
          <p:cNvSpPr txBox="1"/>
          <p:nvPr/>
        </p:nvSpPr>
        <p:spPr>
          <a:xfrm>
            <a:off x="523982" y="365125"/>
            <a:ext cx="2640458" cy="461665"/>
          </a:xfrm>
          <a:prstGeom prst="rect">
            <a:avLst/>
          </a:prstGeom>
          <a:noFill/>
        </p:spPr>
        <p:txBody>
          <a:bodyPr wrap="square" rtlCol="1">
            <a:spAutoFit/>
          </a:bodyPr>
          <a:lstStyle/>
          <a:p>
            <a:pPr algn="l"/>
            <a:r>
              <a:rPr lang="en-US" sz="2400" b="1" u="sng" dirty="0">
                <a:solidFill>
                  <a:schemeClr val="bg1"/>
                </a:solidFill>
                <a:latin typeface="Elephant" panose="02020904090505020303" pitchFamily="18" charset="0"/>
              </a:rPr>
              <a:t>Discussion</a:t>
            </a:r>
            <a:endParaRPr lang="he-IL" sz="2400" u="sng" dirty="0">
              <a:solidFill>
                <a:schemeClr val="bg1"/>
              </a:solidFill>
              <a:latin typeface="Elephant" panose="02020904090505020303" pitchFamily="18" charset="0"/>
            </a:endParaRPr>
          </a:p>
        </p:txBody>
      </p:sp>
      <p:pic>
        <p:nvPicPr>
          <p:cNvPr id="8" name="תמונה 7">
            <a:extLst>
              <a:ext uri="{FF2B5EF4-FFF2-40B4-BE49-F238E27FC236}">
                <a16:creationId xmlns:a16="http://schemas.microsoft.com/office/drawing/2014/main" id="{AED283A2-3FF7-42F2-A6C0-DC53C6549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91" y="2691829"/>
            <a:ext cx="6020133" cy="4005277"/>
          </a:xfrm>
          <a:prstGeom prst="rect">
            <a:avLst/>
          </a:prstGeom>
        </p:spPr>
      </p:pic>
      <p:sp>
        <p:nvSpPr>
          <p:cNvPr id="9" name="תיבת טקסט 8">
            <a:extLst>
              <a:ext uri="{FF2B5EF4-FFF2-40B4-BE49-F238E27FC236}">
                <a16:creationId xmlns:a16="http://schemas.microsoft.com/office/drawing/2014/main" id="{D3A86CE9-1A00-48D7-8182-412F14FBDA9C}"/>
              </a:ext>
            </a:extLst>
          </p:cNvPr>
          <p:cNvSpPr txBox="1"/>
          <p:nvPr/>
        </p:nvSpPr>
        <p:spPr>
          <a:xfrm>
            <a:off x="523982" y="826789"/>
            <a:ext cx="4099389" cy="1631216"/>
          </a:xfrm>
          <a:prstGeom prst="rect">
            <a:avLst/>
          </a:prstGeom>
          <a:noFill/>
        </p:spPr>
        <p:txBody>
          <a:bodyPr wrap="square" rtlCol="1">
            <a:spAutoFit/>
          </a:bodyPr>
          <a:lstStyle/>
          <a:p>
            <a:pPr algn="l"/>
            <a:r>
              <a:rPr lang="en-US" sz="2000" dirty="0">
                <a:solidFill>
                  <a:schemeClr val="bg1"/>
                </a:solidFill>
                <a:latin typeface="David" panose="020E0502060401010101" pitchFamily="34" charset="-79"/>
                <a:cs typeface="David" panose="020E0502060401010101" pitchFamily="34" charset="-79"/>
              </a:rPr>
              <a:t>In this section we discussed the ways we tried to solve the problem, the problems we encountered on the way to solving the problem and the solution that worked for us.</a:t>
            </a:r>
            <a:endParaRPr lang="he-IL" sz="2000" dirty="0">
              <a:solidFill>
                <a:schemeClr val="bg1"/>
              </a:solidFill>
              <a:latin typeface="David" panose="020E0502060401010101" pitchFamily="34" charset="-79"/>
              <a:cs typeface="David" panose="020E0502060401010101" pitchFamily="34" charset="-79"/>
            </a:endParaRPr>
          </a:p>
        </p:txBody>
      </p:sp>
      <p:sp>
        <p:nvSpPr>
          <p:cNvPr id="10" name="תיבת טקסט 9">
            <a:extLst>
              <a:ext uri="{FF2B5EF4-FFF2-40B4-BE49-F238E27FC236}">
                <a16:creationId xmlns:a16="http://schemas.microsoft.com/office/drawing/2014/main" id="{6C78DDFC-6721-4945-86B6-ACB5F5FF22F4}"/>
              </a:ext>
            </a:extLst>
          </p:cNvPr>
          <p:cNvSpPr txBox="1"/>
          <p:nvPr/>
        </p:nvSpPr>
        <p:spPr>
          <a:xfrm>
            <a:off x="5059764" y="1143899"/>
            <a:ext cx="7132236" cy="5632311"/>
          </a:xfrm>
          <a:prstGeom prst="rect">
            <a:avLst/>
          </a:prstGeom>
          <a:noFill/>
        </p:spPr>
        <p:txBody>
          <a:bodyPr wrap="square" rtlCol="1">
            <a:spAutoFit/>
          </a:bodyPr>
          <a:lstStyle/>
          <a:p>
            <a:pPr algn="l"/>
            <a:r>
              <a:rPr lang="en-US" sz="2000" dirty="0">
                <a:solidFill>
                  <a:schemeClr val="bg1"/>
                </a:solidFill>
                <a:latin typeface="David" panose="020E0502060401010101" pitchFamily="34" charset="-79"/>
                <a:cs typeface="David" panose="020E0502060401010101" pitchFamily="34" charset="-79"/>
              </a:rPr>
              <a:t>When we started to work we divided the data we generated into 9 sets we had 3 categories for number of cities range: 10-40, 40-80, 80-160, and 3 categories for weight range: 1-10, 1-100, 1-1000. We started with some very basic features, very quickly we understood that we need to find more significant features because the ones we had did not deliver. We noticed that as we increase the weight range, and by doing so adding a degree of difficulty to our problem instances, our accuracy decreased. The next step for us was getting back to the “drawing board” and try to come up with better features. We went and did a lot of reading on the traveling salesperson problem and looked for other mathematical. Then we started an iterative process of adding new features, testing their effect on the accuracy, and finally filtering those that seemed to have no added value for us. One connection that we found, and that was very helpful during this process, was the connection between the minimum spanning tree (MST) of a graph and the TSP.  Recall that this connection helps us because the computation time of the MST problem is polynomial.</a:t>
            </a:r>
          </a:p>
        </p:txBody>
      </p:sp>
    </p:spTree>
    <p:extLst>
      <p:ext uri="{BB962C8B-B14F-4D97-AF65-F5344CB8AC3E}">
        <p14:creationId xmlns:p14="http://schemas.microsoft.com/office/powerpoint/2010/main" val="195638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61145793-BE73-41D2-8128-34C94BD86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5322"/>
          </a:xfrm>
          <a:prstGeom prst="rect">
            <a:avLst/>
          </a:prstGeom>
        </p:spPr>
      </p:pic>
      <p:sp>
        <p:nvSpPr>
          <p:cNvPr id="6" name="תיבת טקסט 5">
            <a:extLst>
              <a:ext uri="{FF2B5EF4-FFF2-40B4-BE49-F238E27FC236}">
                <a16:creationId xmlns:a16="http://schemas.microsoft.com/office/drawing/2014/main" id="{6F54EE2B-4E2E-40AC-863F-45F70FFE3F0E}"/>
              </a:ext>
            </a:extLst>
          </p:cNvPr>
          <p:cNvSpPr txBox="1"/>
          <p:nvPr/>
        </p:nvSpPr>
        <p:spPr>
          <a:xfrm>
            <a:off x="400691" y="365125"/>
            <a:ext cx="3678149" cy="461665"/>
          </a:xfrm>
          <a:prstGeom prst="rect">
            <a:avLst/>
          </a:prstGeom>
          <a:noFill/>
        </p:spPr>
        <p:txBody>
          <a:bodyPr wrap="square" rtlCol="1">
            <a:spAutoFit/>
          </a:bodyPr>
          <a:lstStyle/>
          <a:p>
            <a:pPr algn="l"/>
            <a:r>
              <a:rPr lang="en-US" sz="2400" b="1" u="sng" dirty="0">
                <a:solidFill>
                  <a:schemeClr val="bg1"/>
                </a:solidFill>
                <a:latin typeface="Elephant" panose="02020904090505020303" pitchFamily="18" charset="0"/>
              </a:rPr>
              <a:t>Code</a:t>
            </a:r>
            <a:endParaRPr lang="he-IL" sz="2400" b="1" u="sng" dirty="0">
              <a:solidFill>
                <a:schemeClr val="bg1"/>
              </a:solidFill>
              <a:latin typeface="Elephant" panose="02020904090505020303" pitchFamily="18" charset="0"/>
            </a:endParaRPr>
          </a:p>
        </p:txBody>
      </p:sp>
      <p:sp>
        <p:nvSpPr>
          <p:cNvPr id="7" name="תיבת טקסט 6">
            <a:extLst>
              <a:ext uri="{FF2B5EF4-FFF2-40B4-BE49-F238E27FC236}">
                <a16:creationId xmlns:a16="http://schemas.microsoft.com/office/drawing/2014/main" id="{CBF985FB-FA2C-4D36-937C-3DCD8827F8DB}"/>
              </a:ext>
            </a:extLst>
          </p:cNvPr>
          <p:cNvSpPr txBox="1"/>
          <p:nvPr/>
        </p:nvSpPr>
        <p:spPr>
          <a:xfrm>
            <a:off x="503433" y="826790"/>
            <a:ext cx="3678149" cy="1323439"/>
          </a:xfrm>
          <a:prstGeom prst="rect">
            <a:avLst/>
          </a:prstGeom>
          <a:noFill/>
        </p:spPr>
        <p:txBody>
          <a:bodyPr wrap="square" rtlCol="1">
            <a:spAutoFit/>
          </a:bodyPr>
          <a:lstStyle/>
          <a:p>
            <a:pPr algn="l"/>
            <a:r>
              <a:rPr lang="en-US" sz="2000" dirty="0">
                <a:solidFill>
                  <a:schemeClr val="bg1"/>
                </a:solidFill>
                <a:latin typeface="David" panose="020E0502060401010101" pitchFamily="34" charset="-79"/>
                <a:cs typeface="David" panose="020E0502060401010101" pitchFamily="34" charset="-79"/>
              </a:rPr>
              <a:t>We attach to the submission three code files that we wrote, the code files can by running in the following order</a:t>
            </a:r>
          </a:p>
        </p:txBody>
      </p:sp>
      <p:pic>
        <p:nvPicPr>
          <p:cNvPr id="12" name="תמונה 11">
            <a:extLst>
              <a:ext uri="{FF2B5EF4-FFF2-40B4-BE49-F238E27FC236}">
                <a16:creationId xmlns:a16="http://schemas.microsoft.com/office/drawing/2014/main" id="{F44D42D5-7195-446D-9BD4-E3935770A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6" y="3426322"/>
            <a:ext cx="4777945" cy="2701711"/>
          </a:xfrm>
          <a:prstGeom prst="rect">
            <a:avLst/>
          </a:prstGeom>
        </p:spPr>
      </p:pic>
      <p:sp>
        <p:nvSpPr>
          <p:cNvPr id="13" name="תיבת טקסט 12">
            <a:extLst>
              <a:ext uri="{FF2B5EF4-FFF2-40B4-BE49-F238E27FC236}">
                <a16:creationId xmlns:a16="http://schemas.microsoft.com/office/drawing/2014/main" id="{FEDE636A-EB32-42A9-9172-3946FDA8E7BA}"/>
              </a:ext>
            </a:extLst>
          </p:cNvPr>
          <p:cNvSpPr txBox="1"/>
          <p:nvPr/>
        </p:nvSpPr>
        <p:spPr>
          <a:xfrm>
            <a:off x="5757134" y="1298653"/>
            <a:ext cx="5544418" cy="1015663"/>
          </a:xfrm>
          <a:prstGeom prst="rect">
            <a:avLst/>
          </a:prstGeom>
          <a:noFill/>
        </p:spPr>
        <p:txBody>
          <a:bodyPr wrap="square" rtlCol="1">
            <a:spAutoFit/>
          </a:bodyPr>
          <a:lstStyle/>
          <a:p>
            <a:pPr algn="l"/>
            <a:r>
              <a:rPr lang="en-US" sz="2000" dirty="0">
                <a:solidFill>
                  <a:srgbClr val="FF0000"/>
                </a:solidFill>
                <a:latin typeface="David" panose="020E0502060401010101" pitchFamily="34" charset="-79"/>
                <a:cs typeface="David" panose="020E0502060401010101" pitchFamily="34" charset="-79"/>
              </a:rPr>
              <a:t>A notebook that create about 10000 random instances of TSP problem along with all their features and runtimes and saves them into SCV file.</a:t>
            </a:r>
          </a:p>
        </p:txBody>
      </p:sp>
      <p:sp>
        <p:nvSpPr>
          <p:cNvPr id="14" name="תיבת טקסט 13">
            <a:extLst>
              <a:ext uri="{FF2B5EF4-FFF2-40B4-BE49-F238E27FC236}">
                <a16:creationId xmlns:a16="http://schemas.microsoft.com/office/drawing/2014/main" id="{46E03F14-BF14-4017-9B7E-E7F7FF353E12}"/>
              </a:ext>
            </a:extLst>
          </p:cNvPr>
          <p:cNvSpPr txBox="1"/>
          <p:nvPr/>
        </p:nvSpPr>
        <p:spPr>
          <a:xfrm>
            <a:off x="5733121" y="2918490"/>
            <a:ext cx="5828133" cy="1015663"/>
          </a:xfrm>
          <a:prstGeom prst="rect">
            <a:avLst/>
          </a:prstGeom>
          <a:noFill/>
        </p:spPr>
        <p:txBody>
          <a:bodyPr wrap="square" rtlCol="1">
            <a:spAutoFit/>
          </a:bodyPr>
          <a:lstStyle/>
          <a:p>
            <a:pPr algn="l"/>
            <a:r>
              <a:rPr lang="en-US" sz="2000" dirty="0">
                <a:solidFill>
                  <a:srgbClr val="FFC000"/>
                </a:solidFill>
                <a:latin typeface="David" panose="020E0502060401010101" pitchFamily="34" charset="-79"/>
                <a:cs typeface="David" panose="020E0502060401010101" pitchFamily="34" charset="-79"/>
              </a:rPr>
              <a:t>A short notebook that cleans all the abnormal instances from the CSV file so that they do not interfere the models from predicting run time correctly.</a:t>
            </a:r>
          </a:p>
        </p:txBody>
      </p:sp>
      <p:sp>
        <p:nvSpPr>
          <p:cNvPr id="15" name="תיבת טקסט 14">
            <a:extLst>
              <a:ext uri="{FF2B5EF4-FFF2-40B4-BE49-F238E27FC236}">
                <a16:creationId xmlns:a16="http://schemas.microsoft.com/office/drawing/2014/main" id="{11282887-4B1E-42BC-9062-5CA2128A130F}"/>
              </a:ext>
            </a:extLst>
          </p:cNvPr>
          <p:cNvSpPr txBox="1"/>
          <p:nvPr/>
        </p:nvSpPr>
        <p:spPr>
          <a:xfrm>
            <a:off x="5733121" y="4435962"/>
            <a:ext cx="5945110" cy="2246769"/>
          </a:xfrm>
          <a:prstGeom prst="rect">
            <a:avLst/>
          </a:prstGeom>
          <a:noFill/>
        </p:spPr>
        <p:txBody>
          <a:bodyPr wrap="square" rtlCol="1">
            <a:spAutoFit/>
          </a:bodyPr>
          <a:lstStyle/>
          <a:p>
            <a:pPr algn="l"/>
            <a:r>
              <a:rPr lang="en-US" sz="2000" dirty="0">
                <a:solidFill>
                  <a:srgbClr val="FFFF00"/>
                </a:solidFill>
                <a:latin typeface="David" panose="020E0502060401010101" pitchFamily="34" charset="-79"/>
                <a:cs typeface="David" panose="020E0502060401010101" pitchFamily="34" charset="-79"/>
              </a:rPr>
              <a:t>A notebook that extract the data from the clean CSV file into a train and test data (70-30) and run five models to predict run time, all models are tested and given scores by R2score and cross validation score method in order to check their correctness. In addition, in this notebook we examine which features influenced the model's decision-making and we print graphs to show the results.   </a:t>
            </a:r>
          </a:p>
        </p:txBody>
      </p:sp>
    </p:spTree>
    <p:extLst>
      <p:ext uri="{BB962C8B-B14F-4D97-AF65-F5344CB8AC3E}">
        <p14:creationId xmlns:p14="http://schemas.microsoft.com/office/powerpoint/2010/main" val="313956669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1030</Words>
  <Application>Microsoft Office PowerPoint</Application>
  <PresentationFormat>מסך רחב</PresentationFormat>
  <Paragraphs>33</Paragraphs>
  <Slides>10</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10</vt:i4>
      </vt:variant>
    </vt:vector>
  </HeadingPairs>
  <TitlesOfParts>
    <vt:vector size="18" baseType="lpstr">
      <vt:lpstr>Arial</vt:lpstr>
      <vt:lpstr>Calibri</vt:lpstr>
      <vt:lpstr>Calibri Light</vt:lpstr>
      <vt:lpstr>Cambria Math</vt:lpstr>
      <vt:lpstr>David</vt:lpstr>
      <vt:lpstr>Elephant</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shlomi rosh</dc:creator>
  <cp:lastModifiedBy>shlomi rosh</cp:lastModifiedBy>
  <cp:revision>16</cp:revision>
  <dcterms:created xsi:type="dcterms:W3CDTF">2021-02-26T14:24:21Z</dcterms:created>
  <dcterms:modified xsi:type="dcterms:W3CDTF">2021-02-26T17:17:04Z</dcterms:modified>
</cp:coreProperties>
</file>