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notesMasterIdLst>
    <p:notesMasterId r:id="rId24"/>
  </p:notesMasterIdLst>
  <p:sldIdLst>
    <p:sldId id="256" r:id="rId2"/>
    <p:sldId id="257" r:id="rId3"/>
    <p:sldId id="258" r:id="rId4"/>
    <p:sldId id="277" r:id="rId5"/>
    <p:sldId id="259" r:id="rId6"/>
    <p:sldId id="260" r:id="rId7"/>
    <p:sldId id="278" r:id="rId8"/>
    <p:sldId id="261" r:id="rId9"/>
    <p:sldId id="275" r:id="rId10"/>
    <p:sldId id="276" r:id="rId11"/>
    <p:sldId id="262" r:id="rId12"/>
    <p:sldId id="263" r:id="rId13"/>
    <p:sldId id="264" r:id="rId14"/>
    <p:sldId id="265" r:id="rId15"/>
    <p:sldId id="267" r:id="rId16"/>
    <p:sldId id="268" r:id="rId17"/>
    <p:sldId id="269" r:id="rId18"/>
    <p:sldId id="270" r:id="rId19"/>
    <p:sldId id="271" r:id="rId20"/>
    <p:sldId id="273" r:id="rId21"/>
    <p:sldId id="272" r:id="rId22"/>
    <p:sldId id="27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MOE001" initials="I" lastIdx="0" clrIdx="0">
    <p:extLst>
      <p:ext uri="{19B8F6BF-5375-455C-9EA6-DF929625EA0E}">
        <p15:presenceInfo xmlns:p15="http://schemas.microsoft.com/office/powerpoint/2012/main" userId="IMOE001"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005" autoAdjust="0"/>
    <p:restoredTop sz="94660"/>
  </p:normalViewPr>
  <p:slideViewPr>
    <p:cSldViewPr snapToGrid="0">
      <p:cViewPr varScale="1">
        <p:scale>
          <a:sx n="68" d="100"/>
          <a:sy n="68" d="100"/>
        </p:scale>
        <p:origin x="61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610FE78F-42B7-4211-B6B0-C50281E42DA0}" type="datetimeFigureOut">
              <a:rPr lang="he-IL" smtClean="0"/>
              <a:t>י"ח/ניסן/תשפ"ג</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AC8F541A-5C0F-46EC-B4D5-2E9D56D7C8EB}" type="slidenum">
              <a:rPr lang="he-IL" smtClean="0"/>
              <a:t>‹#›</a:t>
            </a:fld>
            <a:endParaRPr lang="he-IL"/>
          </a:p>
        </p:txBody>
      </p:sp>
    </p:spTree>
    <p:extLst>
      <p:ext uri="{BB962C8B-B14F-4D97-AF65-F5344CB8AC3E}">
        <p14:creationId xmlns:p14="http://schemas.microsoft.com/office/powerpoint/2010/main" val="2891557139"/>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E0AD3687-BE64-4B59-AC23-BA5553052C9E}" type="datetimeFigureOut">
              <a:rPr lang="he-IL" smtClean="0"/>
              <a:t>י"ח/ניסן/תשפ"ג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51AA3B9-5F58-4336-B851-ACA16593B402}" type="slidenum">
              <a:rPr lang="he-IL" smtClean="0"/>
              <a:t>‹#›</a:t>
            </a:fld>
            <a:endParaRPr lang="he-IL"/>
          </a:p>
        </p:txBody>
      </p:sp>
    </p:spTree>
    <p:extLst>
      <p:ext uri="{BB962C8B-B14F-4D97-AF65-F5344CB8AC3E}">
        <p14:creationId xmlns:p14="http://schemas.microsoft.com/office/powerpoint/2010/main" val="4280273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E0AD3687-BE64-4B59-AC23-BA5553052C9E}" type="datetimeFigureOut">
              <a:rPr lang="he-IL" smtClean="0"/>
              <a:t>י"ח/ניסן/תשפ"ג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51AA3B9-5F58-4336-B851-ACA16593B402}" type="slidenum">
              <a:rPr lang="he-IL" smtClean="0"/>
              <a:t>‹#›</a:t>
            </a:fld>
            <a:endParaRPr lang="he-IL"/>
          </a:p>
        </p:txBody>
      </p:sp>
    </p:spTree>
    <p:extLst>
      <p:ext uri="{BB962C8B-B14F-4D97-AF65-F5344CB8AC3E}">
        <p14:creationId xmlns:p14="http://schemas.microsoft.com/office/powerpoint/2010/main" val="3098497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E0AD3687-BE64-4B59-AC23-BA5553052C9E}" type="datetimeFigureOut">
              <a:rPr lang="he-IL" smtClean="0"/>
              <a:t>י"ח/ניסן/תשפ"ג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51AA3B9-5F58-4336-B851-ACA16593B402}" type="slidenum">
              <a:rPr lang="he-IL" smtClean="0"/>
              <a:t>‹#›</a:t>
            </a:fld>
            <a:endParaRPr lang="he-IL"/>
          </a:p>
        </p:txBody>
      </p:sp>
    </p:spTree>
    <p:extLst>
      <p:ext uri="{BB962C8B-B14F-4D97-AF65-F5344CB8AC3E}">
        <p14:creationId xmlns:p14="http://schemas.microsoft.com/office/powerpoint/2010/main" val="1207720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E0AD3687-BE64-4B59-AC23-BA5553052C9E}" type="datetimeFigureOut">
              <a:rPr lang="he-IL" smtClean="0"/>
              <a:t>י"ח/ניסן/תשפ"ג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51AA3B9-5F58-4336-B851-ACA16593B402}" type="slidenum">
              <a:rPr lang="he-IL" smtClean="0"/>
              <a:t>‹#›</a:t>
            </a:fld>
            <a:endParaRPr lang="he-IL"/>
          </a:p>
        </p:txBody>
      </p:sp>
    </p:spTree>
    <p:extLst>
      <p:ext uri="{BB962C8B-B14F-4D97-AF65-F5344CB8AC3E}">
        <p14:creationId xmlns:p14="http://schemas.microsoft.com/office/powerpoint/2010/main" val="2431890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E0AD3687-BE64-4B59-AC23-BA5553052C9E}" type="datetimeFigureOut">
              <a:rPr lang="he-IL" smtClean="0"/>
              <a:t>י"ח/ניסן/תשפ"ג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51AA3B9-5F58-4336-B851-ACA16593B402}" type="slidenum">
              <a:rPr lang="he-IL" smtClean="0"/>
              <a:t>‹#›</a:t>
            </a:fld>
            <a:endParaRPr lang="he-IL"/>
          </a:p>
        </p:txBody>
      </p:sp>
    </p:spTree>
    <p:extLst>
      <p:ext uri="{BB962C8B-B14F-4D97-AF65-F5344CB8AC3E}">
        <p14:creationId xmlns:p14="http://schemas.microsoft.com/office/powerpoint/2010/main" val="4207179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E0AD3687-BE64-4B59-AC23-BA5553052C9E}" type="datetimeFigureOut">
              <a:rPr lang="he-IL" smtClean="0"/>
              <a:t>י"ח/ניסן/תשפ"ג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251AA3B9-5F58-4336-B851-ACA16593B402}" type="slidenum">
              <a:rPr lang="he-IL" smtClean="0"/>
              <a:t>‹#›</a:t>
            </a:fld>
            <a:endParaRPr lang="he-IL"/>
          </a:p>
        </p:txBody>
      </p:sp>
    </p:spTree>
    <p:extLst>
      <p:ext uri="{BB962C8B-B14F-4D97-AF65-F5344CB8AC3E}">
        <p14:creationId xmlns:p14="http://schemas.microsoft.com/office/powerpoint/2010/main" val="587887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4" name="Content Placeholder 3"/>
          <p:cNvSpPr>
            <a:spLocks noGrp="1"/>
          </p:cNvSpPr>
          <p:nvPr>
            <p:ph sz="half" idx="2"/>
          </p:nvPr>
        </p:nvSpPr>
        <p:spPr>
          <a:xfrm>
            <a:off x="839788" y="2505075"/>
            <a:ext cx="5157787" cy="368458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6" name="Content Placeholder 5"/>
          <p:cNvSpPr>
            <a:spLocks noGrp="1"/>
          </p:cNvSpPr>
          <p:nvPr>
            <p:ph sz="quarter" idx="4"/>
          </p:nvPr>
        </p:nvSpPr>
        <p:spPr>
          <a:xfrm>
            <a:off x="6172200" y="2505075"/>
            <a:ext cx="5183188" cy="368458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E0AD3687-BE64-4B59-AC23-BA5553052C9E}" type="datetimeFigureOut">
              <a:rPr lang="he-IL" smtClean="0"/>
              <a:t>י"ח/ניסן/תשפ"ג</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251AA3B9-5F58-4336-B851-ACA16593B402}" type="slidenum">
              <a:rPr lang="he-IL" smtClean="0"/>
              <a:t>‹#›</a:t>
            </a:fld>
            <a:endParaRPr lang="he-IL"/>
          </a:p>
        </p:txBody>
      </p:sp>
    </p:spTree>
    <p:extLst>
      <p:ext uri="{BB962C8B-B14F-4D97-AF65-F5344CB8AC3E}">
        <p14:creationId xmlns:p14="http://schemas.microsoft.com/office/powerpoint/2010/main" val="1663234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E0AD3687-BE64-4B59-AC23-BA5553052C9E}" type="datetimeFigureOut">
              <a:rPr lang="he-IL" smtClean="0"/>
              <a:t>י"ח/ניסן/תשפ"ג</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251AA3B9-5F58-4336-B851-ACA16593B402}" type="slidenum">
              <a:rPr lang="he-IL" smtClean="0"/>
              <a:t>‹#›</a:t>
            </a:fld>
            <a:endParaRPr lang="he-IL"/>
          </a:p>
        </p:txBody>
      </p:sp>
    </p:spTree>
    <p:extLst>
      <p:ext uri="{BB962C8B-B14F-4D97-AF65-F5344CB8AC3E}">
        <p14:creationId xmlns:p14="http://schemas.microsoft.com/office/powerpoint/2010/main" val="1322251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AD3687-BE64-4B59-AC23-BA5553052C9E}" type="datetimeFigureOut">
              <a:rPr lang="he-IL" smtClean="0"/>
              <a:t>י"ח/ניסן/תשפ"ג</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251AA3B9-5F58-4336-B851-ACA16593B402}" type="slidenum">
              <a:rPr lang="he-IL" smtClean="0"/>
              <a:t>‹#›</a:t>
            </a:fld>
            <a:endParaRPr lang="he-IL"/>
          </a:p>
        </p:txBody>
      </p:sp>
    </p:spTree>
    <p:extLst>
      <p:ext uri="{BB962C8B-B14F-4D97-AF65-F5344CB8AC3E}">
        <p14:creationId xmlns:p14="http://schemas.microsoft.com/office/powerpoint/2010/main" val="275587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E0AD3687-BE64-4B59-AC23-BA5553052C9E}" type="datetimeFigureOut">
              <a:rPr lang="he-IL" smtClean="0"/>
              <a:t>י"ח/ניסן/תשפ"ג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251AA3B9-5F58-4336-B851-ACA16593B402}" type="slidenum">
              <a:rPr lang="he-IL" smtClean="0"/>
              <a:t>‹#›</a:t>
            </a:fld>
            <a:endParaRPr lang="he-IL"/>
          </a:p>
        </p:txBody>
      </p:sp>
    </p:spTree>
    <p:extLst>
      <p:ext uri="{BB962C8B-B14F-4D97-AF65-F5344CB8AC3E}">
        <p14:creationId xmlns:p14="http://schemas.microsoft.com/office/powerpoint/2010/main" val="1851479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E0AD3687-BE64-4B59-AC23-BA5553052C9E}" type="datetimeFigureOut">
              <a:rPr lang="he-IL" smtClean="0"/>
              <a:t>י"ח/ניסן/תשפ"ג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251AA3B9-5F58-4336-B851-ACA16593B402}" type="slidenum">
              <a:rPr lang="he-IL" smtClean="0"/>
              <a:t>‹#›</a:t>
            </a:fld>
            <a:endParaRPr lang="he-IL"/>
          </a:p>
        </p:txBody>
      </p:sp>
    </p:spTree>
    <p:extLst>
      <p:ext uri="{BB962C8B-B14F-4D97-AF65-F5344CB8AC3E}">
        <p14:creationId xmlns:p14="http://schemas.microsoft.com/office/powerpoint/2010/main" val="3645499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AD3687-BE64-4B59-AC23-BA5553052C9E}" type="datetimeFigureOut">
              <a:rPr lang="he-IL" smtClean="0"/>
              <a:t>י"ח/ניסן/תשפ"ג</a:t>
            </a:fld>
            <a:endParaRPr lang="he-I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1AA3B9-5F58-4336-B851-ACA16593B402}" type="slidenum">
              <a:rPr lang="he-IL" smtClean="0"/>
              <a:t>‹#›</a:t>
            </a:fld>
            <a:endParaRPr lang="he-IL"/>
          </a:p>
        </p:txBody>
      </p:sp>
    </p:spTree>
    <p:extLst>
      <p:ext uri="{BB962C8B-B14F-4D97-AF65-F5344CB8AC3E}">
        <p14:creationId xmlns:p14="http://schemas.microsoft.com/office/powerpoint/2010/main" val="98168203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al-monitor.com/originals/2022/11/israeli-housing-prices-expected-continue-ris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2D32C9A-55B6-428C-BB33-61BF1C0064BE}"/>
              </a:ext>
            </a:extLst>
          </p:cNvPr>
          <p:cNvSpPr>
            <a:spLocks noGrp="1"/>
          </p:cNvSpPr>
          <p:nvPr>
            <p:ph type="ctrTitle"/>
          </p:nvPr>
        </p:nvSpPr>
        <p:spPr>
          <a:xfrm>
            <a:off x="1524000" y="541206"/>
            <a:ext cx="9144000" cy="917592"/>
          </a:xfrm>
        </p:spPr>
        <p:txBody>
          <a:bodyPr>
            <a:normAutofit/>
          </a:bodyPr>
          <a:lstStyle/>
          <a:p>
            <a:r>
              <a:rPr lang="en-US" b="1" u="sng" dirty="0">
                <a:solidFill>
                  <a:schemeClr val="accent2">
                    <a:lumMod val="50000"/>
                  </a:schemeClr>
                </a:solidFill>
                <a:highlight>
                  <a:srgbClr val="C0C0C0"/>
                </a:highlight>
              </a:rPr>
              <a:t>Real estate in Israel</a:t>
            </a:r>
            <a:endParaRPr lang="he-IL" b="1" u="sng" dirty="0">
              <a:solidFill>
                <a:schemeClr val="accent2">
                  <a:lumMod val="50000"/>
                </a:schemeClr>
              </a:solidFill>
              <a:highlight>
                <a:srgbClr val="C0C0C0"/>
              </a:highlight>
            </a:endParaRPr>
          </a:p>
        </p:txBody>
      </p:sp>
      <p:sp>
        <p:nvSpPr>
          <p:cNvPr id="3" name="כותרת משנה 2">
            <a:extLst>
              <a:ext uri="{FF2B5EF4-FFF2-40B4-BE49-F238E27FC236}">
                <a16:creationId xmlns:a16="http://schemas.microsoft.com/office/drawing/2014/main" id="{77EC61E5-128F-48F0-9BC1-EFEDF715276D}"/>
              </a:ext>
            </a:extLst>
          </p:cNvPr>
          <p:cNvSpPr>
            <a:spLocks noGrp="1"/>
          </p:cNvSpPr>
          <p:nvPr>
            <p:ph type="subTitle" idx="1"/>
          </p:nvPr>
        </p:nvSpPr>
        <p:spPr>
          <a:xfrm>
            <a:off x="1524000" y="1611983"/>
            <a:ext cx="9144000" cy="4355183"/>
          </a:xfrm>
        </p:spPr>
        <p:txBody>
          <a:bodyPr>
            <a:normAutofit/>
          </a:bodyPr>
          <a:lstStyle/>
          <a:p>
            <a:r>
              <a:rPr lang="en-US" sz="3000" b="1" dirty="0">
                <a:solidFill>
                  <a:schemeClr val="bg1">
                    <a:lumMod val="95000"/>
                    <a:lumOff val="5000"/>
                  </a:schemeClr>
                </a:solidFill>
                <a:highlight>
                  <a:srgbClr val="FFFF00"/>
                </a:highlight>
              </a:rPr>
              <a:t>Can we predict the price of a house in Israel?</a:t>
            </a:r>
            <a:endParaRPr lang="he-IL" sz="3000" b="1" dirty="0">
              <a:solidFill>
                <a:schemeClr val="bg1">
                  <a:lumMod val="95000"/>
                  <a:lumOff val="5000"/>
                </a:schemeClr>
              </a:solidFill>
              <a:highlight>
                <a:srgbClr val="FFFF00"/>
              </a:highlight>
            </a:endParaRPr>
          </a:p>
          <a:p>
            <a:endParaRPr lang="he-IL" dirty="0">
              <a:solidFill>
                <a:schemeClr val="bg1">
                  <a:lumMod val="95000"/>
                  <a:lumOff val="5000"/>
                </a:schemeClr>
              </a:solidFill>
              <a:highlight>
                <a:srgbClr val="FFFF00"/>
              </a:highlight>
            </a:endParaRPr>
          </a:p>
          <a:p>
            <a:endParaRPr lang="he-IL" dirty="0">
              <a:solidFill>
                <a:schemeClr val="bg1">
                  <a:lumMod val="95000"/>
                  <a:lumOff val="5000"/>
                </a:schemeClr>
              </a:solidFill>
              <a:highlight>
                <a:srgbClr val="FFFF00"/>
              </a:highlight>
            </a:endParaRPr>
          </a:p>
          <a:p>
            <a:endParaRPr lang="he-IL" dirty="0">
              <a:solidFill>
                <a:schemeClr val="bg1">
                  <a:lumMod val="95000"/>
                  <a:lumOff val="5000"/>
                </a:schemeClr>
              </a:solidFill>
              <a:highlight>
                <a:srgbClr val="FFFF00"/>
              </a:highlight>
            </a:endParaRPr>
          </a:p>
          <a:p>
            <a:endParaRPr lang="en-US" dirty="0">
              <a:solidFill>
                <a:schemeClr val="bg1">
                  <a:lumMod val="95000"/>
                  <a:lumOff val="5000"/>
                </a:schemeClr>
              </a:solidFill>
              <a:highlight>
                <a:srgbClr val="FFFF00"/>
              </a:highlight>
            </a:endParaRPr>
          </a:p>
          <a:p>
            <a:endParaRPr lang="he-IL" dirty="0">
              <a:solidFill>
                <a:schemeClr val="bg1">
                  <a:lumMod val="95000"/>
                  <a:lumOff val="5000"/>
                </a:schemeClr>
              </a:solidFill>
              <a:highlight>
                <a:srgbClr val="FFFF00"/>
              </a:highlight>
            </a:endParaRPr>
          </a:p>
          <a:p>
            <a:endParaRPr lang="en-US" dirty="0">
              <a:solidFill>
                <a:schemeClr val="bg1">
                  <a:lumMod val="95000"/>
                  <a:lumOff val="5000"/>
                </a:schemeClr>
              </a:solidFill>
              <a:highlight>
                <a:srgbClr val="FFFF00"/>
              </a:highlight>
            </a:endParaRPr>
          </a:p>
          <a:p>
            <a:r>
              <a:rPr lang="en-US" b="1" dirty="0">
                <a:solidFill>
                  <a:schemeClr val="bg1">
                    <a:lumMod val="95000"/>
                    <a:lumOff val="5000"/>
                  </a:schemeClr>
                </a:solidFill>
                <a:highlight>
                  <a:srgbClr val="FFFF00"/>
                </a:highlight>
              </a:rPr>
              <a:t>By: Shlomi Shakoy and Alex Gurinovich</a:t>
            </a:r>
            <a:endParaRPr lang="he-IL" b="1" dirty="0">
              <a:solidFill>
                <a:schemeClr val="bg1">
                  <a:lumMod val="95000"/>
                  <a:lumOff val="5000"/>
                </a:schemeClr>
              </a:solidFill>
              <a:highlight>
                <a:srgbClr val="FFFF00"/>
              </a:highlight>
            </a:endParaRPr>
          </a:p>
          <a:p>
            <a:r>
              <a:rPr lang="en-US" b="1" dirty="0">
                <a:solidFill>
                  <a:schemeClr val="bg1">
                    <a:lumMod val="95000"/>
                    <a:lumOff val="5000"/>
                  </a:schemeClr>
                </a:solidFill>
                <a:highlight>
                  <a:srgbClr val="FFFF00"/>
                </a:highlight>
              </a:rPr>
              <a:t>Date:02/23</a:t>
            </a:r>
          </a:p>
        </p:txBody>
      </p:sp>
    </p:spTree>
    <p:extLst>
      <p:ext uri="{BB962C8B-B14F-4D97-AF65-F5344CB8AC3E}">
        <p14:creationId xmlns:p14="http://schemas.microsoft.com/office/powerpoint/2010/main" val="1077287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D43F9DDC-C5AF-4E75-991D-0A1C0954FB48}"/>
              </a:ext>
            </a:extLst>
          </p:cNvPr>
          <p:cNvSpPr>
            <a:spLocks noGrp="1"/>
          </p:cNvSpPr>
          <p:nvPr>
            <p:ph idx="1"/>
          </p:nvPr>
        </p:nvSpPr>
        <p:spPr>
          <a:xfrm>
            <a:off x="838200" y="292231"/>
            <a:ext cx="10515600" cy="5884732"/>
          </a:xfrm>
        </p:spPr>
        <p:txBody>
          <a:bodyPr/>
          <a:lstStyle/>
          <a:p>
            <a:pPr marL="0" indent="0" algn="l">
              <a:buNone/>
            </a:pPr>
            <a:r>
              <a:rPr lang="en-US" b="1" dirty="0"/>
              <a:t>Floor-</a:t>
            </a:r>
            <a:r>
              <a:rPr lang="en-US" dirty="0"/>
              <a:t> we replaced some cells which were exhibited as ‘floor’ to 0.  In addition, we converted from string to integer.</a:t>
            </a:r>
          </a:p>
          <a:p>
            <a:pPr marL="0" indent="0" algn="l">
              <a:buNone/>
            </a:pPr>
            <a:endParaRPr lang="en-US" dirty="0"/>
          </a:p>
          <a:p>
            <a:pPr marL="0" indent="0" algn="l">
              <a:buNone/>
            </a:pPr>
            <a:endParaRPr lang="en-US" dirty="0"/>
          </a:p>
          <a:p>
            <a:pPr marL="0" indent="0" algn="l">
              <a:buNone/>
            </a:pPr>
            <a:endParaRPr lang="en-US" dirty="0"/>
          </a:p>
          <a:p>
            <a:pPr marL="0" indent="0" algn="l">
              <a:buNone/>
            </a:pPr>
            <a:endParaRPr lang="en-US" sz="2000" dirty="0"/>
          </a:p>
          <a:p>
            <a:pPr marL="0" indent="0" algn="l">
              <a:buNone/>
            </a:pPr>
            <a:endParaRPr lang="en-US" sz="2000" dirty="0"/>
          </a:p>
          <a:p>
            <a:pPr marL="0" indent="0" algn="l">
              <a:buNone/>
            </a:pPr>
            <a:endParaRPr lang="en-US" sz="2000" dirty="0"/>
          </a:p>
          <a:p>
            <a:pPr marL="0" indent="0" algn="l">
              <a:buNone/>
            </a:pPr>
            <a:endParaRPr lang="en-US" sz="2000" dirty="0"/>
          </a:p>
          <a:p>
            <a:pPr marL="0" indent="0" algn="l">
              <a:buNone/>
            </a:pPr>
            <a:r>
              <a:rPr lang="en-US" sz="2400" b="1" dirty="0"/>
              <a:t>City-</a:t>
            </a:r>
            <a:r>
              <a:rPr lang="en-US" sz="2400" dirty="0"/>
              <a:t> we used split function in order to acquire only the name of the city.</a:t>
            </a:r>
            <a:endParaRPr lang="he-IL" sz="2400" dirty="0"/>
          </a:p>
          <a:p>
            <a:pPr marL="0" indent="0" algn="l">
              <a:buNone/>
            </a:pPr>
            <a:endParaRPr lang="en-US" sz="2000" dirty="0"/>
          </a:p>
          <a:p>
            <a:pPr marL="0" indent="0">
              <a:buNone/>
            </a:pPr>
            <a:endParaRPr lang="he-IL" dirty="0"/>
          </a:p>
        </p:txBody>
      </p:sp>
      <p:pic>
        <p:nvPicPr>
          <p:cNvPr id="5" name="תמונה 4">
            <a:extLst>
              <a:ext uri="{FF2B5EF4-FFF2-40B4-BE49-F238E27FC236}">
                <a16:creationId xmlns:a16="http://schemas.microsoft.com/office/drawing/2014/main" id="{CF8E61E2-5BBB-4E74-B2AC-7F3879C7B9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2774" y="2966038"/>
            <a:ext cx="6882545" cy="990698"/>
          </a:xfrm>
          <a:prstGeom prst="rect">
            <a:avLst/>
          </a:prstGeom>
        </p:spPr>
      </p:pic>
      <p:pic>
        <p:nvPicPr>
          <p:cNvPr id="7" name="תמונה 6">
            <a:extLst>
              <a:ext uri="{FF2B5EF4-FFF2-40B4-BE49-F238E27FC236}">
                <a16:creationId xmlns:a16="http://schemas.microsoft.com/office/drawing/2014/main" id="{C77AFD9B-B569-4985-AF1C-868C27C3E2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2774" y="4896991"/>
            <a:ext cx="6882545" cy="1211999"/>
          </a:xfrm>
          <a:prstGeom prst="rect">
            <a:avLst/>
          </a:prstGeom>
        </p:spPr>
      </p:pic>
      <p:pic>
        <p:nvPicPr>
          <p:cNvPr id="11" name="תמונה 10">
            <a:extLst>
              <a:ext uri="{FF2B5EF4-FFF2-40B4-BE49-F238E27FC236}">
                <a16:creationId xmlns:a16="http://schemas.microsoft.com/office/drawing/2014/main" id="{AF2CD957-12C1-4213-A221-87955DA332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12774" y="1803688"/>
            <a:ext cx="6882545" cy="923520"/>
          </a:xfrm>
          <a:prstGeom prst="rect">
            <a:avLst/>
          </a:prstGeom>
        </p:spPr>
      </p:pic>
    </p:spTree>
    <p:extLst>
      <p:ext uri="{BB962C8B-B14F-4D97-AF65-F5344CB8AC3E}">
        <p14:creationId xmlns:p14="http://schemas.microsoft.com/office/powerpoint/2010/main" val="2894809327"/>
      </p:ext>
    </p:extLst>
  </p:cSld>
  <p:clrMapOvr>
    <a:masterClrMapping/>
  </p:clrMapOvr>
  <mc:AlternateContent xmlns:mc="http://schemas.openxmlformats.org/markup-compatibility/2006" xmlns:p14="http://schemas.microsoft.com/office/powerpoint/2010/main">
    <mc:Choice Requires="p14">
      <p:transition spd="slow" p14:dur="3900">
        <p14:glitter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מציין מיקום תוכן 4">
            <a:extLst>
              <a:ext uri="{FF2B5EF4-FFF2-40B4-BE49-F238E27FC236}">
                <a16:creationId xmlns:a16="http://schemas.microsoft.com/office/drawing/2014/main" id="{DC45C790-CD90-4BDE-BF00-40A6563A15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6625" y="1550601"/>
            <a:ext cx="6098749" cy="3964187"/>
          </a:xfrm>
        </p:spPr>
      </p:pic>
      <p:sp>
        <p:nvSpPr>
          <p:cNvPr id="3" name="TextBox 2">
            <a:extLst>
              <a:ext uri="{FF2B5EF4-FFF2-40B4-BE49-F238E27FC236}">
                <a16:creationId xmlns:a16="http://schemas.microsoft.com/office/drawing/2014/main" id="{70E0A73E-813C-41DE-9D21-A25673A8E07A}"/>
              </a:ext>
            </a:extLst>
          </p:cNvPr>
          <p:cNvSpPr txBox="1"/>
          <p:nvPr/>
        </p:nvSpPr>
        <p:spPr>
          <a:xfrm>
            <a:off x="3338462" y="5656190"/>
            <a:ext cx="5806912" cy="369332"/>
          </a:xfrm>
          <a:prstGeom prst="rect">
            <a:avLst/>
          </a:prstGeom>
          <a:noFill/>
        </p:spPr>
        <p:txBody>
          <a:bodyPr wrap="square" rtlCol="1">
            <a:spAutoFit/>
          </a:bodyPr>
          <a:lstStyle/>
          <a:p>
            <a:pPr algn="l"/>
            <a:r>
              <a:rPr lang="en-US" b="1" dirty="0"/>
              <a:t>Eventually, we were left with 57050 pieces of information. </a:t>
            </a:r>
            <a:endParaRPr lang="he-IL" b="1" dirty="0"/>
          </a:p>
        </p:txBody>
      </p:sp>
      <p:sp>
        <p:nvSpPr>
          <p:cNvPr id="4" name="מלבן 3">
            <a:extLst>
              <a:ext uri="{FF2B5EF4-FFF2-40B4-BE49-F238E27FC236}">
                <a16:creationId xmlns:a16="http://schemas.microsoft.com/office/drawing/2014/main" id="{601272B7-B307-46B6-B503-246A3DBDC3A1}"/>
              </a:ext>
            </a:extLst>
          </p:cNvPr>
          <p:cNvSpPr/>
          <p:nvPr/>
        </p:nvSpPr>
        <p:spPr>
          <a:xfrm>
            <a:off x="388915" y="447757"/>
            <a:ext cx="11263340" cy="769441"/>
          </a:xfrm>
          <a:prstGeom prst="rect">
            <a:avLst/>
          </a:prstGeom>
          <a:noFill/>
        </p:spPr>
        <p:txBody>
          <a:bodyPr wrap="none" lIns="91440" tIns="45720" rIns="91440" bIns="45720">
            <a:spAutoFit/>
          </a:bodyPr>
          <a:lstStyle/>
          <a:p>
            <a:pPr algn="ctr"/>
            <a:r>
              <a:rPr lang="en-US" sz="4400"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An example of our dataframe after the process:</a:t>
            </a:r>
            <a:endParaRPr lang="he-IL" sz="4400"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Tree>
    <p:extLst>
      <p:ext uri="{BB962C8B-B14F-4D97-AF65-F5344CB8AC3E}">
        <p14:creationId xmlns:p14="http://schemas.microsoft.com/office/powerpoint/2010/main" val="234318687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לבן 2">
            <a:extLst>
              <a:ext uri="{FF2B5EF4-FFF2-40B4-BE49-F238E27FC236}">
                <a16:creationId xmlns:a16="http://schemas.microsoft.com/office/drawing/2014/main" id="{95F2BA3D-303D-4A8F-B449-2FDFB1AB4411}"/>
              </a:ext>
            </a:extLst>
          </p:cNvPr>
          <p:cNvSpPr/>
          <p:nvPr/>
        </p:nvSpPr>
        <p:spPr>
          <a:xfrm>
            <a:off x="3723206" y="2822864"/>
            <a:ext cx="4236544"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Our examples:</a:t>
            </a:r>
            <a:endParaRPr lang="he-IL" sz="5400" b="0" cap="none" spc="0" dirty="0">
              <a:ln w="0"/>
              <a:solidFill>
                <a:schemeClr val="accent1"/>
              </a:solidFill>
              <a:effectLst>
                <a:outerShdw blurRad="38100" dist="25400" dir="5400000" algn="ctr" rotWithShape="0">
                  <a:srgbClr val="6E747A">
                    <a:alpha val="43000"/>
                  </a:srgbClr>
                </a:outerShdw>
              </a:effectLst>
            </a:endParaRPr>
          </a:p>
        </p:txBody>
      </p:sp>
      <p:sp>
        <p:nvSpPr>
          <p:cNvPr id="5" name="מלבן 4">
            <a:extLst>
              <a:ext uri="{FF2B5EF4-FFF2-40B4-BE49-F238E27FC236}">
                <a16:creationId xmlns:a16="http://schemas.microsoft.com/office/drawing/2014/main" id="{6DE4BFBF-EAE9-4454-BD6A-04EDF8C69733}"/>
              </a:ext>
            </a:extLst>
          </p:cNvPr>
          <p:cNvSpPr/>
          <p:nvPr/>
        </p:nvSpPr>
        <p:spPr>
          <a:xfrm>
            <a:off x="1121007" y="1638156"/>
            <a:ext cx="9799157"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Exploring and visualizing the data</a:t>
            </a:r>
            <a:endParaRPr lang="he-IL"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279503207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91EA062-5A9E-41B8-81C6-88AE05D41990}"/>
              </a:ext>
            </a:extLst>
          </p:cNvPr>
          <p:cNvSpPr>
            <a:spLocks noGrp="1"/>
          </p:cNvSpPr>
          <p:nvPr>
            <p:ph type="title"/>
          </p:nvPr>
        </p:nvSpPr>
        <p:spPr>
          <a:xfrm>
            <a:off x="838200" y="1"/>
            <a:ext cx="10515600" cy="2243578"/>
          </a:xfrm>
        </p:spPr>
        <p:txBody>
          <a:bodyPr>
            <a:normAutofit/>
          </a:bodyPr>
          <a:lstStyle/>
          <a:p>
            <a:pPr algn="l"/>
            <a:r>
              <a:rPr lang="en-US" sz="3200" dirty="0"/>
              <a:t>In this example, we created a new dataframe of a 4-room apartment. As a result, we could visualize the average price for a 4-room apartment in the central cities:</a:t>
            </a:r>
            <a:endParaRPr lang="he-IL" sz="3200" dirty="0"/>
          </a:p>
        </p:txBody>
      </p:sp>
      <p:pic>
        <p:nvPicPr>
          <p:cNvPr id="4" name="מציין מיקום תוכן 3">
            <a:extLst>
              <a:ext uri="{FF2B5EF4-FFF2-40B4-BE49-F238E27FC236}">
                <a16:creationId xmlns:a16="http://schemas.microsoft.com/office/drawing/2014/main" id="{879D6E42-6ECF-4C87-B96F-DDB08028E9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2243579"/>
            <a:ext cx="5105064" cy="3448931"/>
          </a:xfrm>
          <a:prstGeom prst="rect">
            <a:avLst/>
          </a:prstGeom>
        </p:spPr>
      </p:pic>
      <p:pic>
        <p:nvPicPr>
          <p:cNvPr id="5" name="מציין מיקום תוכן 4">
            <a:extLst>
              <a:ext uri="{FF2B5EF4-FFF2-40B4-BE49-F238E27FC236}">
                <a16:creationId xmlns:a16="http://schemas.microsoft.com/office/drawing/2014/main" id="{6956AAA8-A84E-48D0-99CA-4CDB2F638F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243579"/>
            <a:ext cx="4544505" cy="3448931"/>
          </a:xfrm>
          <a:prstGeom prst="rect">
            <a:avLst/>
          </a:prstGeom>
        </p:spPr>
      </p:pic>
      <p:sp>
        <p:nvSpPr>
          <p:cNvPr id="3" name="TextBox 2">
            <a:extLst>
              <a:ext uri="{FF2B5EF4-FFF2-40B4-BE49-F238E27FC236}">
                <a16:creationId xmlns:a16="http://schemas.microsoft.com/office/drawing/2014/main" id="{0E850E44-1DF9-41D3-9941-04E2E70BCCB1}"/>
              </a:ext>
            </a:extLst>
          </p:cNvPr>
          <p:cNvSpPr txBox="1"/>
          <p:nvPr/>
        </p:nvSpPr>
        <p:spPr>
          <a:xfrm>
            <a:off x="2828040" y="5882326"/>
            <a:ext cx="7230359" cy="923330"/>
          </a:xfrm>
          <a:prstGeom prst="rect">
            <a:avLst/>
          </a:prstGeom>
          <a:noFill/>
        </p:spPr>
        <p:txBody>
          <a:bodyPr wrap="square" rtlCol="1">
            <a:spAutoFit/>
          </a:bodyPr>
          <a:lstStyle/>
          <a:p>
            <a:pPr algn="l"/>
            <a:r>
              <a:rPr lang="en-US" dirty="0"/>
              <a:t>First, the Hebrew letters were opposite. In order to flip them, we used </a:t>
            </a:r>
            <a:r>
              <a:rPr lang="en-US" dirty="0" err="1"/>
              <a:t>bidialg.get_display</a:t>
            </a:r>
            <a:r>
              <a:rPr lang="en-US" dirty="0"/>
              <a:t>() function from bidi library </a:t>
            </a:r>
          </a:p>
          <a:p>
            <a:pPr algn="l"/>
            <a:endParaRPr lang="he-IL" dirty="0"/>
          </a:p>
        </p:txBody>
      </p:sp>
    </p:spTree>
    <p:extLst>
      <p:ext uri="{BB962C8B-B14F-4D97-AF65-F5344CB8AC3E}">
        <p14:creationId xmlns:p14="http://schemas.microsoft.com/office/powerpoint/2010/main" val="898150082"/>
      </p:ext>
    </p:extLst>
  </p:cSld>
  <p:clrMapOvr>
    <a:masterClrMapping/>
  </p:clrMapOvr>
  <p:transition spd="slow">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713A71C-DF84-427A-88FD-6663779E6BB4}"/>
              </a:ext>
            </a:extLst>
          </p:cNvPr>
          <p:cNvSpPr>
            <a:spLocks noGrp="1"/>
          </p:cNvSpPr>
          <p:nvPr>
            <p:ph type="title"/>
          </p:nvPr>
        </p:nvSpPr>
        <p:spPr/>
        <p:txBody>
          <a:bodyPr>
            <a:normAutofit fontScale="90000"/>
          </a:bodyPr>
          <a:lstStyle/>
          <a:p>
            <a:pPr algn="l"/>
            <a:r>
              <a:rPr lang="en-US" sz="3200" dirty="0"/>
              <a:t>The correlations between Floor, rooms number, size and price. For instance, as we can see in the matrix the highest correlation is between size and rooms number(around 0.66).</a:t>
            </a:r>
            <a:endParaRPr lang="he-IL" dirty="0"/>
          </a:p>
        </p:txBody>
      </p:sp>
      <p:pic>
        <p:nvPicPr>
          <p:cNvPr id="5" name="מציין מיקום תוכן 4">
            <a:extLst>
              <a:ext uri="{FF2B5EF4-FFF2-40B4-BE49-F238E27FC236}">
                <a16:creationId xmlns:a16="http://schemas.microsoft.com/office/drawing/2014/main" id="{FFC3B85A-0B83-4F92-BCED-90AEF7C292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56343" y="2243580"/>
            <a:ext cx="4804994" cy="3650580"/>
          </a:xfrm>
        </p:spPr>
      </p:pic>
      <p:pic>
        <p:nvPicPr>
          <p:cNvPr id="7" name="תמונה 6">
            <a:extLst>
              <a:ext uri="{FF2B5EF4-FFF2-40B4-BE49-F238E27FC236}">
                <a16:creationId xmlns:a16="http://schemas.microsoft.com/office/drawing/2014/main" id="{75B223D5-D034-4DDC-8142-36602E9FDE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243580"/>
            <a:ext cx="4894559" cy="3650580"/>
          </a:xfrm>
          <a:prstGeom prst="rect">
            <a:avLst/>
          </a:prstGeom>
        </p:spPr>
      </p:pic>
    </p:spTree>
    <p:extLst>
      <p:ext uri="{BB962C8B-B14F-4D97-AF65-F5344CB8AC3E}">
        <p14:creationId xmlns:p14="http://schemas.microsoft.com/office/powerpoint/2010/main" val="362188766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B6AC767-BC75-4A07-BC06-DE4E8D420CBC}"/>
              </a:ext>
            </a:extLst>
          </p:cNvPr>
          <p:cNvSpPr>
            <a:spLocks noGrp="1"/>
          </p:cNvSpPr>
          <p:nvPr>
            <p:ph type="title"/>
          </p:nvPr>
        </p:nvSpPr>
        <p:spPr>
          <a:xfrm>
            <a:off x="838200" y="317991"/>
            <a:ext cx="10515600" cy="1325563"/>
          </a:xfrm>
        </p:spPr>
        <p:txBody>
          <a:bodyPr>
            <a:normAutofit/>
          </a:bodyPr>
          <a:lstStyle/>
          <a:p>
            <a:pPr algn="l"/>
            <a:r>
              <a:rPr lang="en-US" sz="2400" dirty="0"/>
              <a:t>The correlation between price and size:</a:t>
            </a:r>
            <a:br>
              <a:rPr lang="en-US" sz="2400" dirty="0"/>
            </a:br>
            <a:r>
              <a:rPr lang="en-US" sz="2400" dirty="0"/>
              <a:t>As we can see, for the most part, the bigger the apartment, the more expensive it is.</a:t>
            </a:r>
            <a:endParaRPr lang="he-IL" dirty="0"/>
          </a:p>
        </p:txBody>
      </p:sp>
      <p:pic>
        <p:nvPicPr>
          <p:cNvPr id="5" name="מציין מיקום תוכן 4">
            <a:extLst>
              <a:ext uri="{FF2B5EF4-FFF2-40B4-BE49-F238E27FC236}">
                <a16:creationId xmlns:a16="http://schemas.microsoft.com/office/drawing/2014/main" id="{6047A6F7-B3D7-455B-9309-3536B70636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63171" y="1825625"/>
            <a:ext cx="4465658" cy="4351338"/>
          </a:xfrm>
        </p:spPr>
      </p:pic>
    </p:spTree>
    <p:extLst>
      <p:ext uri="{BB962C8B-B14F-4D97-AF65-F5344CB8AC3E}">
        <p14:creationId xmlns:p14="http://schemas.microsoft.com/office/powerpoint/2010/main" val="1211632034"/>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E1E90C1-252F-4CAC-ADA3-9212F2F87B2D}"/>
              </a:ext>
            </a:extLst>
          </p:cNvPr>
          <p:cNvSpPr>
            <a:spLocks noGrp="1"/>
          </p:cNvSpPr>
          <p:nvPr>
            <p:ph type="title"/>
          </p:nvPr>
        </p:nvSpPr>
        <p:spPr/>
        <p:txBody>
          <a:bodyPr>
            <a:normAutofit/>
          </a:bodyPr>
          <a:lstStyle/>
          <a:p>
            <a:pPr algn="l"/>
            <a:r>
              <a:rPr lang="en-US" sz="2400" dirty="0"/>
              <a:t>Correlation between rooms number and size:</a:t>
            </a:r>
            <a:br>
              <a:rPr lang="en-US" sz="2400" dirty="0"/>
            </a:br>
            <a:r>
              <a:rPr lang="en-US" sz="2400" dirty="0"/>
              <a:t>The more rooms there are, the bigger the apartment.</a:t>
            </a:r>
            <a:endParaRPr lang="he-IL" sz="2400" dirty="0"/>
          </a:p>
        </p:txBody>
      </p:sp>
      <p:pic>
        <p:nvPicPr>
          <p:cNvPr id="5" name="מציין מיקום תוכן 4">
            <a:extLst>
              <a:ext uri="{FF2B5EF4-FFF2-40B4-BE49-F238E27FC236}">
                <a16:creationId xmlns:a16="http://schemas.microsoft.com/office/drawing/2014/main" id="{3799ED17-C4A2-4AF7-A08D-452A746DFC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34166" y="1825625"/>
            <a:ext cx="4523668" cy="4351338"/>
          </a:xfrm>
        </p:spPr>
      </p:pic>
    </p:spTree>
    <p:extLst>
      <p:ext uri="{BB962C8B-B14F-4D97-AF65-F5344CB8AC3E}">
        <p14:creationId xmlns:p14="http://schemas.microsoft.com/office/powerpoint/2010/main" val="92203953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535DCA9-59AC-4BB9-BD0A-3508B923BB84}"/>
              </a:ext>
            </a:extLst>
          </p:cNvPr>
          <p:cNvSpPr>
            <a:spLocks noGrp="1"/>
          </p:cNvSpPr>
          <p:nvPr>
            <p:ph type="title"/>
          </p:nvPr>
        </p:nvSpPr>
        <p:spPr>
          <a:xfrm>
            <a:off x="838199" y="338192"/>
            <a:ext cx="10917026" cy="1325563"/>
          </a:xfrm>
        </p:spPr>
        <p:txBody>
          <a:bodyPr>
            <a:normAutofit/>
          </a:bodyPr>
          <a:lstStyle/>
          <a:p>
            <a:pPr algn="l"/>
            <a:r>
              <a:rPr lang="en-US" sz="2800" dirty="0"/>
              <a:t>An average price for an apartment, penthouse and ground apartment(in millions):</a:t>
            </a:r>
            <a:endParaRPr lang="he-IL" sz="2800" dirty="0"/>
          </a:p>
        </p:txBody>
      </p:sp>
      <p:pic>
        <p:nvPicPr>
          <p:cNvPr id="5" name="מציין מיקום תוכן 4">
            <a:extLst>
              <a:ext uri="{FF2B5EF4-FFF2-40B4-BE49-F238E27FC236}">
                <a16:creationId xmlns:a16="http://schemas.microsoft.com/office/drawing/2014/main" id="{07450192-CD17-4511-9C8B-6881D77349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48012" y="2128413"/>
            <a:ext cx="5895975" cy="3171825"/>
          </a:xfrm>
        </p:spPr>
      </p:pic>
      <p:sp>
        <p:nvSpPr>
          <p:cNvPr id="3" name="TextBox 2">
            <a:extLst>
              <a:ext uri="{FF2B5EF4-FFF2-40B4-BE49-F238E27FC236}">
                <a16:creationId xmlns:a16="http://schemas.microsoft.com/office/drawing/2014/main" id="{2811C130-661E-4A85-A428-346E302C47B5}"/>
              </a:ext>
            </a:extLst>
          </p:cNvPr>
          <p:cNvSpPr txBox="1"/>
          <p:nvPr/>
        </p:nvSpPr>
        <p:spPr>
          <a:xfrm>
            <a:off x="2243579" y="5548080"/>
            <a:ext cx="7965650" cy="646331"/>
          </a:xfrm>
          <a:prstGeom prst="rect">
            <a:avLst/>
          </a:prstGeom>
          <a:noFill/>
        </p:spPr>
        <p:txBody>
          <a:bodyPr wrap="square" rtlCol="1">
            <a:spAutoFit/>
          </a:bodyPr>
          <a:lstStyle/>
          <a:p>
            <a:pPr algn="l"/>
            <a:r>
              <a:rPr lang="en-US" dirty="0"/>
              <a:t>Since the letters here are in Hebrew too, we used again bidialg.get_display() function from bidi library.</a:t>
            </a:r>
          </a:p>
        </p:txBody>
      </p:sp>
    </p:spTree>
    <p:extLst>
      <p:ext uri="{BB962C8B-B14F-4D97-AF65-F5344CB8AC3E}">
        <p14:creationId xmlns:p14="http://schemas.microsoft.com/office/powerpoint/2010/main" val="380113478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26A9F08-844E-4783-94B1-6F8A0356B2CC}"/>
              </a:ext>
            </a:extLst>
          </p:cNvPr>
          <p:cNvSpPr>
            <a:spLocks noGrp="1"/>
          </p:cNvSpPr>
          <p:nvPr>
            <p:ph type="title"/>
          </p:nvPr>
        </p:nvSpPr>
        <p:spPr>
          <a:xfrm>
            <a:off x="838200" y="254523"/>
            <a:ext cx="10515600" cy="2123551"/>
          </a:xfrm>
        </p:spPr>
        <p:txBody>
          <a:bodyPr>
            <a:normAutofit fontScale="90000"/>
          </a:bodyPr>
          <a:lstStyle/>
          <a:p>
            <a:pPr algn="l"/>
            <a:r>
              <a:rPr lang="en-US" sz="2400" dirty="0"/>
              <a:t>The average number of rooms in a house:</a:t>
            </a:r>
            <a:br>
              <a:rPr lang="en-US" sz="2400" dirty="0"/>
            </a:br>
            <a:r>
              <a:rPr lang="en-US" sz="2400" dirty="0"/>
              <a:t>we visualized it with two different graphs: the first is a </a:t>
            </a:r>
            <a:r>
              <a:rPr lang="en-US" sz="2400" dirty="0" err="1"/>
              <a:t>barplot</a:t>
            </a:r>
            <a:r>
              <a:rPr lang="en-US" sz="2400" dirty="0"/>
              <a:t> graph of df['</a:t>
            </a:r>
            <a:r>
              <a:rPr lang="en-US" sz="2400" dirty="0" err="1"/>
              <a:t>NumOfRooms</a:t>
            </a:r>
            <a:r>
              <a:rPr lang="en-US" sz="2400" dirty="0"/>
              <a:t>'].value_counts() function, and the pieplot graph relies on the </a:t>
            </a:r>
            <a:r>
              <a:rPr lang="en-US" sz="2400" dirty="0" err="1"/>
              <a:t>barplot</a:t>
            </a:r>
            <a:r>
              <a:rPr lang="en-US" sz="2400" dirty="0"/>
              <a:t> graph. It can be useful for instance for a contractor who wants to know what is the most profitable number of rooms. </a:t>
            </a:r>
            <a:br>
              <a:rPr lang="en-US" sz="2400" dirty="0"/>
            </a:br>
            <a:r>
              <a:rPr lang="en-US" sz="2400" dirty="0"/>
              <a:t>Match exists between the two graphs. For example, the left bar is the highest which matches the biggest part of the pieplot.</a:t>
            </a:r>
            <a:endParaRPr lang="he-IL" sz="2400" dirty="0"/>
          </a:p>
        </p:txBody>
      </p:sp>
      <p:pic>
        <p:nvPicPr>
          <p:cNvPr id="9" name="מציין מיקום תוכן 8">
            <a:extLst>
              <a:ext uri="{FF2B5EF4-FFF2-40B4-BE49-F238E27FC236}">
                <a16:creationId xmlns:a16="http://schemas.microsoft.com/office/drawing/2014/main" id="{DEC81D21-257B-4056-BB95-2AA4B8A6F0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2638" y="2978870"/>
            <a:ext cx="4010025" cy="3799002"/>
          </a:xfrm>
        </p:spPr>
      </p:pic>
      <p:pic>
        <p:nvPicPr>
          <p:cNvPr id="11" name="תמונה 10">
            <a:extLst>
              <a:ext uri="{FF2B5EF4-FFF2-40B4-BE49-F238E27FC236}">
                <a16:creationId xmlns:a16="http://schemas.microsoft.com/office/drawing/2014/main" id="{E058A41A-150F-4065-8AC2-B0C31C4318F8}"/>
              </a:ext>
            </a:extLst>
          </p:cNvPr>
          <p:cNvPicPr>
            <a:picLocks noChangeAspect="1"/>
          </p:cNvPicPr>
          <p:nvPr/>
        </p:nvPicPr>
        <p:blipFill rotWithShape="1">
          <a:blip r:embed="rId3">
            <a:extLst>
              <a:ext uri="{28A0092B-C50C-407E-A947-70E740481C1C}">
                <a14:useLocalDpi xmlns:a14="http://schemas.microsoft.com/office/drawing/2010/main" val="0"/>
              </a:ext>
            </a:extLst>
          </a:blip>
          <a:srcRect t="2729" r="8353"/>
          <a:stretch/>
        </p:blipFill>
        <p:spPr>
          <a:xfrm>
            <a:off x="6653852" y="2978869"/>
            <a:ext cx="4010025" cy="3799001"/>
          </a:xfrm>
          <a:prstGeom prst="rect">
            <a:avLst/>
          </a:prstGeom>
        </p:spPr>
      </p:pic>
    </p:spTree>
    <p:extLst>
      <p:ext uri="{BB962C8B-B14F-4D97-AF65-F5344CB8AC3E}">
        <p14:creationId xmlns:p14="http://schemas.microsoft.com/office/powerpoint/2010/main" val="1701050674"/>
      </p:ext>
    </p:extLst>
  </p:cSld>
  <p:clrMapOvr>
    <a:masterClrMapping/>
  </p:clrMapOvr>
  <p:transition spd="slow">
    <p:wheel spokes="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EA887503-C69C-4321-AE3E-65A607B71997}"/>
              </a:ext>
            </a:extLst>
          </p:cNvPr>
          <p:cNvSpPr>
            <a:spLocks noGrp="1"/>
          </p:cNvSpPr>
          <p:nvPr>
            <p:ph idx="1"/>
          </p:nvPr>
        </p:nvSpPr>
        <p:spPr>
          <a:xfrm>
            <a:off x="838200" y="2115227"/>
            <a:ext cx="10515600" cy="2425864"/>
          </a:xfrm>
        </p:spPr>
        <p:txBody>
          <a:bodyPr/>
          <a:lstStyle/>
          <a:p>
            <a:pPr marL="0" indent="0" algn="ctr">
              <a:buNone/>
            </a:pPr>
            <a:r>
              <a:rPr lang="en-US" b="1" dirty="0"/>
              <a:t>We used two supervised learning models: </a:t>
            </a:r>
          </a:p>
          <a:p>
            <a:pPr marL="0" indent="0" algn="ctr">
              <a:buNone/>
            </a:pPr>
            <a:r>
              <a:rPr lang="en-US" dirty="0"/>
              <a:t>Random forest regressor.</a:t>
            </a:r>
          </a:p>
          <a:p>
            <a:pPr marL="0" indent="0" algn="ctr">
              <a:buNone/>
            </a:pPr>
            <a:r>
              <a:rPr lang="en-US" dirty="0"/>
              <a:t>Linear regression.</a:t>
            </a:r>
          </a:p>
          <a:p>
            <a:pPr marL="0" indent="0" algn="ctr">
              <a:buNone/>
            </a:pPr>
            <a:r>
              <a:rPr lang="en-US" dirty="0"/>
              <a:t> </a:t>
            </a:r>
            <a:endParaRPr lang="he-IL" dirty="0"/>
          </a:p>
        </p:txBody>
      </p:sp>
      <p:sp>
        <p:nvSpPr>
          <p:cNvPr id="4" name="מלבן 3">
            <a:extLst>
              <a:ext uri="{FF2B5EF4-FFF2-40B4-BE49-F238E27FC236}">
                <a16:creationId xmlns:a16="http://schemas.microsoft.com/office/drawing/2014/main" id="{28352940-049D-4EDF-94B8-F3AA7D764298}"/>
              </a:ext>
            </a:extLst>
          </p:cNvPr>
          <p:cNvSpPr/>
          <p:nvPr/>
        </p:nvSpPr>
        <p:spPr>
          <a:xfrm>
            <a:off x="3622884" y="374964"/>
            <a:ext cx="4361771"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Modeling data</a:t>
            </a:r>
            <a:endParaRPr lang="he-IL"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17240580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invX="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71503936-4CFA-4B9B-825B-36DC4CE8E329}"/>
              </a:ext>
            </a:extLst>
          </p:cNvPr>
          <p:cNvSpPr>
            <a:spLocks noGrp="1"/>
          </p:cNvSpPr>
          <p:nvPr>
            <p:ph idx="1"/>
          </p:nvPr>
        </p:nvSpPr>
        <p:spPr>
          <a:xfrm>
            <a:off x="838200" y="1725104"/>
            <a:ext cx="10515600" cy="4778587"/>
          </a:xfrm>
        </p:spPr>
        <p:txBody>
          <a:bodyPr>
            <a:normAutofit fontScale="85000" lnSpcReduction="10000"/>
          </a:bodyPr>
          <a:lstStyle/>
          <a:p>
            <a:pPr marL="0" indent="0" algn="ctr">
              <a:buNone/>
            </a:pPr>
            <a:r>
              <a:rPr lang="en-US" b="1" u="sng" dirty="0">
                <a:solidFill>
                  <a:schemeClr val="accent2"/>
                </a:solidFill>
              </a:rPr>
              <a:t>A little bit of background:</a:t>
            </a:r>
          </a:p>
          <a:p>
            <a:pPr marL="0" indent="0" algn="l">
              <a:buNone/>
            </a:pPr>
            <a:r>
              <a:rPr lang="en-US" dirty="0"/>
              <a:t>The Israeli housing market has been in a strange situation in recent months. Far fewer transactions have been recorded, but prices have risen dramatically.</a:t>
            </a:r>
          </a:p>
          <a:p>
            <a:pPr marL="0" indent="0" algn="l">
              <a:buNone/>
            </a:pPr>
            <a:r>
              <a:rPr lang="en-US" dirty="0"/>
              <a:t>As of the 12-month period, ending September 2022, housing prices increased by 19%. Meanwhile, a review by the Finance Ministry, published earlier this month, shows that in Q2/2022, 27,000 units were purchased on the open market — a 19% drop from the same period in 2021 and the lowest level since Q3/2020. </a:t>
            </a:r>
          </a:p>
          <a:p>
            <a:pPr marL="0" indent="0" algn="l">
              <a:buNone/>
            </a:pPr>
            <a:r>
              <a:rPr lang="en-US" dirty="0"/>
              <a:t>Buyers are sitting on the sidelines waiting for prices to fall, after the Bank of Israel’s interest rate hiker. Moreover, they are hoping that some real estate investors will soon realize their profits, by putting their assets on the market, adding to supply.</a:t>
            </a:r>
          </a:p>
          <a:p>
            <a:pPr marL="0" indent="0" algn="l">
              <a:buNone/>
            </a:pPr>
            <a:r>
              <a:rPr lang="en-US" dirty="0"/>
              <a:t>source:</a:t>
            </a:r>
          </a:p>
          <a:p>
            <a:pPr marL="0" indent="0" algn="l">
              <a:buNone/>
            </a:pPr>
            <a:r>
              <a:rPr lang="en-US" dirty="0">
                <a:solidFill>
                  <a:schemeClr val="bg1"/>
                </a:solidFill>
                <a:hlinkClick r:id="rId2"/>
              </a:rPr>
              <a:t>https://www.al-monitor.com/originals/2022/11/israeli-housing-prices-expected-continue-rise</a:t>
            </a:r>
            <a:endParaRPr lang="he-IL" dirty="0">
              <a:solidFill>
                <a:schemeClr val="bg1"/>
              </a:solidFill>
            </a:endParaRPr>
          </a:p>
          <a:p>
            <a:pPr marL="0" indent="0" algn="l">
              <a:buNone/>
            </a:pPr>
            <a:endParaRPr lang="en-US" dirty="0">
              <a:solidFill>
                <a:schemeClr val="bg1"/>
              </a:solidFill>
            </a:endParaRPr>
          </a:p>
        </p:txBody>
      </p:sp>
      <p:sp>
        <p:nvSpPr>
          <p:cNvPr id="4" name="מלבן 3">
            <a:extLst>
              <a:ext uri="{FF2B5EF4-FFF2-40B4-BE49-F238E27FC236}">
                <a16:creationId xmlns:a16="http://schemas.microsoft.com/office/drawing/2014/main" id="{176E96B9-417D-4D63-9207-B8A4B428DA21}"/>
              </a:ext>
            </a:extLst>
          </p:cNvPr>
          <p:cNvSpPr/>
          <p:nvPr/>
        </p:nvSpPr>
        <p:spPr>
          <a:xfrm>
            <a:off x="699362" y="354309"/>
            <a:ext cx="10793276"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u="sng" cap="none" spc="0" dirty="0">
                <a:ln/>
                <a:solidFill>
                  <a:schemeClr val="accent4"/>
                </a:solidFill>
                <a:effectLst/>
              </a:rPr>
              <a:t>The Israeli housing prices these days:</a:t>
            </a:r>
            <a:endParaRPr lang="he-IL" sz="5400" b="1" cap="none" spc="0" dirty="0">
              <a:ln/>
              <a:solidFill>
                <a:schemeClr val="accent4"/>
              </a:solidFill>
              <a:effectLst/>
            </a:endParaRPr>
          </a:p>
        </p:txBody>
      </p:sp>
    </p:spTree>
    <p:extLst>
      <p:ext uri="{BB962C8B-B14F-4D97-AF65-F5344CB8AC3E}">
        <p14:creationId xmlns:p14="http://schemas.microsoft.com/office/powerpoint/2010/main" val="25612321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EC991206-78BC-4D5D-A6F3-868DDD0D770B}"/>
              </a:ext>
            </a:extLst>
          </p:cNvPr>
          <p:cNvSpPr>
            <a:spLocks noGrp="1"/>
          </p:cNvSpPr>
          <p:nvPr>
            <p:ph idx="1"/>
          </p:nvPr>
        </p:nvSpPr>
        <p:spPr>
          <a:xfrm>
            <a:off x="743932" y="1649691"/>
            <a:ext cx="10515600" cy="3412503"/>
          </a:xfrm>
        </p:spPr>
        <p:txBody>
          <a:bodyPr/>
          <a:lstStyle/>
          <a:p>
            <a:pPr marL="0" indent="0" algn="l">
              <a:buNone/>
            </a:pPr>
            <a:r>
              <a:rPr lang="en-US" dirty="0"/>
              <a:t>First, we tried to use random forest classifier model, but it didn’t predict the result accurately:</a:t>
            </a:r>
          </a:p>
          <a:p>
            <a:pPr marL="0" indent="0" algn="l">
              <a:buNone/>
            </a:pPr>
            <a:endParaRPr lang="en-US" dirty="0"/>
          </a:p>
          <a:p>
            <a:pPr marL="0" indent="0" algn="l">
              <a:buNone/>
            </a:pPr>
            <a:endParaRPr lang="en-US" dirty="0"/>
          </a:p>
          <a:p>
            <a:pPr marL="0" indent="0" algn="l">
              <a:buNone/>
            </a:pPr>
            <a:r>
              <a:rPr lang="en-US" dirty="0"/>
              <a:t>so we tried another model…</a:t>
            </a:r>
          </a:p>
          <a:p>
            <a:pPr marL="0" indent="0" algn="l">
              <a:buNone/>
            </a:pPr>
            <a:r>
              <a:rPr lang="en-US" dirty="0"/>
              <a:t>With the random forest regressor, we succeeded to predict accurately the result, with the parameters: Floor, rooms number, size.</a:t>
            </a:r>
            <a:endParaRPr lang="he-IL" dirty="0"/>
          </a:p>
          <a:p>
            <a:pPr marL="0" indent="0">
              <a:buNone/>
            </a:pPr>
            <a:endParaRPr lang="he-IL" dirty="0"/>
          </a:p>
        </p:txBody>
      </p:sp>
      <p:pic>
        <p:nvPicPr>
          <p:cNvPr id="7" name="תמונה 6">
            <a:extLst>
              <a:ext uri="{FF2B5EF4-FFF2-40B4-BE49-F238E27FC236}">
                <a16:creationId xmlns:a16="http://schemas.microsoft.com/office/drawing/2014/main" id="{79B692FB-649E-4ADC-ABD8-6F79922B45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932" y="5244408"/>
            <a:ext cx="10515600" cy="1325563"/>
          </a:xfrm>
          <a:prstGeom prst="rect">
            <a:avLst/>
          </a:prstGeom>
        </p:spPr>
      </p:pic>
      <p:pic>
        <p:nvPicPr>
          <p:cNvPr id="9" name="תמונה 8">
            <a:extLst>
              <a:ext uri="{FF2B5EF4-FFF2-40B4-BE49-F238E27FC236}">
                <a16:creationId xmlns:a16="http://schemas.microsoft.com/office/drawing/2014/main" id="{139D6CF4-CDA8-415C-9C6C-605181C5BF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7948" y="2795414"/>
            <a:ext cx="4752563" cy="441788"/>
          </a:xfrm>
          <a:prstGeom prst="rect">
            <a:avLst/>
          </a:prstGeom>
        </p:spPr>
      </p:pic>
      <p:sp>
        <p:nvSpPr>
          <p:cNvPr id="4" name="מלבן 3">
            <a:extLst>
              <a:ext uri="{FF2B5EF4-FFF2-40B4-BE49-F238E27FC236}">
                <a16:creationId xmlns:a16="http://schemas.microsoft.com/office/drawing/2014/main" id="{BF1BF586-B440-4078-B1A7-8457024D1561}"/>
              </a:ext>
            </a:extLst>
          </p:cNvPr>
          <p:cNvSpPr/>
          <p:nvPr/>
        </p:nvSpPr>
        <p:spPr>
          <a:xfrm>
            <a:off x="135948" y="440108"/>
            <a:ext cx="11704118" cy="769441"/>
          </a:xfrm>
          <a:prstGeom prst="rect">
            <a:avLst/>
          </a:prstGeom>
          <a:noFill/>
        </p:spPr>
        <p:txBody>
          <a:bodyPr wrap="square" lIns="91440" tIns="45720" rIns="91440" bIns="45720">
            <a:spAutoFit/>
          </a:bodyPr>
          <a:lstStyle/>
          <a:p>
            <a:pPr algn="ctr"/>
            <a:r>
              <a:rPr lang="en-US" sz="4400" b="1" u="sng"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a:t>
            </a:r>
            <a:r>
              <a:rPr lang="en-US" sz="4400" b="1" u="sng"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upervised learning-</a:t>
            </a:r>
            <a:r>
              <a:rPr lang="en-US" sz="4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random forest regressor</a:t>
            </a:r>
            <a:endParaRPr lang="he-IL" sz="4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1999082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invX="1"/>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4C7AB623-E816-47EF-96E1-EB752C16C854}"/>
              </a:ext>
            </a:extLst>
          </p:cNvPr>
          <p:cNvSpPr>
            <a:spLocks noGrp="1"/>
          </p:cNvSpPr>
          <p:nvPr>
            <p:ph idx="1"/>
          </p:nvPr>
        </p:nvSpPr>
        <p:spPr/>
        <p:txBody>
          <a:bodyPr/>
          <a:lstStyle/>
          <a:p>
            <a:pPr marL="0" indent="0" algn="l">
              <a:buNone/>
            </a:pPr>
            <a:r>
              <a:rPr lang="en-US" dirty="0"/>
              <a:t>First, we were encountered with inaccurate prediction. We tried to improve our model until eventually we got an accurate score.  </a:t>
            </a:r>
            <a:endParaRPr lang="he-IL" dirty="0"/>
          </a:p>
        </p:txBody>
      </p:sp>
      <p:pic>
        <p:nvPicPr>
          <p:cNvPr id="5" name="תמונה 4">
            <a:extLst>
              <a:ext uri="{FF2B5EF4-FFF2-40B4-BE49-F238E27FC236}">
                <a16:creationId xmlns:a16="http://schemas.microsoft.com/office/drawing/2014/main" id="{17C8E9A1-746D-4EE3-908B-D1D9D1222A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6630" y="3429000"/>
            <a:ext cx="10147169" cy="2026468"/>
          </a:xfrm>
          <a:prstGeom prst="rect">
            <a:avLst/>
          </a:prstGeom>
        </p:spPr>
      </p:pic>
      <p:sp>
        <p:nvSpPr>
          <p:cNvPr id="4" name="מלבן 3">
            <a:extLst>
              <a:ext uri="{FF2B5EF4-FFF2-40B4-BE49-F238E27FC236}">
                <a16:creationId xmlns:a16="http://schemas.microsoft.com/office/drawing/2014/main" id="{D91EC4BF-44D6-4903-A7F9-C90A66F359D1}"/>
              </a:ext>
            </a:extLst>
          </p:cNvPr>
          <p:cNvSpPr/>
          <p:nvPr/>
        </p:nvSpPr>
        <p:spPr>
          <a:xfrm>
            <a:off x="771034" y="479202"/>
            <a:ext cx="10733131" cy="923330"/>
          </a:xfrm>
          <a:prstGeom prst="rect">
            <a:avLst/>
          </a:prstGeom>
          <a:noFill/>
        </p:spPr>
        <p:txBody>
          <a:bodyPr wrap="none" lIns="91440" tIns="45720" rIns="91440" bIns="45720">
            <a:spAutoFit/>
          </a:bodyPr>
          <a:lstStyle/>
          <a:p>
            <a:pPr algn="ctr"/>
            <a:r>
              <a:rPr lang="en-US" sz="5400" b="1" u="sng" cap="none" spc="0" dirty="0">
                <a:ln w="0"/>
                <a:solidFill>
                  <a:schemeClr val="accent1"/>
                </a:solidFill>
                <a:effectLst>
                  <a:outerShdw blurRad="38100" dist="25400" dir="5400000" algn="ctr" rotWithShape="0">
                    <a:srgbClr val="6E747A">
                      <a:alpha val="43000"/>
                    </a:srgbClr>
                  </a:outerShdw>
                </a:effectLst>
              </a:rPr>
              <a:t>Supervised learning</a:t>
            </a:r>
            <a:r>
              <a:rPr lang="en-US" sz="5400" b="0" cap="none" spc="0" dirty="0">
                <a:ln w="0"/>
                <a:solidFill>
                  <a:schemeClr val="accent1"/>
                </a:solidFill>
                <a:effectLst>
                  <a:outerShdw blurRad="38100" dist="25400" dir="5400000" algn="ctr" rotWithShape="0">
                    <a:srgbClr val="6E747A">
                      <a:alpha val="43000"/>
                    </a:srgbClr>
                  </a:outerShdw>
                </a:effectLst>
              </a:rPr>
              <a:t>-linear regression</a:t>
            </a:r>
            <a:endParaRPr lang="he-IL"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5379694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invX="1"/>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4F57051F-BAA4-4126-9DAD-826AC91134B6}"/>
              </a:ext>
            </a:extLst>
          </p:cNvPr>
          <p:cNvSpPr>
            <a:spLocks noGrp="1"/>
          </p:cNvSpPr>
          <p:nvPr>
            <p:ph idx="1"/>
          </p:nvPr>
        </p:nvSpPr>
        <p:spPr>
          <a:xfrm>
            <a:off x="949036" y="1690688"/>
            <a:ext cx="10515600" cy="4351338"/>
          </a:xfrm>
        </p:spPr>
        <p:txBody>
          <a:bodyPr/>
          <a:lstStyle/>
          <a:p>
            <a:pPr marL="0" indent="0" algn="l">
              <a:buNone/>
            </a:pPr>
            <a:r>
              <a:rPr lang="en-US" dirty="0"/>
              <a:t>This was a challenging and a complex project, which made us understand the trend of change in the real estate field.</a:t>
            </a:r>
          </a:p>
          <a:p>
            <a:pPr marL="0" indent="0" algn="l">
              <a:buNone/>
            </a:pPr>
            <a:r>
              <a:rPr lang="en-US" dirty="0"/>
              <a:t>Collecting the data was tough, since it was a dynamic website. Every reloading, the website’s content had changed. </a:t>
            </a:r>
          </a:p>
          <a:p>
            <a:pPr marL="0" indent="0" algn="l">
              <a:buNone/>
            </a:pPr>
            <a:r>
              <a:rPr lang="en-US" dirty="0"/>
              <a:t>Finally, we attained our purpose, which was to predict the price of an apartment, with an average accuracy of 75.7%. </a:t>
            </a:r>
            <a:endParaRPr lang="he-IL" dirty="0"/>
          </a:p>
        </p:txBody>
      </p:sp>
      <p:sp>
        <p:nvSpPr>
          <p:cNvPr id="4" name="מלבן 3">
            <a:extLst>
              <a:ext uri="{FF2B5EF4-FFF2-40B4-BE49-F238E27FC236}">
                <a16:creationId xmlns:a16="http://schemas.microsoft.com/office/drawing/2014/main" id="{45B62091-782A-4A5C-BAAC-484A9E105F94}"/>
              </a:ext>
            </a:extLst>
          </p:cNvPr>
          <p:cNvSpPr/>
          <p:nvPr/>
        </p:nvSpPr>
        <p:spPr>
          <a:xfrm>
            <a:off x="2436314" y="431525"/>
            <a:ext cx="6829178" cy="923330"/>
          </a:xfrm>
          <a:prstGeom prst="rect">
            <a:avLst/>
          </a:prstGeom>
          <a:noFill/>
        </p:spPr>
        <p:txBody>
          <a:bodyPr wrap="none" lIns="91440" tIns="45720" rIns="91440" bIns="45720">
            <a:spAutoFit/>
          </a:bodyPr>
          <a:lstStyle/>
          <a:p>
            <a:pPr algn="ctr"/>
            <a:r>
              <a:rPr lang="en-US" sz="5400" b="1" u="sng"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Recap and conclusions:</a:t>
            </a:r>
            <a:endParaRPr lang="he-IL" sz="5400" b="1" u="sng"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10909841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invX="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2C785694-6ADF-48E5-BE83-AAD2E74CA662}"/>
              </a:ext>
            </a:extLst>
          </p:cNvPr>
          <p:cNvSpPr>
            <a:spLocks noGrp="1"/>
          </p:cNvSpPr>
          <p:nvPr>
            <p:ph idx="1"/>
          </p:nvPr>
        </p:nvSpPr>
        <p:spPr/>
        <p:txBody>
          <a:bodyPr/>
          <a:lstStyle/>
          <a:p>
            <a:pPr marL="0" indent="0" algn="l">
              <a:buNone/>
            </a:pPr>
            <a:r>
              <a:rPr lang="en-US" dirty="0"/>
              <a:t>There are many parameters that affect the housing prices.</a:t>
            </a:r>
            <a:endParaRPr lang="he-IL" dirty="0"/>
          </a:p>
          <a:p>
            <a:pPr marL="0" indent="0" algn="l">
              <a:buNone/>
            </a:pPr>
            <a:r>
              <a:rPr lang="en-US" dirty="0"/>
              <a:t>In our project, we were concentrating on the city, size, floor, number of rooms, the type of house(apartment, private house, duplex, penthouse). </a:t>
            </a:r>
          </a:p>
          <a:p>
            <a:pPr marL="0" indent="0" algn="l">
              <a:buNone/>
            </a:pPr>
            <a:r>
              <a:rPr lang="en-US" dirty="0"/>
              <a:t>Our data relies on “yad2” website, from where we extracted the data.</a:t>
            </a:r>
            <a:endParaRPr lang="he-IL" dirty="0"/>
          </a:p>
          <a:p>
            <a:pPr marL="0" indent="0" algn="l">
              <a:buNone/>
            </a:pPr>
            <a:r>
              <a:rPr lang="en-US" dirty="0"/>
              <a:t>Those parameters assisted us to predict the price of an average house in Israel.</a:t>
            </a:r>
          </a:p>
        </p:txBody>
      </p:sp>
      <p:sp>
        <p:nvSpPr>
          <p:cNvPr id="4" name="מלבן 3">
            <a:extLst>
              <a:ext uri="{FF2B5EF4-FFF2-40B4-BE49-F238E27FC236}">
                <a16:creationId xmlns:a16="http://schemas.microsoft.com/office/drawing/2014/main" id="{00F019BF-67E3-4D74-BBF2-83648A98D967}"/>
              </a:ext>
            </a:extLst>
          </p:cNvPr>
          <p:cNvSpPr/>
          <p:nvPr/>
        </p:nvSpPr>
        <p:spPr>
          <a:xfrm>
            <a:off x="441952" y="497513"/>
            <a:ext cx="11308096"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Why houses in Israel are so expensive?</a:t>
            </a:r>
            <a:endParaRPr lang="he-IL"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1386225371"/>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8E1BB5EC-4D28-46DF-BC22-15C24A3109F5}"/>
              </a:ext>
            </a:extLst>
          </p:cNvPr>
          <p:cNvSpPr>
            <a:spLocks noGrp="1"/>
          </p:cNvSpPr>
          <p:nvPr>
            <p:ph idx="1"/>
          </p:nvPr>
        </p:nvSpPr>
        <p:spPr>
          <a:xfrm>
            <a:off x="1017309" y="2598622"/>
            <a:ext cx="10515600" cy="3010326"/>
          </a:xfrm>
        </p:spPr>
        <p:txBody>
          <a:bodyPr/>
          <a:lstStyle/>
          <a:p>
            <a:pPr marL="0" indent="0" algn="l">
              <a:buNone/>
            </a:pPr>
            <a:r>
              <a:rPr lang="en-US" dirty="0"/>
              <a:t>The main goal of the final model is to predict the price of an apartment in Israel.</a:t>
            </a:r>
          </a:p>
          <a:p>
            <a:pPr marL="0" indent="0" algn="l">
              <a:buNone/>
            </a:pPr>
            <a:r>
              <a:rPr lang="en-US" dirty="0"/>
              <a:t>The model can be useful for investors, real estate brokers, etc.</a:t>
            </a:r>
          </a:p>
          <a:p>
            <a:pPr marL="0" indent="0" algn="l">
              <a:buNone/>
            </a:pPr>
            <a:r>
              <a:rPr lang="en-US" dirty="0"/>
              <a:t>We decided to choose this topic since we were interested about the housing crisis, and we wanted to determine if we were willing to invest in the future.</a:t>
            </a:r>
            <a:endParaRPr lang="he-IL" dirty="0"/>
          </a:p>
        </p:txBody>
      </p:sp>
      <p:sp>
        <p:nvSpPr>
          <p:cNvPr id="4" name="מלבן 3">
            <a:extLst>
              <a:ext uri="{FF2B5EF4-FFF2-40B4-BE49-F238E27FC236}">
                <a16:creationId xmlns:a16="http://schemas.microsoft.com/office/drawing/2014/main" id="{F2D8CEAD-693E-4110-9E57-3CF66B80B0C6}"/>
              </a:ext>
            </a:extLst>
          </p:cNvPr>
          <p:cNvSpPr/>
          <p:nvPr/>
        </p:nvSpPr>
        <p:spPr>
          <a:xfrm>
            <a:off x="1225986" y="323722"/>
            <a:ext cx="9740027" cy="1754326"/>
          </a:xfrm>
          <a:prstGeom prst="rect">
            <a:avLst/>
          </a:prstGeom>
          <a:noFill/>
        </p:spPr>
        <p:txBody>
          <a:bodyPr wrap="square" lIns="91440" tIns="45720" rIns="91440" bIns="45720">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The importance of the housing price prediction:</a:t>
            </a:r>
            <a:endParaRPr lang="he-IL"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32183232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3C9A06F0-D6D6-4242-BAD4-B7F57A8C72BD}"/>
              </a:ext>
            </a:extLst>
          </p:cNvPr>
          <p:cNvSpPr>
            <a:spLocks noGrp="1"/>
          </p:cNvSpPr>
          <p:nvPr>
            <p:ph idx="1"/>
          </p:nvPr>
        </p:nvSpPr>
        <p:spPr/>
        <p:txBody>
          <a:bodyPr/>
          <a:lstStyle/>
          <a:p>
            <a:pPr marL="0" indent="0" algn="l">
              <a:buNone/>
            </a:pPr>
            <a:r>
              <a:rPr lang="en-US" dirty="0"/>
              <a:t>1) </a:t>
            </a:r>
            <a:r>
              <a:rPr lang="en-US" b="1" dirty="0"/>
              <a:t>Obtaining data: </a:t>
            </a:r>
            <a:r>
              <a:rPr lang="en-US" dirty="0"/>
              <a:t>web crawling with selenium library in order to collect and obtain the data from yad2 website.</a:t>
            </a:r>
          </a:p>
          <a:p>
            <a:pPr marL="0" indent="0" algn="l">
              <a:buNone/>
            </a:pPr>
            <a:r>
              <a:rPr lang="en-US" dirty="0"/>
              <a:t>2) </a:t>
            </a:r>
            <a:r>
              <a:rPr lang="en-US" b="1" dirty="0"/>
              <a:t>Scrubbing data: </a:t>
            </a:r>
            <a:r>
              <a:rPr lang="en-US" dirty="0"/>
              <a:t>cleaning, formatting, and filtering the data.</a:t>
            </a:r>
          </a:p>
          <a:p>
            <a:pPr marL="0" indent="0" algn="l">
              <a:buNone/>
            </a:pPr>
            <a:r>
              <a:rPr lang="en-US" dirty="0"/>
              <a:t>3) </a:t>
            </a:r>
            <a:r>
              <a:rPr lang="en-US" b="1" dirty="0"/>
              <a:t>Exploring data: </a:t>
            </a:r>
            <a:r>
              <a:rPr lang="en-US" dirty="0"/>
              <a:t>visualizing and understanding the data. Furthermore, we reread our data before the modeling test.</a:t>
            </a:r>
          </a:p>
          <a:p>
            <a:pPr marL="0" indent="0" algn="l">
              <a:buNone/>
            </a:pPr>
            <a:r>
              <a:rPr lang="en-US" dirty="0"/>
              <a:t>4) </a:t>
            </a:r>
            <a:r>
              <a:rPr lang="en-US" b="1" dirty="0"/>
              <a:t>Modeling data: </a:t>
            </a:r>
            <a:r>
              <a:rPr lang="en-US" dirty="0"/>
              <a:t>clustering the data info groups, modeling with unsupervised learning- random forest regressor and  supervised learning-linear regression.</a:t>
            </a:r>
          </a:p>
          <a:p>
            <a:pPr marL="0" indent="0" algn="l">
              <a:buNone/>
            </a:pPr>
            <a:endParaRPr lang="en-US" dirty="0"/>
          </a:p>
        </p:txBody>
      </p:sp>
      <p:sp>
        <p:nvSpPr>
          <p:cNvPr id="10" name="מלבן 9">
            <a:extLst>
              <a:ext uri="{FF2B5EF4-FFF2-40B4-BE49-F238E27FC236}">
                <a16:creationId xmlns:a16="http://schemas.microsoft.com/office/drawing/2014/main" id="{4307EAD2-432E-49DB-8FCD-C576B1D81963}"/>
              </a:ext>
            </a:extLst>
          </p:cNvPr>
          <p:cNvSpPr/>
          <p:nvPr/>
        </p:nvSpPr>
        <p:spPr>
          <a:xfrm>
            <a:off x="3625694" y="681037"/>
            <a:ext cx="4714367" cy="923330"/>
          </a:xfrm>
          <a:prstGeom prst="rect">
            <a:avLst/>
          </a:prstGeom>
          <a:noFill/>
        </p:spPr>
        <p:txBody>
          <a:bodyPr wrap="none" lIns="91440" tIns="45720" rIns="91440" bIns="45720">
            <a:spAutoFit/>
          </a:bodyPr>
          <a:lstStyle/>
          <a:p>
            <a:pPr algn="ctr"/>
            <a:r>
              <a:rPr lang="en-US" sz="5400" b="1" u="sng"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Our main steps:</a:t>
            </a:r>
            <a:endParaRPr lang="he-IL" sz="5400"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Tree>
    <p:extLst>
      <p:ext uri="{BB962C8B-B14F-4D97-AF65-F5344CB8AC3E}">
        <p14:creationId xmlns:p14="http://schemas.microsoft.com/office/powerpoint/2010/main" val="4301322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4B48340-987E-43F8-B5CF-390D6DA8E731}"/>
              </a:ext>
            </a:extLst>
          </p:cNvPr>
          <p:cNvSpPr>
            <a:spLocks noGrp="1"/>
          </p:cNvSpPr>
          <p:nvPr>
            <p:ph type="title"/>
          </p:nvPr>
        </p:nvSpPr>
        <p:spPr/>
        <p:txBody>
          <a:bodyPr/>
          <a:lstStyle/>
          <a:p>
            <a:pPr algn="ctr"/>
            <a:r>
              <a:rPr lang="en-US" b="1" dirty="0">
                <a:ln w="22225">
                  <a:solidFill>
                    <a:schemeClr val="accent2"/>
                  </a:solidFill>
                  <a:prstDash val="solid"/>
                </a:ln>
                <a:solidFill>
                  <a:schemeClr val="accent2">
                    <a:lumMod val="40000"/>
                    <a:lumOff val="60000"/>
                  </a:schemeClr>
                </a:solidFill>
              </a:rPr>
              <a:t>Our first step-web crawling:</a:t>
            </a:r>
            <a:endParaRPr lang="he-IL" b="1" dirty="0">
              <a:ln w="22225">
                <a:solidFill>
                  <a:schemeClr val="accent2"/>
                </a:solidFill>
                <a:prstDash val="solid"/>
              </a:ln>
              <a:solidFill>
                <a:schemeClr val="accent2">
                  <a:lumMod val="40000"/>
                  <a:lumOff val="60000"/>
                </a:schemeClr>
              </a:solidFill>
            </a:endParaRPr>
          </a:p>
        </p:txBody>
      </p:sp>
      <p:sp>
        <p:nvSpPr>
          <p:cNvPr id="3" name="מציין מיקום תוכן 2">
            <a:extLst>
              <a:ext uri="{FF2B5EF4-FFF2-40B4-BE49-F238E27FC236}">
                <a16:creationId xmlns:a16="http://schemas.microsoft.com/office/drawing/2014/main" id="{721953B9-6A4B-4108-9408-1E8B07D4400D}"/>
              </a:ext>
            </a:extLst>
          </p:cNvPr>
          <p:cNvSpPr>
            <a:spLocks noGrp="1"/>
          </p:cNvSpPr>
          <p:nvPr>
            <p:ph idx="1"/>
          </p:nvPr>
        </p:nvSpPr>
        <p:spPr/>
        <p:txBody>
          <a:bodyPr>
            <a:normAutofit fontScale="92500" lnSpcReduction="20000"/>
          </a:bodyPr>
          <a:lstStyle/>
          <a:p>
            <a:pPr marL="0" indent="0" algn="l">
              <a:buNone/>
            </a:pPr>
            <a:r>
              <a:rPr lang="en-US" dirty="0"/>
              <a:t>Main tool:</a:t>
            </a:r>
          </a:p>
          <a:p>
            <a:pPr marL="0" indent="0" algn="l">
              <a:buNone/>
            </a:pPr>
            <a:r>
              <a:rPr lang="en-US" dirty="0"/>
              <a:t>Selenium library.</a:t>
            </a:r>
          </a:p>
          <a:p>
            <a:pPr marL="0" indent="0" algn="l">
              <a:buNone/>
            </a:pPr>
            <a:endParaRPr lang="en-US" dirty="0"/>
          </a:p>
          <a:p>
            <a:pPr marL="0" indent="0" algn="l">
              <a:buNone/>
            </a:pPr>
            <a:r>
              <a:rPr lang="en-US" dirty="0"/>
              <a:t>We encountered with captcha:</a:t>
            </a:r>
            <a:endParaRPr lang="he-IL" dirty="0"/>
          </a:p>
          <a:p>
            <a:pPr marL="0" indent="0" algn="l">
              <a:buNone/>
            </a:pPr>
            <a:endParaRPr lang="en-US" dirty="0"/>
          </a:p>
          <a:p>
            <a:pPr marL="0" indent="0" algn="l">
              <a:buNone/>
            </a:pPr>
            <a:endParaRPr lang="en-US" dirty="0"/>
          </a:p>
          <a:p>
            <a:pPr marL="0" indent="0" algn="l">
              <a:buNone/>
            </a:pPr>
            <a:endParaRPr lang="en-US" dirty="0"/>
          </a:p>
          <a:p>
            <a:pPr marL="0" indent="0" algn="l">
              <a:buNone/>
            </a:pPr>
            <a:endParaRPr lang="en-US" dirty="0"/>
          </a:p>
          <a:p>
            <a:pPr marL="0" indent="0" algn="l">
              <a:buNone/>
            </a:pPr>
            <a:r>
              <a:rPr lang="en-US" dirty="0"/>
              <a:t>We had to run the program many times, in order to scan and extract the data from the website. In average, every 100 pages the captcha window appeared. It took us more than an hour to retrieve the data.</a:t>
            </a:r>
            <a:endParaRPr lang="he-IL" dirty="0"/>
          </a:p>
        </p:txBody>
      </p:sp>
      <p:pic>
        <p:nvPicPr>
          <p:cNvPr id="5" name="תמונה 4">
            <a:extLst>
              <a:ext uri="{FF2B5EF4-FFF2-40B4-BE49-F238E27FC236}">
                <a16:creationId xmlns:a16="http://schemas.microsoft.com/office/drawing/2014/main" id="{81B7A567-F0E0-4486-BBCA-0693CE57D6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305386"/>
            <a:ext cx="4956780" cy="2618817"/>
          </a:xfrm>
          <a:prstGeom prst="rect">
            <a:avLst/>
          </a:prstGeom>
        </p:spPr>
      </p:pic>
    </p:spTree>
    <p:extLst>
      <p:ext uri="{BB962C8B-B14F-4D97-AF65-F5344CB8AC3E}">
        <p14:creationId xmlns:p14="http://schemas.microsoft.com/office/powerpoint/2010/main" val="34211632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A479BD28-4E82-40E2-B329-4C48CB8F3DD5}"/>
              </a:ext>
            </a:extLst>
          </p:cNvPr>
          <p:cNvSpPr>
            <a:spLocks noGrp="1"/>
          </p:cNvSpPr>
          <p:nvPr>
            <p:ph idx="1"/>
          </p:nvPr>
        </p:nvSpPr>
        <p:spPr>
          <a:xfrm>
            <a:off x="772212" y="1132590"/>
            <a:ext cx="10515600" cy="2195071"/>
          </a:xfrm>
        </p:spPr>
        <p:txBody>
          <a:bodyPr/>
          <a:lstStyle/>
          <a:p>
            <a:pPr marL="0" indent="0" algn="l">
              <a:buNone/>
            </a:pPr>
            <a:r>
              <a:rPr lang="en-US" sz="2400" dirty="0"/>
              <a:t>We ran the program with two loops- while and for. </a:t>
            </a:r>
          </a:p>
          <a:p>
            <a:pPr marL="0" indent="0" algn="l">
              <a:buNone/>
            </a:pPr>
            <a:r>
              <a:rPr lang="en-US" sz="2400" dirty="0"/>
              <a:t>The while loop used for iterating through the first 220 pages we extracted data from.</a:t>
            </a:r>
          </a:p>
          <a:p>
            <a:pPr marL="0" indent="0" algn="l">
              <a:buNone/>
            </a:pPr>
            <a:r>
              <a:rPr lang="en-US" sz="2400" dirty="0"/>
              <a:t>The inner for loop used for iteration in every house ad.</a:t>
            </a:r>
          </a:p>
          <a:p>
            <a:pPr marL="0" indent="0" algn="l">
              <a:buNone/>
            </a:pPr>
            <a:r>
              <a:rPr lang="en-US" sz="2400" dirty="0"/>
              <a:t>As a result, we succeeded in obtaining our data with crawling. </a:t>
            </a:r>
            <a:endParaRPr lang="he-IL" dirty="0"/>
          </a:p>
        </p:txBody>
      </p:sp>
      <p:pic>
        <p:nvPicPr>
          <p:cNvPr id="5" name="תמונה 4">
            <a:extLst>
              <a:ext uri="{FF2B5EF4-FFF2-40B4-BE49-F238E27FC236}">
                <a16:creationId xmlns:a16="http://schemas.microsoft.com/office/drawing/2014/main" id="{33F96EE8-8A11-4CA4-A472-4FA43571A3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2137" y="3429000"/>
            <a:ext cx="8467725" cy="3181104"/>
          </a:xfrm>
          <a:prstGeom prst="rect">
            <a:avLst/>
          </a:prstGeom>
        </p:spPr>
      </p:pic>
      <p:sp>
        <p:nvSpPr>
          <p:cNvPr id="4" name="מלבן 3">
            <a:extLst>
              <a:ext uri="{FF2B5EF4-FFF2-40B4-BE49-F238E27FC236}">
                <a16:creationId xmlns:a16="http://schemas.microsoft.com/office/drawing/2014/main" id="{CDC8BD00-9E9E-46BD-BDF8-5352228A88ED}"/>
              </a:ext>
            </a:extLst>
          </p:cNvPr>
          <p:cNvSpPr/>
          <p:nvPr/>
        </p:nvSpPr>
        <p:spPr>
          <a:xfrm>
            <a:off x="1189570" y="107921"/>
            <a:ext cx="9454640"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a:solidFill>
                  <a:schemeClr val="accent3"/>
                </a:solidFill>
                <a:effectLst/>
              </a:rPr>
              <a:t>How was it committed de facto?</a:t>
            </a:r>
            <a:endParaRPr lang="he-IL" sz="5400" b="1" cap="none" spc="0" dirty="0">
              <a:ln/>
              <a:solidFill>
                <a:schemeClr val="accent3"/>
              </a:solidFill>
              <a:effectLst/>
            </a:endParaRPr>
          </a:p>
        </p:txBody>
      </p:sp>
    </p:spTree>
    <p:extLst>
      <p:ext uri="{BB962C8B-B14F-4D97-AF65-F5344CB8AC3E}">
        <p14:creationId xmlns:p14="http://schemas.microsoft.com/office/powerpoint/2010/main" val="345620617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75734121-7988-46F7-8C94-0AFE8F378FAD}"/>
              </a:ext>
            </a:extLst>
          </p:cNvPr>
          <p:cNvSpPr>
            <a:spLocks noGrp="1"/>
          </p:cNvSpPr>
          <p:nvPr>
            <p:ph idx="1"/>
          </p:nvPr>
        </p:nvSpPr>
        <p:spPr>
          <a:xfrm>
            <a:off x="838200" y="904973"/>
            <a:ext cx="10515600" cy="5271990"/>
          </a:xfrm>
        </p:spPr>
        <p:txBody>
          <a:bodyPr>
            <a:normAutofit/>
          </a:bodyPr>
          <a:lstStyle/>
          <a:p>
            <a:pPr marL="0" indent="0" algn="l">
              <a:buNone/>
            </a:pPr>
            <a:r>
              <a:rPr lang="en-US" sz="2000" dirty="0"/>
              <a:t>In this process, we encountered and dealt with some problems. On the one hand, we hadn’t encountered missing values. While on the other hand, we had to make many changes in our data:</a:t>
            </a:r>
          </a:p>
          <a:p>
            <a:pPr marL="0" indent="0" algn="l">
              <a:buNone/>
            </a:pPr>
            <a:r>
              <a:rPr lang="en-US" sz="2000" dirty="0"/>
              <a:t>Dealing with duplicates- we had around 20 duplicates and we removed the duplicates, using drop_duplicates() function and we kept the first ones.</a:t>
            </a:r>
          </a:p>
        </p:txBody>
      </p:sp>
      <p:pic>
        <p:nvPicPr>
          <p:cNvPr id="5" name="תמונה 4">
            <a:extLst>
              <a:ext uri="{FF2B5EF4-FFF2-40B4-BE49-F238E27FC236}">
                <a16:creationId xmlns:a16="http://schemas.microsoft.com/office/drawing/2014/main" id="{3471C89F-E3EE-43A2-B8D2-6AE5B7159C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5175" y="2629296"/>
            <a:ext cx="5703216" cy="967975"/>
          </a:xfrm>
          <a:prstGeom prst="rect">
            <a:avLst/>
          </a:prstGeom>
        </p:spPr>
      </p:pic>
      <p:sp>
        <p:nvSpPr>
          <p:cNvPr id="6" name="TextBox 5">
            <a:extLst>
              <a:ext uri="{FF2B5EF4-FFF2-40B4-BE49-F238E27FC236}">
                <a16:creationId xmlns:a16="http://schemas.microsoft.com/office/drawing/2014/main" id="{5BD9D5F3-7A20-4DE6-9B6C-E8DF934223B7}"/>
              </a:ext>
            </a:extLst>
          </p:cNvPr>
          <p:cNvSpPr txBox="1"/>
          <p:nvPr/>
        </p:nvSpPr>
        <p:spPr>
          <a:xfrm>
            <a:off x="757948" y="3692254"/>
            <a:ext cx="11251799" cy="923330"/>
          </a:xfrm>
          <a:prstGeom prst="rect">
            <a:avLst/>
          </a:prstGeom>
          <a:noFill/>
        </p:spPr>
        <p:txBody>
          <a:bodyPr wrap="square" rtlCol="1">
            <a:spAutoFit/>
          </a:bodyPr>
          <a:lstStyle/>
          <a:p>
            <a:r>
              <a:rPr lang="en-US" b="1" dirty="0"/>
              <a:t>Replacing data, unnecessary signs and formatting by categories:</a:t>
            </a:r>
          </a:p>
          <a:p>
            <a:r>
              <a:rPr lang="en-US" b="1" dirty="0"/>
              <a:t>Price-</a:t>
            </a:r>
            <a:r>
              <a:rPr lang="en-US" dirty="0"/>
              <a:t> we removed the sign of NIS: ₪ , in order to commit conversion from string to integer. </a:t>
            </a:r>
          </a:p>
          <a:p>
            <a:r>
              <a:rPr lang="en-US" dirty="0"/>
              <a:t>As a result, we could choose houses that their price was less than 100m NIS.</a:t>
            </a:r>
            <a:endParaRPr lang="he-IL" dirty="0"/>
          </a:p>
        </p:txBody>
      </p:sp>
      <p:pic>
        <p:nvPicPr>
          <p:cNvPr id="8" name="תמונה 7">
            <a:extLst>
              <a:ext uri="{FF2B5EF4-FFF2-40B4-BE49-F238E27FC236}">
                <a16:creationId xmlns:a16="http://schemas.microsoft.com/office/drawing/2014/main" id="{CF3A0312-EB82-4801-9188-94789498C9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2833" y="4710567"/>
            <a:ext cx="6887901" cy="1738331"/>
          </a:xfrm>
          <a:prstGeom prst="rect">
            <a:avLst/>
          </a:prstGeom>
        </p:spPr>
      </p:pic>
      <p:sp>
        <p:nvSpPr>
          <p:cNvPr id="4" name="מלבן 3">
            <a:extLst>
              <a:ext uri="{FF2B5EF4-FFF2-40B4-BE49-F238E27FC236}">
                <a16:creationId xmlns:a16="http://schemas.microsoft.com/office/drawing/2014/main" id="{035DFD7C-C714-4616-9B02-386EDD53D609}"/>
              </a:ext>
            </a:extLst>
          </p:cNvPr>
          <p:cNvSpPr/>
          <p:nvPr/>
        </p:nvSpPr>
        <p:spPr>
          <a:xfrm>
            <a:off x="3727034" y="0"/>
            <a:ext cx="4473982" cy="923330"/>
          </a:xfrm>
          <a:prstGeom prst="rect">
            <a:avLst/>
          </a:prstGeom>
          <a:noFill/>
        </p:spPr>
        <p:txBody>
          <a:bodyPr wrap="none" lIns="91440" tIns="45720" rIns="91440" bIns="45720">
            <a:spAutoFit/>
          </a:bodyPr>
          <a:lstStyle/>
          <a:p>
            <a:pPr algn="ctr"/>
            <a:r>
              <a:rPr lang="en-US" sz="5400" b="1" cap="none" spc="0" dirty="0">
                <a:ln w="12700">
                  <a:solidFill>
                    <a:schemeClr val="accent5"/>
                  </a:solidFill>
                  <a:prstDash val="solid"/>
                </a:ln>
                <a:pattFill prst="ltDnDiag">
                  <a:fgClr>
                    <a:schemeClr val="accent5">
                      <a:lumMod val="60000"/>
                      <a:lumOff val="40000"/>
                    </a:schemeClr>
                  </a:fgClr>
                  <a:bgClr>
                    <a:schemeClr val="bg1"/>
                  </a:bgClr>
                </a:pattFill>
                <a:effectLst/>
              </a:rPr>
              <a:t>Scrubbing data</a:t>
            </a:r>
            <a:endParaRPr lang="he-IL" sz="54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Tree>
    <p:extLst>
      <p:ext uri="{BB962C8B-B14F-4D97-AF65-F5344CB8AC3E}">
        <p14:creationId xmlns:p14="http://schemas.microsoft.com/office/powerpoint/2010/main" val="2032880331"/>
      </p:ext>
    </p:extLst>
  </p:cSld>
  <p:clrMapOvr>
    <a:masterClrMapping/>
  </p:clrMapOvr>
  <mc:AlternateContent xmlns:mc="http://schemas.openxmlformats.org/markup-compatibility/2006" xmlns:p14="http://schemas.microsoft.com/office/powerpoint/2010/main">
    <mc:Choice Requires="p14">
      <p:transition spd="slow" p14:dur="1600">
        <p14:prism dir="r" isContent="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357A958B-C4BE-4C86-8683-5176D4CD2C34}"/>
              </a:ext>
            </a:extLst>
          </p:cNvPr>
          <p:cNvSpPr>
            <a:spLocks noGrp="1"/>
          </p:cNvSpPr>
          <p:nvPr>
            <p:ph idx="1"/>
          </p:nvPr>
        </p:nvSpPr>
        <p:spPr>
          <a:xfrm>
            <a:off x="838200" y="527902"/>
            <a:ext cx="10515600" cy="5649062"/>
          </a:xfrm>
        </p:spPr>
        <p:txBody>
          <a:bodyPr>
            <a:normAutofit/>
          </a:bodyPr>
          <a:lstStyle/>
          <a:p>
            <a:pPr marL="0" indent="0" algn="l">
              <a:buNone/>
            </a:pPr>
            <a:r>
              <a:rPr lang="en-US" dirty="0"/>
              <a:t> </a:t>
            </a:r>
          </a:p>
          <a:p>
            <a:pPr marL="0" indent="0" algn="l">
              <a:buNone/>
            </a:pPr>
            <a:r>
              <a:rPr lang="en-US" b="1" dirty="0"/>
              <a:t>Size-</a:t>
            </a:r>
            <a:r>
              <a:rPr lang="en-US" dirty="0"/>
              <a:t> there were some houses that their size wasn’t mentioned and we had to remove it. Furthermore, we removed houses with a size above 1000sqm. Moreover, we converted the size from string to integer.</a:t>
            </a:r>
          </a:p>
          <a:p>
            <a:pPr marL="0" indent="0" algn="l">
              <a:buNone/>
            </a:pPr>
            <a:r>
              <a:rPr lang="en-US" b="1" dirty="0"/>
              <a:t>Number of rooms- </a:t>
            </a:r>
            <a:r>
              <a:rPr lang="en-US" dirty="0"/>
              <a:t>we have removed houses with zero number of rooms.</a:t>
            </a:r>
          </a:p>
          <a:p>
            <a:pPr marL="0" indent="0">
              <a:buNone/>
            </a:pPr>
            <a:endParaRPr lang="he-IL" dirty="0"/>
          </a:p>
        </p:txBody>
      </p:sp>
      <p:pic>
        <p:nvPicPr>
          <p:cNvPr id="5" name="תמונה 4">
            <a:extLst>
              <a:ext uri="{FF2B5EF4-FFF2-40B4-BE49-F238E27FC236}">
                <a16:creationId xmlns:a16="http://schemas.microsoft.com/office/drawing/2014/main" id="{51C037E5-BF5B-476E-98CE-903BCCA055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7212" y="3921551"/>
            <a:ext cx="6259398" cy="2255413"/>
          </a:xfrm>
          <a:prstGeom prst="rect">
            <a:avLst/>
          </a:prstGeom>
        </p:spPr>
      </p:pic>
    </p:spTree>
    <p:extLst>
      <p:ext uri="{BB962C8B-B14F-4D97-AF65-F5344CB8AC3E}">
        <p14:creationId xmlns:p14="http://schemas.microsoft.com/office/powerpoint/2010/main" val="3624555857"/>
      </p:ext>
    </p:extLst>
  </p:cSld>
  <p:clrMapOvr>
    <a:masterClrMapping/>
  </p:clrMapOvr>
  <mc:AlternateContent xmlns:mc="http://schemas.openxmlformats.org/markup-compatibility/2006" xmlns:p14="http://schemas.microsoft.com/office/powerpoint/2010/main">
    <mc:Choice Requires="p14">
      <p:transition spd="slow" p14:dur="2000">
        <p14:ferris dir="r"/>
      </p:transition>
    </mc:Choice>
    <mc:Fallback xmlns="">
      <p:transition spd="slow">
        <p:fade/>
      </p:transition>
    </mc:Fallback>
  </mc:AlternateContent>
</p:sld>
</file>

<file path=ppt/theme/theme1.xml><?xml version="1.0" encoding="utf-8"?>
<a:theme xmlns:a="http://schemas.openxmlformats.org/drawingml/2006/main" name="Office Theme">
  <a:themeElements>
    <a:clrScheme name="ערכת נושא Offic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ערכת נושא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ערכת נושא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710</TotalTime>
  <Words>1227</Words>
  <Application>Microsoft Office PowerPoint</Application>
  <PresentationFormat>מסך רחב</PresentationFormat>
  <Paragraphs>93</Paragraphs>
  <Slides>22</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22</vt:i4>
      </vt:variant>
    </vt:vector>
  </HeadingPairs>
  <TitlesOfParts>
    <vt:vector size="27" baseType="lpstr">
      <vt:lpstr>Arial</vt:lpstr>
      <vt:lpstr>Calibri</vt:lpstr>
      <vt:lpstr>Calibri Light</vt:lpstr>
      <vt:lpstr>Times New Roman</vt:lpstr>
      <vt:lpstr>Office Theme</vt:lpstr>
      <vt:lpstr>Real estate in Israel</vt:lpstr>
      <vt:lpstr>מצגת של PowerPoint‏</vt:lpstr>
      <vt:lpstr>מצגת של PowerPoint‏</vt:lpstr>
      <vt:lpstr>מצגת של PowerPoint‏</vt:lpstr>
      <vt:lpstr>מצגת של PowerPoint‏</vt:lpstr>
      <vt:lpstr>Our first step-web crawling:</vt:lpstr>
      <vt:lpstr>מצגת של PowerPoint‏</vt:lpstr>
      <vt:lpstr>מצגת של PowerPoint‏</vt:lpstr>
      <vt:lpstr>מצגת של PowerPoint‏</vt:lpstr>
      <vt:lpstr>מצגת של PowerPoint‏</vt:lpstr>
      <vt:lpstr>מצגת של PowerPoint‏</vt:lpstr>
      <vt:lpstr>מצגת של PowerPoint‏</vt:lpstr>
      <vt:lpstr>In this example, we created a new dataframe of a 4-room apartment. As a result, we could visualize the average price for a 4-room apartment in the central cities:</vt:lpstr>
      <vt:lpstr>The correlations between Floor, rooms number, size and price. For instance, as we can see in the matrix the highest correlation is between size and rooms number(around 0.66).</vt:lpstr>
      <vt:lpstr>The correlation between price and size: As we can see, for the most part, the bigger the apartment, the more expensive it is.</vt:lpstr>
      <vt:lpstr>Correlation between rooms number and size: The more rooms there are, the bigger the apartment.</vt:lpstr>
      <vt:lpstr>An average price for an apartment, penthouse and ground apartment(in millions):</vt:lpstr>
      <vt:lpstr>The average number of rooms in a house: we visualized it with two different graphs: the first is a barplot graph of df['NumOfRooms'].value_counts() function, and the pieplot graph relies on the barplot graph. It can be useful for instance for a contractor who wants to know what is the most profitable number of rooms.  Match exists between the two graphs. For example, the left bar is the highest which matches the biggest part of the pieplot.</vt:lpstr>
      <vt:lpstr>מצגת של PowerPoint‏</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estate in Israel</dc:title>
  <dc:creator>IMOE001</dc:creator>
  <cp:lastModifiedBy>IMOE001</cp:lastModifiedBy>
  <cp:revision>59</cp:revision>
  <dcterms:created xsi:type="dcterms:W3CDTF">2023-01-16T14:32:01Z</dcterms:created>
  <dcterms:modified xsi:type="dcterms:W3CDTF">2023-04-09T17:04:32Z</dcterms:modified>
</cp:coreProperties>
</file>