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1"/>
  </p:notesMasterIdLst>
  <p:sldIdLst>
    <p:sldId id="256" r:id="rId2"/>
    <p:sldId id="257" r:id="rId3"/>
    <p:sldId id="260" r:id="rId4"/>
    <p:sldId id="274" r:id="rId5"/>
    <p:sldId id="258" r:id="rId6"/>
    <p:sldId id="259" r:id="rId7"/>
    <p:sldId id="261" r:id="rId8"/>
    <p:sldId id="262" r:id="rId9"/>
    <p:sldId id="267" r:id="rId10"/>
    <p:sldId id="266" r:id="rId11"/>
    <p:sldId id="264" r:id="rId12"/>
    <p:sldId id="263" r:id="rId13"/>
    <p:sldId id="265" r:id="rId14"/>
    <p:sldId id="268" r:id="rId15"/>
    <p:sldId id="270" r:id="rId16"/>
    <p:sldId id="271" r:id="rId17"/>
    <p:sldId id="272" r:id="rId18"/>
    <p:sldId id="273" r:id="rId19"/>
    <p:sldId id="269" r:id="rId20"/>
  </p:sldIdLst>
  <p:sldSz cx="12733338" cy="7162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7793" autoAdjust="0"/>
  </p:normalViewPr>
  <p:slideViewPr>
    <p:cSldViewPr snapToGrid="0">
      <p:cViewPr varScale="1">
        <p:scale>
          <a:sx n="50" d="100"/>
          <a:sy n="50" d="100"/>
        </p:scale>
        <p:origin x="117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DDCD31-A6E3-4BFF-AA10-3544B9EC9989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2D0089-C4E0-4EEA-90DB-E4730A799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758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* 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this project, I have chosen to meet a very primary need related to human health.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Acute infections of the middle ear are among the most commonly treated childhood diseases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My software will process an image using a device connected to a mobile device, similar to the operation of an otoscope, and analyze whether a person suffers from an ear infection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D0089-C4E0-4EEA-90DB-E4730A79983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2535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In this project, I showed how transfer learning can be used in the context of otoscopy imaging retrieval. I used deep learning-based approaches to extract the features to compare the similarity of query images with training images. I explored the performance variability depending on some experimental design factors. In contrast, I observed that the performance would depend on the type of abnormality. Limitations of the study include a relatively small number of images in each category. </a:t>
            </a:r>
          </a:p>
          <a:p>
            <a:r>
              <a:rPr lang="en-US" dirty="0" smtClean="0"/>
              <a:t>This project will be successful if </a:t>
            </a:r>
            <a:r>
              <a:rPr lang="en-US" smtClean="0"/>
              <a:t>the</a:t>
            </a:r>
            <a:r>
              <a:rPr lang="en-US" baseline="0" smtClean="0"/>
              <a:t> </a:t>
            </a:r>
            <a:r>
              <a:rPr lang="en-US" smtClean="0"/>
              <a:t>app </a:t>
            </a:r>
            <a:r>
              <a:rPr lang="en-US" dirty="0" smtClean="0"/>
              <a:t>will provide a 20% return on investment and 500 new customers within the first year of its operation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D0089-C4E0-4EEA-90DB-E4730A79983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1288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* Development of an easy-to-use application capable of identifying and classifying data from an existing dataset using the ResNet-101 model</a:t>
            </a:r>
            <a:endParaRPr lang="he-IL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* I have an external device that is connected to an android supporting device used as an otoscope for photography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D0089-C4E0-4EEA-90DB-E4730A79983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303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latinLnBrk="0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 know the tools available in the market and how they work.</a:t>
            </a:r>
          </a:p>
          <a:p>
            <a:pPr rtl="0" latinLnBrk="0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 Understanding the challenges that I will face and taking them into count in future development.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D0089-C4E0-4EEA-90DB-E4730A79983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550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1.In-depth learning of the ways to identify inflammation. familiarity with concepts and models from the world of machine learning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2.</a:t>
            </a:r>
            <a:r>
              <a:rPr lang="en-US" sz="1200" dirty="0" smtClean="0"/>
              <a:t> Preparing the application while creating the ideal model for the current input.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3.</a:t>
            </a:r>
            <a:r>
              <a:rPr lang="en-US" baseline="0" dirty="0" smtClean="0"/>
              <a:t> </a:t>
            </a:r>
            <a:r>
              <a:rPr lang="en-US" sz="1200" dirty="0" smtClean="0"/>
              <a:t>Implantation of the model in the application and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finishing</a:t>
            </a:r>
            <a:r>
              <a:rPr lang="en-US" sz="1200" dirty="0" smtClean="0"/>
              <a:t> it.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D0089-C4E0-4EEA-90DB-E4730A79983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3369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1. The default input for the models ResNet-101, ResNet-50, and Vgg-16 is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2. I had to adjust the size of the images to the input of the models, and make sure I had the same number of images in each class</a:t>
            </a:r>
            <a:r>
              <a:rPr lang="he-IL" dirty="0" smtClean="0"/>
              <a:t> </a:t>
            </a:r>
            <a:r>
              <a:rPr lang="en-US" dirty="0" smtClean="0"/>
              <a:t>in the train and the test.</a:t>
            </a:r>
            <a:r>
              <a:rPr lang="he-IL" dirty="0" smtClean="0"/>
              <a:t> </a:t>
            </a:r>
            <a:r>
              <a:rPr lang="en-US" dirty="0" smtClean="0"/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D0089-C4E0-4EEA-90DB-E4730A79983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9363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Artificial Neural Networks (or simply Neural Networks) are frameworks for different machine learning algorithms to work together and process data inputs.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rgbClr val="000000"/>
                </a:solidFill>
                <a:effectLst/>
                <a:latin typeface="+mn-lt"/>
                <a:ea typeface="+mn-ea"/>
                <a:cs typeface="+mn-cs"/>
              </a:rPr>
              <a:t>2.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Machine learning is an application of artificial intelligence (AI) that provides systems the ability to automatically learn and improve from experience without being explicitly programmed. </a:t>
            </a:r>
            <a:endParaRPr lang="en-US" sz="1200" dirty="0" smtClean="0">
              <a:solidFill>
                <a:srgbClr val="000000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 smtClean="0"/>
              <a:t>3 To train the model on my input I used the transfer learning technique </a:t>
            </a:r>
            <a:r>
              <a:rPr lang="en-US" sz="1100" dirty="0" smtClean="0">
                <a:solidFill>
                  <a:srgbClr val="000000"/>
                </a:solidFill>
              </a:rPr>
              <a:t>which is very common in the deep learning field.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solidFill>
                  <a:srgbClr val="000000"/>
                </a:solidFill>
              </a:rPr>
              <a:t>4. Transfer learning is a technique that focuses on storing knowledge gained while training one model and applying it to another model.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Deep learning is a branch of machine learning that imitates the work of the human brain in processing data and creating patterns for use in decision-making.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D0089-C4E0-4EEA-90DB-E4730A79983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547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To achieve the best results I had to examine and tune training parameters used by the learning algorithm that affect the model’s training such as: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D0089-C4E0-4EEA-90DB-E4730A79983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1387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A good </a:t>
            </a:r>
            <a:r>
              <a:rPr lang="en-US" sz="1200" dirty="0" smtClean="0">
                <a:solidFill>
                  <a:srgbClr val="000000"/>
                </a:solidFill>
                <a:latin typeface="Fira Sans Condensed" panose="020B0604020202020204" charset="0"/>
              </a:rPr>
              <a:t>model fit is </a:t>
            </a:r>
            <a:r>
              <a:rPr lang="en-US" sz="1200" dirty="0" smtClean="0"/>
              <a:t>when the machine learning model achieves a balance between bias and variance and finds an optimal spot between the </a:t>
            </a:r>
            <a:r>
              <a:rPr lang="en-US" sz="1200" dirty="0" err="1" smtClean="0"/>
              <a:t>underfitting</a:t>
            </a:r>
            <a:r>
              <a:rPr lang="en-US" sz="1200" dirty="0" smtClean="0"/>
              <a:t> and overfitting stages.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sz="1200" dirty="0" smtClean="0"/>
              <a:t>Overfitting: Good performance on the training data, poor generalization to other data. 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sz="1200" dirty="0" smtClean="0"/>
              <a:t>Underfitting</a:t>
            </a:r>
            <a:r>
              <a:rPr lang="en-US" sz="1200" i="1" dirty="0" smtClean="0"/>
              <a:t>: </a:t>
            </a:r>
            <a:r>
              <a:rPr lang="en-US" sz="1200" dirty="0" smtClean="0"/>
              <a:t>Poor performance on the training data and poor generalization to other data.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We aimed for Good performance on the training data and other data balance fitting.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sz="1200" dirty="0" smtClean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sz="12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D0089-C4E0-4EEA-90DB-E4730A79983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3666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Freezing layers </a:t>
            </a:r>
            <a:r>
              <a:rPr lang="en-US" dirty="0" smtClean="0"/>
              <a:t>prevents the model’s weights from being modified.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Outlier detection is nothing but data points or observations that fall outside of an expected distribution or pattern.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Collect data to Increase the number of training examples.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“Dropout” refers to the practice of disregarding certain nodes in a layer at random during training. A dropout is a regularization approach that prevents overfitting by ensuring that no units are codependent with one another</a:t>
            </a:r>
            <a:endParaRPr lang="en-US" b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D0089-C4E0-4EEA-90DB-E4730A79983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3202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1667" y="1172246"/>
            <a:ext cx="9550004" cy="2493716"/>
          </a:xfrm>
        </p:spPr>
        <p:txBody>
          <a:bodyPr anchor="b"/>
          <a:lstStyle>
            <a:lvl1pPr algn="ctr">
              <a:defRPr sz="6266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1667" y="3762129"/>
            <a:ext cx="9550004" cy="1729351"/>
          </a:xfrm>
        </p:spPr>
        <p:txBody>
          <a:bodyPr/>
          <a:lstStyle>
            <a:lvl1pPr marL="0" indent="0" algn="ctr">
              <a:buNone/>
              <a:defRPr sz="2507"/>
            </a:lvl1pPr>
            <a:lvl2pPr marL="477500" indent="0" algn="ctr">
              <a:buNone/>
              <a:defRPr sz="2089"/>
            </a:lvl2pPr>
            <a:lvl3pPr marL="954999" indent="0" algn="ctr">
              <a:buNone/>
              <a:defRPr sz="1880"/>
            </a:lvl3pPr>
            <a:lvl4pPr marL="1432499" indent="0" algn="ctr">
              <a:buNone/>
              <a:defRPr sz="1671"/>
            </a:lvl4pPr>
            <a:lvl5pPr marL="1909999" indent="0" algn="ctr">
              <a:buNone/>
              <a:defRPr sz="1671"/>
            </a:lvl5pPr>
            <a:lvl6pPr marL="2387498" indent="0" algn="ctr">
              <a:buNone/>
              <a:defRPr sz="1671"/>
            </a:lvl6pPr>
            <a:lvl7pPr marL="2864998" indent="0" algn="ctr">
              <a:buNone/>
              <a:defRPr sz="1671"/>
            </a:lvl7pPr>
            <a:lvl8pPr marL="3342498" indent="0" algn="ctr">
              <a:buNone/>
              <a:defRPr sz="1671"/>
            </a:lvl8pPr>
            <a:lvl9pPr marL="3819997" indent="0" algn="ctr">
              <a:buNone/>
              <a:defRPr sz="1671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522F8-519A-49C0-9E2D-60EC542CAFEF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F1393-084A-40AF-A1A7-E5FF061A4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391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522F8-519A-49C0-9E2D-60EC542CAFEF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F1393-084A-40AF-A1A7-E5FF061A4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922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12295" y="381353"/>
            <a:ext cx="2745626" cy="60701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75417" y="381353"/>
            <a:ext cx="8077711" cy="6070142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522F8-519A-49C0-9E2D-60EC542CAFEF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F1393-084A-40AF-A1A7-E5FF061A4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654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522F8-519A-49C0-9E2D-60EC542CAFEF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F1393-084A-40AF-A1A7-E5FF061A4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080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8785" y="1785727"/>
            <a:ext cx="10982504" cy="2979525"/>
          </a:xfrm>
        </p:spPr>
        <p:txBody>
          <a:bodyPr anchor="b"/>
          <a:lstStyle>
            <a:lvl1pPr>
              <a:defRPr sz="6266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8785" y="4793440"/>
            <a:ext cx="10982504" cy="1566862"/>
          </a:xfrm>
        </p:spPr>
        <p:txBody>
          <a:bodyPr/>
          <a:lstStyle>
            <a:lvl1pPr marL="0" indent="0">
              <a:buNone/>
              <a:defRPr sz="2507">
                <a:solidFill>
                  <a:schemeClr val="tx1">
                    <a:tint val="75000"/>
                  </a:schemeClr>
                </a:solidFill>
              </a:defRPr>
            </a:lvl1pPr>
            <a:lvl2pPr marL="477500" indent="0">
              <a:buNone/>
              <a:defRPr sz="2089">
                <a:solidFill>
                  <a:schemeClr val="tx1">
                    <a:tint val="75000"/>
                  </a:schemeClr>
                </a:solidFill>
              </a:defRPr>
            </a:lvl2pPr>
            <a:lvl3pPr marL="954999" indent="0">
              <a:buNone/>
              <a:defRPr sz="1880">
                <a:solidFill>
                  <a:schemeClr val="tx1">
                    <a:tint val="75000"/>
                  </a:schemeClr>
                </a:solidFill>
              </a:defRPr>
            </a:lvl3pPr>
            <a:lvl4pPr marL="1432499" indent="0">
              <a:buNone/>
              <a:defRPr sz="1671">
                <a:solidFill>
                  <a:schemeClr val="tx1">
                    <a:tint val="75000"/>
                  </a:schemeClr>
                </a:solidFill>
              </a:defRPr>
            </a:lvl4pPr>
            <a:lvl5pPr marL="1909999" indent="0">
              <a:buNone/>
              <a:defRPr sz="1671">
                <a:solidFill>
                  <a:schemeClr val="tx1">
                    <a:tint val="75000"/>
                  </a:schemeClr>
                </a:solidFill>
              </a:defRPr>
            </a:lvl5pPr>
            <a:lvl6pPr marL="2387498" indent="0">
              <a:buNone/>
              <a:defRPr sz="1671">
                <a:solidFill>
                  <a:schemeClr val="tx1">
                    <a:tint val="75000"/>
                  </a:schemeClr>
                </a:solidFill>
              </a:defRPr>
            </a:lvl6pPr>
            <a:lvl7pPr marL="2864998" indent="0">
              <a:buNone/>
              <a:defRPr sz="1671">
                <a:solidFill>
                  <a:schemeClr val="tx1">
                    <a:tint val="75000"/>
                  </a:schemeClr>
                </a:solidFill>
              </a:defRPr>
            </a:lvl7pPr>
            <a:lvl8pPr marL="3342498" indent="0">
              <a:buNone/>
              <a:defRPr sz="1671">
                <a:solidFill>
                  <a:schemeClr val="tx1">
                    <a:tint val="75000"/>
                  </a:schemeClr>
                </a:solidFill>
              </a:defRPr>
            </a:lvl8pPr>
            <a:lvl9pPr marL="3819997" indent="0">
              <a:buNone/>
              <a:defRPr sz="167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522F8-519A-49C0-9E2D-60EC542CAFEF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F1393-084A-40AF-A1A7-E5FF061A4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626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75417" y="1906764"/>
            <a:ext cx="5411669" cy="454473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46252" y="1906764"/>
            <a:ext cx="5411669" cy="454473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522F8-519A-49C0-9E2D-60EC542CAFEF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F1393-084A-40AF-A1A7-E5FF061A4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421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076" y="381353"/>
            <a:ext cx="10982504" cy="13844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7076" y="1755882"/>
            <a:ext cx="5386798" cy="860530"/>
          </a:xfrm>
        </p:spPr>
        <p:txBody>
          <a:bodyPr anchor="b"/>
          <a:lstStyle>
            <a:lvl1pPr marL="0" indent="0">
              <a:buNone/>
              <a:defRPr sz="2507" b="1"/>
            </a:lvl1pPr>
            <a:lvl2pPr marL="477500" indent="0">
              <a:buNone/>
              <a:defRPr sz="2089" b="1"/>
            </a:lvl2pPr>
            <a:lvl3pPr marL="954999" indent="0">
              <a:buNone/>
              <a:defRPr sz="1880" b="1"/>
            </a:lvl3pPr>
            <a:lvl4pPr marL="1432499" indent="0">
              <a:buNone/>
              <a:defRPr sz="1671" b="1"/>
            </a:lvl4pPr>
            <a:lvl5pPr marL="1909999" indent="0">
              <a:buNone/>
              <a:defRPr sz="1671" b="1"/>
            </a:lvl5pPr>
            <a:lvl6pPr marL="2387498" indent="0">
              <a:buNone/>
              <a:defRPr sz="1671" b="1"/>
            </a:lvl6pPr>
            <a:lvl7pPr marL="2864998" indent="0">
              <a:buNone/>
              <a:defRPr sz="1671" b="1"/>
            </a:lvl7pPr>
            <a:lvl8pPr marL="3342498" indent="0">
              <a:buNone/>
              <a:defRPr sz="1671" b="1"/>
            </a:lvl8pPr>
            <a:lvl9pPr marL="3819997" indent="0">
              <a:buNone/>
              <a:defRPr sz="1671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77076" y="2616412"/>
            <a:ext cx="5386798" cy="384834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6252" y="1755882"/>
            <a:ext cx="5413327" cy="860530"/>
          </a:xfrm>
        </p:spPr>
        <p:txBody>
          <a:bodyPr anchor="b"/>
          <a:lstStyle>
            <a:lvl1pPr marL="0" indent="0">
              <a:buNone/>
              <a:defRPr sz="2507" b="1"/>
            </a:lvl1pPr>
            <a:lvl2pPr marL="477500" indent="0">
              <a:buNone/>
              <a:defRPr sz="2089" b="1"/>
            </a:lvl2pPr>
            <a:lvl3pPr marL="954999" indent="0">
              <a:buNone/>
              <a:defRPr sz="1880" b="1"/>
            </a:lvl3pPr>
            <a:lvl4pPr marL="1432499" indent="0">
              <a:buNone/>
              <a:defRPr sz="1671" b="1"/>
            </a:lvl4pPr>
            <a:lvl5pPr marL="1909999" indent="0">
              <a:buNone/>
              <a:defRPr sz="1671" b="1"/>
            </a:lvl5pPr>
            <a:lvl6pPr marL="2387498" indent="0">
              <a:buNone/>
              <a:defRPr sz="1671" b="1"/>
            </a:lvl6pPr>
            <a:lvl7pPr marL="2864998" indent="0">
              <a:buNone/>
              <a:defRPr sz="1671" b="1"/>
            </a:lvl7pPr>
            <a:lvl8pPr marL="3342498" indent="0">
              <a:buNone/>
              <a:defRPr sz="1671" b="1"/>
            </a:lvl8pPr>
            <a:lvl9pPr marL="3819997" indent="0">
              <a:buNone/>
              <a:defRPr sz="1671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46252" y="2616412"/>
            <a:ext cx="5413327" cy="384834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522F8-519A-49C0-9E2D-60EC542CAFEF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F1393-084A-40AF-A1A7-E5FF061A4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419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522F8-519A-49C0-9E2D-60EC542CAFEF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F1393-084A-40AF-A1A7-E5FF061A4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503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522F8-519A-49C0-9E2D-60EC542CAFEF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F1393-084A-40AF-A1A7-E5FF061A4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744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076" y="477520"/>
            <a:ext cx="4106833" cy="1671320"/>
          </a:xfrm>
        </p:spPr>
        <p:txBody>
          <a:bodyPr anchor="b"/>
          <a:lstStyle>
            <a:lvl1pPr>
              <a:defRPr sz="3342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3327" y="1031311"/>
            <a:ext cx="6446252" cy="5090231"/>
          </a:xfrm>
        </p:spPr>
        <p:txBody>
          <a:bodyPr/>
          <a:lstStyle>
            <a:lvl1pPr>
              <a:defRPr sz="3342"/>
            </a:lvl1pPr>
            <a:lvl2pPr>
              <a:defRPr sz="2924"/>
            </a:lvl2pPr>
            <a:lvl3pPr>
              <a:defRPr sz="2507"/>
            </a:lvl3pPr>
            <a:lvl4pPr>
              <a:defRPr sz="2089"/>
            </a:lvl4pPr>
            <a:lvl5pPr>
              <a:defRPr sz="2089"/>
            </a:lvl5pPr>
            <a:lvl6pPr>
              <a:defRPr sz="2089"/>
            </a:lvl6pPr>
            <a:lvl7pPr>
              <a:defRPr sz="2089"/>
            </a:lvl7pPr>
            <a:lvl8pPr>
              <a:defRPr sz="2089"/>
            </a:lvl8pPr>
            <a:lvl9pPr>
              <a:defRPr sz="2089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076" y="2148840"/>
            <a:ext cx="4106833" cy="3980992"/>
          </a:xfrm>
        </p:spPr>
        <p:txBody>
          <a:bodyPr/>
          <a:lstStyle>
            <a:lvl1pPr marL="0" indent="0">
              <a:buNone/>
              <a:defRPr sz="1671"/>
            </a:lvl1pPr>
            <a:lvl2pPr marL="477500" indent="0">
              <a:buNone/>
              <a:defRPr sz="1462"/>
            </a:lvl2pPr>
            <a:lvl3pPr marL="954999" indent="0">
              <a:buNone/>
              <a:defRPr sz="1253"/>
            </a:lvl3pPr>
            <a:lvl4pPr marL="1432499" indent="0">
              <a:buNone/>
              <a:defRPr sz="1044"/>
            </a:lvl4pPr>
            <a:lvl5pPr marL="1909999" indent="0">
              <a:buNone/>
              <a:defRPr sz="1044"/>
            </a:lvl5pPr>
            <a:lvl6pPr marL="2387498" indent="0">
              <a:buNone/>
              <a:defRPr sz="1044"/>
            </a:lvl6pPr>
            <a:lvl7pPr marL="2864998" indent="0">
              <a:buNone/>
              <a:defRPr sz="1044"/>
            </a:lvl7pPr>
            <a:lvl8pPr marL="3342498" indent="0">
              <a:buNone/>
              <a:defRPr sz="1044"/>
            </a:lvl8pPr>
            <a:lvl9pPr marL="3819997" indent="0">
              <a:buNone/>
              <a:defRPr sz="1044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522F8-519A-49C0-9E2D-60EC542CAFEF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F1393-084A-40AF-A1A7-E5FF061A4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592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076" y="477520"/>
            <a:ext cx="4106833" cy="1671320"/>
          </a:xfrm>
        </p:spPr>
        <p:txBody>
          <a:bodyPr anchor="b"/>
          <a:lstStyle>
            <a:lvl1pPr>
              <a:defRPr sz="3342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327" y="1031311"/>
            <a:ext cx="6446252" cy="5090231"/>
          </a:xfrm>
        </p:spPr>
        <p:txBody>
          <a:bodyPr anchor="t"/>
          <a:lstStyle>
            <a:lvl1pPr marL="0" indent="0">
              <a:buNone/>
              <a:defRPr sz="3342"/>
            </a:lvl1pPr>
            <a:lvl2pPr marL="477500" indent="0">
              <a:buNone/>
              <a:defRPr sz="2924"/>
            </a:lvl2pPr>
            <a:lvl3pPr marL="954999" indent="0">
              <a:buNone/>
              <a:defRPr sz="2507"/>
            </a:lvl3pPr>
            <a:lvl4pPr marL="1432499" indent="0">
              <a:buNone/>
              <a:defRPr sz="2089"/>
            </a:lvl4pPr>
            <a:lvl5pPr marL="1909999" indent="0">
              <a:buNone/>
              <a:defRPr sz="2089"/>
            </a:lvl5pPr>
            <a:lvl6pPr marL="2387498" indent="0">
              <a:buNone/>
              <a:defRPr sz="2089"/>
            </a:lvl6pPr>
            <a:lvl7pPr marL="2864998" indent="0">
              <a:buNone/>
              <a:defRPr sz="2089"/>
            </a:lvl7pPr>
            <a:lvl8pPr marL="3342498" indent="0">
              <a:buNone/>
              <a:defRPr sz="2089"/>
            </a:lvl8pPr>
            <a:lvl9pPr marL="3819997" indent="0">
              <a:buNone/>
              <a:defRPr sz="2089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076" y="2148840"/>
            <a:ext cx="4106833" cy="3980992"/>
          </a:xfrm>
        </p:spPr>
        <p:txBody>
          <a:bodyPr/>
          <a:lstStyle>
            <a:lvl1pPr marL="0" indent="0">
              <a:buNone/>
              <a:defRPr sz="1671"/>
            </a:lvl1pPr>
            <a:lvl2pPr marL="477500" indent="0">
              <a:buNone/>
              <a:defRPr sz="1462"/>
            </a:lvl2pPr>
            <a:lvl3pPr marL="954999" indent="0">
              <a:buNone/>
              <a:defRPr sz="1253"/>
            </a:lvl3pPr>
            <a:lvl4pPr marL="1432499" indent="0">
              <a:buNone/>
              <a:defRPr sz="1044"/>
            </a:lvl4pPr>
            <a:lvl5pPr marL="1909999" indent="0">
              <a:buNone/>
              <a:defRPr sz="1044"/>
            </a:lvl5pPr>
            <a:lvl6pPr marL="2387498" indent="0">
              <a:buNone/>
              <a:defRPr sz="1044"/>
            </a:lvl6pPr>
            <a:lvl7pPr marL="2864998" indent="0">
              <a:buNone/>
              <a:defRPr sz="1044"/>
            </a:lvl7pPr>
            <a:lvl8pPr marL="3342498" indent="0">
              <a:buNone/>
              <a:defRPr sz="1044"/>
            </a:lvl8pPr>
            <a:lvl9pPr marL="3819997" indent="0">
              <a:buNone/>
              <a:defRPr sz="1044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522F8-519A-49C0-9E2D-60EC542CAFEF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F1393-084A-40AF-A1A7-E5FF061A4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429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75417" y="381353"/>
            <a:ext cx="10982504" cy="13844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5417" y="1906764"/>
            <a:ext cx="10982504" cy="45447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75417" y="6638855"/>
            <a:ext cx="2865001" cy="3813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5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D522F8-519A-49C0-9E2D-60EC542CAFEF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17918" y="6638855"/>
            <a:ext cx="4297502" cy="3813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5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92920" y="6638855"/>
            <a:ext cx="2865001" cy="3813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5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F1393-084A-40AF-A1A7-E5FF061A4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308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54999" rtl="0" eaLnBrk="1" latinLnBrk="0" hangingPunct="1">
        <a:lnSpc>
          <a:spcPct val="90000"/>
        </a:lnSpc>
        <a:spcBef>
          <a:spcPct val="0"/>
        </a:spcBef>
        <a:buNone/>
        <a:defRPr sz="459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8750" indent="-238750" algn="l" defTabSz="954999" rtl="0" eaLnBrk="1" latinLnBrk="0" hangingPunct="1">
        <a:lnSpc>
          <a:spcPct val="90000"/>
        </a:lnSpc>
        <a:spcBef>
          <a:spcPts val="1044"/>
        </a:spcBef>
        <a:buFont typeface="Arial" panose="020B0604020202020204" pitchFamily="34" charset="0"/>
        <a:buChar char="•"/>
        <a:defRPr sz="2924" kern="1200">
          <a:solidFill>
            <a:schemeClr val="tx1"/>
          </a:solidFill>
          <a:latin typeface="+mn-lt"/>
          <a:ea typeface="+mn-ea"/>
          <a:cs typeface="+mn-cs"/>
        </a:defRPr>
      </a:lvl1pPr>
      <a:lvl2pPr marL="716250" indent="-238750" algn="l" defTabSz="954999" rtl="0" eaLnBrk="1" latinLnBrk="0" hangingPunct="1">
        <a:lnSpc>
          <a:spcPct val="90000"/>
        </a:lnSpc>
        <a:spcBef>
          <a:spcPts val="522"/>
        </a:spcBef>
        <a:buFont typeface="Arial" panose="020B0604020202020204" pitchFamily="34" charset="0"/>
        <a:buChar char="•"/>
        <a:defRPr sz="2507" kern="1200">
          <a:solidFill>
            <a:schemeClr val="tx1"/>
          </a:solidFill>
          <a:latin typeface="+mn-lt"/>
          <a:ea typeface="+mn-ea"/>
          <a:cs typeface="+mn-cs"/>
        </a:defRPr>
      </a:lvl2pPr>
      <a:lvl3pPr marL="1193749" indent="-238750" algn="l" defTabSz="954999" rtl="0" eaLnBrk="1" latinLnBrk="0" hangingPunct="1">
        <a:lnSpc>
          <a:spcPct val="90000"/>
        </a:lnSpc>
        <a:spcBef>
          <a:spcPts val="522"/>
        </a:spcBef>
        <a:buFont typeface="Arial" panose="020B0604020202020204" pitchFamily="34" charset="0"/>
        <a:buChar char="•"/>
        <a:defRPr sz="2089" kern="1200">
          <a:solidFill>
            <a:schemeClr val="tx1"/>
          </a:solidFill>
          <a:latin typeface="+mn-lt"/>
          <a:ea typeface="+mn-ea"/>
          <a:cs typeface="+mn-cs"/>
        </a:defRPr>
      </a:lvl3pPr>
      <a:lvl4pPr marL="1671249" indent="-238750" algn="l" defTabSz="954999" rtl="0" eaLnBrk="1" latinLnBrk="0" hangingPunct="1">
        <a:lnSpc>
          <a:spcPct val="90000"/>
        </a:lnSpc>
        <a:spcBef>
          <a:spcPts val="522"/>
        </a:spcBef>
        <a:buFont typeface="Arial" panose="020B0604020202020204" pitchFamily="34" charset="0"/>
        <a:buChar char="•"/>
        <a:defRPr sz="1880" kern="1200">
          <a:solidFill>
            <a:schemeClr val="tx1"/>
          </a:solidFill>
          <a:latin typeface="+mn-lt"/>
          <a:ea typeface="+mn-ea"/>
          <a:cs typeface="+mn-cs"/>
        </a:defRPr>
      </a:lvl4pPr>
      <a:lvl5pPr marL="2148749" indent="-238750" algn="l" defTabSz="954999" rtl="0" eaLnBrk="1" latinLnBrk="0" hangingPunct="1">
        <a:lnSpc>
          <a:spcPct val="90000"/>
        </a:lnSpc>
        <a:spcBef>
          <a:spcPts val="522"/>
        </a:spcBef>
        <a:buFont typeface="Arial" panose="020B0604020202020204" pitchFamily="34" charset="0"/>
        <a:buChar char="•"/>
        <a:defRPr sz="1880" kern="1200">
          <a:solidFill>
            <a:schemeClr val="tx1"/>
          </a:solidFill>
          <a:latin typeface="+mn-lt"/>
          <a:ea typeface="+mn-ea"/>
          <a:cs typeface="+mn-cs"/>
        </a:defRPr>
      </a:lvl5pPr>
      <a:lvl6pPr marL="2626248" indent="-238750" algn="l" defTabSz="954999" rtl="0" eaLnBrk="1" latinLnBrk="0" hangingPunct="1">
        <a:lnSpc>
          <a:spcPct val="90000"/>
        </a:lnSpc>
        <a:spcBef>
          <a:spcPts val="522"/>
        </a:spcBef>
        <a:buFont typeface="Arial" panose="020B0604020202020204" pitchFamily="34" charset="0"/>
        <a:buChar char="•"/>
        <a:defRPr sz="1880" kern="1200">
          <a:solidFill>
            <a:schemeClr val="tx1"/>
          </a:solidFill>
          <a:latin typeface="+mn-lt"/>
          <a:ea typeface="+mn-ea"/>
          <a:cs typeface="+mn-cs"/>
        </a:defRPr>
      </a:lvl6pPr>
      <a:lvl7pPr marL="3103748" indent="-238750" algn="l" defTabSz="954999" rtl="0" eaLnBrk="1" latinLnBrk="0" hangingPunct="1">
        <a:lnSpc>
          <a:spcPct val="90000"/>
        </a:lnSpc>
        <a:spcBef>
          <a:spcPts val="522"/>
        </a:spcBef>
        <a:buFont typeface="Arial" panose="020B0604020202020204" pitchFamily="34" charset="0"/>
        <a:buChar char="•"/>
        <a:defRPr sz="1880" kern="1200">
          <a:solidFill>
            <a:schemeClr val="tx1"/>
          </a:solidFill>
          <a:latin typeface="+mn-lt"/>
          <a:ea typeface="+mn-ea"/>
          <a:cs typeface="+mn-cs"/>
        </a:defRPr>
      </a:lvl7pPr>
      <a:lvl8pPr marL="3581248" indent="-238750" algn="l" defTabSz="954999" rtl="0" eaLnBrk="1" latinLnBrk="0" hangingPunct="1">
        <a:lnSpc>
          <a:spcPct val="90000"/>
        </a:lnSpc>
        <a:spcBef>
          <a:spcPts val="522"/>
        </a:spcBef>
        <a:buFont typeface="Arial" panose="020B0604020202020204" pitchFamily="34" charset="0"/>
        <a:buChar char="•"/>
        <a:defRPr sz="1880" kern="1200">
          <a:solidFill>
            <a:schemeClr val="tx1"/>
          </a:solidFill>
          <a:latin typeface="+mn-lt"/>
          <a:ea typeface="+mn-ea"/>
          <a:cs typeface="+mn-cs"/>
        </a:defRPr>
      </a:lvl8pPr>
      <a:lvl9pPr marL="4058747" indent="-238750" algn="l" defTabSz="954999" rtl="0" eaLnBrk="1" latinLnBrk="0" hangingPunct="1">
        <a:lnSpc>
          <a:spcPct val="90000"/>
        </a:lnSpc>
        <a:spcBef>
          <a:spcPts val="522"/>
        </a:spcBef>
        <a:buFont typeface="Arial" panose="020B0604020202020204" pitchFamily="34" charset="0"/>
        <a:buChar char="•"/>
        <a:defRPr sz="18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54999" rtl="0" eaLnBrk="1" latinLnBrk="0" hangingPunct="1">
        <a:defRPr sz="1880" kern="1200">
          <a:solidFill>
            <a:schemeClr val="tx1"/>
          </a:solidFill>
          <a:latin typeface="+mn-lt"/>
          <a:ea typeface="+mn-ea"/>
          <a:cs typeface="+mn-cs"/>
        </a:defRPr>
      </a:lvl1pPr>
      <a:lvl2pPr marL="477500" algn="l" defTabSz="954999" rtl="0" eaLnBrk="1" latinLnBrk="0" hangingPunct="1">
        <a:defRPr sz="1880" kern="1200">
          <a:solidFill>
            <a:schemeClr val="tx1"/>
          </a:solidFill>
          <a:latin typeface="+mn-lt"/>
          <a:ea typeface="+mn-ea"/>
          <a:cs typeface="+mn-cs"/>
        </a:defRPr>
      </a:lvl2pPr>
      <a:lvl3pPr marL="954999" algn="l" defTabSz="954999" rtl="0" eaLnBrk="1" latinLnBrk="0" hangingPunct="1">
        <a:defRPr sz="1880" kern="1200">
          <a:solidFill>
            <a:schemeClr val="tx1"/>
          </a:solidFill>
          <a:latin typeface="+mn-lt"/>
          <a:ea typeface="+mn-ea"/>
          <a:cs typeface="+mn-cs"/>
        </a:defRPr>
      </a:lvl3pPr>
      <a:lvl4pPr marL="1432499" algn="l" defTabSz="954999" rtl="0" eaLnBrk="1" latinLnBrk="0" hangingPunct="1">
        <a:defRPr sz="1880" kern="1200">
          <a:solidFill>
            <a:schemeClr val="tx1"/>
          </a:solidFill>
          <a:latin typeface="+mn-lt"/>
          <a:ea typeface="+mn-ea"/>
          <a:cs typeface="+mn-cs"/>
        </a:defRPr>
      </a:lvl4pPr>
      <a:lvl5pPr marL="1909999" algn="l" defTabSz="954999" rtl="0" eaLnBrk="1" latinLnBrk="0" hangingPunct="1">
        <a:defRPr sz="1880" kern="1200">
          <a:solidFill>
            <a:schemeClr val="tx1"/>
          </a:solidFill>
          <a:latin typeface="+mn-lt"/>
          <a:ea typeface="+mn-ea"/>
          <a:cs typeface="+mn-cs"/>
        </a:defRPr>
      </a:lvl5pPr>
      <a:lvl6pPr marL="2387498" algn="l" defTabSz="954999" rtl="0" eaLnBrk="1" latinLnBrk="0" hangingPunct="1">
        <a:defRPr sz="1880" kern="1200">
          <a:solidFill>
            <a:schemeClr val="tx1"/>
          </a:solidFill>
          <a:latin typeface="+mn-lt"/>
          <a:ea typeface="+mn-ea"/>
          <a:cs typeface="+mn-cs"/>
        </a:defRPr>
      </a:lvl6pPr>
      <a:lvl7pPr marL="2864998" algn="l" defTabSz="954999" rtl="0" eaLnBrk="1" latinLnBrk="0" hangingPunct="1">
        <a:defRPr sz="1880" kern="1200">
          <a:solidFill>
            <a:schemeClr val="tx1"/>
          </a:solidFill>
          <a:latin typeface="+mn-lt"/>
          <a:ea typeface="+mn-ea"/>
          <a:cs typeface="+mn-cs"/>
        </a:defRPr>
      </a:lvl7pPr>
      <a:lvl8pPr marL="3342498" algn="l" defTabSz="954999" rtl="0" eaLnBrk="1" latinLnBrk="0" hangingPunct="1">
        <a:defRPr sz="1880" kern="1200">
          <a:solidFill>
            <a:schemeClr val="tx1"/>
          </a:solidFill>
          <a:latin typeface="+mn-lt"/>
          <a:ea typeface="+mn-ea"/>
          <a:cs typeface="+mn-cs"/>
        </a:defRPr>
      </a:lvl8pPr>
      <a:lvl9pPr marL="3819997" algn="l" defTabSz="954999" rtl="0" eaLnBrk="1" latinLnBrk="0" hangingPunct="1">
        <a:defRPr sz="18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latin typeface="Arial Rounded MT Bold" panose="020F0704030504030204" pitchFamily="34" charset="0"/>
              </a:rPr>
              <a:t>Otoscope output image analysis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0677" y="3268718"/>
            <a:ext cx="7056821" cy="3363311"/>
          </a:xfrm>
        </p:spPr>
        <p:txBody>
          <a:bodyPr>
            <a:normAutofit fontScale="85000" lnSpcReduction="20000"/>
          </a:bodyPr>
          <a:lstStyle/>
          <a:p>
            <a:r>
              <a:rPr lang="en-US" sz="3300" dirty="0" smtClean="0"/>
              <a:t>Capstone</a:t>
            </a:r>
            <a:r>
              <a:rPr lang="he-IL" sz="3300" dirty="0" smtClean="0"/>
              <a:t> </a:t>
            </a:r>
            <a:r>
              <a:rPr lang="en-US" sz="3300" dirty="0" smtClean="0"/>
              <a:t>Project Phase B</a:t>
            </a:r>
          </a:p>
          <a:p>
            <a:r>
              <a:rPr lang="en-US" sz="3300" dirty="0" smtClean="0"/>
              <a:t>Software </a:t>
            </a:r>
            <a:r>
              <a:rPr lang="en-US" sz="3300" dirty="0"/>
              <a:t>Engineering (Course </a:t>
            </a:r>
            <a:r>
              <a:rPr lang="he-IL" sz="3300" dirty="0"/>
              <a:t>61999</a:t>
            </a:r>
            <a:r>
              <a:rPr lang="en-US" sz="3300" dirty="0"/>
              <a:t>)</a:t>
            </a:r>
          </a:p>
          <a:p>
            <a:r>
              <a:rPr lang="en-US" sz="3300" dirty="0"/>
              <a:t>Karmiel – Jan </a:t>
            </a:r>
            <a:r>
              <a:rPr lang="he-IL" sz="3300" dirty="0"/>
              <a:t>2023</a:t>
            </a:r>
            <a:endParaRPr lang="en-US" sz="3300" dirty="0"/>
          </a:p>
          <a:p>
            <a:endParaRPr lang="he-IL" b="1" dirty="0"/>
          </a:p>
          <a:p>
            <a:r>
              <a:rPr lang="en-US" b="1" dirty="0" smtClean="0"/>
              <a:t>Author</a:t>
            </a:r>
            <a:endParaRPr lang="en-US" dirty="0"/>
          </a:p>
          <a:p>
            <a:r>
              <a:rPr lang="en-US" dirty="0" smtClean="0"/>
              <a:t>Shlomi </a:t>
            </a:r>
            <a:r>
              <a:rPr lang="en-US" dirty="0"/>
              <a:t>Levi </a:t>
            </a:r>
            <a:r>
              <a:rPr lang="en-US" dirty="0" smtClean="0"/>
              <a:t>305129652</a:t>
            </a:r>
            <a:endParaRPr lang="he-IL" dirty="0" smtClean="0"/>
          </a:p>
          <a:p>
            <a:endParaRPr lang="en-US" dirty="0"/>
          </a:p>
          <a:p>
            <a:r>
              <a:rPr lang="en-US" b="1" dirty="0"/>
              <a:t>Supervisor</a:t>
            </a:r>
            <a:endParaRPr lang="en-US" dirty="0"/>
          </a:p>
          <a:p>
            <a:r>
              <a:rPr lang="en-US" dirty="0"/>
              <a:t>Mrs. Natali Levi</a:t>
            </a:r>
          </a:p>
          <a:p>
            <a:endParaRPr lang="en-US" dirty="0"/>
          </a:p>
        </p:txBody>
      </p:sp>
      <p:pic>
        <p:nvPicPr>
          <p:cNvPr id="5" name="Picture 4" descr="C:\Users\xxsmg\Desktop\WhatsApp Image 2023-01-08 at 09.00.47.jpe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2730" y="374051"/>
            <a:ext cx="3564835" cy="7981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19387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Model layers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3991" y="2947739"/>
            <a:ext cx="10606753" cy="282742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93991" y="1765830"/>
            <a:ext cx="63045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Our model layers based on ResNet-101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35224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4800" b="1" dirty="0" smtClean="0"/>
              <a:t/>
            </a:r>
            <a:br>
              <a:rPr lang="en-US" sz="4800" b="1" dirty="0" smtClean="0"/>
            </a:br>
            <a:r>
              <a:rPr lang="en-US" sz="5100" b="1" dirty="0" smtClean="0"/>
              <a:t>Hyperparameters adjustment</a:t>
            </a:r>
            <a:r>
              <a:rPr lang="en-US" sz="4800" dirty="0"/>
              <a:t/>
            </a:r>
            <a:br>
              <a:rPr lang="en-US" sz="4800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800" dirty="0" smtClean="0"/>
          </a:p>
          <a:p>
            <a:r>
              <a:rPr lang="en-US" sz="2800" dirty="0" smtClean="0"/>
              <a:t> Optimizer </a:t>
            </a:r>
          </a:p>
          <a:p>
            <a:endParaRPr lang="en-US" sz="2800" dirty="0" smtClean="0"/>
          </a:p>
          <a:p>
            <a:r>
              <a:rPr lang="en-US" sz="2800" dirty="0" smtClean="0"/>
              <a:t> Epochs</a:t>
            </a:r>
          </a:p>
          <a:p>
            <a:endParaRPr lang="en-US" sz="2800" dirty="0" smtClean="0"/>
          </a:p>
          <a:p>
            <a:r>
              <a:rPr lang="en-US" sz="2800" dirty="0" smtClean="0"/>
              <a:t> Batch images</a:t>
            </a:r>
          </a:p>
          <a:p>
            <a:pPr marL="0" indent="0">
              <a:buNone/>
            </a:pPr>
            <a:endParaRPr lang="en-US" sz="3200" dirty="0" smtClean="0"/>
          </a:p>
          <a:p>
            <a:pPr marL="0" indent="0">
              <a:buNone/>
            </a:pPr>
            <a:endParaRPr lang="en-US" sz="3200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1529" y="2889247"/>
            <a:ext cx="3684105" cy="2257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782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600" b="1" dirty="0">
                <a:solidFill>
                  <a:srgbClr val="000000"/>
                </a:solidFill>
              </a:rPr>
              <a:t>Model fit</a:t>
            </a:r>
            <a:endParaRPr lang="en-US" sz="4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700" dirty="0"/>
          </a:p>
          <a:p>
            <a:r>
              <a:rPr lang="en-US" sz="2800" dirty="0" smtClean="0"/>
              <a:t> Overfitting</a:t>
            </a:r>
          </a:p>
          <a:p>
            <a:endParaRPr lang="en-US" sz="2800" dirty="0"/>
          </a:p>
          <a:p>
            <a:r>
              <a:rPr lang="en-US" sz="2800" dirty="0" smtClean="0"/>
              <a:t>Underfitting</a:t>
            </a:r>
            <a:endParaRPr lang="he-IL" sz="2800" dirty="0" smtClean="0"/>
          </a:p>
          <a:p>
            <a:pPr marL="0" indent="0">
              <a:buNone/>
            </a:pPr>
            <a:endParaRPr lang="en-US" sz="2700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2260" y="3313043"/>
            <a:ext cx="3538331" cy="1484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832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Improving Model Accuracy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000" dirty="0" smtClean="0"/>
              <a:t> Freezing layers</a:t>
            </a:r>
            <a:r>
              <a:rPr lang="en-US" sz="3000" dirty="0"/>
              <a:t/>
            </a:r>
            <a:br>
              <a:rPr lang="en-US" sz="3000" dirty="0"/>
            </a:br>
            <a:endParaRPr lang="en-US" sz="3000" dirty="0"/>
          </a:p>
          <a:p>
            <a:r>
              <a:rPr lang="en-US" sz="3000" dirty="0" smtClean="0"/>
              <a:t> Outlier detection</a:t>
            </a:r>
          </a:p>
          <a:p>
            <a:endParaRPr lang="en-US" sz="3000" dirty="0"/>
          </a:p>
          <a:p>
            <a:r>
              <a:rPr lang="en-US" sz="3000" dirty="0" smtClean="0"/>
              <a:t> Collecting relevant data</a:t>
            </a:r>
          </a:p>
          <a:p>
            <a:endParaRPr lang="en-US" sz="3000" dirty="0"/>
          </a:p>
          <a:p>
            <a:r>
              <a:rPr lang="en-US" sz="3000" dirty="0" smtClean="0"/>
              <a:t> Dropout</a:t>
            </a:r>
            <a:endParaRPr lang="en-US" sz="30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3011" y="2915478"/>
            <a:ext cx="2710170" cy="2855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725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Results</a:t>
            </a:r>
            <a:endParaRPr lang="en-US" b="1" dirty="0"/>
          </a:p>
        </p:txBody>
      </p:sp>
      <p:pic>
        <p:nvPicPr>
          <p:cNvPr id="4" name="Content Placeholder 3" descr="C:\Users\xxsmg\Desktop\ResNet101\EffusionTest9_10.pn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956313" y="1765830"/>
            <a:ext cx="5168347" cy="5059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649357" y="1765830"/>
            <a:ext cx="4041913" cy="29822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10 Effusion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test images were </a:t>
            </a:r>
            <a:r>
              <a:rPr lang="en-US" sz="2800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tested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9/10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of the </a:t>
            </a:r>
            <a:r>
              <a:rPr lang="en-US" sz="2800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data was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observed correctly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3102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:\Users\xxsmg\Desktop\ResNet101\NormalTest10_10.pn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975244" y="1765830"/>
            <a:ext cx="5268685" cy="50192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649357" y="1765830"/>
            <a:ext cx="4041913" cy="29822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10 </a:t>
            </a:r>
            <a:r>
              <a:rPr lang="en-US" sz="2800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Normal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test images were </a:t>
            </a:r>
            <a:r>
              <a:rPr lang="en-US" sz="2800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tested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10/10 of the data </a:t>
            </a:r>
            <a:r>
              <a:rPr lang="en-US" sz="2800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was observed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correctly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7628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Accuracy and loss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0714" y="1917032"/>
            <a:ext cx="5711688" cy="361908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960" y="1765830"/>
            <a:ext cx="5432709" cy="3485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406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WhatsApp Image 2022-12-23 at 1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2955" y="803644"/>
            <a:ext cx="2854843" cy="509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088837" y="6294782"/>
            <a:ext cx="2835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Normal predictions</a:t>
            </a:r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4054" y="803644"/>
            <a:ext cx="2822711" cy="509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187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7467" y="793885"/>
            <a:ext cx="2872306" cy="511658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7318" y="827193"/>
            <a:ext cx="2838989" cy="508327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049079" y="6281531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Effusion predictions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285007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Conclusions </a:t>
            </a:r>
            <a:endParaRPr lang="en-US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8679" y="2932156"/>
            <a:ext cx="6855979" cy="2660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351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Introduction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700" dirty="0" smtClean="0"/>
              <a:t> Human health</a:t>
            </a:r>
            <a:r>
              <a:rPr lang="he-IL" sz="2700" dirty="0" smtClean="0"/>
              <a:t> </a:t>
            </a:r>
            <a:r>
              <a:rPr lang="en-US" sz="2700" dirty="0"/>
              <a:t>project</a:t>
            </a:r>
          </a:p>
          <a:p>
            <a:pPr marL="0" indent="0">
              <a:buNone/>
            </a:pPr>
            <a:endParaRPr lang="he-IL" sz="2700" dirty="0" smtClean="0"/>
          </a:p>
          <a:p>
            <a:r>
              <a:rPr lang="en-US" sz="2700" dirty="0" smtClean="0"/>
              <a:t> Infections </a:t>
            </a:r>
            <a:r>
              <a:rPr lang="en-US" sz="2700" dirty="0"/>
              <a:t>of the middle </a:t>
            </a:r>
            <a:r>
              <a:rPr lang="en-US" sz="2700" dirty="0" smtClean="0"/>
              <a:t>ear</a:t>
            </a:r>
          </a:p>
          <a:p>
            <a:endParaRPr lang="he-IL" sz="2700" dirty="0" smtClean="0"/>
          </a:p>
          <a:p>
            <a:r>
              <a:rPr lang="en-US" sz="2700" dirty="0" smtClean="0"/>
              <a:t> Detection, classification, and prediction of ear infection</a:t>
            </a:r>
            <a:endParaRPr lang="en-US" sz="2700" dirty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8129" y="4560556"/>
            <a:ext cx="1524667" cy="240506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3112" y="4701307"/>
            <a:ext cx="2123557" cy="2123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052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Proposed method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700" dirty="0" smtClean="0"/>
              <a:t> Easy-to-use </a:t>
            </a:r>
            <a:r>
              <a:rPr lang="en-US" sz="2700" dirty="0"/>
              <a:t>application </a:t>
            </a:r>
            <a:r>
              <a:rPr lang="en-US" sz="2700" dirty="0" smtClean="0"/>
              <a:t>for infections prediction</a:t>
            </a:r>
            <a:endParaRPr lang="he-IL" sz="2700" dirty="0" smtClean="0"/>
          </a:p>
          <a:p>
            <a:pPr marL="0" indent="0">
              <a:buNone/>
            </a:pPr>
            <a:endParaRPr lang="en-US" sz="2700" dirty="0"/>
          </a:p>
          <a:p>
            <a:r>
              <a:rPr lang="en-US" sz="2700" dirty="0" smtClean="0"/>
              <a:t> External </a:t>
            </a:r>
            <a:r>
              <a:rPr lang="en-US" sz="2700" dirty="0"/>
              <a:t>device that is </a:t>
            </a:r>
            <a:r>
              <a:rPr lang="en-US" sz="2700" dirty="0" smtClean="0"/>
              <a:t>connected </a:t>
            </a:r>
            <a:r>
              <a:rPr lang="en-US" sz="2700" dirty="0"/>
              <a:t>to an android </a:t>
            </a:r>
            <a:r>
              <a:rPr lang="en-US" sz="2700" dirty="0" smtClean="0"/>
              <a:t>device </a:t>
            </a:r>
            <a:endParaRPr lang="en-US" sz="27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0425" y="4283769"/>
            <a:ext cx="4570723" cy="1984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02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WhatsApp Video 2022-12-25 at 09.04.49 (online-video-cutter.com)">
            <a:hlinkClick r:id="" action="ppaction://media"/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637261" y="1351722"/>
            <a:ext cx="3458815" cy="5035826"/>
          </a:xfr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75417" y="381353"/>
            <a:ext cx="10982504" cy="1384477"/>
          </a:xfrm>
        </p:spPr>
        <p:txBody>
          <a:bodyPr/>
          <a:lstStyle/>
          <a:p>
            <a:pPr algn="ctr"/>
            <a:r>
              <a:rPr lang="en-US" b="1" dirty="0"/>
              <a:t>The application at runtime</a:t>
            </a:r>
          </a:p>
        </p:txBody>
      </p:sp>
    </p:spTree>
    <p:extLst>
      <p:ext uri="{BB962C8B-B14F-4D97-AF65-F5344CB8AC3E}">
        <p14:creationId xmlns:p14="http://schemas.microsoft.com/office/powerpoint/2010/main" val="2050502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10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Work </a:t>
            </a:r>
            <a:r>
              <a:rPr lang="en-US" b="1" dirty="0"/>
              <a:t>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5417" y="1576644"/>
            <a:ext cx="10982504" cy="53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My </a:t>
            </a:r>
            <a:r>
              <a:rPr lang="en-US" dirty="0"/>
              <a:t>work is divided into two main </a:t>
            </a:r>
            <a:r>
              <a:rPr lang="en-US" dirty="0" smtClean="0"/>
              <a:t>parts</a:t>
            </a:r>
            <a:r>
              <a:rPr lang="he-IL" dirty="0" smtClean="0"/>
              <a:t>: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u="sng" dirty="0" smtClean="0"/>
              <a:t>Research process</a:t>
            </a:r>
          </a:p>
          <a:p>
            <a:pPr marL="0" indent="0">
              <a:buNone/>
            </a:pPr>
            <a:endParaRPr lang="en-US" sz="2700" b="1" u="sng" dirty="0" smtClean="0"/>
          </a:p>
          <a:p>
            <a:pPr marL="0" indent="0">
              <a:buNone/>
            </a:pPr>
            <a:r>
              <a:rPr lang="en-US" sz="2700" dirty="0" smtClean="0"/>
              <a:t>1. A comprehensive </a:t>
            </a:r>
            <a:r>
              <a:rPr lang="en-US" sz="2700" dirty="0"/>
              <a:t>theoretical understanding of the </a:t>
            </a:r>
            <a:r>
              <a:rPr lang="en-US" sz="2700" dirty="0" smtClean="0"/>
              <a:t>need</a:t>
            </a:r>
          </a:p>
          <a:p>
            <a:pPr marL="0" indent="0">
              <a:buNone/>
            </a:pPr>
            <a:endParaRPr lang="en-US" sz="2700" dirty="0"/>
          </a:p>
          <a:p>
            <a:pPr marL="0" indent="0">
              <a:buNone/>
            </a:pPr>
            <a:r>
              <a:rPr lang="en-US" sz="2700" dirty="0" smtClean="0"/>
              <a:t>2. Learning </a:t>
            </a:r>
            <a:r>
              <a:rPr lang="en-US" sz="2700" dirty="0"/>
              <a:t>about ear infections at a </a:t>
            </a:r>
            <a:r>
              <a:rPr lang="en-US" sz="2700" dirty="0" smtClean="0"/>
              <a:t>very deep level</a:t>
            </a:r>
          </a:p>
          <a:p>
            <a:pPr marL="0" indent="0">
              <a:buNone/>
            </a:pPr>
            <a:endParaRPr lang="he-IL" sz="2700" dirty="0"/>
          </a:p>
          <a:p>
            <a:pPr marL="0" indent="0">
              <a:buNone/>
            </a:pPr>
            <a:r>
              <a:rPr lang="en-US" sz="2700" dirty="0" smtClean="0"/>
              <a:t>3. Face </a:t>
            </a:r>
            <a:r>
              <a:rPr lang="en-US" sz="2700" dirty="0"/>
              <a:t>the </a:t>
            </a:r>
            <a:r>
              <a:rPr lang="en-US" sz="2700" dirty="0" smtClean="0"/>
              <a:t>challenges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8331" y="4898047"/>
            <a:ext cx="1368695" cy="1371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247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9675" y="2683043"/>
            <a:ext cx="10982504" cy="37093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 smtClean="0"/>
              <a:t>Development process</a:t>
            </a:r>
          </a:p>
          <a:p>
            <a:pPr marL="0" indent="0">
              <a:buNone/>
            </a:pPr>
            <a:endParaRPr lang="en-US" sz="2700" b="1" u="sng" dirty="0" smtClean="0"/>
          </a:p>
          <a:p>
            <a:pPr marL="514350" indent="-514350">
              <a:buAutoNum type="arabicPeriod"/>
            </a:pPr>
            <a:r>
              <a:rPr lang="en-US" sz="2700" dirty="0" smtClean="0"/>
              <a:t>In-depth learning of the ways to identify inflammation</a:t>
            </a:r>
          </a:p>
          <a:p>
            <a:pPr marL="514350" indent="-514350">
              <a:buAutoNum type="arabicPeriod"/>
            </a:pPr>
            <a:endParaRPr lang="he-IL" sz="2700" dirty="0" smtClean="0"/>
          </a:p>
          <a:p>
            <a:pPr marL="514350" indent="-514350">
              <a:buAutoNum type="arabicPeriod"/>
            </a:pPr>
            <a:r>
              <a:rPr lang="en-US" sz="2700" dirty="0" smtClean="0"/>
              <a:t>Creating the ideal model for the current input</a:t>
            </a:r>
          </a:p>
          <a:p>
            <a:pPr marL="514350" indent="-514350">
              <a:buAutoNum type="arabicPeriod"/>
            </a:pPr>
            <a:endParaRPr lang="en-US" sz="2700" dirty="0" smtClean="0"/>
          </a:p>
          <a:p>
            <a:pPr marL="514350" indent="-514350">
              <a:buAutoNum type="arabicPeriod"/>
            </a:pPr>
            <a:r>
              <a:rPr lang="en-US" sz="2700" dirty="0" smtClean="0"/>
              <a:t>Implantation of the model in the application</a:t>
            </a:r>
            <a:endParaRPr lang="en-US" sz="27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9970" y="4215355"/>
            <a:ext cx="4125982" cy="2336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992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Pre-processing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 224x224 pixel 24bit images</a:t>
            </a:r>
          </a:p>
          <a:p>
            <a:pPr marL="0" indent="0">
              <a:buNone/>
            </a:pPr>
            <a:endParaRPr lang="en-US" sz="2800" dirty="0" smtClean="0"/>
          </a:p>
          <a:p>
            <a:r>
              <a:rPr lang="en-US" sz="2800" dirty="0" smtClean="0"/>
              <a:t> Dataset calibration 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2922" y="2779553"/>
            <a:ext cx="2813707" cy="2664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571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Neural Networks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>
                <a:solidFill>
                  <a:srgbClr val="000000"/>
                </a:solidFill>
              </a:rPr>
              <a:t> </a:t>
            </a:r>
            <a:r>
              <a:rPr lang="en-US" sz="2800" dirty="0"/>
              <a:t>Machine Learning</a:t>
            </a:r>
            <a:endParaRPr lang="en-US" sz="2400" dirty="0"/>
          </a:p>
          <a:p>
            <a:pPr marL="0" indent="0">
              <a:buNone/>
            </a:pPr>
            <a:endParaRPr lang="en-US" sz="2800" dirty="0" smtClean="0">
              <a:solidFill>
                <a:srgbClr val="000000"/>
              </a:solidFill>
            </a:endParaRPr>
          </a:p>
          <a:p>
            <a:r>
              <a:rPr lang="en-US" sz="2800" dirty="0" smtClean="0"/>
              <a:t> Deep </a:t>
            </a:r>
            <a:r>
              <a:rPr lang="en-US" sz="2800" dirty="0"/>
              <a:t>learning</a:t>
            </a:r>
          </a:p>
          <a:p>
            <a:pPr marL="0" indent="0">
              <a:buNone/>
            </a:pPr>
            <a:endParaRPr lang="en-US" sz="2800" dirty="0" smtClean="0">
              <a:solidFill>
                <a:srgbClr val="000000"/>
              </a:solidFill>
            </a:endParaRPr>
          </a:p>
          <a:p>
            <a:r>
              <a:rPr lang="en-US" sz="2800" dirty="0" smtClean="0">
                <a:solidFill>
                  <a:srgbClr val="000000"/>
                </a:solidFill>
              </a:rPr>
              <a:t> Transfer </a:t>
            </a:r>
            <a:r>
              <a:rPr lang="en-US" sz="2800" dirty="0">
                <a:solidFill>
                  <a:srgbClr val="000000"/>
                </a:solidFill>
              </a:rPr>
              <a:t>learning </a:t>
            </a:r>
            <a:endParaRPr lang="en-US" sz="2800" dirty="0" smtClean="0">
              <a:solidFill>
                <a:srgbClr val="000000"/>
              </a:solidFill>
            </a:endParaRPr>
          </a:p>
          <a:p>
            <a:endParaRPr lang="en-US" sz="2800" dirty="0">
              <a:solidFill>
                <a:srgbClr val="000000"/>
              </a:solidFill>
              <a:latin typeface="Fira Sans Condensed" panose="020B0604020202020204" charset="0"/>
            </a:endParaRPr>
          </a:p>
          <a:p>
            <a:pPr marL="0" indent="0">
              <a:buNone/>
            </a:pPr>
            <a:endParaRPr lang="en-US" sz="27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5357" y="2797146"/>
            <a:ext cx="3542580" cy="2888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957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ResNet-101 </a:t>
            </a:r>
            <a:r>
              <a:rPr lang="en-US" b="1" dirty="0"/>
              <a:t>Specification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4854" y="1906588"/>
            <a:ext cx="5803630" cy="4545012"/>
          </a:xfrm>
        </p:spPr>
      </p:pic>
    </p:spTree>
    <p:extLst>
      <p:ext uri="{BB962C8B-B14F-4D97-AF65-F5344CB8AC3E}">
        <p14:creationId xmlns:p14="http://schemas.microsoft.com/office/powerpoint/2010/main" val="4221030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518</TotalTime>
  <Words>905</Words>
  <Application>Microsoft Office PowerPoint</Application>
  <PresentationFormat>Custom</PresentationFormat>
  <Paragraphs>125</Paragraphs>
  <Slides>19</Slides>
  <Notes>10</Notes>
  <HiddenSlides>0</HiddenSlides>
  <MMClips>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Arial Rounded MT Bold</vt:lpstr>
      <vt:lpstr>Calibri</vt:lpstr>
      <vt:lpstr>Calibri Light</vt:lpstr>
      <vt:lpstr>Fira Sans Condensed</vt:lpstr>
      <vt:lpstr>Office Theme</vt:lpstr>
      <vt:lpstr>Otoscope output image analysis </vt:lpstr>
      <vt:lpstr>Introduction</vt:lpstr>
      <vt:lpstr>Proposed method</vt:lpstr>
      <vt:lpstr>The application at runtime</vt:lpstr>
      <vt:lpstr>Work process</vt:lpstr>
      <vt:lpstr>PowerPoint Presentation</vt:lpstr>
      <vt:lpstr>Pre-processing </vt:lpstr>
      <vt:lpstr>Neural Networks</vt:lpstr>
      <vt:lpstr>ResNet-101 Specification </vt:lpstr>
      <vt:lpstr>Model layers</vt:lpstr>
      <vt:lpstr> Hyperparameters adjustment </vt:lpstr>
      <vt:lpstr>Model fit</vt:lpstr>
      <vt:lpstr>Improving Model Accuracy</vt:lpstr>
      <vt:lpstr>Results</vt:lpstr>
      <vt:lpstr>PowerPoint Presentation</vt:lpstr>
      <vt:lpstr>Accuracy and loss</vt:lpstr>
      <vt:lpstr>PowerPoint Presentation</vt:lpstr>
      <vt:lpstr>PowerPoint Presentation</vt:lpstr>
      <vt:lpstr>Conclusions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Otoscope output image analysis </dc:title>
  <dc:creator>שלומי לוי</dc:creator>
  <cp:lastModifiedBy>שלומי לוי</cp:lastModifiedBy>
  <cp:revision>153</cp:revision>
  <dcterms:created xsi:type="dcterms:W3CDTF">2022-12-10T21:10:07Z</dcterms:created>
  <dcterms:modified xsi:type="dcterms:W3CDTF">2023-01-23T17:15:02Z</dcterms:modified>
</cp:coreProperties>
</file>