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Robot" initials="M" lastIdx="1" clrIdx="0">
    <p:extLst>
      <p:ext uri="{19B8F6BF-5375-455C-9EA6-DF929625EA0E}">
        <p15:presenceInfo xmlns:p15="http://schemas.microsoft.com/office/powerpoint/2012/main" userId="MrRobo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F187D32-6EF9-4764-851A-3466174EB898}" type="datetimeFigureOut">
              <a:rPr lang="en-US" smtClean="0"/>
              <a:t>5/12/2018</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26AF8D92-0643-4163-9024-4987647D0ADC}" type="slidenum">
              <a:rPr lang="en-US" smtClean="0"/>
              <a:t>‹#›</a:t>
            </a:fld>
            <a:endParaRPr lang="en-US"/>
          </a:p>
        </p:txBody>
      </p:sp>
    </p:spTree>
    <p:extLst>
      <p:ext uri="{BB962C8B-B14F-4D97-AF65-F5344CB8AC3E}">
        <p14:creationId xmlns:p14="http://schemas.microsoft.com/office/powerpoint/2010/main" val="378179152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10"/>
          </p:nvPr>
        </p:nvSpPr>
        <p:spPr/>
        <p:txBody>
          <a:bodyPr/>
          <a:lstStyle/>
          <a:p>
            <a:fld id="{26AF8D92-0643-4163-9024-4987647D0ADC}" type="slidenum">
              <a:rPr lang="en-US" smtClean="0"/>
              <a:t>1</a:t>
            </a:fld>
            <a:endParaRPr lang="en-US"/>
          </a:p>
        </p:txBody>
      </p:sp>
    </p:spTree>
    <p:extLst>
      <p:ext uri="{BB962C8B-B14F-4D97-AF65-F5344CB8AC3E}">
        <p14:creationId xmlns:p14="http://schemas.microsoft.com/office/powerpoint/2010/main" val="208349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10"/>
          </p:nvPr>
        </p:nvSpPr>
        <p:spPr/>
        <p:txBody>
          <a:bodyPr/>
          <a:lstStyle/>
          <a:p>
            <a:fld id="{26AF8D92-0643-4163-9024-4987647D0ADC}" type="slidenum">
              <a:rPr lang="en-US" smtClean="0"/>
              <a:t>2</a:t>
            </a:fld>
            <a:endParaRPr lang="en-US"/>
          </a:p>
        </p:txBody>
      </p:sp>
    </p:spTree>
    <p:extLst>
      <p:ext uri="{BB962C8B-B14F-4D97-AF65-F5344CB8AC3E}">
        <p14:creationId xmlns:p14="http://schemas.microsoft.com/office/powerpoint/2010/main" val="1983117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10"/>
          </p:nvPr>
        </p:nvSpPr>
        <p:spPr/>
        <p:txBody>
          <a:bodyPr/>
          <a:lstStyle/>
          <a:p>
            <a:fld id="{26AF8D92-0643-4163-9024-4987647D0ADC}" type="slidenum">
              <a:rPr lang="en-US" smtClean="0"/>
              <a:t>3</a:t>
            </a:fld>
            <a:endParaRPr lang="en-US"/>
          </a:p>
        </p:txBody>
      </p:sp>
    </p:spTree>
    <p:extLst>
      <p:ext uri="{BB962C8B-B14F-4D97-AF65-F5344CB8AC3E}">
        <p14:creationId xmlns:p14="http://schemas.microsoft.com/office/powerpoint/2010/main" val="3274938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10"/>
          </p:nvPr>
        </p:nvSpPr>
        <p:spPr/>
        <p:txBody>
          <a:bodyPr/>
          <a:lstStyle/>
          <a:p>
            <a:fld id="{26AF8D92-0643-4163-9024-4987647D0ADC}" type="slidenum">
              <a:rPr lang="en-US" smtClean="0"/>
              <a:t>4</a:t>
            </a:fld>
            <a:endParaRPr lang="en-US"/>
          </a:p>
        </p:txBody>
      </p:sp>
    </p:spTree>
    <p:extLst>
      <p:ext uri="{BB962C8B-B14F-4D97-AF65-F5344CB8AC3E}">
        <p14:creationId xmlns:p14="http://schemas.microsoft.com/office/powerpoint/2010/main" val="64649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10"/>
          </p:nvPr>
        </p:nvSpPr>
        <p:spPr/>
        <p:txBody>
          <a:bodyPr/>
          <a:lstStyle/>
          <a:p>
            <a:fld id="{26AF8D92-0643-4163-9024-4987647D0ADC}" type="slidenum">
              <a:rPr lang="en-US" smtClean="0"/>
              <a:t>5</a:t>
            </a:fld>
            <a:endParaRPr lang="en-US"/>
          </a:p>
        </p:txBody>
      </p:sp>
    </p:spTree>
    <p:extLst>
      <p:ext uri="{BB962C8B-B14F-4D97-AF65-F5344CB8AC3E}">
        <p14:creationId xmlns:p14="http://schemas.microsoft.com/office/powerpoint/2010/main" val="2981322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10"/>
          </p:nvPr>
        </p:nvSpPr>
        <p:spPr/>
        <p:txBody>
          <a:bodyPr/>
          <a:lstStyle/>
          <a:p>
            <a:fld id="{26AF8D92-0643-4163-9024-4987647D0ADC}" type="slidenum">
              <a:rPr lang="en-US" smtClean="0"/>
              <a:t>6</a:t>
            </a:fld>
            <a:endParaRPr lang="en-US"/>
          </a:p>
        </p:txBody>
      </p:sp>
    </p:spTree>
    <p:extLst>
      <p:ext uri="{BB962C8B-B14F-4D97-AF65-F5344CB8AC3E}">
        <p14:creationId xmlns:p14="http://schemas.microsoft.com/office/powerpoint/2010/main" val="4104901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r">
              <a:defRPr sz="4800"/>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r">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smtClean="0"/>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smtClean="0"/>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smtClean="0"/>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smtClean="0"/>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smtClean="0"/>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5/12/2018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smtClean="0"/>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smtClean="0"/>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smtClean="0"/>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smtClean="0"/>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5/12/2018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r">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856966" y="1619793"/>
            <a:ext cx="8791575" cy="975769"/>
          </a:xfrm>
        </p:spPr>
        <p:txBody>
          <a:bodyPr>
            <a:normAutofit/>
          </a:bodyPr>
          <a:lstStyle/>
          <a:p>
            <a:pPr algn="ctr" rtl="0"/>
            <a:r>
              <a:rPr lang="en-US" sz="6400" dirty="0" smtClean="0"/>
              <a:t>Java MMU project</a:t>
            </a:r>
            <a:endParaRPr lang="en-US" sz="6400" dirty="0"/>
          </a:p>
        </p:txBody>
      </p:sp>
      <p:sp>
        <p:nvSpPr>
          <p:cNvPr id="5" name="TextBox 4"/>
          <p:cNvSpPr txBox="1"/>
          <p:nvPr/>
        </p:nvSpPr>
        <p:spPr>
          <a:xfrm>
            <a:off x="2290354" y="3405053"/>
            <a:ext cx="6644640" cy="2123658"/>
          </a:xfrm>
          <a:prstGeom prst="rect">
            <a:avLst/>
          </a:prstGeom>
          <a:noFill/>
        </p:spPr>
        <p:txBody>
          <a:bodyPr wrap="square" rtlCol="0">
            <a:spAutoFit/>
          </a:bodyPr>
          <a:lstStyle/>
          <a:p>
            <a:r>
              <a:rPr lang="en-US" sz="2200" dirty="0" smtClean="0"/>
              <a:t>Assigned by: </a:t>
            </a:r>
            <a:r>
              <a:rPr lang="en-US" sz="2200" dirty="0" err="1" smtClean="0"/>
              <a:t>Shlomi</a:t>
            </a:r>
            <a:r>
              <a:rPr lang="en-US" sz="2200" dirty="0" smtClean="0"/>
              <a:t> </a:t>
            </a:r>
            <a:r>
              <a:rPr lang="en-US" sz="2200" dirty="0" err="1" smtClean="0"/>
              <a:t>Farkash</a:t>
            </a:r>
            <a:r>
              <a:rPr lang="en-US" sz="2200" dirty="0" smtClean="0"/>
              <a:t> and </a:t>
            </a:r>
            <a:r>
              <a:rPr lang="en-US" sz="2200" dirty="0" err="1" smtClean="0"/>
              <a:t>Elad</a:t>
            </a:r>
            <a:r>
              <a:rPr lang="en-US" sz="2200" dirty="0" smtClean="0"/>
              <a:t> Israel</a:t>
            </a:r>
          </a:p>
          <a:p>
            <a:endParaRPr lang="en-US" sz="2200" dirty="0"/>
          </a:p>
          <a:p>
            <a:r>
              <a:rPr lang="en-US" sz="2200" dirty="0" smtClean="0"/>
              <a:t>Java Programming in web environment</a:t>
            </a:r>
          </a:p>
          <a:p>
            <a:endParaRPr lang="en-US" sz="2200" dirty="0" smtClean="0"/>
          </a:p>
          <a:p>
            <a:r>
              <a:rPr lang="en-US" sz="2200" dirty="0" smtClean="0"/>
              <a:t>Tutor: </a:t>
            </a:r>
            <a:r>
              <a:rPr lang="en-US" sz="2200" dirty="0" err="1" smtClean="0"/>
              <a:t>Nissim</a:t>
            </a:r>
            <a:r>
              <a:rPr lang="en-US" sz="2200" dirty="0" smtClean="0"/>
              <a:t> </a:t>
            </a:r>
            <a:r>
              <a:rPr lang="en-US" sz="2200" dirty="0" err="1" smtClean="0"/>
              <a:t>Brami</a:t>
            </a:r>
            <a:endParaRPr lang="en-US" sz="2200" dirty="0" smtClean="0"/>
          </a:p>
          <a:p>
            <a:endParaRPr lang="en-US" sz="2200" dirty="0"/>
          </a:p>
        </p:txBody>
      </p:sp>
      <p:pic>
        <p:nvPicPr>
          <p:cNvPr id="6" name="תמונה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920" y="4944979"/>
            <a:ext cx="2915080" cy="1913021"/>
          </a:xfrm>
          <a:prstGeom prst="rect">
            <a:avLst/>
          </a:prstGeom>
        </p:spPr>
      </p:pic>
    </p:spTree>
    <p:extLst>
      <p:ext uri="{BB962C8B-B14F-4D97-AF65-F5344CB8AC3E}">
        <p14:creationId xmlns:p14="http://schemas.microsoft.com/office/powerpoint/2010/main" val="2412002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141413" y="618518"/>
            <a:ext cx="9905998" cy="940316"/>
          </a:xfrm>
        </p:spPr>
        <p:txBody>
          <a:bodyPr/>
          <a:lstStyle/>
          <a:p>
            <a:pPr algn="ctr"/>
            <a:r>
              <a:rPr lang="en-US" dirty="0" smtClean="0"/>
              <a:t>Introduction</a:t>
            </a:r>
            <a:endParaRPr lang="en-US" dirty="0"/>
          </a:p>
        </p:txBody>
      </p:sp>
      <p:sp>
        <p:nvSpPr>
          <p:cNvPr id="3" name="מציין מיקום תוכן 2"/>
          <p:cNvSpPr>
            <a:spLocks noGrp="1"/>
          </p:cNvSpPr>
          <p:nvPr>
            <p:ph idx="1"/>
          </p:nvPr>
        </p:nvSpPr>
        <p:spPr>
          <a:xfrm>
            <a:off x="1141412" y="1672046"/>
            <a:ext cx="9905999" cy="4598125"/>
          </a:xfrm>
        </p:spPr>
        <p:txBody>
          <a:bodyPr>
            <a:normAutofit fontScale="92500" lnSpcReduction="20000"/>
          </a:bodyPr>
          <a:lstStyle/>
          <a:p>
            <a:pPr algn="l" rtl="0"/>
            <a:r>
              <a:rPr lang="en-US" dirty="0" smtClean="0"/>
              <a:t>The aim of our project is to simulate the action of </a:t>
            </a:r>
            <a:r>
              <a:rPr lang="en-US" dirty="0" smtClean="0">
                <a:solidFill>
                  <a:srgbClr val="FF0000"/>
                </a:solidFill>
              </a:rPr>
              <a:t>MMU</a:t>
            </a:r>
            <a:r>
              <a:rPr lang="en-US" dirty="0" smtClean="0"/>
              <a:t> component as a computer program. </a:t>
            </a:r>
          </a:p>
          <a:p>
            <a:pPr algn="l" rtl="0"/>
            <a:r>
              <a:rPr lang="en-US" dirty="0" smtClean="0">
                <a:solidFill>
                  <a:srgbClr val="FF0000"/>
                </a:solidFill>
              </a:rPr>
              <a:t>MMU</a:t>
            </a:r>
            <a:r>
              <a:rPr lang="en-US" dirty="0" smtClean="0"/>
              <a:t> - is </a:t>
            </a:r>
            <a:r>
              <a:rPr lang="en-US" dirty="0"/>
              <a:t>a computer hardware unit having all memory references passed through itself, primarily performing the translation of virtual memory addresses to physical addresses. </a:t>
            </a:r>
            <a:endParaRPr lang="en-US" dirty="0" smtClean="0"/>
          </a:p>
          <a:p>
            <a:pPr algn="l" rtl="0"/>
            <a:r>
              <a:rPr lang="en-US" dirty="0" smtClean="0"/>
              <a:t>The MMU uses algorithms intended for solving resource management problems, so that it minimizes the </a:t>
            </a:r>
            <a:r>
              <a:rPr lang="en-US" dirty="0" smtClean="0">
                <a:solidFill>
                  <a:srgbClr val="FFFF00"/>
                </a:solidFill>
              </a:rPr>
              <a:t>paging</a:t>
            </a:r>
            <a:r>
              <a:rPr lang="en-US" dirty="0" smtClean="0"/>
              <a:t> activity.</a:t>
            </a:r>
          </a:p>
          <a:p>
            <a:pPr algn="l" rtl="0"/>
            <a:r>
              <a:rPr lang="en-US" dirty="0">
                <a:solidFill>
                  <a:srgbClr val="FFFF00"/>
                </a:solidFill>
              </a:rPr>
              <a:t>Paging</a:t>
            </a:r>
            <a:r>
              <a:rPr lang="en-US" dirty="0"/>
              <a:t> - is a memory management scheme by which a computer stores and retrieves data from secondary storage(“hard disk drive”) for use in main </a:t>
            </a:r>
            <a:r>
              <a:rPr lang="en-US" dirty="0" smtClean="0"/>
              <a:t>memory(“</a:t>
            </a:r>
            <a:r>
              <a:rPr lang="en-US" dirty="0"/>
              <a:t>RAM”). In this scheme, the operating system retrieves data from secondary storage in </a:t>
            </a:r>
            <a:r>
              <a:rPr lang="en-US" dirty="0" smtClean="0"/>
              <a:t>same size</a:t>
            </a:r>
            <a:r>
              <a:rPr lang="en-US" dirty="0"/>
              <a:t> blocks </a:t>
            </a:r>
            <a:r>
              <a:rPr lang="en-US" dirty="0" smtClean="0"/>
              <a:t>called page.</a:t>
            </a:r>
          </a:p>
          <a:p>
            <a:pPr algn="l" rtl="0"/>
            <a:endParaRPr lang="en-US" dirty="0"/>
          </a:p>
        </p:txBody>
      </p:sp>
    </p:spTree>
    <p:extLst>
      <p:ext uri="{BB962C8B-B14F-4D97-AF65-F5344CB8AC3E}">
        <p14:creationId xmlns:p14="http://schemas.microsoft.com/office/powerpoint/2010/main" val="122113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5029" y="0"/>
            <a:ext cx="10533605" cy="687977"/>
          </a:xfrm>
        </p:spPr>
        <p:txBody>
          <a:bodyPr>
            <a:normAutofit/>
          </a:bodyPr>
          <a:lstStyle/>
          <a:p>
            <a:pPr algn="ctr"/>
            <a:r>
              <a:rPr lang="en-US" dirty="0" smtClean="0"/>
              <a:t>Part 1</a:t>
            </a:r>
            <a:endParaRPr lang="en-US" dirty="0"/>
          </a:p>
        </p:txBody>
      </p:sp>
      <p:sp>
        <p:nvSpPr>
          <p:cNvPr id="3" name="מציין מיקום תוכן 2"/>
          <p:cNvSpPr>
            <a:spLocks noGrp="1"/>
          </p:cNvSpPr>
          <p:nvPr>
            <p:ph idx="1"/>
          </p:nvPr>
        </p:nvSpPr>
        <p:spPr>
          <a:xfrm>
            <a:off x="1045029" y="687976"/>
            <a:ext cx="10533605" cy="5834743"/>
          </a:xfrm>
        </p:spPr>
        <p:txBody>
          <a:bodyPr>
            <a:normAutofit fontScale="92500" lnSpcReduction="10000"/>
          </a:bodyPr>
          <a:lstStyle/>
          <a:p>
            <a:pPr algn="l" rtl="0"/>
            <a:r>
              <a:rPr lang="en-US" b="1" dirty="0" smtClean="0"/>
              <a:t>Summary:</a:t>
            </a:r>
          </a:p>
          <a:p>
            <a:pPr lvl="1" algn="l" rtl="0"/>
            <a:r>
              <a:rPr lang="en-US" b="1" dirty="0"/>
              <a:t>Implementation of </a:t>
            </a:r>
            <a:r>
              <a:rPr lang="en-US" b="1" dirty="0" smtClean="0"/>
              <a:t>page </a:t>
            </a:r>
            <a:r>
              <a:rPr lang="en-US" b="1" dirty="0"/>
              <a:t>replacement </a:t>
            </a:r>
            <a:r>
              <a:rPr lang="en-US" b="1" dirty="0" smtClean="0"/>
              <a:t>algorithms LRU MFU and Second Chance- </a:t>
            </a:r>
            <a:r>
              <a:rPr lang="en-US" dirty="0" smtClean="0"/>
              <a:t>decide </a:t>
            </a:r>
            <a:r>
              <a:rPr lang="en-US" dirty="0"/>
              <a:t>which memory pages to page out (swap out, write to disk) when a page of memory needs to be allocated</a:t>
            </a:r>
            <a:r>
              <a:rPr lang="en-US" dirty="0" smtClean="0"/>
              <a:t>.</a:t>
            </a:r>
          </a:p>
          <a:p>
            <a:pPr lvl="1" algn="l" rtl="0"/>
            <a:r>
              <a:rPr lang="en-US" b="1" dirty="0" smtClean="0"/>
              <a:t>Performing Unit Tests - Writing test methods and maximizing our coverage.</a:t>
            </a:r>
          </a:p>
          <a:p>
            <a:pPr algn="l" rtl="0"/>
            <a:r>
              <a:rPr lang="en-US" b="1" dirty="0" smtClean="0"/>
              <a:t>OOP / Design Patterns / other principals used:</a:t>
            </a:r>
          </a:p>
          <a:p>
            <a:pPr lvl="1" algn="l" rtl="0"/>
            <a:r>
              <a:rPr lang="en-US" dirty="0" smtClean="0"/>
              <a:t>Strategy </a:t>
            </a:r>
            <a:r>
              <a:rPr lang="en-US" dirty="0"/>
              <a:t>P</a:t>
            </a:r>
            <a:r>
              <a:rPr lang="en-US" dirty="0" smtClean="0"/>
              <a:t>attern- </a:t>
            </a:r>
            <a:r>
              <a:rPr lang="en-US" dirty="0"/>
              <a:t>The most important design pattern and very common. It </a:t>
            </a:r>
            <a:r>
              <a:rPr lang="en-US" dirty="0" smtClean="0"/>
              <a:t>allows </a:t>
            </a:r>
            <a:r>
              <a:rPr lang="en-US" dirty="0"/>
              <a:t>flexibility in terms of adding and changing features, without harming the existing. It lets the algorithm vary independently from clients that use it</a:t>
            </a:r>
            <a:r>
              <a:rPr lang="en-US" dirty="0" smtClean="0"/>
              <a:t>.</a:t>
            </a:r>
          </a:p>
          <a:p>
            <a:pPr lvl="1" algn="l" rtl="0"/>
            <a:r>
              <a:rPr lang="en-US" dirty="0" smtClean="0"/>
              <a:t>Generics- </a:t>
            </a:r>
            <a:r>
              <a:rPr lang="en-US" dirty="0"/>
              <a:t>we used methods that receive and return generic types, in order to implement generic algorithms that work on different types of collections. They also add stability to our code, by being type safer, and making more bugs detectable at compile time.</a:t>
            </a:r>
          </a:p>
          <a:p>
            <a:pPr lvl="1" algn="l" rtl="0"/>
            <a:r>
              <a:rPr lang="en-US" dirty="0"/>
              <a:t>JUnit framework- a Testing Framework used by developers to implement unit testing in Java, and accelerate programming speed and increase the quality of code.</a:t>
            </a:r>
          </a:p>
          <a:p>
            <a:pPr lvl="1" algn="l" rtl="0"/>
            <a:endParaRPr lang="en-US" dirty="0" smtClean="0"/>
          </a:p>
          <a:p>
            <a:pPr lvl="1" algn="l" rtl="0"/>
            <a:endParaRPr lang="en-US" b="1" dirty="0" smtClean="0"/>
          </a:p>
          <a:p>
            <a:pPr lvl="1" algn="l" rtl="0"/>
            <a:endParaRPr lang="en-US" b="1" dirty="0"/>
          </a:p>
        </p:txBody>
      </p:sp>
    </p:spTree>
    <p:extLst>
      <p:ext uri="{BB962C8B-B14F-4D97-AF65-F5344CB8AC3E}">
        <p14:creationId xmlns:p14="http://schemas.microsoft.com/office/powerpoint/2010/main" val="1871091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66775" y="1"/>
            <a:ext cx="10820400" cy="685800"/>
          </a:xfrm>
        </p:spPr>
        <p:txBody>
          <a:bodyPr/>
          <a:lstStyle/>
          <a:p>
            <a:pPr algn="ctr"/>
            <a:r>
              <a:rPr lang="en-US" dirty="0" smtClean="0"/>
              <a:t>PART 2</a:t>
            </a:r>
            <a:endParaRPr lang="en-US" dirty="0"/>
          </a:p>
        </p:txBody>
      </p:sp>
      <p:sp>
        <p:nvSpPr>
          <p:cNvPr id="3" name="מציין מיקום תוכן 2"/>
          <p:cNvSpPr>
            <a:spLocks noGrp="1"/>
          </p:cNvSpPr>
          <p:nvPr>
            <p:ph idx="1"/>
          </p:nvPr>
        </p:nvSpPr>
        <p:spPr>
          <a:xfrm>
            <a:off x="866776" y="685802"/>
            <a:ext cx="10363200" cy="6172198"/>
          </a:xfrm>
        </p:spPr>
        <p:txBody>
          <a:bodyPr>
            <a:normAutofit lnSpcReduction="10000"/>
          </a:bodyPr>
          <a:lstStyle/>
          <a:p>
            <a:pPr algn="l" rtl="0"/>
            <a:r>
              <a:rPr lang="en-US" b="1" dirty="0" smtClean="0"/>
              <a:t>Summary:</a:t>
            </a:r>
          </a:p>
          <a:p>
            <a:pPr lvl="1" algn="l" rtl="0"/>
            <a:r>
              <a:rPr lang="en-US" dirty="0" smtClean="0"/>
              <a:t>Planning the system architecture.</a:t>
            </a:r>
          </a:p>
          <a:p>
            <a:pPr lvl="1" algn="l" rtl="0"/>
            <a:r>
              <a:rPr lang="en-US" dirty="0" smtClean="0"/>
              <a:t>Implementing MMU, Hard Disk, RAM and Page classes- defining how to deal with page faults and page replacements.</a:t>
            </a:r>
          </a:p>
          <a:p>
            <a:pPr algn="l" rtl="0"/>
            <a:r>
              <a:rPr lang="en-US" b="1" dirty="0"/>
              <a:t>OOP / Design Patterns / other </a:t>
            </a:r>
            <a:r>
              <a:rPr lang="en-US" b="1" dirty="0" smtClean="0"/>
              <a:t>principals and tools </a:t>
            </a:r>
            <a:r>
              <a:rPr lang="en-US" b="1" dirty="0"/>
              <a:t>used</a:t>
            </a:r>
            <a:r>
              <a:rPr lang="en-US" b="1" dirty="0" smtClean="0"/>
              <a:t>:</a:t>
            </a:r>
          </a:p>
          <a:p>
            <a:pPr lvl="1" algn="l" rtl="0"/>
            <a:r>
              <a:rPr lang="en-US" u="sng" dirty="0"/>
              <a:t>Open/Close principal </a:t>
            </a:r>
            <a:r>
              <a:rPr lang="en-US" dirty="0" smtClean="0"/>
              <a:t>- open </a:t>
            </a:r>
            <a:r>
              <a:rPr lang="en-US" dirty="0"/>
              <a:t>for </a:t>
            </a:r>
            <a:r>
              <a:rPr lang="en-US" dirty="0" smtClean="0"/>
              <a:t>extension, </a:t>
            </a:r>
            <a:r>
              <a:rPr lang="en-US" dirty="0"/>
              <a:t>but closed for </a:t>
            </a:r>
            <a:r>
              <a:rPr lang="en-US" dirty="0" smtClean="0"/>
              <a:t>modification. </a:t>
            </a:r>
            <a:r>
              <a:rPr lang="en-US" dirty="0"/>
              <a:t>MMU only uses </a:t>
            </a:r>
            <a:r>
              <a:rPr lang="en-US" dirty="0" smtClean="0"/>
              <a:t>caching algorithm </a:t>
            </a:r>
            <a:r>
              <a:rPr lang="en-US" dirty="0"/>
              <a:t>by its </a:t>
            </a:r>
            <a:r>
              <a:rPr lang="en-US" dirty="0" smtClean="0"/>
              <a:t>API, </a:t>
            </a:r>
            <a:r>
              <a:rPr lang="en-US" dirty="0"/>
              <a:t>without the ability to change it or knowing how it was implemented. This way other implementations can easily be added</a:t>
            </a:r>
            <a:r>
              <a:rPr lang="en-US" dirty="0" smtClean="0"/>
              <a:t>.</a:t>
            </a:r>
          </a:p>
          <a:p>
            <a:pPr lvl="1" algn="l" rtl="0"/>
            <a:r>
              <a:rPr lang="en-US" u="sng" dirty="0" smtClean="0"/>
              <a:t>Singleton </a:t>
            </a:r>
            <a:r>
              <a:rPr lang="en-US" u="sng" dirty="0"/>
              <a:t>design </a:t>
            </a:r>
            <a:r>
              <a:rPr lang="en-US" u="sng" dirty="0" smtClean="0"/>
              <a:t>pattern </a:t>
            </a:r>
            <a:r>
              <a:rPr lang="en-US" dirty="0" smtClean="0"/>
              <a:t>- this </a:t>
            </a:r>
            <a:r>
              <a:rPr lang="en-US" dirty="0"/>
              <a:t>design restricts the instantiation of a class to one object. This is useful when exactly one object is needed to coordinate actions across the system, such as our </a:t>
            </a:r>
            <a:r>
              <a:rPr lang="en-US" dirty="0" smtClean="0"/>
              <a:t>Hard Disk and </a:t>
            </a:r>
            <a:r>
              <a:rPr lang="en-US" dirty="0" err="1" smtClean="0"/>
              <a:t>MMUlogger</a:t>
            </a:r>
            <a:r>
              <a:rPr lang="en-US" dirty="0" smtClean="0"/>
              <a:t>.</a:t>
            </a:r>
            <a:endParaRPr lang="en-US" dirty="0"/>
          </a:p>
          <a:p>
            <a:pPr lvl="1" algn="l" rtl="0"/>
            <a:r>
              <a:rPr lang="en-US" dirty="0" err="1" smtClean="0"/>
              <a:t>Input/Output</a:t>
            </a:r>
            <a:r>
              <a:rPr lang="en-US" dirty="0" smtClean="0"/>
              <a:t> streams - </a:t>
            </a:r>
            <a:r>
              <a:rPr lang="en-US" dirty="0"/>
              <a:t>In order to read and write from files and objects we </a:t>
            </a:r>
            <a:r>
              <a:rPr lang="en-US" dirty="0" smtClean="0"/>
              <a:t>used built-in Java classes.</a:t>
            </a:r>
            <a:endParaRPr lang="en-US" dirty="0"/>
          </a:p>
          <a:p>
            <a:pPr lvl="1" algn="l" rtl="0"/>
            <a:r>
              <a:rPr lang="en-US" u="sng" dirty="0"/>
              <a:t>Decorator </a:t>
            </a:r>
            <a:r>
              <a:rPr lang="en-US" u="sng" dirty="0" smtClean="0"/>
              <a:t>pattern </a:t>
            </a:r>
            <a:r>
              <a:rPr lang="en-US" dirty="0" smtClean="0"/>
              <a:t>- Allows </a:t>
            </a:r>
            <a:r>
              <a:rPr lang="en-US" dirty="0"/>
              <a:t>a user to add new functionality to an existing object without altering its structure</a:t>
            </a:r>
            <a:r>
              <a:rPr lang="en-US" dirty="0" smtClean="0"/>
              <a:t>. We used Scanner and </a:t>
            </a:r>
            <a:r>
              <a:rPr lang="en-US" dirty="0" err="1" smtClean="0"/>
              <a:t>PrintWriter</a:t>
            </a:r>
            <a:r>
              <a:rPr lang="en-US" dirty="0" smtClean="0"/>
              <a:t>.</a:t>
            </a:r>
            <a:endParaRPr lang="en-US" b="1" dirty="0"/>
          </a:p>
          <a:p>
            <a:pPr algn="l" rtl="0"/>
            <a:endParaRPr lang="en-US" dirty="0"/>
          </a:p>
        </p:txBody>
      </p:sp>
    </p:spTree>
    <p:extLst>
      <p:ext uri="{BB962C8B-B14F-4D97-AF65-F5344CB8AC3E}">
        <p14:creationId xmlns:p14="http://schemas.microsoft.com/office/powerpoint/2010/main" val="1959972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66775" y="1"/>
            <a:ext cx="10820400" cy="685800"/>
          </a:xfrm>
        </p:spPr>
        <p:txBody>
          <a:bodyPr/>
          <a:lstStyle/>
          <a:p>
            <a:pPr algn="ctr"/>
            <a:r>
              <a:rPr lang="en-US" dirty="0" smtClean="0"/>
              <a:t>PART 3</a:t>
            </a:r>
            <a:endParaRPr lang="en-US" dirty="0"/>
          </a:p>
        </p:txBody>
      </p:sp>
      <p:sp>
        <p:nvSpPr>
          <p:cNvPr id="3" name="מציין מיקום תוכן 2"/>
          <p:cNvSpPr>
            <a:spLocks noGrp="1"/>
          </p:cNvSpPr>
          <p:nvPr>
            <p:ph idx="1"/>
          </p:nvPr>
        </p:nvSpPr>
        <p:spPr>
          <a:xfrm>
            <a:off x="866775" y="566058"/>
            <a:ext cx="10942048" cy="6291942"/>
          </a:xfrm>
        </p:spPr>
        <p:txBody>
          <a:bodyPr>
            <a:normAutofit fontScale="92500" lnSpcReduction="20000"/>
          </a:bodyPr>
          <a:lstStyle/>
          <a:p>
            <a:pPr algn="l" rtl="0"/>
            <a:r>
              <a:rPr lang="en-US" b="1" dirty="0" smtClean="0"/>
              <a:t>Summary:</a:t>
            </a:r>
          </a:p>
          <a:p>
            <a:pPr lvl="1" algn="l" rtl="0"/>
            <a:r>
              <a:rPr lang="en-US" dirty="0" smtClean="0"/>
              <a:t>The MMU is essential part of the OS, which needs to be multi-tasking. We achieve that by </a:t>
            </a:r>
            <a:r>
              <a:rPr lang="en-US" u="sng" dirty="0" smtClean="0"/>
              <a:t>simulating </a:t>
            </a:r>
            <a:r>
              <a:rPr lang="en-US" u="sng" dirty="0"/>
              <a:t>processes using threads</a:t>
            </a:r>
            <a:r>
              <a:rPr lang="en-US" dirty="0"/>
              <a:t>, and running them </a:t>
            </a:r>
            <a:r>
              <a:rPr lang="en-US" dirty="0" smtClean="0"/>
              <a:t>concurrently.</a:t>
            </a:r>
          </a:p>
          <a:p>
            <a:pPr lvl="1" algn="l" rtl="0"/>
            <a:r>
              <a:rPr lang="en-US" dirty="0"/>
              <a:t>Implementation </a:t>
            </a:r>
            <a:r>
              <a:rPr lang="en-US" dirty="0" smtClean="0"/>
              <a:t>of Process </a:t>
            </a:r>
            <a:r>
              <a:rPr lang="en-US" dirty="0"/>
              <a:t>class which does 2 </a:t>
            </a:r>
            <a:r>
              <a:rPr lang="en-US" dirty="0" smtClean="0"/>
              <a:t>actions in what’s defined as a cycle:</a:t>
            </a:r>
            <a:endParaRPr lang="en-US" dirty="0"/>
          </a:p>
          <a:p>
            <a:pPr lvl="2" algn="l" rtl="0"/>
            <a:r>
              <a:rPr lang="en-US" dirty="0" smtClean="0"/>
              <a:t>asking </a:t>
            </a:r>
            <a:r>
              <a:rPr lang="en-US" dirty="0"/>
              <a:t>for pages from the MMU, and read/write </a:t>
            </a:r>
            <a:r>
              <a:rPr lang="en-US" dirty="0" smtClean="0"/>
              <a:t>data.</a:t>
            </a:r>
            <a:endParaRPr lang="en-US" dirty="0"/>
          </a:p>
          <a:p>
            <a:pPr lvl="2" algn="l" rtl="0"/>
            <a:r>
              <a:rPr lang="en-US" dirty="0" smtClean="0"/>
              <a:t>sleep for a set </a:t>
            </a:r>
            <a:r>
              <a:rPr lang="en-US" dirty="0"/>
              <a:t>amount of </a:t>
            </a:r>
            <a:r>
              <a:rPr lang="en-US" dirty="0" smtClean="0"/>
              <a:t>seconds.</a:t>
            </a:r>
          </a:p>
          <a:p>
            <a:pPr lvl="1" algn="l" rtl="0"/>
            <a:r>
              <a:rPr lang="en-US" dirty="0" smtClean="0"/>
              <a:t>Implementation of </a:t>
            </a:r>
            <a:r>
              <a:rPr lang="en-US" dirty="0" err="1" smtClean="0"/>
              <a:t>ProcessCycle</a:t>
            </a:r>
            <a:r>
              <a:rPr lang="en-US" dirty="0"/>
              <a:t>,</a:t>
            </a:r>
            <a:r>
              <a:rPr lang="en-US" dirty="0" smtClean="0"/>
              <a:t> </a:t>
            </a:r>
            <a:r>
              <a:rPr lang="en-US" dirty="0" err="1" smtClean="0"/>
              <a:t>RunConfiguration</a:t>
            </a:r>
            <a:r>
              <a:rPr lang="en-US" dirty="0" smtClean="0"/>
              <a:t> and CLI- Command Line Interface.</a:t>
            </a:r>
          </a:p>
          <a:p>
            <a:pPr lvl="1" algn="l" rtl="0"/>
            <a:r>
              <a:rPr lang="en-US" dirty="0" err="1" smtClean="0"/>
              <a:t>Implemention</a:t>
            </a:r>
            <a:r>
              <a:rPr lang="en-US" dirty="0" smtClean="0"/>
              <a:t> of </a:t>
            </a:r>
            <a:r>
              <a:rPr lang="en-US" dirty="0" err="1" smtClean="0"/>
              <a:t>MMUDriver</a:t>
            </a:r>
            <a:r>
              <a:rPr lang="en-US" dirty="0" smtClean="0"/>
              <a:t> class that gets the configuration from the CLI, and  connects </a:t>
            </a:r>
            <a:r>
              <a:rPr lang="en-US" dirty="0"/>
              <a:t>all the system components and activates </a:t>
            </a:r>
            <a:r>
              <a:rPr lang="en-US" dirty="0" smtClean="0"/>
              <a:t>them.</a:t>
            </a:r>
            <a:endParaRPr lang="en-US" dirty="0"/>
          </a:p>
          <a:p>
            <a:pPr algn="l" rtl="0"/>
            <a:r>
              <a:rPr lang="en-US" b="1" dirty="0" smtClean="0"/>
              <a:t>OOP </a:t>
            </a:r>
            <a:r>
              <a:rPr lang="en-US" b="1" dirty="0"/>
              <a:t>/ Design Patterns / other principals and tools used</a:t>
            </a:r>
            <a:r>
              <a:rPr lang="en-US" b="1" dirty="0" smtClean="0"/>
              <a:t>:</a:t>
            </a:r>
          </a:p>
          <a:p>
            <a:pPr lvl="1" algn="l" rtl="0"/>
            <a:r>
              <a:rPr lang="en-US" dirty="0" smtClean="0"/>
              <a:t>We used </a:t>
            </a:r>
            <a:r>
              <a:rPr lang="en-US" u="sng" dirty="0" smtClean="0"/>
              <a:t>JSON</a:t>
            </a:r>
            <a:r>
              <a:rPr lang="en-US" dirty="0" smtClean="0"/>
              <a:t> for transferring information. JSON is an open-standard format that uses human-readable text to transmit data objects. In </a:t>
            </a:r>
            <a:r>
              <a:rPr lang="en-US" dirty="0"/>
              <a:t>order to work with JSON files we used </a:t>
            </a:r>
            <a:r>
              <a:rPr lang="en-US" u="sng" dirty="0" err="1"/>
              <a:t>Gson</a:t>
            </a:r>
            <a:r>
              <a:rPr lang="en-US" dirty="0"/>
              <a:t> – an open source library developed by Google</a:t>
            </a:r>
            <a:r>
              <a:rPr lang="en-US" dirty="0" smtClean="0"/>
              <a:t>.</a:t>
            </a:r>
          </a:p>
          <a:p>
            <a:pPr lvl="1" algn="l" rtl="0"/>
            <a:r>
              <a:rPr lang="en-US" dirty="0" smtClean="0"/>
              <a:t>The </a:t>
            </a:r>
            <a:r>
              <a:rPr lang="en-US" u="sng" dirty="0" smtClean="0"/>
              <a:t>Executor </a:t>
            </a:r>
            <a:r>
              <a:rPr lang="en-US" u="sng" dirty="0"/>
              <a:t>I</a:t>
            </a:r>
            <a:r>
              <a:rPr lang="en-US" u="sng" dirty="0" smtClean="0"/>
              <a:t>nterface </a:t>
            </a:r>
            <a:r>
              <a:rPr lang="en-US" dirty="0" smtClean="0"/>
              <a:t>is a Java interface under </a:t>
            </a:r>
            <a:r>
              <a:rPr lang="en-US" dirty="0" err="1" smtClean="0"/>
              <a:t>java.util.concurrent</a:t>
            </a:r>
            <a:r>
              <a:rPr lang="en-US" dirty="0" smtClean="0"/>
              <a:t> package</a:t>
            </a:r>
            <a:r>
              <a:rPr lang="en-US" dirty="0"/>
              <a:t>.</a:t>
            </a:r>
            <a:r>
              <a:rPr lang="en-US" dirty="0" smtClean="0"/>
              <a:t> This interface </a:t>
            </a:r>
            <a:r>
              <a:rPr lang="en-US" dirty="0"/>
              <a:t>provides </a:t>
            </a:r>
            <a:r>
              <a:rPr lang="en-US" dirty="0" smtClean="0"/>
              <a:t>us with </a:t>
            </a:r>
            <a:r>
              <a:rPr lang="en-US" u="sng" dirty="0"/>
              <a:t>Thread Pool</a:t>
            </a:r>
            <a:r>
              <a:rPr lang="en-US" dirty="0"/>
              <a:t>, </a:t>
            </a:r>
            <a:r>
              <a:rPr lang="en-US" dirty="0" smtClean="0"/>
              <a:t>which hands control to the OS, and is commonly used to control </a:t>
            </a:r>
            <a:r>
              <a:rPr lang="en-US" dirty="0"/>
              <a:t>the number of </a:t>
            </a:r>
            <a:r>
              <a:rPr lang="en-US" dirty="0" smtClean="0"/>
              <a:t>active threads. </a:t>
            </a:r>
          </a:p>
          <a:p>
            <a:pPr lvl="1" algn="l" rtl="0"/>
            <a:r>
              <a:rPr lang="en-US" dirty="0"/>
              <a:t>We used </a:t>
            </a:r>
            <a:r>
              <a:rPr lang="en-US" u="sng" dirty="0"/>
              <a:t>synchronization</a:t>
            </a:r>
            <a:r>
              <a:rPr lang="en-US" dirty="0"/>
              <a:t> on </a:t>
            </a:r>
            <a:r>
              <a:rPr lang="en-US" dirty="0" smtClean="0"/>
              <a:t>an Object, to deal </a:t>
            </a:r>
            <a:r>
              <a:rPr lang="en-US" dirty="0"/>
              <a:t>with </a:t>
            </a:r>
            <a:r>
              <a:rPr lang="en-US" u="sng" dirty="0"/>
              <a:t>critical code problems</a:t>
            </a:r>
            <a:r>
              <a:rPr lang="en-US" dirty="0"/>
              <a:t> or race condition bugs, as well as to implement the singleton design </a:t>
            </a:r>
            <a:r>
              <a:rPr lang="en-US" dirty="0" smtClean="0"/>
              <a:t>pattern</a:t>
            </a:r>
            <a:r>
              <a:rPr lang="en-US" dirty="0"/>
              <a:t>.</a:t>
            </a:r>
            <a:endParaRPr lang="en-US" dirty="0" smtClean="0"/>
          </a:p>
          <a:p>
            <a:pPr lvl="1" algn="l" rtl="0"/>
            <a:endParaRPr lang="en-US" dirty="0" smtClean="0"/>
          </a:p>
          <a:p>
            <a:pPr lvl="1" algn="l" rtl="0"/>
            <a:endParaRPr lang="en-US" b="1" dirty="0"/>
          </a:p>
          <a:p>
            <a:pPr algn="l" rtl="0"/>
            <a:endParaRPr lang="en-US" dirty="0"/>
          </a:p>
          <a:p>
            <a:pPr algn="l" rtl="0"/>
            <a:endParaRPr lang="en-US" dirty="0"/>
          </a:p>
        </p:txBody>
      </p:sp>
    </p:spTree>
    <p:extLst>
      <p:ext uri="{BB962C8B-B14F-4D97-AF65-F5344CB8AC3E}">
        <p14:creationId xmlns:p14="http://schemas.microsoft.com/office/powerpoint/2010/main" val="1213936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66775" y="1"/>
            <a:ext cx="10820400" cy="685800"/>
          </a:xfrm>
        </p:spPr>
        <p:txBody>
          <a:bodyPr/>
          <a:lstStyle/>
          <a:p>
            <a:pPr algn="ctr"/>
            <a:r>
              <a:rPr lang="en-US" dirty="0" smtClean="0"/>
              <a:t>PART 4</a:t>
            </a:r>
            <a:endParaRPr lang="en-US" dirty="0"/>
          </a:p>
        </p:txBody>
      </p:sp>
      <p:sp>
        <p:nvSpPr>
          <p:cNvPr id="3" name="מציין מיקום תוכן 2"/>
          <p:cNvSpPr>
            <a:spLocks noGrp="1"/>
          </p:cNvSpPr>
          <p:nvPr>
            <p:ph idx="1"/>
          </p:nvPr>
        </p:nvSpPr>
        <p:spPr>
          <a:xfrm>
            <a:off x="866775" y="548640"/>
            <a:ext cx="10940213" cy="5909309"/>
          </a:xfrm>
        </p:spPr>
        <p:txBody>
          <a:bodyPr>
            <a:normAutofit fontScale="92500" lnSpcReduction="10000"/>
          </a:bodyPr>
          <a:lstStyle/>
          <a:p>
            <a:pPr algn="l" rtl="0"/>
            <a:r>
              <a:rPr lang="en-US" b="1" dirty="0" smtClean="0"/>
              <a:t>Summary:</a:t>
            </a:r>
          </a:p>
          <a:p>
            <a:pPr lvl="1" algn="l" rtl="0"/>
            <a:r>
              <a:rPr lang="en-US" dirty="0" smtClean="0"/>
              <a:t>Implementation of </a:t>
            </a:r>
            <a:r>
              <a:rPr lang="en-US" u="sng" dirty="0" err="1" smtClean="0"/>
              <a:t>MMULogger</a:t>
            </a:r>
            <a:r>
              <a:rPr lang="en-US" u="sng" dirty="0" smtClean="0"/>
              <a:t>-</a:t>
            </a:r>
            <a:r>
              <a:rPr lang="en-US" dirty="0" smtClean="0"/>
              <a:t> creates a </a:t>
            </a:r>
            <a:r>
              <a:rPr lang="en-US" u="sng" dirty="0" smtClean="0"/>
              <a:t>Logger</a:t>
            </a:r>
            <a:r>
              <a:rPr lang="en-US" dirty="0" smtClean="0"/>
              <a:t>, which provide an API of writing and documenting messages during run-time to an external resource.</a:t>
            </a:r>
          </a:p>
          <a:p>
            <a:pPr lvl="1" algn="l" rtl="0"/>
            <a:r>
              <a:rPr lang="en-US" dirty="0" smtClean="0"/>
              <a:t>Implementation of </a:t>
            </a:r>
            <a:r>
              <a:rPr lang="en-US" u="sng" dirty="0" smtClean="0"/>
              <a:t>Model–View–Controller</a:t>
            </a:r>
            <a:r>
              <a:rPr lang="en-US" dirty="0" smtClean="0"/>
              <a:t> </a:t>
            </a:r>
            <a:r>
              <a:rPr lang="en-US" dirty="0"/>
              <a:t>(MVC</a:t>
            </a:r>
            <a:r>
              <a:rPr lang="en-US" dirty="0" smtClean="0"/>
              <a:t>)- </a:t>
            </a:r>
            <a:r>
              <a:rPr lang="en-US" dirty="0"/>
              <a:t>a software design </a:t>
            </a:r>
            <a:r>
              <a:rPr lang="en-US" dirty="0" smtClean="0"/>
              <a:t>pattern </a:t>
            </a:r>
            <a:r>
              <a:rPr lang="en-US" dirty="0"/>
              <a:t>for implementing user interfaces . </a:t>
            </a:r>
            <a:endParaRPr lang="en-US" dirty="0" smtClean="0"/>
          </a:p>
          <a:p>
            <a:pPr algn="l" rtl="0"/>
            <a:r>
              <a:rPr lang="en-US" b="1" dirty="0" smtClean="0"/>
              <a:t>OOP </a:t>
            </a:r>
            <a:r>
              <a:rPr lang="en-US" b="1" dirty="0"/>
              <a:t>/ Design Patterns / other principals and tools used</a:t>
            </a:r>
            <a:r>
              <a:rPr lang="en-US" b="1" dirty="0" smtClean="0"/>
              <a:t>:</a:t>
            </a:r>
          </a:p>
          <a:p>
            <a:pPr marL="685800" lvl="2" algn="l" rtl="0">
              <a:spcBef>
                <a:spcPts val="1000"/>
              </a:spcBef>
            </a:pPr>
            <a:r>
              <a:rPr lang="en-US" dirty="0"/>
              <a:t>Using </a:t>
            </a:r>
            <a:r>
              <a:rPr lang="en-US" u="sng" dirty="0"/>
              <a:t>SWT</a:t>
            </a:r>
            <a:r>
              <a:rPr lang="en-US" dirty="0"/>
              <a:t> libraries to reflect the activity of the system visually</a:t>
            </a:r>
            <a:r>
              <a:rPr lang="en-US" dirty="0" smtClean="0"/>
              <a:t>.</a:t>
            </a:r>
            <a:endParaRPr lang="en-US" b="1" dirty="0" smtClean="0"/>
          </a:p>
          <a:p>
            <a:pPr lvl="1" algn="l" rtl="0"/>
            <a:r>
              <a:rPr lang="en-US" dirty="0" smtClean="0"/>
              <a:t>The logger:</a:t>
            </a:r>
          </a:p>
          <a:p>
            <a:pPr lvl="2" algn="l" rtl="0"/>
            <a:r>
              <a:rPr lang="en-US" dirty="0"/>
              <a:t>Uses </a:t>
            </a:r>
            <a:r>
              <a:rPr lang="en-US" u="sng" dirty="0" err="1"/>
              <a:t>FileHandler</a:t>
            </a:r>
            <a:r>
              <a:rPr lang="en-US" dirty="0"/>
              <a:t> for writing into the Logger.</a:t>
            </a:r>
          </a:p>
          <a:p>
            <a:pPr lvl="2" algn="l" rtl="0"/>
            <a:r>
              <a:rPr lang="en-US" dirty="0"/>
              <a:t>Uses </a:t>
            </a:r>
            <a:r>
              <a:rPr lang="en-US" u="sng" dirty="0" err="1"/>
              <a:t>LogRecond</a:t>
            </a:r>
            <a:r>
              <a:rPr lang="en-US" dirty="0"/>
              <a:t> for documenting records of two levels: INFO or SEVERE</a:t>
            </a:r>
            <a:r>
              <a:rPr lang="en-US" dirty="0" smtClean="0"/>
              <a:t>.</a:t>
            </a:r>
          </a:p>
          <a:p>
            <a:pPr lvl="1" algn="l" rtl="0"/>
            <a:r>
              <a:rPr lang="en-US" dirty="0" smtClean="0"/>
              <a:t>MVC is a </a:t>
            </a:r>
            <a:r>
              <a:rPr lang="en-US" u="sng" dirty="0" smtClean="0"/>
              <a:t>Loosely coupled </a:t>
            </a:r>
            <a:r>
              <a:rPr lang="en-US" dirty="0" smtClean="0"/>
              <a:t>system</a:t>
            </a:r>
            <a:r>
              <a:rPr lang="en-US" b="1" dirty="0"/>
              <a:t>-</a:t>
            </a:r>
            <a:r>
              <a:rPr lang="en-US" b="1" dirty="0" smtClean="0"/>
              <a:t> </a:t>
            </a:r>
            <a:r>
              <a:rPr lang="en-US" dirty="0" smtClean="0"/>
              <a:t>The application is divided into </a:t>
            </a:r>
            <a:r>
              <a:rPr lang="en-US" dirty="0"/>
              <a:t>three interconnected parts in order to separate internal representations of </a:t>
            </a:r>
            <a:r>
              <a:rPr lang="en-US" dirty="0" smtClean="0"/>
              <a:t>information, </a:t>
            </a:r>
            <a:r>
              <a:rPr lang="en-US" dirty="0"/>
              <a:t>from the ways that information is presented to and accepted from the user. The MVC design pattern decouples these major components allowing for efficient code reuse and parallel development.</a:t>
            </a:r>
            <a:endParaRPr lang="en-US" b="1" dirty="0"/>
          </a:p>
          <a:p>
            <a:pPr lvl="1" algn="l" rtl="0"/>
            <a:endParaRPr lang="en-US" dirty="0"/>
          </a:p>
          <a:p>
            <a:pPr algn="l" rtl="0"/>
            <a:endParaRPr lang="en-US" dirty="0"/>
          </a:p>
        </p:txBody>
      </p:sp>
    </p:spTree>
    <p:extLst>
      <p:ext uri="{BB962C8B-B14F-4D97-AF65-F5344CB8AC3E}">
        <p14:creationId xmlns:p14="http://schemas.microsoft.com/office/powerpoint/2010/main" val="3381931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TM04033919[[fn=מעגל]]</Template>
  <TotalTime>876</TotalTime>
  <Words>676</Words>
  <Application>Microsoft Office PowerPoint</Application>
  <PresentationFormat>מסך רחב</PresentationFormat>
  <Paragraphs>59</Paragraphs>
  <Slides>6</Slides>
  <Notes>6</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6</vt:i4>
      </vt:variant>
    </vt:vector>
  </HeadingPairs>
  <TitlesOfParts>
    <vt:vector size="12" baseType="lpstr">
      <vt:lpstr>Arial</vt:lpstr>
      <vt:lpstr>Calibri</vt:lpstr>
      <vt:lpstr>Times New Roman</vt:lpstr>
      <vt:lpstr>Trebuchet MS</vt:lpstr>
      <vt:lpstr>Tw Cen MT</vt:lpstr>
      <vt:lpstr>מעגל</vt:lpstr>
      <vt:lpstr>Java MMU project</vt:lpstr>
      <vt:lpstr>Introduction</vt:lpstr>
      <vt:lpstr>Part 1</vt:lpstr>
      <vt:lpstr>PART 2</vt:lpstr>
      <vt:lpstr>PART 3</vt:lpstr>
      <vt:lpstr>PART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MrRobot</dc:creator>
  <cp:lastModifiedBy>MrRobot</cp:lastModifiedBy>
  <cp:revision>47</cp:revision>
  <dcterms:created xsi:type="dcterms:W3CDTF">2017-02-26T23:21:42Z</dcterms:created>
  <dcterms:modified xsi:type="dcterms:W3CDTF">2018-05-12T16:46:18Z</dcterms:modified>
</cp:coreProperties>
</file>