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3"/>
  </p:notesMasterIdLst>
  <p:sldIdLst>
    <p:sldId id="256" r:id="rId2"/>
    <p:sldId id="257" r:id="rId3"/>
    <p:sldId id="316" r:id="rId4"/>
    <p:sldId id="260" r:id="rId5"/>
    <p:sldId id="261" r:id="rId6"/>
    <p:sldId id="272" r:id="rId7"/>
    <p:sldId id="262" r:id="rId8"/>
    <p:sldId id="263" r:id="rId9"/>
    <p:sldId id="274" r:id="rId10"/>
    <p:sldId id="275" r:id="rId11"/>
    <p:sldId id="273" r:id="rId12"/>
    <p:sldId id="267" r:id="rId13"/>
    <p:sldId id="276" r:id="rId14"/>
    <p:sldId id="277" r:id="rId15"/>
    <p:sldId id="278" r:id="rId16"/>
    <p:sldId id="279" r:id="rId17"/>
    <p:sldId id="337" r:id="rId18"/>
    <p:sldId id="268" r:id="rId19"/>
    <p:sldId id="280" r:id="rId20"/>
    <p:sldId id="285" r:id="rId21"/>
    <p:sldId id="287" r:id="rId22"/>
    <p:sldId id="283" r:id="rId23"/>
    <p:sldId id="266" r:id="rId24"/>
    <p:sldId id="284" r:id="rId25"/>
    <p:sldId id="290" r:id="rId26"/>
    <p:sldId id="291" r:id="rId27"/>
    <p:sldId id="293" r:id="rId28"/>
    <p:sldId id="294" r:id="rId29"/>
    <p:sldId id="292" r:id="rId30"/>
    <p:sldId id="295" r:id="rId31"/>
    <p:sldId id="297" r:id="rId32"/>
    <p:sldId id="288" r:id="rId33"/>
    <p:sldId id="298" r:id="rId34"/>
    <p:sldId id="271" r:id="rId35"/>
    <p:sldId id="309" r:id="rId36"/>
    <p:sldId id="311" r:id="rId37"/>
    <p:sldId id="299" r:id="rId38"/>
    <p:sldId id="303" r:id="rId39"/>
    <p:sldId id="306" r:id="rId40"/>
    <p:sldId id="304" r:id="rId41"/>
    <p:sldId id="305" r:id="rId42"/>
    <p:sldId id="307" r:id="rId43"/>
    <p:sldId id="308" r:id="rId44"/>
    <p:sldId id="312" r:id="rId45"/>
    <p:sldId id="338" r:id="rId46"/>
    <p:sldId id="314" r:id="rId47"/>
    <p:sldId id="281" r:id="rId48"/>
    <p:sldId id="315" r:id="rId49"/>
    <p:sldId id="282" r:id="rId50"/>
    <p:sldId id="318" r:id="rId51"/>
    <p:sldId id="319" r:id="rId52"/>
    <p:sldId id="313" r:id="rId53"/>
    <p:sldId id="310" r:id="rId54"/>
    <p:sldId id="320" r:id="rId55"/>
    <p:sldId id="322" r:id="rId56"/>
    <p:sldId id="321" r:id="rId57"/>
    <p:sldId id="324" r:id="rId58"/>
    <p:sldId id="325" r:id="rId59"/>
    <p:sldId id="327" r:id="rId60"/>
    <p:sldId id="328" r:id="rId61"/>
    <p:sldId id="331" r:id="rId62"/>
    <p:sldId id="323" r:id="rId63"/>
    <p:sldId id="332" r:id="rId64"/>
    <p:sldId id="333" r:id="rId65"/>
    <p:sldId id="334" r:id="rId66"/>
    <p:sldId id="335" r:id="rId67"/>
    <p:sldId id="329" r:id="rId68"/>
    <p:sldId id="336" r:id="rId69"/>
    <p:sldId id="330" r:id="rId70"/>
    <p:sldId id="326" r:id="rId71"/>
    <p:sldId id="25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56" autoAdjust="0"/>
  </p:normalViewPr>
  <p:slideViewPr>
    <p:cSldViewPr snapToGrid="0">
      <p:cViewPr varScale="1">
        <p:scale>
          <a:sx n="72" d="100"/>
          <a:sy n="72" d="100"/>
        </p:scale>
        <p:origin x="105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80732-4945-4DE8-9753-907AA6F3ABAA}" type="datetimeFigureOut">
              <a:rPr lang="en-US" smtClean="0"/>
              <a:pPr/>
              <a:t>6/4/2017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C7D7D-1EDF-4898-80A0-814A8A34F235}" type="slidenum">
              <a:rPr lang="en-US" smtClean="0"/>
              <a:pPr/>
              <a:t>‹#›</a:t>
            </a:fld>
            <a:endParaRPr lang="en-US"/>
          </a:p>
        </p:txBody>
      </p:sp>
    </p:spTree>
    <p:extLst>
      <p:ext uri="{BB962C8B-B14F-4D97-AF65-F5344CB8AC3E}">
        <p14:creationId xmlns:p14="http://schemas.microsoft.com/office/powerpoint/2010/main" val="1418439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第二点补充：比如将一些简单的数学推导，也写成了冗长的证明，线性规划对偶性这方面更是非常生硬，对于我这种数学直觉较差的人来说，很难理解</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a:t>
            </a:fld>
            <a:endParaRPr lang="en-US"/>
          </a:p>
        </p:txBody>
      </p:sp>
    </p:spTree>
    <p:extLst>
      <p:ext uri="{BB962C8B-B14F-4D97-AF65-F5344CB8AC3E}">
        <p14:creationId xmlns:p14="http://schemas.microsoft.com/office/powerpoint/2010/main" val="299707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到此处应该</a:t>
            </a:r>
            <a:r>
              <a:rPr lang="en-US" altLang="zh-CN" dirty="0"/>
              <a:t>10</a:t>
            </a:r>
            <a:r>
              <a:rPr lang="zh-CN" altLang="en-US" dirty="0"/>
              <a:t>分钟，以上内容基本算导都有</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19</a:t>
            </a:fld>
            <a:endParaRPr lang="en-US"/>
          </a:p>
        </p:txBody>
      </p:sp>
    </p:spTree>
    <p:extLst>
      <p:ext uri="{BB962C8B-B14F-4D97-AF65-F5344CB8AC3E}">
        <p14:creationId xmlns:p14="http://schemas.microsoft.com/office/powerpoint/2010/main" val="1765496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20</a:t>
            </a:fld>
            <a:endParaRPr lang="en-US"/>
          </a:p>
        </p:txBody>
      </p:sp>
    </p:spTree>
    <p:extLst>
      <p:ext uri="{BB962C8B-B14F-4D97-AF65-F5344CB8AC3E}">
        <p14:creationId xmlns:p14="http://schemas.microsoft.com/office/powerpoint/2010/main" val="111528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21</a:t>
            </a:fld>
            <a:endParaRPr lang="en-US"/>
          </a:p>
        </p:txBody>
      </p:sp>
    </p:spTree>
    <p:extLst>
      <p:ext uri="{BB962C8B-B14F-4D97-AF65-F5344CB8AC3E}">
        <p14:creationId xmlns:p14="http://schemas.microsoft.com/office/powerpoint/2010/main" val="3368889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到这里基本知识就介绍完毕了。</a:t>
            </a:r>
            <a:endParaRPr lang="en-US" altLang="zh-CN" dirty="0"/>
          </a:p>
          <a:p>
            <a:r>
              <a:rPr lang="zh-CN" altLang="en-US" dirty="0"/>
              <a:t>到这里大概</a:t>
            </a:r>
            <a:r>
              <a:rPr lang="en-US" altLang="zh-CN" dirty="0"/>
              <a:t>10</a:t>
            </a:r>
            <a:r>
              <a:rPr lang="zh-CN" altLang="en-US" dirty="0"/>
              <a:t>分钟。</a:t>
            </a:r>
            <a:endParaRPr lang="en-US" altLang="zh-CN" dirty="0"/>
          </a:p>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22</a:t>
            </a:fld>
            <a:endParaRPr lang="en-US"/>
          </a:p>
        </p:txBody>
      </p:sp>
    </p:spTree>
    <p:extLst>
      <p:ext uri="{BB962C8B-B14F-4D97-AF65-F5344CB8AC3E}">
        <p14:creationId xmlns:p14="http://schemas.microsoft.com/office/powerpoint/2010/main" val="211608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24</a:t>
            </a:fld>
            <a:endParaRPr lang="en-US"/>
          </a:p>
        </p:txBody>
      </p:sp>
    </p:spTree>
    <p:extLst>
      <p:ext uri="{BB962C8B-B14F-4D97-AF65-F5344CB8AC3E}">
        <p14:creationId xmlns:p14="http://schemas.microsoft.com/office/powerpoint/2010/main" val="189708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到时候再加动画</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25</a:t>
            </a:fld>
            <a:endParaRPr lang="en-US"/>
          </a:p>
        </p:txBody>
      </p:sp>
    </p:spTree>
    <p:extLst>
      <p:ext uri="{BB962C8B-B14F-4D97-AF65-F5344CB8AC3E}">
        <p14:creationId xmlns:p14="http://schemas.microsoft.com/office/powerpoint/2010/main" val="167449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26</a:t>
            </a:fld>
            <a:endParaRPr lang="en-US"/>
          </a:p>
        </p:txBody>
      </p:sp>
    </p:spTree>
    <p:extLst>
      <p:ext uri="{BB962C8B-B14F-4D97-AF65-F5344CB8AC3E}">
        <p14:creationId xmlns:p14="http://schemas.microsoft.com/office/powerpoint/2010/main" val="1149623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27</a:t>
            </a:fld>
            <a:endParaRPr lang="en-US"/>
          </a:p>
        </p:txBody>
      </p:sp>
    </p:spTree>
    <p:extLst>
      <p:ext uri="{BB962C8B-B14F-4D97-AF65-F5344CB8AC3E}">
        <p14:creationId xmlns:p14="http://schemas.microsoft.com/office/powerpoint/2010/main" val="293513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28</a:t>
            </a:fld>
            <a:endParaRPr lang="en-US"/>
          </a:p>
        </p:txBody>
      </p:sp>
    </p:spTree>
    <p:extLst>
      <p:ext uri="{BB962C8B-B14F-4D97-AF65-F5344CB8AC3E}">
        <p14:creationId xmlns:p14="http://schemas.microsoft.com/office/powerpoint/2010/main" val="78896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个人的理解是，考虑基本解，这些不等式是“松的”，没有卡紧，这些松弛变量就是表示每个不等式松弛剩余多少，或者说有多“松”。转动时，我们选择把一个不等式卡紧，把它的松弛剩余用光掉，这就是一次松弛。可以类比最短路的松弛操作，其实最短路就是线性规划问题。这些之间是有联系的。</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29</a:t>
            </a:fld>
            <a:endParaRPr lang="en-US"/>
          </a:p>
        </p:txBody>
      </p:sp>
    </p:spTree>
    <p:extLst>
      <p:ext uri="{BB962C8B-B14F-4D97-AF65-F5344CB8AC3E}">
        <p14:creationId xmlns:p14="http://schemas.microsoft.com/office/powerpoint/2010/main" val="5816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a:t>
            </a:fld>
            <a:endParaRPr lang="en-US"/>
          </a:p>
        </p:txBody>
      </p:sp>
    </p:spTree>
    <p:extLst>
      <p:ext uri="{BB962C8B-B14F-4D97-AF65-F5344CB8AC3E}">
        <p14:creationId xmlns:p14="http://schemas.microsoft.com/office/powerpoint/2010/main" val="2217180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30</a:t>
            </a:fld>
            <a:endParaRPr lang="en-US"/>
          </a:p>
        </p:txBody>
      </p:sp>
    </p:spTree>
    <p:extLst>
      <p:ext uri="{BB962C8B-B14F-4D97-AF65-F5344CB8AC3E}">
        <p14:creationId xmlns:p14="http://schemas.microsoft.com/office/powerpoint/2010/main" val="90975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这点确实有一些疑问，不知道为什么算导要那么费劲的证明</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31</a:t>
            </a:fld>
            <a:endParaRPr lang="en-US"/>
          </a:p>
        </p:txBody>
      </p:sp>
    </p:spTree>
    <p:extLst>
      <p:ext uri="{BB962C8B-B14F-4D97-AF65-F5344CB8AC3E}">
        <p14:creationId xmlns:p14="http://schemas.microsoft.com/office/powerpoint/2010/main" val="1393350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在这里讲一下如何判断无界</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33</a:t>
            </a:fld>
            <a:endParaRPr lang="en-US"/>
          </a:p>
        </p:txBody>
      </p:sp>
    </p:spTree>
    <p:extLst>
      <p:ext uri="{BB962C8B-B14F-4D97-AF65-F5344CB8AC3E}">
        <p14:creationId xmlns:p14="http://schemas.microsoft.com/office/powerpoint/2010/main" val="2315980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这部分不是重点，看看算导就可以了。退化在有的不等式已经卡到</a:t>
            </a:r>
            <a:r>
              <a:rPr lang="en-US" altLang="zh-CN" dirty="0"/>
              <a:t>0</a:t>
            </a:r>
            <a:r>
              <a:rPr lang="zh-CN" altLang="en-US" dirty="0"/>
              <a:t>的时候可能出现</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34</a:t>
            </a:fld>
            <a:endParaRPr lang="en-US"/>
          </a:p>
        </p:txBody>
      </p:sp>
    </p:spTree>
    <p:extLst>
      <p:ext uri="{BB962C8B-B14F-4D97-AF65-F5344CB8AC3E}">
        <p14:creationId xmlns:p14="http://schemas.microsoft.com/office/powerpoint/2010/main" val="1629727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这部分不是重点，看看算导就可以了</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35</a:t>
            </a:fld>
            <a:endParaRPr lang="en-US"/>
          </a:p>
        </p:txBody>
      </p:sp>
    </p:spTree>
    <p:extLst>
      <p:ext uri="{BB962C8B-B14F-4D97-AF65-F5344CB8AC3E}">
        <p14:creationId xmlns:p14="http://schemas.microsoft.com/office/powerpoint/2010/main" val="1562113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有时间的话就说一下第一步为啥是对的，没时间就算了</a:t>
            </a:r>
            <a:endParaRPr lang="en-US" altLang="zh-CN" dirty="0"/>
          </a:p>
          <a:p>
            <a:r>
              <a:rPr lang="zh-CN" altLang="en-US" dirty="0"/>
              <a:t>到这里应该 </a:t>
            </a:r>
            <a:r>
              <a:rPr lang="en-US" altLang="zh-CN" dirty="0"/>
              <a:t>25min</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36</a:t>
            </a:fld>
            <a:endParaRPr lang="en-US"/>
          </a:p>
        </p:txBody>
      </p:sp>
    </p:spTree>
    <p:extLst>
      <p:ext uri="{BB962C8B-B14F-4D97-AF65-F5344CB8AC3E}">
        <p14:creationId xmlns:p14="http://schemas.microsoft.com/office/powerpoint/2010/main" val="336272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从这开始，这堂课会变的有趣起来。</a:t>
            </a:r>
            <a:endParaRPr lang="en-US" altLang="zh-CN" dirty="0"/>
          </a:p>
          <a:p>
            <a:r>
              <a:rPr lang="zh-CN" altLang="en-US" dirty="0"/>
              <a:t>这也是我觉得算导讲的最不好的地方</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37</a:t>
            </a:fld>
            <a:endParaRPr lang="en-US"/>
          </a:p>
        </p:txBody>
      </p:sp>
    </p:spTree>
    <p:extLst>
      <p:ext uri="{BB962C8B-B14F-4D97-AF65-F5344CB8AC3E}">
        <p14:creationId xmlns:p14="http://schemas.microsoft.com/office/powerpoint/2010/main" val="3563380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可以观察到以下几点：</a:t>
            </a:r>
            <a:endParaRPr lang="en-US" altLang="zh-CN" dirty="0"/>
          </a:p>
          <a:p>
            <a:pPr marL="228600" indent="-228600">
              <a:buAutoNum type="arabicPeriod"/>
            </a:pPr>
            <a:r>
              <a:rPr lang="zh-CN" altLang="en-US" dirty="0"/>
              <a:t>最大化变成了最小化</a:t>
            </a:r>
            <a:endParaRPr lang="en-US" altLang="zh-CN" dirty="0"/>
          </a:p>
          <a:p>
            <a:pPr marL="228600" indent="-228600">
              <a:buAutoNum type="arabicPeriod"/>
            </a:pPr>
            <a:r>
              <a:rPr lang="zh-CN" altLang="en-US" dirty="0"/>
              <a:t>约束条件从小于等于号变成了大于等于号</a:t>
            </a:r>
            <a:endParaRPr lang="en-US" altLang="zh-CN" dirty="0"/>
          </a:p>
          <a:p>
            <a:pPr marL="228600" indent="-228600">
              <a:buAutoNum type="arabicPeriod"/>
            </a:pPr>
            <a:r>
              <a:rPr lang="zh-CN" altLang="en-US" dirty="0"/>
              <a:t>原先是 </a:t>
            </a:r>
            <a:r>
              <a:rPr lang="en-US" altLang="zh-CN" dirty="0"/>
              <a:t>n </a:t>
            </a:r>
            <a:r>
              <a:rPr lang="zh-CN" altLang="en-US" dirty="0"/>
              <a:t>个变量， </a:t>
            </a:r>
            <a:r>
              <a:rPr lang="en-US" altLang="zh-CN" dirty="0"/>
              <a:t>m </a:t>
            </a:r>
            <a:r>
              <a:rPr lang="zh-CN" altLang="en-US" dirty="0"/>
              <a:t>个约束， 现在是 </a:t>
            </a:r>
            <a:r>
              <a:rPr lang="en-US" altLang="zh-CN" dirty="0"/>
              <a:t>m </a:t>
            </a:r>
            <a:r>
              <a:rPr lang="zh-CN" altLang="en-US" dirty="0"/>
              <a:t>个变量， </a:t>
            </a:r>
            <a:r>
              <a:rPr lang="en-US" altLang="zh-CN" dirty="0"/>
              <a:t>n </a:t>
            </a:r>
            <a:r>
              <a:rPr lang="zh-CN" altLang="en-US" dirty="0"/>
              <a:t>个约束</a:t>
            </a:r>
            <a:endParaRPr lang="en-US" altLang="zh-CN" dirty="0"/>
          </a:p>
          <a:p>
            <a:pPr marL="228600" indent="-228600">
              <a:buAutoNum type="arabicPeriod"/>
            </a:pPr>
            <a:r>
              <a:rPr lang="en-US" dirty="0"/>
              <a:t>b </a:t>
            </a:r>
            <a:r>
              <a:rPr lang="zh-CN" altLang="en-US" dirty="0"/>
              <a:t>数组和 </a:t>
            </a:r>
            <a:r>
              <a:rPr lang="en-US" altLang="zh-CN" dirty="0"/>
              <a:t>c </a:t>
            </a:r>
            <a:r>
              <a:rPr lang="zh-CN" altLang="en-US" dirty="0"/>
              <a:t>数组互换位置</a:t>
            </a:r>
            <a:endParaRPr lang="en-US" altLang="zh-CN" dirty="0"/>
          </a:p>
          <a:p>
            <a:pPr marL="0" indent="0">
              <a:buNone/>
            </a:pPr>
            <a:r>
              <a:rPr lang="zh-CN" altLang="en-US" dirty="0"/>
              <a:t>对于我这种对数学公式不是很敏感的人来说，一开始看到还是挺懵的。</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38</a:t>
            </a:fld>
            <a:endParaRPr lang="en-US"/>
          </a:p>
        </p:txBody>
      </p:sp>
    </p:spTree>
    <p:extLst>
      <p:ext uri="{BB962C8B-B14F-4D97-AF65-F5344CB8AC3E}">
        <p14:creationId xmlns:p14="http://schemas.microsoft.com/office/powerpoint/2010/main" val="1327358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可以观察到以下几点：</a:t>
            </a:r>
            <a:endParaRPr lang="en-US" altLang="zh-CN" dirty="0"/>
          </a:p>
          <a:p>
            <a:pPr marL="228600" indent="-228600">
              <a:buAutoNum type="arabicPeriod"/>
            </a:pPr>
            <a:r>
              <a:rPr lang="zh-CN" altLang="en-US" dirty="0"/>
              <a:t>最大化变成了最小化</a:t>
            </a:r>
            <a:endParaRPr lang="en-US" altLang="zh-CN" dirty="0"/>
          </a:p>
          <a:p>
            <a:pPr marL="228600" indent="-228600">
              <a:buAutoNum type="arabicPeriod"/>
            </a:pPr>
            <a:r>
              <a:rPr lang="zh-CN" altLang="en-US" dirty="0"/>
              <a:t>约束条件从小于等于号变成了大于等于号</a:t>
            </a:r>
            <a:endParaRPr lang="en-US" altLang="zh-CN" dirty="0"/>
          </a:p>
          <a:p>
            <a:pPr marL="228600" indent="-228600">
              <a:buAutoNum type="arabicPeriod"/>
            </a:pPr>
            <a:r>
              <a:rPr lang="zh-CN" altLang="en-US" dirty="0"/>
              <a:t>原先是 </a:t>
            </a:r>
            <a:r>
              <a:rPr lang="en-US" altLang="zh-CN" dirty="0"/>
              <a:t>n </a:t>
            </a:r>
            <a:r>
              <a:rPr lang="zh-CN" altLang="en-US" dirty="0"/>
              <a:t>个变量， </a:t>
            </a:r>
            <a:r>
              <a:rPr lang="en-US" altLang="zh-CN" dirty="0"/>
              <a:t>m </a:t>
            </a:r>
            <a:r>
              <a:rPr lang="zh-CN" altLang="en-US" dirty="0"/>
              <a:t>个约束， 现在是 </a:t>
            </a:r>
            <a:r>
              <a:rPr lang="en-US" altLang="zh-CN" dirty="0"/>
              <a:t>m </a:t>
            </a:r>
            <a:r>
              <a:rPr lang="zh-CN" altLang="en-US" dirty="0"/>
              <a:t>个变量， </a:t>
            </a:r>
            <a:r>
              <a:rPr lang="en-US" altLang="zh-CN" dirty="0"/>
              <a:t>n </a:t>
            </a:r>
            <a:r>
              <a:rPr lang="zh-CN" altLang="en-US" dirty="0"/>
              <a:t>个约束</a:t>
            </a:r>
            <a:endParaRPr lang="en-US" altLang="zh-CN" dirty="0"/>
          </a:p>
          <a:p>
            <a:pPr marL="228600" indent="-228600">
              <a:buAutoNum type="arabicPeriod"/>
            </a:pPr>
            <a:r>
              <a:rPr lang="en-US" dirty="0"/>
              <a:t>b </a:t>
            </a:r>
            <a:r>
              <a:rPr lang="zh-CN" altLang="en-US" dirty="0"/>
              <a:t>数组和 </a:t>
            </a:r>
            <a:r>
              <a:rPr lang="en-US" altLang="zh-CN" dirty="0"/>
              <a:t>c </a:t>
            </a:r>
            <a:r>
              <a:rPr lang="zh-CN" altLang="en-US" dirty="0"/>
              <a:t>数组互换位置</a:t>
            </a:r>
            <a:endParaRPr lang="en-US" altLang="zh-CN" dirty="0"/>
          </a:p>
          <a:p>
            <a:pPr marL="0" indent="0">
              <a:buNone/>
            </a:pPr>
            <a:r>
              <a:rPr lang="zh-CN" altLang="en-US" dirty="0"/>
              <a:t>对于我这种对数学公式不是很敏感的人来说，一开始看到还是挺懵的。</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39</a:t>
            </a:fld>
            <a:endParaRPr lang="en-US"/>
          </a:p>
        </p:txBody>
      </p:sp>
    </p:spTree>
    <p:extLst>
      <p:ext uri="{BB962C8B-B14F-4D97-AF65-F5344CB8AC3E}">
        <p14:creationId xmlns:p14="http://schemas.microsoft.com/office/powerpoint/2010/main" val="1997923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可以观察到以下几点：</a:t>
            </a:r>
            <a:endParaRPr lang="en-US" altLang="zh-CN" dirty="0"/>
          </a:p>
          <a:p>
            <a:pPr marL="228600" indent="-228600">
              <a:buAutoNum type="arabicPeriod"/>
            </a:pPr>
            <a:r>
              <a:rPr lang="zh-CN" altLang="en-US" dirty="0"/>
              <a:t>最大化变成了最小化</a:t>
            </a:r>
            <a:endParaRPr lang="en-US" altLang="zh-CN" dirty="0"/>
          </a:p>
          <a:p>
            <a:pPr marL="228600" indent="-228600">
              <a:buAutoNum type="arabicPeriod"/>
            </a:pPr>
            <a:r>
              <a:rPr lang="zh-CN" altLang="en-US" dirty="0"/>
              <a:t>约束条件从小于等于号变成了大于等于号</a:t>
            </a:r>
            <a:endParaRPr lang="en-US" altLang="zh-CN" dirty="0"/>
          </a:p>
          <a:p>
            <a:pPr marL="228600" indent="-228600">
              <a:buAutoNum type="arabicPeriod"/>
            </a:pPr>
            <a:r>
              <a:rPr lang="zh-CN" altLang="en-US" dirty="0"/>
              <a:t>原先是 </a:t>
            </a:r>
            <a:r>
              <a:rPr lang="en-US" altLang="zh-CN" dirty="0"/>
              <a:t>n </a:t>
            </a:r>
            <a:r>
              <a:rPr lang="zh-CN" altLang="en-US" dirty="0"/>
              <a:t>个变量， </a:t>
            </a:r>
            <a:r>
              <a:rPr lang="en-US" altLang="zh-CN" dirty="0"/>
              <a:t>m </a:t>
            </a:r>
            <a:r>
              <a:rPr lang="zh-CN" altLang="en-US" dirty="0"/>
              <a:t>个约束， 现在是 </a:t>
            </a:r>
            <a:r>
              <a:rPr lang="en-US" altLang="zh-CN" dirty="0"/>
              <a:t>m </a:t>
            </a:r>
            <a:r>
              <a:rPr lang="zh-CN" altLang="en-US" dirty="0"/>
              <a:t>个变量， </a:t>
            </a:r>
            <a:r>
              <a:rPr lang="en-US" altLang="zh-CN" dirty="0"/>
              <a:t>n </a:t>
            </a:r>
            <a:r>
              <a:rPr lang="zh-CN" altLang="en-US" dirty="0"/>
              <a:t>个约束</a:t>
            </a:r>
            <a:endParaRPr lang="en-US" altLang="zh-CN" dirty="0"/>
          </a:p>
          <a:p>
            <a:pPr marL="228600" indent="-228600">
              <a:buAutoNum type="arabicPeriod"/>
            </a:pPr>
            <a:r>
              <a:rPr lang="en-US" dirty="0"/>
              <a:t>b </a:t>
            </a:r>
            <a:r>
              <a:rPr lang="zh-CN" altLang="en-US" dirty="0"/>
              <a:t>数组和 </a:t>
            </a:r>
            <a:r>
              <a:rPr lang="en-US" altLang="zh-CN" dirty="0"/>
              <a:t>c </a:t>
            </a:r>
            <a:r>
              <a:rPr lang="zh-CN" altLang="en-US" dirty="0"/>
              <a:t>数组互换位置</a:t>
            </a:r>
            <a:endParaRPr lang="en-US" altLang="zh-CN" dirty="0"/>
          </a:p>
          <a:p>
            <a:pPr marL="0" indent="0">
              <a:buNone/>
            </a:pPr>
            <a:r>
              <a:rPr lang="zh-CN" altLang="en-US" dirty="0"/>
              <a:t>看了这张图应该能清晰不少，解释一番</a:t>
            </a:r>
            <a:r>
              <a:rPr lang="en-US" altLang="zh-CN" dirty="0"/>
              <a:t>……</a:t>
            </a:r>
            <a:r>
              <a:rPr lang="zh-CN" altLang="en-US" dirty="0"/>
              <a:t>，希望大家对这个对偶有一个更好的</a:t>
            </a:r>
            <a:r>
              <a:rPr lang="en-US" altLang="zh-CN" dirty="0"/>
              <a:t>intuition</a:t>
            </a:r>
          </a:p>
        </p:txBody>
      </p:sp>
      <p:sp>
        <p:nvSpPr>
          <p:cNvPr id="4" name="灯片编号占位符 3"/>
          <p:cNvSpPr>
            <a:spLocks noGrp="1"/>
          </p:cNvSpPr>
          <p:nvPr>
            <p:ph type="sldNum" sz="quarter" idx="10"/>
          </p:nvPr>
        </p:nvSpPr>
        <p:spPr/>
        <p:txBody>
          <a:bodyPr/>
          <a:lstStyle/>
          <a:p>
            <a:fld id="{4E8C7D7D-1EDF-4898-80A0-814A8A34F235}" type="slidenum">
              <a:rPr lang="en-US" smtClean="0"/>
              <a:pPr/>
              <a:t>40</a:t>
            </a:fld>
            <a:endParaRPr lang="en-US"/>
          </a:p>
        </p:txBody>
      </p:sp>
    </p:spTree>
    <p:extLst>
      <p:ext uri="{BB962C8B-B14F-4D97-AF65-F5344CB8AC3E}">
        <p14:creationId xmlns:p14="http://schemas.microsoft.com/office/powerpoint/2010/main" val="424182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7</a:t>
            </a:fld>
            <a:endParaRPr lang="en-US"/>
          </a:p>
        </p:txBody>
      </p:sp>
    </p:spTree>
    <p:extLst>
      <p:ext uri="{BB962C8B-B14F-4D97-AF65-F5344CB8AC3E}">
        <p14:creationId xmlns:p14="http://schemas.microsoft.com/office/powerpoint/2010/main" val="1992429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41</a:t>
            </a:fld>
            <a:endParaRPr lang="en-US"/>
          </a:p>
        </p:txBody>
      </p:sp>
    </p:spTree>
    <p:extLst>
      <p:ext uri="{BB962C8B-B14F-4D97-AF65-F5344CB8AC3E}">
        <p14:creationId xmlns:p14="http://schemas.microsoft.com/office/powerpoint/2010/main" val="4039736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大家可能会对这个给出的解非常困惑，我一开始也是异常困惑，算导就直接给出了这个构造，并没有解释。关于这个定理的证明也是一坨不忍直视的数学推导。</a:t>
            </a:r>
            <a:endParaRPr lang="en-US" altLang="zh-CN" dirty="0"/>
          </a:p>
          <a:p>
            <a:r>
              <a:rPr lang="zh-CN" altLang="en-US" dirty="0"/>
              <a:t>下面我们将从另一个视角看待单纯形算法，将直接看出这一结论。</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43</a:t>
            </a:fld>
            <a:endParaRPr lang="en-US"/>
          </a:p>
        </p:txBody>
      </p:sp>
    </p:spTree>
    <p:extLst>
      <p:ext uri="{BB962C8B-B14F-4D97-AF65-F5344CB8AC3E}">
        <p14:creationId xmlns:p14="http://schemas.microsoft.com/office/powerpoint/2010/main" val="387594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大家可能会对这个给出的解非常困惑</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44</a:t>
            </a:fld>
            <a:endParaRPr lang="en-US"/>
          </a:p>
        </p:txBody>
      </p:sp>
    </p:spTree>
    <p:extLst>
      <p:ext uri="{BB962C8B-B14F-4D97-AF65-F5344CB8AC3E}">
        <p14:creationId xmlns:p14="http://schemas.microsoft.com/office/powerpoint/2010/main" val="2078525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以下的证明都是我自己发明的，可能是错的，大家认真听。。。</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45</a:t>
            </a:fld>
            <a:endParaRPr lang="en-US"/>
          </a:p>
        </p:txBody>
      </p:sp>
    </p:spTree>
    <p:extLst>
      <p:ext uri="{BB962C8B-B14F-4D97-AF65-F5344CB8AC3E}">
        <p14:creationId xmlns:p14="http://schemas.microsoft.com/office/powerpoint/2010/main" val="737298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现在我们终于解决了之前的所有遗留问题，可以自信的给出这样一个高大上的定理！</a:t>
            </a:r>
            <a:endParaRPr lang="en-US" altLang="zh-CN" dirty="0"/>
          </a:p>
          <a:p>
            <a:r>
              <a:rPr lang="zh-CN" altLang="en-US" dirty="0"/>
              <a:t>到这里应该</a:t>
            </a:r>
            <a:r>
              <a:rPr lang="en-US" altLang="zh-CN" dirty="0"/>
              <a:t>35min</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46</a:t>
            </a:fld>
            <a:endParaRPr lang="en-US"/>
          </a:p>
        </p:txBody>
      </p:sp>
    </p:spTree>
    <p:extLst>
      <p:ext uri="{BB962C8B-B14F-4D97-AF65-F5344CB8AC3E}">
        <p14:creationId xmlns:p14="http://schemas.microsoft.com/office/powerpoint/2010/main" val="161973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48</a:t>
            </a:fld>
            <a:endParaRPr lang="en-US"/>
          </a:p>
        </p:txBody>
      </p:sp>
    </p:spTree>
    <p:extLst>
      <p:ext uri="{BB962C8B-B14F-4D97-AF65-F5344CB8AC3E}">
        <p14:creationId xmlns:p14="http://schemas.microsoft.com/office/powerpoint/2010/main" val="1407733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算法导论上的网络流线性规划，非常晦涩难以理解</a:t>
            </a:r>
            <a:endParaRPr lang="zh-CN" alt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49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其实转成这个对偶形式，转化中间要多加几步的，建议手画一下，会非常震惊</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50</a:t>
            </a:fld>
            <a:endParaRPr lang="en-US"/>
          </a:p>
        </p:txBody>
      </p:sp>
    </p:spTree>
    <p:extLst>
      <p:ext uri="{BB962C8B-B14F-4D97-AF65-F5344CB8AC3E}">
        <p14:creationId xmlns:p14="http://schemas.microsoft.com/office/powerpoint/2010/main" val="588405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其实转成这个对偶形式，转化中间要多加几步的，建议手画一下，会非常震惊</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51</a:t>
            </a:fld>
            <a:endParaRPr lang="en-US"/>
          </a:p>
        </p:txBody>
      </p:sp>
    </p:spTree>
    <p:extLst>
      <p:ext uri="{BB962C8B-B14F-4D97-AF65-F5344CB8AC3E}">
        <p14:creationId xmlns:p14="http://schemas.microsoft.com/office/powerpoint/2010/main" val="588405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到这应该</a:t>
            </a:r>
            <a:r>
              <a:rPr lang="en-US" altLang="zh-CN" dirty="0"/>
              <a:t>45</a:t>
            </a:r>
            <a:r>
              <a:rPr lang="zh-CN" altLang="en-US"/>
              <a:t>分钟</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53</a:t>
            </a:fld>
            <a:endParaRPr lang="en-US"/>
          </a:p>
        </p:txBody>
      </p:sp>
    </p:spTree>
    <p:extLst>
      <p:ext uri="{BB962C8B-B14F-4D97-AF65-F5344CB8AC3E}">
        <p14:creationId xmlns:p14="http://schemas.microsoft.com/office/powerpoint/2010/main" val="35334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8</a:t>
            </a:fld>
            <a:endParaRPr lang="en-US"/>
          </a:p>
        </p:txBody>
      </p:sp>
    </p:spTree>
    <p:extLst>
      <p:ext uri="{BB962C8B-B14F-4D97-AF65-F5344CB8AC3E}">
        <p14:creationId xmlns:p14="http://schemas.microsoft.com/office/powerpoint/2010/main" val="170754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zh-CN" altLang="en-US" sz="1200" dirty="0"/>
              <a:t>不知道有没有人想到零和博弈</a:t>
            </a:r>
            <a:endParaRPr lang="en-US" altLang="zh-CN" sz="1200" dirty="0"/>
          </a:p>
          <a:p>
            <a:pPr>
              <a:buFont typeface="Wingdings" panose="05000000000000000000" pitchFamily="2" charset="2"/>
              <a:buChar char="Ø"/>
            </a:pPr>
            <a:r>
              <a:rPr lang="en-US" sz="1200" dirty="0"/>
              <a:t> </a:t>
            </a:r>
            <a:r>
              <a:rPr lang="zh-CN" altLang="en-US" sz="1200" dirty="0"/>
              <a:t>前段时间沉迷</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Tetris AI</a:t>
            </a:r>
            <a:r>
              <a:rPr lang="zh-CN" altLang="en-US" sz="1200" dirty="0">
                <a:latin typeface="Times New Roman" panose="02020603050405020304" pitchFamily="18" charset="0"/>
                <a:cs typeface="Times New Roman" panose="02020603050405020304" pitchFamily="18" charset="0"/>
              </a:rPr>
              <a:t>，发现这个游戏和</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Ataxx</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性质不太一样</a:t>
            </a:r>
            <a:endParaRPr lang="en-US" altLang="zh-C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由于自己摆放方块和敌人给我选下一回合的方块是同时进行的，所以最大最小搜索应该是不正确的</a:t>
            </a:r>
            <a:endParaRPr lang="en-US" altLang="zh-C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有一天突然构造出来了一个零和博弈模型，其实之前对零和博弈也是一窍不通</a:t>
            </a:r>
            <a:endParaRPr lang="en-US" altLang="zh-CN" sz="12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12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1200" dirty="0">
                <a:latin typeface="Times New Roman" panose="02020603050405020304" pitchFamily="18" charset="0"/>
                <a:cs typeface="Times New Roman" panose="02020603050405020304" pitchFamily="18" charset="0"/>
              </a:rPr>
              <a:t>感谢之前的信概给我普及了纳什均衡和博弈的知识</a:t>
            </a:r>
            <a:endParaRPr lang="en-US" altLang="zh-CN" sz="12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1200" dirty="0">
                <a:latin typeface="Times New Roman" panose="02020603050405020304" pitchFamily="18" charset="0"/>
                <a:cs typeface="Times New Roman" panose="02020603050405020304" pitchFamily="18" charset="0"/>
              </a:rPr>
              <a:t>之前并不会线性规划，从零现学了一波</a:t>
            </a:r>
            <a:endParaRPr lang="en-US" altLang="zh-CN" sz="1200" dirty="0">
              <a:latin typeface="Times New Roman" panose="02020603050405020304" pitchFamily="18" charset="0"/>
              <a:cs typeface="Times New Roman" panose="02020603050405020304" pitchFamily="18" charset="0"/>
            </a:endParaRPr>
          </a:p>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54</a:t>
            </a:fld>
            <a:endParaRPr lang="en-US"/>
          </a:p>
        </p:txBody>
      </p:sp>
    </p:spTree>
    <p:extLst>
      <p:ext uri="{BB962C8B-B14F-4D97-AF65-F5344CB8AC3E}">
        <p14:creationId xmlns:p14="http://schemas.microsoft.com/office/powerpoint/2010/main" val="284950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以下的零和博弈就是默认成二人零和博弈了</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56</a:t>
            </a:fld>
            <a:endParaRPr lang="en-US"/>
          </a:p>
        </p:txBody>
      </p:sp>
    </p:spTree>
    <p:extLst>
      <p:ext uri="{BB962C8B-B14F-4D97-AF65-F5344CB8AC3E}">
        <p14:creationId xmlns:p14="http://schemas.microsoft.com/office/powerpoint/2010/main" val="2997892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注意，不是区间，是</a:t>
            </a:r>
            <a:r>
              <a:rPr lang="en-US" altLang="zh-CN" dirty="0"/>
              <a:t>1</a:t>
            </a:r>
            <a:r>
              <a:rPr lang="zh-CN" altLang="en-US" dirty="0"/>
              <a:t>或</a:t>
            </a:r>
            <a:r>
              <a:rPr lang="en-US" altLang="zh-CN" dirty="0"/>
              <a:t>2</a:t>
            </a:r>
            <a:r>
              <a:rPr lang="zh-CN" altLang="en-US" dirty="0"/>
              <a:t>，即加入都选了</a:t>
            </a:r>
            <a:r>
              <a:rPr lang="en-US" altLang="zh-CN" dirty="0"/>
              <a:t>1</a:t>
            </a:r>
            <a:r>
              <a:rPr lang="zh-CN" altLang="en-US" dirty="0"/>
              <a:t>，则</a:t>
            </a:r>
            <a:r>
              <a:rPr lang="en-US" altLang="zh-CN" dirty="0"/>
              <a:t>1</a:t>
            </a:r>
            <a:r>
              <a:rPr lang="zh-CN" altLang="en-US" dirty="0"/>
              <a:t>给</a:t>
            </a:r>
            <a:r>
              <a:rPr lang="en-US" altLang="zh-CN" dirty="0"/>
              <a:t>2</a:t>
            </a:r>
            <a:r>
              <a:rPr lang="zh-CN" altLang="en-US" dirty="0"/>
              <a:t>两元钱</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57</a:t>
            </a:fld>
            <a:endParaRPr lang="en-US"/>
          </a:p>
        </p:txBody>
      </p:sp>
    </p:spTree>
    <p:extLst>
      <p:ext uri="{BB962C8B-B14F-4D97-AF65-F5344CB8AC3E}">
        <p14:creationId xmlns:p14="http://schemas.microsoft.com/office/powerpoint/2010/main" val="41439106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这个定义其实听起来还是蛮合理的。</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58</a:t>
            </a:fld>
            <a:endParaRPr lang="en-US"/>
          </a:p>
        </p:txBody>
      </p:sp>
    </p:spTree>
    <p:extLst>
      <p:ext uri="{BB962C8B-B14F-4D97-AF65-F5344CB8AC3E}">
        <p14:creationId xmlns:p14="http://schemas.microsoft.com/office/powerpoint/2010/main" val="3367620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59</a:t>
            </a:fld>
            <a:endParaRPr lang="en-US"/>
          </a:p>
        </p:txBody>
      </p:sp>
    </p:spTree>
    <p:extLst>
      <p:ext uri="{BB962C8B-B14F-4D97-AF65-F5344CB8AC3E}">
        <p14:creationId xmlns:p14="http://schemas.microsoft.com/office/powerpoint/2010/main" val="2929947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Value</a:t>
            </a:r>
            <a:r>
              <a:rPr lang="zh-CN" altLang="en-US" dirty="0"/>
              <a:t> 不太会翻译，我们以后叫值好了</a:t>
            </a:r>
            <a:endParaRPr lang="en-US" altLang="zh-CN" dirty="0"/>
          </a:p>
          <a:p>
            <a:endParaRPr lang="en-US" altLang="zh-CN" dirty="0"/>
          </a:p>
          <a:p>
            <a:r>
              <a:rPr lang="zh-CN" altLang="en-US" dirty="0"/>
              <a:t>虽然叫最优策略，但是在现实中不一定是最优的，假如你知道对方的偏好的话，你会有期望收益更大的方法！</a:t>
            </a:r>
            <a:endParaRPr lang="en-US" altLang="zh-CN" dirty="0"/>
          </a:p>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60</a:t>
            </a:fld>
            <a:endParaRPr lang="en-US"/>
          </a:p>
        </p:txBody>
      </p:sp>
    </p:spTree>
    <p:extLst>
      <p:ext uri="{BB962C8B-B14F-4D97-AF65-F5344CB8AC3E}">
        <p14:creationId xmlns:p14="http://schemas.microsoft.com/office/powerpoint/2010/main" val="2087872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没有比混合策略更混合的策略了</a:t>
            </a:r>
            <a:endParaRPr lang="en-US" altLang="zh-CN" dirty="0"/>
          </a:p>
          <a:p>
            <a:endParaRPr lang="en-US" dirty="0"/>
          </a:p>
          <a:p>
            <a:endParaRPr lang="en-US" altLang="zh-CN" dirty="0"/>
          </a:p>
          <a:p>
            <a:r>
              <a:rPr lang="zh-CN" altLang="en-US" dirty="0"/>
              <a:t>有限游戏这个翻译是我自己造的， </a:t>
            </a:r>
            <a:r>
              <a:rPr lang="en-US" altLang="zh-CN" dirty="0"/>
              <a:t>Minimax Theorem </a:t>
            </a:r>
            <a:r>
              <a:rPr lang="zh-CN" altLang="en-US" dirty="0"/>
              <a:t>不会翻译。。。</a:t>
            </a:r>
            <a:endParaRPr lang="en-US" dirty="0"/>
          </a:p>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61</a:t>
            </a:fld>
            <a:endParaRPr lang="en-US"/>
          </a:p>
        </p:txBody>
      </p:sp>
    </p:spTree>
    <p:extLst>
      <p:ext uri="{BB962C8B-B14F-4D97-AF65-F5344CB8AC3E}">
        <p14:creationId xmlns:p14="http://schemas.microsoft.com/office/powerpoint/2010/main" val="2291891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答案就在 </a:t>
            </a:r>
            <a:r>
              <a:rPr lang="en-US" altLang="zh-CN" dirty="0"/>
              <a:t>Minimax Theorem </a:t>
            </a:r>
            <a:r>
              <a:rPr lang="zh-CN" altLang="en-US" dirty="0"/>
              <a:t>定理中！这是一个最重要，最基本的定理，由冯诺依曼给出的。</a:t>
            </a:r>
            <a:endParaRPr lang="en-US" altLang="zh-CN" dirty="0"/>
          </a:p>
          <a:p>
            <a:endParaRPr lang="en-US" altLang="zh-CN" dirty="0"/>
          </a:p>
          <a:p>
            <a:r>
              <a:rPr lang="zh-CN" altLang="en-US" dirty="0"/>
              <a:t>要注意</a:t>
            </a:r>
            <a:r>
              <a:rPr lang="en-US" altLang="zh-CN" dirty="0"/>
              <a:t>2*2</a:t>
            </a:r>
            <a:r>
              <a:rPr lang="zh-CN" altLang="en-US" dirty="0"/>
              <a:t>矩阵博弈有特殊性！！！按平衡策略走，对方任何策略都构不成影响，而在更大的游戏中，我按最大最小策略行动，能取得至少 </a:t>
            </a:r>
            <a:r>
              <a:rPr lang="en-US" altLang="zh-CN" dirty="0"/>
              <a:t>V </a:t>
            </a:r>
            <a:r>
              <a:rPr lang="zh-CN" altLang="en-US" dirty="0"/>
              <a:t>的收益，对手假如不按最优策略走，很有可能让我受益更大。</a:t>
            </a:r>
            <a:endParaRPr lang="en-US" altLang="zh-CN" dirty="0"/>
          </a:p>
          <a:p>
            <a:endParaRPr lang="en-US" altLang="zh-CN" dirty="0"/>
          </a:p>
          <a:p>
            <a:r>
              <a:rPr lang="zh-CN" altLang="en-US" sz="1200" b="0" i="0" kern="1200" dirty="0">
                <a:solidFill>
                  <a:schemeClr val="tx1"/>
                </a:solidFill>
                <a:effectLst/>
                <a:latin typeface="+mn-lt"/>
                <a:ea typeface="+mn-ea"/>
                <a:cs typeface="+mn-cs"/>
              </a:rPr>
              <a:t>这个定理可以认为是博弈论的基本原理，从而宣告了博弈论的正式诞生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1944</a:t>
            </a:r>
            <a:r>
              <a:rPr lang="zh-CN" altLang="en-US" sz="1200" b="0" i="0" kern="1200" dirty="0">
                <a:solidFill>
                  <a:schemeClr val="tx1"/>
                </a:solidFill>
                <a:effectLst/>
                <a:latin typeface="+mn-lt"/>
                <a:ea typeface="+mn-ea"/>
                <a:cs typeface="+mn-cs"/>
              </a:rPr>
              <a:t>年与摩根斯特恩（</a:t>
            </a:r>
            <a:r>
              <a:rPr lang="en-US" sz="1200" b="0" i="0" kern="1200" dirty="0">
                <a:solidFill>
                  <a:schemeClr val="tx1"/>
                </a:solidFill>
                <a:effectLst/>
                <a:latin typeface="+mn-lt"/>
                <a:ea typeface="+mn-ea"/>
                <a:cs typeface="+mn-cs"/>
              </a:rPr>
              <a:t>Oskar Morgenstern）</a:t>
            </a:r>
            <a:r>
              <a:rPr lang="zh-CN" altLang="en-US" sz="1200" b="0" i="0" kern="1200" dirty="0">
                <a:solidFill>
                  <a:schemeClr val="tx1"/>
                </a:solidFill>
                <a:effectLst/>
                <a:latin typeface="+mn-lt"/>
                <a:ea typeface="+mn-ea"/>
                <a:cs typeface="+mn-cs"/>
              </a:rPr>
              <a:t>合著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博弈论与经济行为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，博弈论学科的奠基性著作</a:t>
            </a:r>
            <a:endParaRPr lang="en-US" altLang="zh-CN" dirty="0"/>
          </a:p>
          <a:p>
            <a:endParaRPr lang="en-US" altLang="zh-CN" dirty="0"/>
          </a:p>
          <a:p>
            <a:r>
              <a:rPr lang="zh-CN" altLang="en-US" dirty="0"/>
              <a:t>感受一下，这个定理确实非常厉害，证明我们等会会证</a:t>
            </a:r>
            <a:endParaRPr lang="en-US" altLang="zh-CN" dirty="0"/>
          </a:p>
        </p:txBody>
      </p:sp>
      <p:sp>
        <p:nvSpPr>
          <p:cNvPr id="4" name="灯片编号占位符 3"/>
          <p:cNvSpPr>
            <a:spLocks noGrp="1"/>
          </p:cNvSpPr>
          <p:nvPr>
            <p:ph type="sldNum" sz="quarter" idx="10"/>
          </p:nvPr>
        </p:nvSpPr>
        <p:spPr/>
        <p:txBody>
          <a:bodyPr/>
          <a:lstStyle/>
          <a:p>
            <a:fld id="{4E8C7D7D-1EDF-4898-80A0-814A8A34F235}" type="slidenum">
              <a:rPr lang="en-US" smtClean="0"/>
              <a:pPr/>
              <a:t>62</a:t>
            </a:fld>
            <a:endParaRPr lang="en-US"/>
          </a:p>
        </p:txBody>
      </p:sp>
    </p:spTree>
    <p:extLst>
      <p:ext uri="{BB962C8B-B14F-4D97-AF65-F5344CB8AC3E}">
        <p14:creationId xmlns:p14="http://schemas.microsoft.com/office/powerpoint/2010/main" val="2057754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这个可以用合并法证明，把一个混合策略合并成一个纯策略</a:t>
            </a:r>
            <a:r>
              <a:rPr lang="en-US" altLang="zh-CN" dirty="0"/>
              <a:t>,</a:t>
            </a:r>
            <a:r>
              <a:rPr lang="zh-CN" altLang="en-US" dirty="0"/>
              <a:t>每次不会变差</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63</a:t>
            </a:fld>
            <a:endParaRPr lang="en-US"/>
          </a:p>
        </p:txBody>
      </p:sp>
    </p:spTree>
    <p:extLst>
      <p:ext uri="{BB962C8B-B14F-4D97-AF65-F5344CB8AC3E}">
        <p14:creationId xmlns:p14="http://schemas.microsoft.com/office/powerpoint/2010/main" val="24821060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64</a:t>
            </a:fld>
            <a:endParaRPr lang="en-US"/>
          </a:p>
        </p:txBody>
      </p:sp>
    </p:spTree>
    <p:extLst>
      <p:ext uri="{BB962C8B-B14F-4D97-AF65-F5344CB8AC3E}">
        <p14:creationId xmlns:p14="http://schemas.microsoft.com/office/powerpoint/2010/main" val="69127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9</a:t>
            </a:fld>
            <a:endParaRPr lang="en-US"/>
          </a:p>
        </p:txBody>
      </p:sp>
    </p:spTree>
    <p:extLst>
      <p:ext uri="{BB962C8B-B14F-4D97-AF65-F5344CB8AC3E}">
        <p14:creationId xmlns:p14="http://schemas.microsoft.com/office/powerpoint/2010/main" val="36057097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注意 </a:t>
                </a:r>
                <a14:m>
                  <m:oMath xmlns:m="http://schemas.openxmlformats.org/officeDocument/2006/math">
                    <m:r>
                      <a:rPr lang="en-US" altLang="zh-CN" b="0" i="1" smtClean="0">
                        <a:latin typeface="Cambria Math" panose="02040503050406030204" pitchFamily="18" charset="0"/>
                      </a:rPr>
                      <m:t>𝑣</m:t>
                    </m:r>
                  </m:oMath>
                </a14:m>
                <a:r>
                  <a:rPr lang="en-US" dirty="0"/>
                  <a:t> </a:t>
                </a:r>
                <a:r>
                  <a:rPr lang="zh-CN" altLang="en-US" dirty="0"/>
                  <a:t>没有非负约束！加上非负约束后可以看出来是对偶</a:t>
                </a:r>
                <a:endParaRPr lang="en-US" dirty="0"/>
              </a:p>
            </p:txBody>
          </p:sp>
        </mc:Choice>
        <mc:Fallback xmlns="">
          <p:sp>
            <p:nvSpPr>
              <p:cNvPr id="3" name="备注占位符 2"/>
              <p:cNvSpPr>
                <a:spLocks noGrp="1"/>
              </p:cNvSpPr>
              <p:nvPr>
                <p:ph type="body" idx="1"/>
              </p:nvPr>
            </p:nvSpPr>
            <p:spPr/>
            <p:txBody>
              <a:bodyPr/>
              <a:lstStyle/>
              <a:p>
                <a:r>
                  <a:rPr lang="zh-CN" altLang="en-US" dirty="0"/>
                  <a:t>注意 </a:t>
                </a:r>
                <a:r>
                  <a:rPr lang="en-US" altLang="zh-CN" b="0" i="0">
                    <a:latin typeface="Cambria Math" panose="02040503050406030204" pitchFamily="18" charset="0"/>
                  </a:rPr>
                  <a:t>𝑣</a:t>
                </a:r>
                <a:r>
                  <a:rPr lang="en-US" dirty="0"/>
                  <a:t> </a:t>
                </a:r>
                <a:r>
                  <a:rPr lang="zh-CN" altLang="en-US" dirty="0"/>
                  <a:t>没有非负约束！加上非负约束后可以看出来是对偶</a:t>
                </a:r>
                <a:endParaRPr lang="en-US" dirty="0"/>
              </a:p>
            </p:txBody>
          </p:sp>
        </mc:Fallback>
      </mc:AlternateContent>
      <p:sp>
        <p:nvSpPr>
          <p:cNvPr id="4" name="灯片编号占位符 3"/>
          <p:cNvSpPr>
            <a:spLocks noGrp="1"/>
          </p:cNvSpPr>
          <p:nvPr>
            <p:ph type="sldNum" sz="quarter" idx="10"/>
          </p:nvPr>
        </p:nvSpPr>
        <p:spPr/>
        <p:txBody>
          <a:bodyPr/>
          <a:lstStyle/>
          <a:p>
            <a:fld id="{4E8C7D7D-1EDF-4898-80A0-814A8A34F235}" type="slidenum">
              <a:rPr lang="en-US" smtClean="0"/>
              <a:pPr/>
              <a:t>65</a:t>
            </a:fld>
            <a:endParaRPr lang="en-US"/>
          </a:p>
        </p:txBody>
      </p:sp>
    </p:spTree>
    <p:extLst>
      <p:ext uri="{BB962C8B-B14F-4D97-AF65-F5344CB8AC3E}">
        <p14:creationId xmlns:p14="http://schemas.microsoft.com/office/powerpoint/2010/main" val="35451761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注意 </a:t>
                </a:r>
                <a14:m>
                  <m:oMath xmlns:m="http://schemas.openxmlformats.org/officeDocument/2006/math">
                    <m:r>
                      <a:rPr lang="en-US" altLang="zh-CN" b="0" i="1" smtClean="0">
                        <a:latin typeface="Cambria Math" panose="02040503050406030204" pitchFamily="18" charset="0"/>
                      </a:rPr>
                      <m:t>𝑣</m:t>
                    </m:r>
                  </m:oMath>
                </a14:m>
                <a:r>
                  <a:rPr lang="en-US" dirty="0"/>
                  <a:t> </a:t>
                </a:r>
                <a:r>
                  <a:rPr lang="zh-CN" altLang="en-US" dirty="0"/>
                  <a:t>没有非负约束！加上非负约束后可以看出来是对偶</a:t>
                </a:r>
                <a:endParaRPr lang="en-US" altLang="zh-CN" dirty="0"/>
              </a:p>
              <a:p>
                <a:endParaRPr lang="en-US" dirty="0"/>
              </a:p>
              <a:p>
                <a:r>
                  <a:rPr lang="zh-CN" altLang="en-US" dirty="0"/>
                  <a:t>我没有调查出来冯诺依曼当时是怎么证明这个定理的。。。可能不是线性规划对偶性吧</a:t>
                </a:r>
                <a:endParaRPr lang="en-US" dirty="0"/>
              </a:p>
            </p:txBody>
          </p:sp>
        </mc:Choice>
        <mc:Fallback xmlns="">
          <p:sp>
            <p:nvSpPr>
              <p:cNvPr id="3" name="备注占位符 2"/>
              <p:cNvSpPr>
                <a:spLocks noGrp="1"/>
              </p:cNvSpPr>
              <p:nvPr>
                <p:ph type="body" idx="1"/>
              </p:nvPr>
            </p:nvSpPr>
            <p:spPr/>
            <p:txBody>
              <a:bodyPr/>
              <a:lstStyle/>
              <a:p>
                <a:r>
                  <a:rPr lang="zh-CN" altLang="en-US" dirty="0"/>
                  <a:t>注意 </a:t>
                </a:r>
                <a:r>
                  <a:rPr lang="en-US" altLang="zh-CN" b="0" i="0">
                    <a:latin typeface="Cambria Math" panose="02040503050406030204" pitchFamily="18" charset="0"/>
                  </a:rPr>
                  <a:t>𝑣</a:t>
                </a:r>
                <a:r>
                  <a:rPr lang="en-US" dirty="0"/>
                  <a:t> </a:t>
                </a:r>
                <a:r>
                  <a:rPr lang="zh-CN" altLang="en-US" dirty="0"/>
                  <a:t>没有非负约束！加上非负约束后可以看出来是对偶</a:t>
                </a:r>
                <a:endParaRPr lang="en-US" dirty="0"/>
              </a:p>
            </p:txBody>
          </p:sp>
        </mc:Fallback>
      </mc:AlternateContent>
      <p:sp>
        <p:nvSpPr>
          <p:cNvPr id="4" name="灯片编号占位符 3"/>
          <p:cNvSpPr>
            <a:spLocks noGrp="1"/>
          </p:cNvSpPr>
          <p:nvPr>
            <p:ph type="sldNum" sz="quarter" idx="10"/>
          </p:nvPr>
        </p:nvSpPr>
        <p:spPr/>
        <p:txBody>
          <a:bodyPr/>
          <a:lstStyle/>
          <a:p>
            <a:fld id="{4E8C7D7D-1EDF-4898-80A0-814A8A34F235}" type="slidenum">
              <a:rPr lang="en-US" smtClean="0"/>
              <a:pPr/>
              <a:t>66</a:t>
            </a:fld>
            <a:endParaRPr lang="en-US"/>
          </a:p>
        </p:txBody>
      </p:sp>
    </p:spTree>
    <p:extLst>
      <p:ext uri="{BB962C8B-B14F-4D97-AF65-F5344CB8AC3E}">
        <p14:creationId xmlns:p14="http://schemas.microsoft.com/office/powerpoint/2010/main" val="70665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我们稍微跑点题。。。讲点扩展内容</a:t>
            </a:r>
            <a:endParaRPr lang="en-US" altLang="zh-CN" dirty="0"/>
          </a:p>
          <a:p>
            <a:r>
              <a:rPr lang="zh-CN" altLang="en-US" dirty="0"/>
              <a:t>例子：囚徒困境，平衡点并不优</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67</a:t>
            </a:fld>
            <a:endParaRPr lang="en-US"/>
          </a:p>
        </p:txBody>
      </p:sp>
    </p:spTree>
    <p:extLst>
      <p:ext uri="{BB962C8B-B14F-4D97-AF65-F5344CB8AC3E}">
        <p14:creationId xmlns:p14="http://schemas.microsoft.com/office/powerpoint/2010/main" val="3033565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68</a:t>
            </a:fld>
            <a:endParaRPr lang="en-US"/>
          </a:p>
        </p:txBody>
      </p:sp>
    </p:spTree>
    <p:extLst>
      <p:ext uri="{BB962C8B-B14F-4D97-AF65-F5344CB8AC3E}">
        <p14:creationId xmlns:p14="http://schemas.microsoft.com/office/powerpoint/2010/main" val="3026876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69</a:t>
            </a:fld>
            <a:endParaRPr lang="en-US"/>
          </a:p>
        </p:txBody>
      </p:sp>
    </p:spTree>
    <p:extLst>
      <p:ext uri="{BB962C8B-B14F-4D97-AF65-F5344CB8AC3E}">
        <p14:creationId xmlns:p14="http://schemas.microsoft.com/office/powerpoint/2010/main" val="207663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出题很有用的，我之前出了一道霍尔定理的题目，投到了</a:t>
            </a:r>
            <a:r>
              <a:rPr lang="en-US" altLang="zh-CN" dirty="0"/>
              <a:t>BC</a:t>
            </a:r>
            <a:r>
              <a:rPr lang="zh-CN" altLang="en-US" dirty="0"/>
              <a:t>上，之后两次在比赛中遇到。。。</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70</a:t>
            </a:fld>
            <a:endParaRPr lang="en-US"/>
          </a:p>
        </p:txBody>
      </p:sp>
    </p:spTree>
    <p:extLst>
      <p:ext uri="{BB962C8B-B14F-4D97-AF65-F5344CB8AC3E}">
        <p14:creationId xmlns:p14="http://schemas.microsoft.com/office/powerpoint/2010/main" val="3557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松弛型这个名字可能比较奇怪，等讲完后我们会回过头来解释一下。</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11</a:t>
            </a:fld>
            <a:endParaRPr lang="en-US"/>
          </a:p>
        </p:txBody>
      </p:sp>
    </p:spTree>
    <p:extLst>
      <p:ext uri="{BB962C8B-B14F-4D97-AF65-F5344CB8AC3E}">
        <p14:creationId xmlns:p14="http://schemas.microsoft.com/office/powerpoint/2010/main" val="298799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第二部还是稍微有点巧妙的</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15</a:t>
            </a:fld>
            <a:endParaRPr lang="en-US"/>
          </a:p>
        </p:txBody>
      </p:sp>
    </p:spTree>
    <p:extLst>
      <p:ext uri="{BB962C8B-B14F-4D97-AF65-F5344CB8AC3E}">
        <p14:creationId xmlns:p14="http://schemas.microsoft.com/office/powerpoint/2010/main" val="183986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之后再补充动画效果</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16</a:t>
            </a:fld>
            <a:endParaRPr lang="en-US"/>
          </a:p>
        </p:txBody>
      </p:sp>
    </p:spTree>
    <p:extLst>
      <p:ext uri="{BB962C8B-B14F-4D97-AF65-F5344CB8AC3E}">
        <p14:creationId xmlns:p14="http://schemas.microsoft.com/office/powerpoint/2010/main" val="393242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之后再补充动画效果</a:t>
            </a:r>
            <a:endParaRPr lang="en-US" dirty="0"/>
          </a:p>
        </p:txBody>
      </p:sp>
      <p:sp>
        <p:nvSpPr>
          <p:cNvPr id="4" name="灯片编号占位符 3"/>
          <p:cNvSpPr>
            <a:spLocks noGrp="1"/>
          </p:cNvSpPr>
          <p:nvPr>
            <p:ph type="sldNum" sz="quarter" idx="10"/>
          </p:nvPr>
        </p:nvSpPr>
        <p:spPr/>
        <p:txBody>
          <a:bodyPr/>
          <a:lstStyle/>
          <a:p>
            <a:fld id="{4E8C7D7D-1EDF-4898-80A0-814A8A34F235}" type="slidenum">
              <a:rPr lang="en-US" smtClean="0"/>
              <a:pPr/>
              <a:t>17</a:t>
            </a:fld>
            <a:endParaRPr lang="en-US"/>
          </a:p>
        </p:txBody>
      </p:sp>
    </p:spTree>
    <p:extLst>
      <p:ext uri="{BB962C8B-B14F-4D97-AF65-F5344CB8AC3E}">
        <p14:creationId xmlns:p14="http://schemas.microsoft.com/office/powerpoint/2010/main" val="258849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atin typeface="Times New Roman" panose="02020603050405020304" pitchFamily="18" charset="0"/>
                <a:cs typeface="Times New Roman" panose="02020603050405020304" pitchFamily="18" charset="0"/>
              </a:defRPr>
            </a:lvl1pPr>
          </a:lstStyle>
          <a:p>
            <a:r>
              <a:rPr lang="zh-CN" altLang="en-US" dirty="0"/>
              <a:t>单击此处编辑母版标题样式</a:t>
            </a:r>
            <a:r>
              <a:rPr lang="en-US" altLang="zh-CN" dirty="0" err="1"/>
              <a:t>ss</a:t>
            </a:r>
            <a:endParaRPr lang="en-US" dirty="0"/>
          </a:p>
        </p:txBody>
      </p:sp>
      <p:sp>
        <p:nvSpPr>
          <p:cNvPr id="3" name="Content Placeholder 2"/>
          <p:cNvSpPr>
            <a:spLocks noGrp="1"/>
          </p:cNvSpPr>
          <p:nvPr>
            <p:ph idx="1" hasCustomPrompt="1"/>
          </p:nvPr>
        </p:nvSpPr>
        <p:spPr/>
        <p:txBody>
          <a:bodyPr/>
          <a:lstStyle>
            <a:lvl1pPr>
              <a:lnSpc>
                <a:spcPct val="120000"/>
              </a:lnSpc>
              <a:spcBef>
                <a:spcPts val="600"/>
              </a:spcBef>
              <a:defRPr sz="2800">
                <a:latin typeface="Times New Roman" panose="02020603050405020304" pitchFamily="18" charset="0"/>
                <a:cs typeface="Times New Roman" panose="02020603050405020304" pitchFamily="18" charset="0"/>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zh-CN" altLang="en-US" dirty="0"/>
              <a:t>编辑母版文本样式</a:t>
            </a:r>
            <a:r>
              <a:rPr lang="en-US" altLang="zh-CN" dirty="0" err="1"/>
              <a:t>ss</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pPr/>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6/4/2017</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41.gif"/><Relationship Id="rId4" Type="http://schemas.openxmlformats.org/officeDocument/2006/relationships/image" Target="../media/image40.gif"/></Relationships>
</file>

<file path=ppt/slides/_rels/slide5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44.gif"/><Relationship Id="rId4" Type="http://schemas.openxmlformats.org/officeDocument/2006/relationships/image" Target="../media/image43.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线性规划与单纯形</a:t>
            </a:r>
            <a:endParaRPr lang="en-US" dirty="0"/>
          </a:p>
        </p:txBody>
      </p:sp>
      <p:sp>
        <p:nvSpPr>
          <p:cNvPr id="3" name="副标题 2"/>
          <p:cNvSpPr>
            <a:spLocks noGrp="1"/>
          </p:cNvSpPr>
          <p:nvPr>
            <p:ph type="subTitle" idx="1"/>
          </p:nvPr>
        </p:nvSpPr>
        <p:spPr/>
        <p:txBody>
          <a:bodyPr/>
          <a:lstStyle/>
          <a:p>
            <a:r>
              <a:rPr lang="zh-CN" altLang="en-US" dirty="0"/>
              <a:t>孙雨奇，李佳蔚</a:t>
            </a:r>
            <a:endParaRPr lang="en-US" dirty="0"/>
          </a:p>
        </p:txBody>
      </p:sp>
    </p:spTree>
    <p:extLst>
      <p:ext uri="{BB962C8B-B14F-4D97-AF65-F5344CB8AC3E}">
        <p14:creationId xmlns:p14="http://schemas.microsoft.com/office/powerpoint/2010/main" val="35470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线性规划的等价</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2084832"/>
                <a:ext cx="9720071" cy="4572000"/>
              </a:xfrm>
            </p:spPr>
            <p:txBody>
              <a:bodyPr>
                <a:normAutofit/>
              </a:bodyPr>
              <a:lstStyle/>
              <a:p>
                <a:pPr>
                  <a:spcBef>
                    <a:spcPts val="1200"/>
                  </a:spcBef>
                </a:pPr>
                <a:r>
                  <a:rPr lang="zh-CN" altLang="en-US" sz="2600" dirty="0"/>
                  <a:t>为了对线性规划进行严谨地转化，这里定义线性规划</a:t>
                </a:r>
                <a:r>
                  <a:rPr lang="zh-CN" altLang="en-US" sz="2600" b="1" dirty="0"/>
                  <a:t>等价</a:t>
                </a:r>
                <a:r>
                  <a:rPr lang="zh-CN" altLang="en-US" sz="2600" dirty="0"/>
                  <a:t>的概念：</a:t>
                </a:r>
                <a:endParaRPr lang="en-US" altLang="zh-CN" sz="2600" dirty="0"/>
              </a:p>
              <a:p>
                <a:pPr>
                  <a:spcBef>
                    <a:spcPts val="1200"/>
                  </a:spcBef>
                  <a:buFont typeface="Wingdings" panose="05000000000000000000" pitchFamily="2" charset="2"/>
                  <a:buChar char="v"/>
                </a:pPr>
                <a:r>
                  <a:rPr lang="zh-CN" altLang="en-US" sz="2600" dirty="0"/>
                  <a:t> </a:t>
                </a:r>
                <a:r>
                  <a:rPr lang="zh-CN" altLang="en-US" sz="2400" dirty="0"/>
                  <a:t>对两个最大化线性规划 </a:t>
                </a:r>
                <a14:m>
                  <m:oMath xmlns:m="http://schemas.openxmlformats.org/officeDocument/2006/math">
                    <m:r>
                      <m:rPr>
                        <m:sty m:val="p"/>
                      </m:rPr>
                      <a:rPr lang="en-US" altLang="zh-CN" sz="2400" b="0" i="0" smtClean="0">
                        <a:latin typeface="Cambria Math" panose="02040503050406030204" pitchFamily="18" charset="0"/>
                      </a:rPr>
                      <m:t>L</m:t>
                    </m:r>
                  </m:oMath>
                </a14:m>
                <a:r>
                  <a:rPr lang="en-US" altLang="zh-CN" sz="2400" dirty="0"/>
                  <a:t> </a:t>
                </a:r>
                <a:r>
                  <a:rPr lang="zh-CN" altLang="en-US" sz="2400" dirty="0"/>
                  <a:t>和 </a:t>
                </a:r>
                <a14:m>
                  <m:oMath xmlns:m="http://schemas.openxmlformats.org/officeDocument/2006/math">
                    <m:r>
                      <m:rPr>
                        <m:sty m:val="p"/>
                      </m:rPr>
                      <a:rPr lang="en-US" altLang="zh-CN" sz="2400" b="0" i="0" smtClean="0">
                        <a:latin typeface="Cambria Math" panose="02040503050406030204" pitchFamily="18" charset="0"/>
                      </a:rPr>
                      <m:t>L</m:t>
                    </m:r>
                    <m:r>
                      <a:rPr lang="en-US" altLang="zh-CN" sz="2400" b="0" i="0" smtClean="0">
                        <a:latin typeface="Cambria Math" panose="02040503050406030204" pitchFamily="18" charset="0"/>
                      </a:rPr>
                      <m:t>′</m:t>
                    </m:r>
                  </m:oMath>
                </a14:m>
                <a:r>
                  <a:rPr lang="en-US" altLang="zh-CN" sz="2400" dirty="0"/>
                  <a:t> </a:t>
                </a:r>
                <a:r>
                  <a:rPr lang="zh-CN" altLang="en-US" sz="2400" dirty="0"/>
                  <a:t>，如果对 </a:t>
                </a:r>
                <a14:m>
                  <m:oMath xmlns:m="http://schemas.openxmlformats.org/officeDocument/2006/math">
                    <m:r>
                      <m:rPr>
                        <m:sty m:val="p"/>
                      </m:rPr>
                      <a:rPr lang="en-US" altLang="zh-CN" sz="2400" b="0" i="0" smtClean="0">
                        <a:latin typeface="Cambria Math" panose="02040503050406030204" pitchFamily="18" charset="0"/>
                      </a:rPr>
                      <m:t>L</m:t>
                    </m:r>
                  </m:oMath>
                </a14:m>
                <a:r>
                  <a:rPr lang="en-US" altLang="zh-CN" sz="2400" dirty="0"/>
                  <a:t> </a:t>
                </a:r>
                <a:r>
                  <a:rPr lang="zh-CN" altLang="en-US" sz="2400" dirty="0"/>
                  <a:t>的每个目标值为 </a:t>
                </a:r>
                <a14:m>
                  <m:oMath xmlns:m="http://schemas.openxmlformats.org/officeDocument/2006/math">
                    <m:r>
                      <m:rPr>
                        <m:sty m:val="p"/>
                      </m:rPr>
                      <a:rPr lang="en-US" altLang="zh-CN" sz="2400" b="0" i="0" smtClean="0">
                        <a:latin typeface="Cambria Math" panose="02040503050406030204" pitchFamily="18" charset="0"/>
                      </a:rPr>
                      <m:t>z</m:t>
                    </m:r>
                  </m:oMath>
                </a14:m>
                <a:r>
                  <a:rPr lang="en-US" altLang="zh-CN" sz="2400" dirty="0"/>
                  <a:t> </a:t>
                </a:r>
                <a:r>
                  <a:rPr lang="zh-CN" altLang="en-US" sz="2400" dirty="0"/>
                  <a:t>的可行解</a:t>
                </a:r>
                <a:r>
                  <a:rPr lang="en-US" altLang="zh-CN" sz="2400" dirty="0"/>
                  <a:t> </a:t>
                </a:r>
                <a14:m>
                  <m:oMath xmlns:m="http://schemas.openxmlformats.org/officeDocument/2006/math">
                    <m:bar>
                      <m:barPr>
                        <m:pos m:val="top"/>
                        <m:ctrlPr>
                          <a:rPr lang="en-US" altLang="zh-CN" sz="2400" b="0" i="1" smtClean="0">
                            <a:latin typeface="Cambria Math" panose="02040503050406030204" pitchFamily="18" charset="0"/>
                          </a:rPr>
                        </m:ctrlPr>
                      </m:barPr>
                      <m:e>
                        <m:r>
                          <m:rPr>
                            <m:sty m:val="p"/>
                          </m:rPr>
                          <a:rPr lang="en-US" altLang="zh-CN" sz="2400" b="0" i="0" smtClean="0">
                            <a:latin typeface="Cambria Math" panose="02040503050406030204" pitchFamily="18" charset="0"/>
                          </a:rPr>
                          <m:t>x</m:t>
                        </m:r>
                      </m:e>
                    </m:bar>
                  </m:oMath>
                </a14:m>
                <a:r>
                  <a:rPr lang="en-US" altLang="zh-CN" sz="2400" dirty="0"/>
                  <a:t> </a:t>
                </a:r>
                <a:r>
                  <a:rPr lang="zh-CN" altLang="en-US" sz="2400" dirty="0"/>
                  <a:t>，都存在一个对应的 </a:t>
                </a:r>
                <a14:m>
                  <m:oMath xmlns:m="http://schemas.openxmlformats.org/officeDocument/2006/math">
                    <m:r>
                      <m:rPr>
                        <m:sty m:val="p"/>
                      </m:rPr>
                      <a:rPr lang="en-US" altLang="zh-CN" sz="2400" b="0" i="0" smtClean="0">
                        <a:latin typeface="Cambria Math" panose="02040503050406030204" pitchFamily="18" charset="0"/>
                      </a:rPr>
                      <m:t>L</m:t>
                    </m:r>
                    <m:r>
                      <a:rPr lang="en-US" altLang="zh-CN" sz="2400" b="0" i="0" smtClean="0">
                        <a:latin typeface="Cambria Math" panose="02040503050406030204" pitchFamily="18" charset="0"/>
                      </a:rPr>
                      <m:t>′</m:t>
                    </m:r>
                  </m:oMath>
                </a14:m>
                <a:r>
                  <a:rPr lang="en-US" altLang="zh-CN" sz="2400" dirty="0"/>
                  <a:t> </a:t>
                </a:r>
                <a:r>
                  <a:rPr lang="zh-CN" altLang="en-US" sz="2400" dirty="0"/>
                  <a:t>的目标值为 </a:t>
                </a:r>
                <a14:m>
                  <m:oMath xmlns:m="http://schemas.openxmlformats.org/officeDocument/2006/math">
                    <m:r>
                      <m:rPr>
                        <m:sty m:val="p"/>
                      </m:rPr>
                      <a:rPr lang="en-US" altLang="zh-CN" sz="2400" b="0" i="0" smtClean="0">
                        <a:latin typeface="Cambria Math" panose="02040503050406030204" pitchFamily="18" charset="0"/>
                      </a:rPr>
                      <m:t>z</m:t>
                    </m:r>
                  </m:oMath>
                </a14:m>
                <a:r>
                  <a:rPr lang="en-US" altLang="zh-CN" sz="2400" dirty="0"/>
                  <a:t> </a:t>
                </a:r>
                <a:r>
                  <a:rPr lang="zh-CN" altLang="en-US" sz="2400" dirty="0"/>
                  <a:t>的可行解 </a:t>
                </a:r>
                <a14:m>
                  <m:oMath xmlns:m="http://schemas.openxmlformats.org/officeDocument/2006/math">
                    <m:bar>
                      <m:barPr>
                        <m:pos m:val="top"/>
                        <m:ctrlPr>
                          <a:rPr lang="en-US" altLang="zh-CN" sz="2400" b="0" i="1" smtClean="0">
                            <a:latin typeface="Cambria Math" panose="02040503050406030204" pitchFamily="18" charset="0"/>
                          </a:rPr>
                        </m:ctrlPr>
                      </m:barPr>
                      <m:e>
                        <m:r>
                          <m:rPr>
                            <m:sty m:val="p"/>
                          </m:rPr>
                          <a:rPr lang="en-US" altLang="zh-CN" sz="2400" b="0" i="0" smtClean="0">
                            <a:latin typeface="Cambria Math" panose="02040503050406030204" pitchFamily="18" charset="0"/>
                          </a:rPr>
                          <m:t>x</m:t>
                        </m:r>
                      </m:e>
                    </m:bar>
                    <m:r>
                      <a:rPr lang="en-US" altLang="zh-CN" sz="2400" b="0" i="0" smtClean="0">
                        <a:latin typeface="Cambria Math" panose="02040503050406030204" pitchFamily="18" charset="0"/>
                      </a:rPr>
                      <m:t>′</m:t>
                    </m:r>
                  </m:oMath>
                </a14:m>
                <a:r>
                  <a:rPr lang="en-US" altLang="zh-CN" sz="2400" dirty="0"/>
                  <a:t> </a:t>
                </a:r>
                <a:r>
                  <a:rPr lang="zh-CN" altLang="en-US" sz="2400" dirty="0"/>
                  <a:t>；且对 </a:t>
                </a:r>
                <a14:m>
                  <m:oMath xmlns:m="http://schemas.openxmlformats.org/officeDocument/2006/math">
                    <m:r>
                      <m:rPr>
                        <m:sty m:val="p"/>
                      </m:rPr>
                      <a:rPr lang="en-US" altLang="zh-CN" sz="2400" i="0">
                        <a:latin typeface="Cambria Math" panose="02040503050406030204" pitchFamily="18" charset="0"/>
                      </a:rPr>
                      <m:t>L</m:t>
                    </m:r>
                    <m:r>
                      <a:rPr lang="en-US" altLang="zh-CN" sz="2400" b="0" i="0" smtClean="0">
                        <a:latin typeface="Cambria Math" panose="02040503050406030204" pitchFamily="18" charset="0"/>
                      </a:rPr>
                      <m:t>′</m:t>
                    </m:r>
                  </m:oMath>
                </a14:m>
                <a:r>
                  <a:rPr lang="en-US" altLang="zh-CN" sz="2400" dirty="0"/>
                  <a:t> </a:t>
                </a:r>
                <a:r>
                  <a:rPr lang="zh-CN" altLang="en-US" sz="2400" dirty="0"/>
                  <a:t>的每个目标值为 </a:t>
                </a:r>
                <a14:m>
                  <m:oMath xmlns:m="http://schemas.openxmlformats.org/officeDocument/2006/math">
                    <m:r>
                      <m:rPr>
                        <m:sty m:val="p"/>
                      </m:rPr>
                      <a:rPr lang="en-US" altLang="zh-CN" sz="2400" i="0">
                        <a:latin typeface="Cambria Math" panose="02040503050406030204" pitchFamily="18" charset="0"/>
                      </a:rPr>
                      <m:t>z</m:t>
                    </m:r>
                  </m:oMath>
                </a14:m>
                <a:r>
                  <a:rPr lang="en-US" altLang="zh-CN" sz="2400" dirty="0"/>
                  <a:t> </a:t>
                </a:r>
                <a:r>
                  <a:rPr lang="zh-CN" altLang="en-US" sz="2400" dirty="0"/>
                  <a:t>的可行解</a:t>
                </a:r>
                <a:r>
                  <a:rPr lang="en-US" altLang="zh-CN" sz="2400" dirty="0"/>
                  <a:t> </a:t>
                </a:r>
                <a14:m>
                  <m:oMath xmlns:m="http://schemas.openxmlformats.org/officeDocument/2006/math">
                    <m:bar>
                      <m:barPr>
                        <m:pos m:val="top"/>
                        <m:ctrlPr>
                          <a:rPr lang="en-US" altLang="zh-CN" sz="2400" i="1">
                            <a:latin typeface="Cambria Math" panose="02040503050406030204" pitchFamily="18" charset="0"/>
                          </a:rPr>
                        </m:ctrlPr>
                      </m:barPr>
                      <m:e>
                        <m:r>
                          <m:rPr>
                            <m:sty m:val="p"/>
                          </m:rPr>
                          <a:rPr lang="en-US" altLang="zh-CN" sz="2400" i="0">
                            <a:latin typeface="Cambria Math" panose="02040503050406030204" pitchFamily="18" charset="0"/>
                          </a:rPr>
                          <m:t>x</m:t>
                        </m:r>
                      </m:e>
                    </m:bar>
                    <m:r>
                      <a:rPr lang="en-US" altLang="zh-CN" sz="2400" b="0" i="0" smtClean="0">
                        <a:latin typeface="Cambria Math" panose="02040503050406030204" pitchFamily="18" charset="0"/>
                      </a:rPr>
                      <m:t>′</m:t>
                    </m:r>
                  </m:oMath>
                </a14:m>
                <a:r>
                  <a:rPr lang="en-US" altLang="zh-CN" sz="2400" dirty="0"/>
                  <a:t> </a:t>
                </a:r>
                <a:r>
                  <a:rPr lang="zh-CN" altLang="en-US" sz="2400" dirty="0"/>
                  <a:t>，都存在一个对应的 </a:t>
                </a:r>
                <a14:m>
                  <m:oMath xmlns:m="http://schemas.openxmlformats.org/officeDocument/2006/math">
                    <m:r>
                      <m:rPr>
                        <m:sty m:val="p"/>
                      </m:rPr>
                      <a:rPr lang="en-US" altLang="zh-CN" sz="2400" i="0">
                        <a:latin typeface="Cambria Math" panose="02040503050406030204" pitchFamily="18" charset="0"/>
                      </a:rPr>
                      <m:t>L</m:t>
                    </m:r>
                  </m:oMath>
                </a14:m>
                <a:r>
                  <a:rPr lang="en-US" altLang="zh-CN" sz="2400" dirty="0"/>
                  <a:t> </a:t>
                </a:r>
                <a:r>
                  <a:rPr lang="zh-CN" altLang="en-US" sz="2400" dirty="0"/>
                  <a:t>的目标值为 </a:t>
                </a:r>
                <a14:m>
                  <m:oMath xmlns:m="http://schemas.openxmlformats.org/officeDocument/2006/math">
                    <m:r>
                      <m:rPr>
                        <m:sty m:val="p"/>
                      </m:rPr>
                      <a:rPr lang="en-US" altLang="zh-CN" sz="2400" i="0">
                        <a:latin typeface="Cambria Math" panose="02040503050406030204" pitchFamily="18" charset="0"/>
                      </a:rPr>
                      <m:t>z</m:t>
                    </m:r>
                  </m:oMath>
                </a14:m>
                <a:r>
                  <a:rPr lang="en-US" altLang="zh-CN" sz="2400" dirty="0"/>
                  <a:t> </a:t>
                </a:r>
                <a:r>
                  <a:rPr lang="zh-CN" altLang="en-US" sz="2400" dirty="0"/>
                  <a:t>的可行解 </a:t>
                </a:r>
                <a14:m>
                  <m:oMath xmlns:m="http://schemas.openxmlformats.org/officeDocument/2006/math">
                    <m:bar>
                      <m:barPr>
                        <m:pos m:val="top"/>
                        <m:ctrlPr>
                          <a:rPr lang="en-US" altLang="zh-CN" sz="2400" i="1">
                            <a:latin typeface="Cambria Math" panose="02040503050406030204" pitchFamily="18" charset="0"/>
                          </a:rPr>
                        </m:ctrlPr>
                      </m:barPr>
                      <m:e>
                        <m:r>
                          <m:rPr>
                            <m:sty m:val="p"/>
                          </m:rPr>
                          <a:rPr lang="en-US" altLang="zh-CN" sz="2400" i="0">
                            <a:latin typeface="Cambria Math" panose="02040503050406030204" pitchFamily="18" charset="0"/>
                          </a:rPr>
                          <m:t>x</m:t>
                        </m:r>
                      </m:e>
                    </m:bar>
                  </m:oMath>
                </a14:m>
                <a:r>
                  <a:rPr lang="en-US" altLang="zh-CN" sz="2400" dirty="0"/>
                  <a:t> </a:t>
                </a:r>
                <a:r>
                  <a:rPr lang="zh-CN" altLang="en-US" sz="2400" dirty="0"/>
                  <a:t>，则称</a:t>
                </a:r>
                <a:r>
                  <a:rPr lang="en-US" altLang="zh-CN" sz="2400" dirty="0"/>
                  <a:t> </a:t>
                </a:r>
                <a14:m>
                  <m:oMath xmlns:m="http://schemas.openxmlformats.org/officeDocument/2006/math">
                    <m:r>
                      <m:rPr>
                        <m:sty m:val="p"/>
                      </m:rPr>
                      <a:rPr lang="en-US" altLang="zh-CN" sz="2400" b="0" i="0" smtClean="0">
                        <a:latin typeface="Cambria Math" panose="02040503050406030204" pitchFamily="18" charset="0"/>
                      </a:rPr>
                      <m:t>L</m:t>
                    </m:r>
                  </m:oMath>
                </a14:m>
                <a:r>
                  <a:rPr lang="en-US" altLang="zh-CN" sz="2400" dirty="0"/>
                  <a:t> </a:t>
                </a:r>
                <a:r>
                  <a:rPr lang="zh-CN" altLang="en-US" sz="2400" dirty="0"/>
                  <a:t>与 </a:t>
                </a:r>
                <a14:m>
                  <m:oMath xmlns:m="http://schemas.openxmlformats.org/officeDocument/2006/math">
                    <m:r>
                      <m:rPr>
                        <m:sty m:val="p"/>
                      </m:rPr>
                      <a:rPr lang="en-US" altLang="zh-CN" sz="2400" b="0" i="0" smtClean="0">
                        <a:latin typeface="Cambria Math" panose="02040503050406030204" pitchFamily="18" charset="0"/>
                      </a:rPr>
                      <m:t>L</m:t>
                    </m:r>
                    <m:r>
                      <a:rPr lang="en-US" altLang="zh-CN" sz="2400" b="0" i="0" smtClean="0">
                        <a:latin typeface="Cambria Math" panose="02040503050406030204" pitchFamily="18" charset="0"/>
                      </a:rPr>
                      <m:t>′</m:t>
                    </m:r>
                  </m:oMath>
                </a14:m>
                <a:r>
                  <a:rPr lang="en-US" altLang="zh-CN" sz="2400" dirty="0"/>
                  <a:t> </a:t>
                </a:r>
                <a:r>
                  <a:rPr lang="zh-CN" altLang="en-US" sz="2400" dirty="0"/>
                  <a:t>是等价的。</a:t>
                </a:r>
                <a:endParaRPr lang="en-US" altLang="zh-CN" sz="2400" dirty="0"/>
              </a:p>
              <a:p>
                <a:pPr>
                  <a:spcBef>
                    <a:spcPts val="1200"/>
                  </a:spcBef>
                  <a:buFont typeface="Wingdings" panose="05000000000000000000" pitchFamily="2" charset="2"/>
                  <a:buChar char="v"/>
                </a:pPr>
                <a:r>
                  <a:rPr lang="en-US" altLang="zh-CN" sz="2400" dirty="0"/>
                  <a:t> </a:t>
                </a:r>
                <a:r>
                  <a:rPr lang="zh-CN" altLang="en-US" sz="2400" dirty="0"/>
                  <a:t>对一个最大化线性规划和一个最小化线性规划，将以上定义中的 </a:t>
                </a:r>
                <a14:m>
                  <m:oMath xmlns:m="http://schemas.openxmlformats.org/officeDocument/2006/math">
                    <m:r>
                      <m:rPr>
                        <m:sty m:val="p"/>
                      </m:rPr>
                      <a:rPr lang="en-US" altLang="zh-CN" sz="2400" b="0" i="0" smtClean="0">
                        <a:latin typeface="Cambria Math" panose="02040503050406030204" pitchFamily="18" charset="0"/>
                      </a:rPr>
                      <m:t>L</m:t>
                    </m:r>
                    <m:r>
                      <a:rPr lang="en-US" altLang="zh-CN" sz="2400" b="0" i="0" smtClean="0">
                        <a:latin typeface="Cambria Math" panose="02040503050406030204" pitchFamily="18" charset="0"/>
                      </a:rPr>
                      <m:t>′</m:t>
                    </m:r>
                  </m:oMath>
                </a14:m>
                <a:r>
                  <a:rPr lang="en-US" altLang="zh-CN" sz="2400" dirty="0"/>
                  <a:t> </a:t>
                </a:r>
                <a:r>
                  <a:rPr lang="zh-CN" altLang="en-US" sz="2400" dirty="0"/>
                  <a:t>的目标值替换为 </a:t>
                </a: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z</m:t>
                    </m:r>
                  </m:oMath>
                </a14:m>
                <a:r>
                  <a:rPr lang="en-US" altLang="zh-CN" sz="2400" dirty="0"/>
                  <a:t> </a:t>
                </a:r>
                <a:r>
                  <a:rPr lang="zh-CN" altLang="en-US" sz="2400" dirty="0"/>
                  <a:t>即可</a:t>
                </a:r>
                <a:endParaRPr lang="en-US" altLang="zh-CN" sz="2400" dirty="0"/>
              </a:p>
              <a:p>
                <a:pPr>
                  <a:spcBef>
                    <a:spcPts val="1200"/>
                  </a:spcBef>
                </a:pPr>
                <a:r>
                  <a:rPr lang="zh-CN" altLang="en-US" sz="2600" dirty="0"/>
                  <a:t>注意：该定义并不意味着可行解之间的一一对应关系</a:t>
                </a: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2084832"/>
                <a:ext cx="9720071" cy="4572000"/>
              </a:xfrm>
              <a:blipFill>
                <a:blip r:embed="rId2"/>
                <a:stretch>
                  <a:fillRect l="-1443" r="-2008"/>
                </a:stretch>
              </a:blipFill>
            </p:spPr>
            <p:txBody>
              <a:bodyPr/>
              <a:lstStyle/>
              <a:p>
                <a:r>
                  <a:rPr lang="en-US">
                    <a:noFill/>
                  </a:rPr>
                  <a:t> </a:t>
                </a:r>
              </a:p>
            </p:txBody>
          </p:sp>
        </mc:Fallback>
      </mc:AlternateContent>
    </p:spTree>
    <p:extLst>
      <p:ext uri="{BB962C8B-B14F-4D97-AF65-F5344CB8AC3E}">
        <p14:creationId xmlns:p14="http://schemas.microsoft.com/office/powerpoint/2010/main" val="424788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线性规划的两种规范形式</a:t>
            </a:r>
            <a:endParaRPr lang="en-US" dirty="0"/>
          </a:p>
        </p:txBody>
      </p:sp>
      <p:sp>
        <p:nvSpPr>
          <p:cNvPr id="3" name="内容占位符 2"/>
          <p:cNvSpPr>
            <a:spLocks noGrp="1"/>
          </p:cNvSpPr>
          <p:nvPr>
            <p:ph idx="1"/>
          </p:nvPr>
        </p:nvSpPr>
        <p:spPr>
          <a:xfrm>
            <a:off x="1024129" y="2286000"/>
            <a:ext cx="9617076" cy="4023360"/>
          </a:xfrm>
        </p:spPr>
        <p:txBody>
          <a:bodyPr>
            <a:normAutofit/>
          </a:bodyPr>
          <a:lstStyle/>
          <a:p>
            <a:pPr>
              <a:buFont typeface="Wingdings" panose="05000000000000000000" pitchFamily="2" charset="2"/>
              <a:buChar char="v"/>
            </a:pPr>
            <a:r>
              <a:rPr lang="zh-CN" altLang="en-US" sz="2400" dirty="0"/>
              <a:t> 使用规范方式描述线性规划更为方便，这里用到两种形式：</a:t>
            </a:r>
            <a:r>
              <a:rPr lang="zh-CN" altLang="en-US" sz="2400" b="1" dirty="0"/>
              <a:t>标准型</a:t>
            </a:r>
            <a:r>
              <a:rPr lang="zh-CN" altLang="en-US" sz="2400" dirty="0"/>
              <a:t>与</a:t>
            </a:r>
            <a:r>
              <a:rPr lang="zh-CN" altLang="en-US" sz="2400" b="1" dirty="0"/>
              <a:t>松弛型。</a:t>
            </a:r>
            <a:endParaRPr lang="en-US" altLang="zh-CN" sz="2600" b="1" dirty="0"/>
          </a:p>
          <a:p>
            <a:pPr>
              <a:buFont typeface="Wingdings" panose="05000000000000000000" pitchFamily="2" charset="2"/>
              <a:buChar char="v"/>
            </a:pPr>
            <a:r>
              <a:rPr lang="zh-CN" altLang="en-US" sz="2400" dirty="0"/>
              <a:t> 非正式地，标准型中的线性规划是满足线性</a:t>
            </a:r>
            <a:r>
              <a:rPr lang="zh-CN" altLang="en-US" sz="2400" b="1" dirty="0"/>
              <a:t>不等式</a:t>
            </a:r>
            <a:r>
              <a:rPr lang="zh-CN" altLang="en-US" sz="2400" dirty="0"/>
              <a:t>约束的一个线性函数最大化，而松弛类型的线性规划是满足线性</a:t>
            </a:r>
            <a:r>
              <a:rPr lang="zh-CN" altLang="en-US" sz="2400" b="1" dirty="0"/>
              <a:t>等式</a:t>
            </a:r>
            <a:r>
              <a:rPr lang="zh-CN" altLang="en-US" sz="2400" dirty="0"/>
              <a:t>约束的线性函数最大化。</a:t>
            </a:r>
            <a:endParaRPr lang="en-US" altLang="zh-CN" sz="2400" dirty="0"/>
          </a:p>
          <a:p>
            <a:pPr>
              <a:buFont typeface="Wingdings" panose="05000000000000000000" pitchFamily="2" charset="2"/>
              <a:buChar char="v"/>
            </a:pPr>
            <a:r>
              <a:rPr lang="en-US" altLang="zh-CN" sz="2400" dirty="0"/>
              <a:t> </a:t>
            </a:r>
            <a:r>
              <a:rPr lang="zh-CN" altLang="en-US" sz="2400" dirty="0"/>
              <a:t>通常使用标准型来表示线性规划，但在使用单纯形算法时，松弛型会更为方便。</a:t>
            </a:r>
            <a:endParaRPr lang="en-US" altLang="zh-CN" sz="2400" dirty="0"/>
          </a:p>
          <a:p>
            <a:endParaRPr lang="en-US" sz="2400" dirty="0"/>
          </a:p>
        </p:txBody>
      </p:sp>
    </p:spTree>
    <p:extLst>
      <p:ext uri="{BB962C8B-B14F-4D97-AF65-F5344CB8AC3E}">
        <p14:creationId xmlns:p14="http://schemas.microsoft.com/office/powerpoint/2010/main" val="183582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2004646"/>
                <a:ext cx="9720071" cy="4737797"/>
              </a:xfrm>
            </p:spPr>
            <p:txBody>
              <a:bodyPr/>
              <a:lstStyle/>
              <a:p>
                <a:pPr>
                  <a:spcBef>
                    <a:spcPts val="600"/>
                  </a:spcBef>
                </a:pPr>
                <a:r>
                  <a:rPr lang="zh-CN" altLang="en-US" sz="2600" dirty="0"/>
                  <a:t>在标准型中，我们已知</a:t>
                </a:r>
                <a:r>
                  <a:rPr lang="en-US" altLang="zh-CN" sz="2600" dirty="0"/>
                  <a:t> </a:t>
                </a:r>
                <a14:m>
                  <m:oMath xmlns:m="http://schemas.openxmlformats.org/officeDocument/2006/math">
                    <m:r>
                      <a:rPr lang="en-US" altLang="zh-CN" sz="2600" b="0" i="1" smtClean="0">
                        <a:latin typeface="Cambria Math" panose="02040503050406030204" pitchFamily="18" charset="0"/>
                      </a:rPr>
                      <m:t>𝑛</m:t>
                    </m:r>
                  </m:oMath>
                </a14:m>
                <a:r>
                  <a:rPr lang="en-US" sz="2600" dirty="0"/>
                  <a:t> </a:t>
                </a:r>
                <a:r>
                  <a:rPr lang="zh-CN" altLang="en-US" sz="2600" dirty="0"/>
                  <a:t>个实数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𝑐</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𝑐</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𝑐</m:t>
                        </m:r>
                      </m:e>
                      <m:sub>
                        <m:r>
                          <a:rPr lang="en-US" altLang="zh-CN" sz="2600" b="0" i="1" smtClean="0">
                            <a:latin typeface="Cambria Math" panose="02040503050406030204" pitchFamily="18" charset="0"/>
                          </a:rPr>
                          <m:t>𝑛</m:t>
                        </m:r>
                      </m:sub>
                    </m:sSub>
                  </m:oMath>
                </a14:m>
                <a:r>
                  <a:rPr lang="en-US" sz="2600" dirty="0"/>
                  <a:t> </a:t>
                </a:r>
                <a:r>
                  <a:rPr lang="zh-CN" altLang="en-US" sz="2600" dirty="0"/>
                  <a:t>；</a:t>
                </a:r>
                <a14:m>
                  <m:oMath xmlns:m="http://schemas.openxmlformats.org/officeDocument/2006/math">
                    <m:r>
                      <a:rPr lang="en-US" altLang="zh-CN" sz="2600" b="0" i="1" dirty="0" smtClean="0">
                        <a:latin typeface="Cambria Math" panose="02040503050406030204" pitchFamily="18" charset="0"/>
                      </a:rPr>
                      <m:t>𝑚</m:t>
                    </m:r>
                  </m:oMath>
                </a14:m>
                <a:r>
                  <a:rPr lang="en-US" sz="2600" dirty="0"/>
                  <a:t> </a:t>
                </a:r>
                <a:r>
                  <a:rPr lang="zh-CN" altLang="en-US" sz="2600" dirty="0"/>
                  <a:t>个实数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𝑏</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𝑏</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𝑏</m:t>
                        </m:r>
                      </m:e>
                      <m:sub>
                        <m:r>
                          <a:rPr lang="en-US" altLang="zh-CN" sz="2600" b="0" i="1" smtClean="0">
                            <a:latin typeface="Cambria Math" panose="02040503050406030204" pitchFamily="18" charset="0"/>
                          </a:rPr>
                          <m:t>𝑚</m:t>
                        </m:r>
                      </m:sub>
                    </m:sSub>
                  </m:oMath>
                </a14:m>
                <a:r>
                  <a:rPr lang="en-US" sz="2600" dirty="0"/>
                  <a:t> </a:t>
                </a:r>
                <a:r>
                  <a:rPr lang="zh-CN" altLang="en-US" sz="2600" dirty="0"/>
                  <a:t>，以及 </a:t>
                </a:r>
                <a14:m>
                  <m:oMath xmlns:m="http://schemas.openxmlformats.org/officeDocument/2006/math">
                    <m:r>
                      <a:rPr lang="en-US" altLang="zh-CN" sz="2600" b="0" i="1" smtClean="0">
                        <a:latin typeface="Cambria Math" panose="02040503050406030204" pitchFamily="18" charset="0"/>
                      </a:rPr>
                      <m:t>𝑚𝑛</m:t>
                    </m:r>
                  </m:oMath>
                </a14:m>
                <a:r>
                  <a:rPr lang="en-US" sz="2600" dirty="0"/>
                  <a:t> </a:t>
                </a:r>
                <a:r>
                  <a:rPr lang="zh-CN" altLang="en-US" sz="2600" dirty="0"/>
                  <a:t>个实数</a:t>
                </a:r>
                <a:r>
                  <a:rPr lang="en-US" altLang="zh-CN" sz="2600" dirty="0"/>
                  <a:t>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𝑎</m:t>
                        </m:r>
                      </m:e>
                      <m:sub>
                        <m:r>
                          <a:rPr lang="en-US" altLang="zh-CN" sz="2600" b="0" i="1" smtClean="0">
                            <a:latin typeface="Cambria Math" panose="02040503050406030204" pitchFamily="18" charset="0"/>
                          </a:rPr>
                          <m:t>𝑖𝑗</m:t>
                        </m:r>
                      </m:sub>
                    </m:sSub>
                  </m:oMath>
                </a14:m>
                <a:r>
                  <a:rPr lang="en-US" sz="2600" dirty="0"/>
                  <a:t> </a:t>
                </a:r>
                <a:r>
                  <a:rPr lang="zh-CN" altLang="en-US" sz="2600" dirty="0"/>
                  <a:t>，我们希望找到</a:t>
                </a:r>
                <a:r>
                  <a:rPr lang="en-US" altLang="zh-CN" sz="2600" dirty="0"/>
                  <a:t> </a:t>
                </a:r>
                <a14:m>
                  <m:oMath xmlns:m="http://schemas.openxmlformats.org/officeDocument/2006/math">
                    <m:r>
                      <a:rPr lang="en-US" altLang="zh-CN" sz="2600" b="0" i="1" smtClean="0">
                        <a:latin typeface="Cambria Math" panose="02040503050406030204" pitchFamily="18" charset="0"/>
                      </a:rPr>
                      <m:t>𝑛</m:t>
                    </m:r>
                  </m:oMath>
                </a14:m>
                <a:r>
                  <a:rPr lang="en-US" sz="2600" dirty="0"/>
                  <a:t> </a:t>
                </a:r>
                <a:r>
                  <a:rPr lang="zh-CN" altLang="en-US" sz="2600" dirty="0"/>
                  <a:t>个实数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 </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𝑛</m:t>
                        </m:r>
                      </m:sub>
                    </m:sSub>
                  </m:oMath>
                </a14:m>
                <a:r>
                  <a:rPr lang="en-US" sz="2600" dirty="0"/>
                  <a:t> </a:t>
                </a:r>
                <a:r>
                  <a:rPr lang="zh-CN" altLang="en-US" sz="2600" dirty="0"/>
                  <a:t>，最大化：</a:t>
                </a:r>
                <a:endParaRPr lang="en-US" altLang="zh-CN" sz="2600" dirty="0"/>
              </a:p>
              <a:p>
                <a:pPr algn="ctr">
                  <a:spcBef>
                    <a:spcPts val="600"/>
                  </a:spcBef>
                </a:pPr>
                <a:r>
                  <a:rPr lang="en-US" sz="2600" dirty="0"/>
                  <a:t> </a:t>
                </a:r>
                <a14:m>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b="0" i="1" smtClean="0">
                                <a:latin typeface="Cambria Math" panose="02040503050406030204" pitchFamily="18" charset="0"/>
                              </a:rPr>
                            </m:ctrlPr>
                          </m:sSub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e>
                    </m:nary>
                  </m:oMath>
                </a14:m>
                <a:endParaRPr lang="en-US" sz="2600" dirty="0"/>
              </a:p>
              <a:p>
                <a:pPr>
                  <a:spcBef>
                    <a:spcPts val="600"/>
                  </a:spcBef>
                </a:pPr>
                <a:r>
                  <a:rPr lang="zh-CN" altLang="en-US" dirty="0"/>
                  <a:t>满足约束条件：</a:t>
                </a:r>
                <a:endParaRPr lang="en-US" altLang="zh-CN" dirty="0"/>
              </a:p>
              <a:p>
                <a:pPr algn="ctr">
                  <a:spcBef>
                    <a:spcPts val="600"/>
                  </a:spcBef>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𝑚</m:t>
                    </m:r>
                  </m:oMath>
                </a14:m>
                <a:endParaRPr lang="en-US" dirty="0"/>
              </a:p>
              <a:p>
                <a:pPr algn="ctr">
                  <a:spcBef>
                    <a:spcPts val="600"/>
                  </a:spcBef>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𝑛</m:t>
                    </m:r>
                  </m:oMath>
                </a14:m>
                <a:r>
                  <a:rPr lang="en-US" dirty="0"/>
                  <a:t>  </a:t>
                </a:r>
              </a:p>
              <a:p>
                <a:pPr algn="ct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2004646"/>
                <a:ext cx="9720071" cy="4737797"/>
              </a:xfrm>
              <a:blipFill>
                <a:blip r:embed="rId2"/>
                <a:stretch>
                  <a:fillRect l="-816"/>
                </a:stretch>
              </a:blipFill>
            </p:spPr>
            <p:txBody>
              <a:bodyPr/>
              <a:lstStyle/>
              <a:p>
                <a:r>
                  <a:rPr lang="en-US">
                    <a:noFill/>
                  </a:rPr>
                  <a:t> </a:t>
                </a:r>
              </a:p>
            </p:txBody>
          </p:sp>
        </mc:Fallback>
      </mc:AlternateContent>
    </p:spTree>
    <p:extLst>
      <p:ext uri="{BB962C8B-B14F-4D97-AF65-F5344CB8AC3E}">
        <p14:creationId xmlns:p14="http://schemas.microsoft.com/office/powerpoint/2010/main" val="244082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1904162"/>
                <a:ext cx="4602949" cy="4737797"/>
              </a:xfrm>
            </p:spPr>
            <p:txBody>
              <a:bodyPr/>
              <a:lstStyle/>
              <a:p>
                <a:pPr>
                  <a:spcBef>
                    <a:spcPts val="600"/>
                  </a:spcBef>
                </a:pPr>
                <a:r>
                  <a:rPr lang="zh-CN" altLang="en-US" sz="2600" dirty="0"/>
                  <a:t>最大化：</a:t>
                </a:r>
                <a:endParaRPr lang="en-US" altLang="zh-CN" sz="2600" dirty="0"/>
              </a:p>
              <a:p>
                <a:pPr algn="ctr">
                  <a:spcBef>
                    <a:spcPts val="600"/>
                  </a:spcBef>
                </a:pPr>
                <a:r>
                  <a:rPr lang="en-US" sz="2600" dirty="0"/>
                  <a:t> </a:t>
                </a:r>
                <a14:m>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b="0" i="1" smtClean="0">
                                <a:latin typeface="Cambria Math" panose="02040503050406030204" pitchFamily="18" charset="0"/>
                              </a:rPr>
                            </m:ctrlPr>
                          </m:sSub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e>
                    </m:nary>
                  </m:oMath>
                </a14:m>
                <a:endParaRPr lang="en-US" sz="2600" dirty="0"/>
              </a:p>
              <a:p>
                <a:pPr>
                  <a:spcBef>
                    <a:spcPts val="600"/>
                  </a:spcBef>
                </a:pPr>
                <a:r>
                  <a:rPr lang="zh-CN" altLang="en-US" dirty="0"/>
                  <a:t>满足约束条件：</a:t>
                </a:r>
                <a:endParaRPr lang="en-US" altLang="zh-CN" dirty="0"/>
              </a:p>
              <a:p>
                <a:pPr algn="ctr">
                  <a:spcBef>
                    <a:spcPts val="600"/>
                  </a:spcBef>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𝑚</m:t>
                    </m:r>
                  </m:oMath>
                </a14:m>
                <a:endParaRPr lang="en-US" dirty="0"/>
              </a:p>
              <a:p>
                <a:pPr algn="ctr">
                  <a:spcBef>
                    <a:spcPts val="600"/>
                  </a:spcBef>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𝑛</m:t>
                    </m:r>
                  </m:oMath>
                </a14:m>
                <a:r>
                  <a:rPr lang="en-US" dirty="0"/>
                  <a:t>  </a:t>
                </a:r>
              </a:p>
              <a:p>
                <a:pPr algn="ct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1904162"/>
                <a:ext cx="4602949" cy="4737797"/>
              </a:xfrm>
              <a:blipFill>
                <a:blip r:embed="rId2"/>
                <a:stretch>
                  <a:fillRect l="-1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998866" y="768699"/>
                <a:ext cx="5868237" cy="5642314"/>
              </a:xfrm>
              <a:prstGeom prst="rect">
                <a:avLst/>
              </a:prstGeom>
              <a:noFill/>
            </p:spPr>
            <p:txBody>
              <a:bodyPr wrap="square" rtlCol="0">
                <a:spAutoFit/>
              </a:bodyPr>
              <a:lstStyle/>
              <a:p>
                <a:pPr marL="457200" indent="-457200">
                  <a:spcBef>
                    <a:spcPts val="600"/>
                  </a:spcBef>
                  <a:spcAft>
                    <a:spcPts val="200"/>
                  </a:spcAft>
                  <a:buFont typeface="Wingdings" panose="05000000000000000000" pitchFamily="2" charset="2"/>
                  <a:buChar char="v"/>
                </a:pPr>
                <a:r>
                  <a:rPr lang="en-US" sz="2400" dirty="0"/>
                  <a:t> </a:t>
                </a:r>
                <a:r>
                  <a:rPr lang="zh-CN" altLang="en-US" sz="2400" dirty="0"/>
                  <a:t>一共 </a:t>
                </a: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m:t>
                    </m:r>
                  </m:oMath>
                </a14:m>
                <a:r>
                  <a:rPr lang="en-US" sz="2400" dirty="0"/>
                  <a:t> </a:t>
                </a:r>
                <a:r>
                  <a:rPr lang="zh-CN" altLang="en-US" sz="2400" dirty="0"/>
                  <a:t>个约束，第二行的 </a:t>
                </a:r>
                <a14:m>
                  <m:oMath xmlns:m="http://schemas.openxmlformats.org/officeDocument/2006/math">
                    <m:r>
                      <a:rPr lang="en-US" altLang="zh-CN" sz="2400" i="1">
                        <a:latin typeface="Cambria Math" panose="02040503050406030204" pitchFamily="18" charset="0"/>
                      </a:rPr>
                      <m:t>𝑛</m:t>
                    </m:r>
                  </m:oMath>
                </a14:m>
                <a:r>
                  <a:rPr lang="en-US" sz="2400" dirty="0"/>
                  <a:t> </a:t>
                </a:r>
                <a:r>
                  <a:rPr lang="zh-CN" altLang="en-US" sz="2400" dirty="0"/>
                  <a:t>个称为</a:t>
                </a:r>
                <a:r>
                  <a:rPr lang="zh-CN" altLang="en-US" sz="2400" b="1" dirty="0"/>
                  <a:t>非负约束</a:t>
                </a:r>
                <a:endParaRPr lang="en-US" altLang="zh-CN" sz="2400" b="1" dirty="0"/>
              </a:p>
              <a:p>
                <a:pPr marL="457200" indent="-457200">
                  <a:spcBef>
                    <a:spcPts val="600"/>
                  </a:spcBef>
                  <a:spcAft>
                    <a:spcPts val="200"/>
                  </a:spcAft>
                  <a:buFont typeface="Wingdings" panose="05000000000000000000" pitchFamily="2" charset="2"/>
                  <a:buChar char="v"/>
                </a:pPr>
                <a:r>
                  <a:rPr lang="zh-CN" altLang="en-US" sz="2400" dirty="0"/>
                  <a:t>一个任意线性规划不必有非负约束，但是标准型需要</a:t>
                </a:r>
                <a:endParaRPr lang="en-US" altLang="zh-CN" sz="2400" dirty="0"/>
              </a:p>
              <a:p>
                <a:pPr marL="457200" indent="-457200">
                  <a:spcBef>
                    <a:spcPts val="600"/>
                  </a:spcBef>
                  <a:spcAft>
                    <a:spcPts val="200"/>
                  </a:spcAft>
                  <a:buFont typeface="Wingdings" panose="05000000000000000000" pitchFamily="2" charset="2"/>
                  <a:buChar char="v"/>
                </a:pPr>
                <a:r>
                  <a:rPr lang="zh-CN" altLang="en-US" sz="2400" dirty="0"/>
                  <a:t>可以用更紧凑的方式表示标准型：令</a:t>
                </a:r>
                <a:endParaRPr lang="en-US" altLang="zh-CN" sz="2400" dirty="0"/>
              </a:p>
              <a:p>
                <a:pPr algn="ctr">
                  <a:spcBef>
                    <a:spcPts val="600"/>
                  </a:spcBef>
                  <a:spcAft>
                    <a:spcPts val="200"/>
                  </a:spcAft>
                </a:pP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oMath>
                </a14:m>
                <a:r>
                  <a:rPr lang="en-US" altLang="zh-CN" sz="2400" dirty="0"/>
                  <a:t> </a:t>
                </a:r>
              </a:p>
              <a:p>
                <a:pPr>
                  <a:spcBef>
                    <a:spcPts val="600"/>
                  </a:spcBef>
                  <a:spcAft>
                    <a:spcPts val="200"/>
                  </a:spcAft>
                </a:pPr>
                <a:r>
                  <a:rPr lang="zh-CN" altLang="en-US" sz="2400" dirty="0"/>
                  <a:t>最大化：</a:t>
                </a:r>
                <a:endParaRPr lang="en-US" altLang="zh-CN" sz="2400" dirty="0"/>
              </a:p>
              <a:p>
                <a:pPr algn="ctr">
                  <a:spcBef>
                    <a:spcPts val="600"/>
                  </a:spcBef>
                  <a:spcAft>
                    <a:spcPts val="200"/>
                  </a:spcAft>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𝑥</m:t>
                      </m:r>
                    </m:oMath>
                  </m:oMathPara>
                </a14:m>
                <a:endParaRPr lang="en-US" altLang="zh-CN" sz="2400" dirty="0"/>
              </a:p>
              <a:p>
                <a:pPr>
                  <a:spcBef>
                    <a:spcPts val="600"/>
                  </a:spcBef>
                  <a:spcAft>
                    <a:spcPts val="200"/>
                  </a:spcAft>
                </a:pPr>
                <a:r>
                  <a:rPr lang="zh-CN" altLang="en-US" sz="2400" dirty="0"/>
                  <a:t>满足约束：</a:t>
                </a:r>
                <a:endParaRPr lang="en-US" altLang="zh-CN" sz="2400" dirty="0"/>
              </a:p>
              <a:p>
                <a:pPr algn="ctr">
                  <a:spcBef>
                    <a:spcPts val="600"/>
                  </a:spcBef>
                  <a:spcAft>
                    <a:spcPts val="200"/>
                  </a:spcAft>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m:oMathPara>
                </a14:m>
                <a:endParaRPr lang="en-US" altLang="zh-CN" sz="2400" b="0" dirty="0"/>
              </a:p>
              <a:p>
                <a:pPr algn="ctr">
                  <a:spcBef>
                    <a:spcPts val="600"/>
                  </a:spcBef>
                  <a:spcAft>
                    <a:spcPts val="200"/>
                  </a:spcAft>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≥0</m:t>
                      </m:r>
                    </m:oMath>
                  </m:oMathPara>
                </a14:m>
                <a:endParaRPr lang="en-US" altLang="zh-CN" sz="2400" dirty="0"/>
              </a:p>
              <a:p>
                <a:pPr>
                  <a:spcBef>
                    <a:spcPts val="600"/>
                  </a:spcBef>
                  <a:spcAft>
                    <a:spcPts val="200"/>
                  </a:spcAft>
                </a:pPr>
                <a:r>
                  <a:rPr lang="zh-CN" altLang="en-US" sz="2400" dirty="0"/>
                  <a:t>于是可以用一个元组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oMath>
                </a14:m>
                <a:r>
                  <a:rPr lang="en-US" altLang="zh-CN" sz="2400" dirty="0"/>
                  <a:t> </a:t>
                </a:r>
                <a:r>
                  <a:rPr lang="zh-CN" altLang="en-US" sz="2400" dirty="0"/>
                  <a:t>来表示一个标准型线性规划</a:t>
                </a:r>
                <a:endParaRPr lang="en-US" altLang="zh-CN"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5998866" y="768699"/>
                <a:ext cx="5868237" cy="5642314"/>
              </a:xfrm>
              <a:prstGeom prst="rect">
                <a:avLst/>
              </a:prstGeom>
              <a:blipFill>
                <a:blip r:embed="rId3"/>
                <a:stretch>
                  <a:fillRect l="-1558" t="-864" r="-831" b="-1512"/>
                </a:stretch>
              </a:blipFill>
            </p:spPr>
            <p:txBody>
              <a:bodyPr/>
              <a:lstStyle/>
              <a:p>
                <a:r>
                  <a:rPr lang="en-US">
                    <a:noFill/>
                  </a:rPr>
                  <a:t> </a:t>
                </a:r>
              </a:p>
            </p:txBody>
          </p:sp>
        </mc:Fallback>
      </mc:AlternateContent>
    </p:spTree>
    <p:extLst>
      <p:ext uri="{BB962C8B-B14F-4D97-AF65-F5344CB8AC3E}">
        <p14:creationId xmlns:p14="http://schemas.microsoft.com/office/powerpoint/2010/main" val="188758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转化线性规划为标准型</a:t>
            </a:r>
            <a:endParaRPr lang="en-US" dirty="0"/>
          </a:p>
        </p:txBody>
      </p:sp>
      <p:sp>
        <p:nvSpPr>
          <p:cNvPr id="3" name="内容占位符 2"/>
          <p:cNvSpPr>
            <a:spLocks noGrp="1"/>
          </p:cNvSpPr>
          <p:nvPr>
            <p:ph idx="1"/>
          </p:nvPr>
        </p:nvSpPr>
        <p:spPr>
          <a:xfrm>
            <a:off x="5988817" y="1678075"/>
            <a:ext cx="4755383" cy="4742822"/>
          </a:xfrm>
        </p:spPr>
        <p:txBody>
          <a:bodyPr>
            <a:normAutofit lnSpcReduction="10000"/>
          </a:bodyPr>
          <a:lstStyle/>
          <a:p>
            <a:r>
              <a:rPr lang="zh-CN" altLang="en-US" sz="2400" dirty="0"/>
              <a:t>一个线性规划总可以转化为等价的标准型。一个线性规划可能有如下</a:t>
            </a:r>
            <a:r>
              <a:rPr lang="en-US" altLang="zh-CN" sz="2400" dirty="0"/>
              <a:t>4</a:t>
            </a:r>
            <a:r>
              <a:rPr lang="zh-CN" altLang="en-US" sz="2400" dirty="0"/>
              <a:t>个原因而不是标准型：</a:t>
            </a:r>
            <a:endParaRPr lang="en-US" altLang="zh-CN" sz="2400" dirty="0"/>
          </a:p>
          <a:p>
            <a:pPr marL="514350" indent="-514350">
              <a:buFont typeface="+mj-lt"/>
              <a:buAutoNum type="arabicPeriod"/>
            </a:pPr>
            <a:r>
              <a:rPr lang="zh-CN" altLang="en-US" sz="2400" dirty="0"/>
              <a:t>目标函数可能是最小化，不是最大化</a:t>
            </a:r>
            <a:endParaRPr lang="en-US" altLang="zh-CN" sz="2400" dirty="0"/>
          </a:p>
          <a:p>
            <a:pPr marL="514350" indent="-514350">
              <a:buFont typeface="+mj-lt"/>
              <a:buAutoNum type="arabicPeriod"/>
            </a:pPr>
            <a:r>
              <a:rPr lang="zh-CN" altLang="en-US" sz="2400" dirty="0"/>
              <a:t>可能有变量不具有非负约束</a:t>
            </a:r>
            <a:endParaRPr lang="en-US" altLang="zh-CN" sz="2400" dirty="0"/>
          </a:p>
          <a:p>
            <a:pPr marL="514350" indent="-514350">
              <a:buFont typeface="+mj-lt"/>
              <a:buAutoNum type="arabicPeriod"/>
            </a:pPr>
            <a:r>
              <a:rPr lang="zh-CN" altLang="en-US" sz="2400" dirty="0"/>
              <a:t>可能有等式约束</a:t>
            </a:r>
            <a:endParaRPr lang="en-US" altLang="zh-CN" sz="2400" dirty="0"/>
          </a:p>
          <a:p>
            <a:pPr marL="514350" indent="-514350">
              <a:buFont typeface="+mj-lt"/>
              <a:buAutoNum type="arabicPeriod"/>
            </a:pPr>
            <a:r>
              <a:rPr lang="zh-CN" altLang="en-US" sz="2400" dirty="0"/>
              <a:t>可能有不等式约束，但是是大于等于号</a:t>
            </a:r>
            <a:endParaRPr lang="en-US" altLang="zh-CN" sz="2400" dirty="0"/>
          </a:p>
          <a:p>
            <a:pPr marL="0" indent="0">
              <a:buNone/>
            </a:pPr>
            <a:r>
              <a:rPr lang="zh-CN" altLang="en-US" sz="2400" dirty="0"/>
              <a:t>我们下面将逐一分析。</a:t>
            </a:r>
            <a:endParaRPr lang="en-US" sz="2400" dirty="0"/>
          </a:p>
        </p:txBody>
      </p:sp>
      <mc:AlternateContent xmlns:mc="http://schemas.openxmlformats.org/markup-compatibility/2006" xmlns:a14="http://schemas.microsoft.com/office/drawing/2010/main">
        <mc:Choice Requires="a14">
          <p:sp>
            <p:nvSpPr>
              <p:cNvPr id="4" name="内容占位符 2"/>
              <p:cNvSpPr txBox="1">
                <a:spLocks/>
              </p:cNvSpPr>
              <p:nvPr/>
            </p:nvSpPr>
            <p:spPr>
              <a:xfrm>
                <a:off x="1024129" y="1904162"/>
                <a:ext cx="4452224" cy="4737797"/>
              </a:xfrm>
              <a:prstGeom prst="rect">
                <a:avLst/>
              </a:prstGeom>
            </p:spPr>
            <p:txBody>
              <a:bodyPr vert="horz" lIns="45720" tIns="45720" rIns="45720" bIns="45720" rtlCol="0">
                <a:normAutofit/>
              </a:bodyPr>
              <a:lstStyle>
                <a:lvl1pPr marL="91440" indent="-91440" algn="l" defTabSz="914400" rtl="0" eaLnBrk="1" latinLnBrk="0" hangingPunct="1">
                  <a:lnSpc>
                    <a:spcPct val="120000"/>
                  </a:lnSpc>
                  <a:spcBef>
                    <a:spcPts val="600"/>
                  </a:spcBef>
                  <a:spcAft>
                    <a:spcPts val="200"/>
                  </a:spcAft>
                  <a:buClr>
                    <a:schemeClr val="accent1"/>
                  </a:buClr>
                  <a:buSzPct val="100000"/>
                  <a:buFont typeface="Tw Cen MT" panose="020B0602020104020603" pitchFamily="34" charset="0"/>
                  <a:buChar char=" "/>
                  <a:defRPr sz="2800" kern="1200">
                    <a:solidFill>
                      <a:schemeClr val="tx1"/>
                    </a:solidFill>
                    <a:latin typeface="+mn-lt"/>
                    <a:ea typeface="+mn-ea"/>
                    <a:cs typeface="+mn-cs"/>
                  </a:defRPr>
                </a:lvl1pPr>
                <a:lvl2pPr marL="265176" indent="-137160" algn="l" defTabSz="914400" rtl="0" eaLnBrk="1" latinLnBrk="0" hangingPunct="1">
                  <a:lnSpc>
                    <a:spcPct val="90000"/>
                  </a:lnSpc>
                  <a:spcBef>
                    <a:spcPts val="6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6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6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6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en-US" sz="2600" dirty="0"/>
                  <a:t>最大化：</a:t>
                </a:r>
                <a:endParaRPr lang="en-US" altLang="zh-CN" sz="2600" dirty="0"/>
              </a:p>
              <a:p>
                <a:pPr algn="ctr"/>
                <a:r>
                  <a:rPr lang="en-US" sz="2600" dirty="0"/>
                  <a:t> </a:t>
                </a:r>
                <a14:m>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i="1" smtClean="0">
                            <a:latin typeface="Cambria Math" panose="02040503050406030204" pitchFamily="18" charset="0"/>
                          </a:rPr>
                          <m:t>𝑗</m:t>
                        </m:r>
                        <m:r>
                          <a:rPr lang="en-US" sz="2600" i="1" smtClean="0">
                            <a:latin typeface="Cambria Math" panose="02040503050406030204" pitchFamily="18" charset="0"/>
                          </a:rPr>
                          <m:t>=1</m:t>
                        </m:r>
                      </m:sub>
                      <m:sup>
                        <m:r>
                          <a:rPr lang="en-US" sz="2600" i="1" smtClean="0">
                            <a:latin typeface="Cambria Math" panose="02040503050406030204" pitchFamily="18" charset="0"/>
                          </a:rPr>
                          <m:t>𝑛</m:t>
                        </m:r>
                      </m:sup>
                      <m:e>
                        <m:sSub>
                          <m:sSubPr>
                            <m:ctrlPr>
                              <a:rPr lang="en-US" sz="2600" i="1" smtClean="0">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i="1" smtClean="0">
                                    <a:latin typeface="Cambria Math" panose="02040503050406030204" pitchFamily="18" charset="0"/>
                                  </a:rPr>
                                  <m:t>𝑐</m:t>
                                </m:r>
                              </m:e>
                              <m:sub>
                                <m:r>
                                  <a:rPr lang="en-US" sz="2600" i="1" smtClean="0">
                                    <a:latin typeface="Cambria Math" panose="02040503050406030204" pitchFamily="18" charset="0"/>
                                  </a:rPr>
                                  <m:t>𝑗</m:t>
                                </m:r>
                              </m:sub>
                            </m:sSub>
                            <m:r>
                              <a:rPr lang="en-US" sz="2600" i="1" smtClean="0">
                                <a:latin typeface="Cambria Math" panose="02040503050406030204" pitchFamily="18" charset="0"/>
                              </a:rPr>
                              <m:t>𝑥</m:t>
                            </m:r>
                          </m:e>
                          <m:sub>
                            <m:r>
                              <a:rPr lang="en-US" sz="2600" i="1" smtClean="0">
                                <a:latin typeface="Cambria Math" panose="02040503050406030204" pitchFamily="18" charset="0"/>
                              </a:rPr>
                              <m:t>𝑗</m:t>
                            </m:r>
                          </m:sub>
                        </m:sSub>
                      </m:e>
                    </m:nary>
                  </m:oMath>
                </a14:m>
                <a:endParaRPr lang="en-US" sz="2600" dirty="0"/>
              </a:p>
              <a:p>
                <a:r>
                  <a:rPr lang="zh-CN" altLang="en-US" dirty="0"/>
                  <a:t>满足约束条件：</a:t>
                </a:r>
                <a:endParaRPr lang="en-US" altLang="zh-CN" dirty="0"/>
              </a:p>
              <a:p>
                <a:pPr algn="ctr"/>
                <a14:m>
                  <m:oMath xmlns:m="http://schemas.openxmlformats.org/officeDocument/2006/math">
                    <m:nary>
                      <m:naryPr>
                        <m:chr m:val="∑"/>
                        <m:ctrlPr>
                          <a:rPr lang="en-US" i="1" smtClean="0">
                            <a:latin typeface="Cambria Math" panose="02040503050406030204" pitchFamily="18" charset="0"/>
                          </a:rPr>
                        </m:ctrlPr>
                      </m:naryPr>
                      <m:sub>
                        <m:r>
                          <m:rPr>
                            <m:brk m:alnAt="23"/>
                          </m:rPr>
                          <a:rPr lang="en-US" i="1" smtClean="0">
                            <a:latin typeface="Cambria Math" panose="02040503050406030204" pitchFamily="18" charset="0"/>
                          </a:rPr>
                          <m:t>𝑗</m:t>
                        </m:r>
                        <m:r>
                          <a:rPr lang="en-US" i="1" smtClean="0">
                            <a:latin typeface="Cambria Math" panose="02040503050406030204" pitchFamily="18" charset="0"/>
                          </a:rPr>
                          <m:t>=1</m:t>
                        </m:r>
                      </m:sub>
                      <m:sup>
                        <m:r>
                          <a:rPr lang="en-US"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𝑖𝑗</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𝑏</m:t>
                            </m:r>
                          </m:e>
                          <m:sub>
                            <m:r>
                              <a:rPr lang="en-US" i="1" smtClean="0">
                                <a:latin typeface="Cambria Math" panose="02040503050406030204" pitchFamily="18" charset="0"/>
                              </a:rPr>
                              <m:t>𝑖</m:t>
                            </m:r>
                          </m:sub>
                        </m:sSub>
                      </m:e>
                    </m:nary>
                    <m:r>
                      <a:rPr lang="en-US" i="1" smtClean="0">
                        <a:latin typeface="Cambria Math" panose="02040503050406030204" pitchFamily="18" charset="0"/>
                      </a:rPr>
                      <m:t>,   </m:t>
                    </m:r>
                    <m:r>
                      <a:rPr lang="en-US" i="1" smtClean="0">
                        <a:latin typeface="Cambria Math" panose="02040503050406030204" pitchFamily="18" charset="0"/>
                      </a:rPr>
                      <m:t>𝑖</m:t>
                    </m:r>
                    <m:r>
                      <a:rPr lang="en-US" i="1" smtClean="0">
                        <a:latin typeface="Cambria Math" panose="02040503050406030204" pitchFamily="18" charset="0"/>
                      </a:rPr>
                      <m:t>=1,2,…</m:t>
                    </m:r>
                    <m:r>
                      <a:rPr lang="en-US" i="1" smtClean="0">
                        <a:latin typeface="Cambria Math" panose="02040503050406030204" pitchFamily="18" charset="0"/>
                      </a:rPr>
                      <m:t>𝑚</m:t>
                    </m:r>
                  </m:oMath>
                </a14:m>
                <a:endParaRPr lang="en-US" dirty="0"/>
              </a:p>
              <a:p>
                <a:pPr algn="ct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𝑗</m:t>
                        </m:r>
                      </m:sub>
                    </m:sSub>
                    <m:r>
                      <a:rPr lang="en-US" i="1" smtClean="0">
                        <a:latin typeface="Cambria Math" panose="02040503050406030204" pitchFamily="18" charset="0"/>
                      </a:rPr>
                      <m:t>≥0,    </m:t>
                    </m:r>
                    <m:r>
                      <a:rPr lang="en-US" i="1" smtClean="0">
                        <a:latin typeface="Cambria Math" panose="02040503050406030204" pitchFamily="18" charset="0"/>
                      </a:rPr>
                      <m:t>𝑗</m:t>
                    </m:r>
                    <m:r>
                      <a:rPr lang="en-US" i="1" smtClean="0">
                        <a:latin typeface="Cambria Math" panose="02040503050406030204" pitchFamily="18" charset="0"/>
                      </a:rPr>
                      <m:t>=1,2,…,</m:t>
                    </m:r>
                    <m:r>
                      <a:rPr lang="en-US" i="1" smtClean="0">
                        <a:latin typeface="Cambria Math" panose="02040503050406030204" pitchFamily="18" charset="0"/>
                      </a:rPr>
                      <m:t>𝑛</m:t>
                    </m:r>
                  </m:oMath>
                </a14:m>
                <a:r>
                  <a:rPr lang="en-US" dirty="0"/>
                  <a:t>  </a:t>
                </a:r>
              </a:p>
              <a:p>
                <a:pPr algn="ctr"/>
                <a:endParaRPr lang="en-U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1024129" y="1904162"/>
                <a:ext cx="4452224" cy="4737797"/>
              </a:xfrm>
              <a:prstGeom prst="rect">
                <a:avLst/>
              </a:prstGeom>
              <a:blipFill>
                <a:blip r:embed="rId2"/>
                <a:stretch>
                  <a:fillRect l="-1781"/>
                </a:stretch>
              </a:blipFill>
            </p:spPr>
            <p:txBody>
              <a:bodyPr/>
              <a:lstStyle/>
              <a:p>
                <a:r>
                  <a:rPr lang="en-US">
                    <a:noFill/>
                  </a:rPr>
                  <a:t> </a:t>
                </a:r>
              </a:p>
            </p:txBody>
          </p:sp>
        </mc:Fallback>
      </mc:AlternateContent>
    </p:spTree>
    <p:extLst>
      <p:ext uri="{BB962C8B-B14F-4D97-AF65-F5344CB8AC3E}">
        <p14:creationId xmlns:p14="http://schemas.microsoft.com/office/powerpoint/2010/main" val="356306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转化线性规划为标准型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2286000"/>
                <a:ext cx="9998914" cy="4023360"/>
              </a:xfrm>
            </p:spPr>
            <p:txBody>
              <a:bodyPr>
                <a:normAutofit/>
              </a:bodyPr>
              <a:lstStyle/>
              <a:p>
                <a:pPr marL="514350" indent="-514350">
                  <a:spcBef>
                    <a:spcPts val="1200"/>
                  </a:spcBef>
                  <a:buFont typeface="+mj-lt"/>
                  <a:buAutoNum type="arabicPeriod"/>
                </a:pPr>
                <a:r>
                  <a:rPr lang="zh-CN" altLang="en-US" sz="2400" dirty="0"/>
                  <a:t>目标函数是最小化：将目标函数系数取反，然后将最小化改为最大化</a:t>
                </a:r>
                <a:endParaRPr lang="en-US" altLang="zh-CN" sz="2400" dirty="0"/>
              </a:p>
              <a:p>
                <a:pPr marL="514350" indent="-514350">
                  <a:spcBef>
                    <a:spcPts val="1200"/>
                  </a:spcBef>
                  <a:buFont typeface="+mj-lt"/>
                  <a:buAutoNum type="arabicPeriod"/>
                </a:pPr>
                <a:r>
                  <a:rPr lang="zh-CN" altLang="en-US" sz="2400" dirty="0"/>
                  <a:t>有变量不具有非负约束：假设变量</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oMath>
                </a14:m>
                <a:r>
                  <a:rPr lang="en-US" sz="2400" dirty="0"/>
                  <a:t> </a:t>
                </a:r>
                <a:r>
                  <a:rPr lang="zh-CN" altLang="en-US" sz="2400" dirty="0"/>
                  <a:t>不具有非负约束，那么在每次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oMath>
                </a14:m>
                <a:r>
                  <a:rPr lang="en-US" sz="2400" dirty="0"/>
                  <a:t> </a:t>
                </a:r>
                <a:r>
                  <a:rPr lang="zh-CN" altLang="en-US" sz="2400" dirty="0"/>
                  <a:t>出现的地方都以</a:t>
                </a:r>
                <a:r>
                  <a:rPr lang="en-US" altLang="zh-CN" sz="2400" dirty="0"/>
                  <a:t>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oMath>
                </a14:m>
                <a:r>
                  <a:rPr lang="en-US" sz="2400" dirty="0"/>
                  <a:t> </a:t>
                </a:r>
                <a:r>
                  <a:rPr lang="zh-CN" altLang="en-US" sz="2400" dirty="0"/>
                  <a:t>替换，并增加非负约束</a:t>
                </a:r>
                <a:r>
                  <a:rPr lang="en-US" altLang="zh-CN" sz="2400" dirty="0"/>
                  <a:t>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≥0,</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≥0</m:t>
                    </m:r>
                  </m:oMath>
                </a14:m>
                <a:endParaRPr lang="en-US" sz="2400" dirty="0"/>
              </a:p>
              <a:p>
                <a:pPr marL="514350" indent="-514350">
                  <a:spcBef>
                    <a:spcPts val="1200"/>
                  </a:spcBef>
                  <a:buFont typeface="+mj-lt"/>
                  <a:buAutoNum type="arabicPeriod"/>
                </a:pPr>
                <a:r>
                  <a:rPr lang="zh-CN" altLang="en-US" sz="2400" dirty="0"/>
                  <a:t>有等式约束：将每个等式约束换成一对不等式约束</a:t>
                </a:r>
                <a:endParaRPr lang="en-US" altLang="zh-CN" sz="2400" dirty="0"/>
              </a:p>
              <a:p>
                <a:pPr marL="514350" indent="-514350">
                  <a:spcBef>
                    <a:spcPts val="1200"/>
                  </a:spcBef>
                  <a:buFont typeface="+mj-lt"/>
                  <a:buAutoNum type="arabicPeriod"/>
                </a:pPr>
                <a:r>
                  <a:rPr lang="zh-CN" altLang="en-US" sz="2400" dirty="0"/>
                  <a:t>有大于等于号的约束：将该约束全部系数取反，然后变成小于等于号</a:t>
                </a:r>
                <a:endParaRPr lang="en-US" altLang="zh-CN" sz="2400" dirty="0"/>
              </a:p>
              <a:p>
                <a:pPr marL="0" indent="0">
                  <a:spcBef>
                    <a:spcPts val="1200"/>
                  </a:spcBef>
                  <a:buNone/>
                </a:pPr>
                <a:r>
                  <a:rPr lang="zh-CN" altLang="en-US" sz="2400" dirty="0"/>
                  <a:t>这四步转化的等价性是比较显然的，这里不再赘述。</a:t>
                </a:r>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2286000"/>
                <a:ext cx="9998914" cy="4023360"/>
              </a:xfrm>
              <a:blipFill>
                <a:blip r:embed="rId3"/>
                <a:stretch>
                  <a:fillRect l="-1402"/>
                </a:stretch>
              </a:blipFill>
            </p:spPr>
            <p:txBody>
              <a:bodyPr/>
              <a:lstStyle/>
              <a:p>
                <a:r>
                  <a:rPr lang="en-US">
                    <a:noFill/>
                  </a:rPr>
                  <a:t> </a:t>
                </a:r>
              </a:p>
            </p:txBody>
          </p:sp>
        </mc:Fallback>
      </mc:AlternateContent>
    </p:spTree>
    <p:extLst>
      <p:ext uri="{BB962C8B-B14F-4D97-AF65-F5344CB8AC3E}">
        <p14:creationId xmlns:p14="http://schemas.microsoft.com/office/powerpoint/2010/main" val="157850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转化线性规划为标准型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9" y="2084832"/>
                <a:ext cx="9720071" cy="4023360"/>
              </a:xfrm>
            </p:spPr>
            <p:txBody>
              <a:bodyPr>
                <a:normAutofit/>
              </a:bodyPr>
              <a:lstStyle/>
              <a:p>
                <a:r>
                  <a:rPr lang="zh-CN" altLang="en-US" dirty="0"/>
                  <a:t>例</a:t>
                </a:r>
                <a:r>
                  <a:rPr lang="en-US" altLang="zh-CN" dirty="0"/>
                  <a:t>2: </a:t>
                </a:r>
                <a:r>
                  <a:rPr lang="zh-CN" altLang="en-US" dirty="0"/>
                  <a:t>将以下线性规划转化为标准型</a:t>
                </a:r>
                <a:endParaRPr lang="en-US" altLang="zh-CN" dirty="0"/>
              </a:p>
              <a:p>
                <a:r>
                  <a:rPr lang="zh-CN" altLang="en-US" dirty="0"/>
                  <a:t>最小化：</a:t>
                </a:r>
                <a:endParaRPr lang="en-US" altLang="zh-CN" dirty="0"/>
              </a:p>
              <a:p>
                <a:pPr marL="128016" lvl="1" indent="0">
                  <a:buNone/>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−2</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a:p>
                <a:pPr marL="128016" lvl="1" indent="0">
                  <a:buNone/>
                </a:pPr>
                <a:r>
                  <a:rPr lang="zh-CN" altLang="en-US" sz="2800" dirty="0"/>
                  <a:t>满足约束：</a:t>
                </a:r>
                <a:endParaRPr lang="en-US" altLang="zh-CN" sz="2800" dirty="0"/>
              </a:p>
              <a:p>
                <a:pPr marL="128016" lvl="1" indent="0" algn="ctr">
                  <a:lnSpc>
                    <a:spcPct val="120000"/>
                  </a:lnSpc>
                  <a:spcBef>
                    <a:spcPts val="1200"/>
                  </a:spcBef>
                  <a:buNone/>
                </a:pPr>
                <a14:m>
                  <m:oMathPara xmlns:m="http://schemas.openxmlformats.org/officeDocument/2006/math">
                    <m:oMathParaPr>
                      <m:jc m:val="center"/>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=7</m:t>
                      </m:r>
                    </m:oMath>
                  </m:oMathPara>
                </a14:m>
                <a:endParaRPr lang="en-US" sz="2800" dirty="0"/>
              </a:p>
              <a:p>
                <a:pPr marL="128016" lvl="1" indent="0" algn="ctr">
                  <a:lnSpc>
                    <a:spcPct val="120000"/>
                  </a:lnSpc>
                  <a:spcBef>
                    <a:spcPts val="1200"/>
                  </a:spcBef>
                  <a:buNone/>
                </a:pPr>
                <a14:m>
                  <m:oMathPara xmlns:m="http://schemas.openxmlformats.org/officeDocument/2006/math">
                    <m:oMathParaPr>
                      <m:jc m:val="center"/>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−2</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≤4</m:t>
                      </m:r>
                    </m:oMath>
                  </m:oMathPara>
                </a14:m>
                <a:endParaRPr lang="en-US" sz="2800" dirty="0"/>
              </a:p>
              <a:p>
                <a:pPr marL="128016" lvl="1" indent="0" algn="ctr">
                  <a:lnSpc>
                    <a:spcPct val="120000"/>
                  </a:lnSpc>
                  <a:spcBef>
                    <a:spcPts val="1200"/>
                  </a:spcBef>
                  <a:buNone/>
                </a:pPr>
                <a14:m>
                  <m:oMathPara xmlns:m="http://schemas.openxmlformats.org/officeDocument/2006/math">
                    <m:oMathParaPr>
                      <m:jc m:val="center"/>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≥0</m:t>
                      </m:r>
                    </m:oMath>
                  </m:oMathPara>
                </a14:m>
                <a:endParaRPr 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9" y="2084832"/>
                <a:ext cx="9720071" cy="4023360"/>
              </a:xfrm>
              <a:blipFill>
                <a:blip r:embed="rId3"/>
                <a:stretch>
                  <a:fillRect l="-815" t="-303"/>
                </a:stretch>
              </a:blipFill>
            </p:spPr>
            <p:txBody>
              <a:bodyPr/>
              <a:lstStyle/>
              <a:p>
                <a:r>
                  <a:rPr lang="en-US">
                    <a:noFill/>
                  </a:rPr>
                  <a:t> </a:t>
                </a:r>
              </a:p>
            </p:txBody>
          </p:sp>
        </mc:Fallback>
      </mc:AlternateContent>
    </p:spTree>
    <p:extLst>
      <p:ext uri="{BB962C8B-B14F-4D97-AF65-F5344CB8AC3E}">
        <p14:creationId xmlns:p14="http://schemas.microsoft.com/office/powerpoint/2010/main" val="214209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转化线性规划为标准型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a:xfrm>
                <a:off x="1024128" y="2286000"/>
                <a:ext cx="4965192" cy="4023360"/>
              </a:xfrm>
            </p:spPr>
            <p:txBody>
              <a:bodyPr>
                <a:noAutofit/>
              </a:bodyPr>
              <a:lstStyle/>
              <a:p>
                <a:r>
                  <a:rPr lang="zh-CN" altLang="en-US" sz="2400" dirty="0"/>
                  <a:t>例</a:t>
                </a:r>
                <a:r>
                  <a:rPr lang="en-US" altLang="zh-CN" sz="2400" dirty="0"/>
                  <a:t>2: </a:t>
                </a:r>
                <a:r>
                  <a:rPr lang="zh-CN" altLang="en-US" sz="2400" dirty="0"/>
                  <a:t>将以下线性规划转化为标准型</a:t>
                </a:r>
                <a:endParaRPr lang="en-US" altLang="zh-CN" sz="2400" dirty="0"/>
              </a:p>
              <a:p>
                <a:r>
                  <a:rPr lang="zh-CN" altLang="en-US" sz="2400" dirty="0"/>
                  <a:t>最小化：</a:t>
                </a:r>
                <a:endParaRPr lang="en-US" altLang="zh-CN" sz="2400" dirty="0"/>
              </a:p>
              <a:p>
                <a:pPr marL="128016" lvl="1"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a:p>
                <a:pPr marL="128016" lvl="1" indent="0">
                  <a:buNone/>
                </a:pPr>
                <a:r>
                  <a:rPr lang="zh-CN" altLang="en-US" sz="2400" dirty="0"/>
                  <a:t>满足约束：</a:t>
                </a:r>
                <a:endParaRPr lang="en-US" altLang="zh-CN" sz="2400" dirty="0"/>
              </a:p>
              <a:p>
                <a:pPr marL="128016" lvl="1" indent="0" algn="ctr">
                  <a:lnSpc>
                    <a:spcPct val="120000"/>
                  </a:lnSpc>
                  <a:spcBef>
                    <a:spcPts val="1200"/>
                  </a:spcBef>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=7</m:t>
                      </m:r>
                    </m:oMath>
                  </m:oMathPara>
                </a14:m>
                <a:endParaRPr lang="en-US" sz="2400" dirty="0"/>
              </a:p>
              <a:p>
                <a:pPr marL="128016" lvl="1" indent="0" algn="ctr">
                  <a:lnSpc>
                    <a:spcPct val="120000"/>
                  </a:lnSpc>
                  <a:spcBef>
                    <a:spcPts val="1200"/>
                  </a:spcBef>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a:p>
                <a:pPr marL="128016" lvl="1" indent="0" algn="ctr">
                  <a:lnSpc>
                    <a:spcPct val="120000"/>
                  </a:lnSpc>
                  <a:spcBef>
                    <a:spcPts val="1200"/>
                  </a:spcBef>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oMath>
                  </m:oMathPara>
                </a14:m>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xfrm>
                <a:off x="1024128" y="2286000"/>
                <a:ext cx="4965192" cy="4023360"/>
              </a:xfrm>
              <a:blipFill>
                <a:blip r:embed="rId3"/>
                <a:stretch>
                  <a:fillRect l="-982"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sz="half" idx="2"/>
              </p:nvPr>
            </p:nvSpPr>
            <p:spPr>
              <a:xfrm>
                <a:off x="5989319" y="2286000"/>
                <a:ext cx="5185499" cy="4023360"/>
              </a:xfrm>
            </p:spPr>
            <p:txBody>
              <a:bodyPr>
                <a:normAutofit fontScale="92500" lnSpcReduction="10000"/>
              </a:bodyPr>
              <a:lstStyle/>
              <a:p>
                <a:pPr>
                  <a:lnSpc>
                    <a:spcPct val="100000"/>
                  </a:lnSpc>
                </a:pPr>
                <a:r>
                  <a:rPr lang="zh-CN" altLang="en-US" sz="2400" dirty="0"/>
                  <a:t>转化结果：</a:t>
                </a:r>
                <a:endParaRPr lang="en-US" altLang="zh-CN" sz="2400" dirty="0"/>
              </a:p>
              <a:p>
                <a:pPr>
                  <a:lnSpc>
                    <a:spcPct val="100000"/>
                  </a:lnSpc>
                </a:pPr>
                <a:r>
                  <a:rPr lang="zh-CN" altLang="en-US" sz="2400" dirty="0"/>
                  <a:t>最大化：</a:t>
                </a:r>
                <a:endParaRPr lang="en-US" altLang="zh-CN" sz="2400" dirty="0"/>
              </a:p>
              <a:p>
                <a:pPr algn="ctr">
                  <a:lnSpc>
                    <a:spcPct val="100000"/>
                  </a:lnSpc>
                </a:pPr>
                <a14:m>
                  <m:oMath xmlns:m="http://schemas.openxmlformats.org/officeDocument/2006/math">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pPr>
                  <a:lnSpc>
                    <a:spcPct val="100000"/>
                  </a:lnSpc>
                </a:pPr>
                <a:r>
                  <a:rPr lang="zh-CN" altLang="en-US" sz="2400" dirty="0"/>
                  <a:t>满足约束：</a:t>
                </a:r>
                <a:endParaRPr lang="en-US" altLang="zh-CN" sz="2400" dirty="0"/>
              </a:p>
              <a:p>
                <a:pPr algn="ctr">
                  <a:lnSpc>
                    <a:spcPct val="100000"/>
                  </a:lnSpc>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≤7</m:t>
                    </m:r>
                  </m:oMath>
                </a14:m>
                <a:endParaRPr lang="en-US" altLang="zh-CN" sz="2400" b="0" dirty="0"/>
              </a:p>
              <a:p>
                <a:pPr algn="ctr">
                  <a:lnSpc>
                    <a:spcPct val="100000"/>
                  </a:lnSpc>
                </a:pP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≤−7</m:t>
                    </m:r>
                  </m:oMath>
                </a14:m>
                <a:endParaRPr lang="en-US" altLang="zh-CN" sz="2400" b="0" dirty="0"/>
              </a:p>
              <a:p>
                <a:pPr algn="ctr">
                  <a:lnSpc>
                    <a:spcPct val="100000"/>
                  </a:lnSpc>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≤4</m:t>
                    </m:r>
                  </m:oMath>
                </a14:m>
                <a:endParaRPr lang="en-US" altLang="zh-CN" sz="2400" dirty="0"/>
              </a:p>
              <a:p>
                <a:pPr algn="ctr">
                  <a:lnSpc>
                    <a:spcPct val="100000"/>
                  </a:lnSpc>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≥0</m:t>
                    </m:r>
                  </m:oMath>
                </a14:m>
                <a:endParaRPr lang="en-US" altLang="zh-CN" sz="2400" dirty="0"/>
              </a:p>
              <a:p>
                <a:pPr>
                  <a:lnSpc>
                    <a:spcPct val="100000"/>
                  </a:lnSpc>
                </a:pPr>
                <a:endParaRPr lang="en-US" sz="2400"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xfrm>
                <a:off x="5989319" y="2286000"/>
                <a:ext cx="5185499" cy="4023360"/>
              </a:xfrm>
              <a:blipFill>
                <a:blip r:embed="rId4"/>
                <a:stretch>
                  <a:fillRect l="-588" t="-1818"/>
                </a:stretch>
              </a:blipFill>
            </p:spPr>
            <p:txBody>
              <a:bodyPr/>
              <a:lstStyle/>
              <a:p>
                <a:r>
                  <a:rPr lang="en-US">
                    <a:noFill/>
                  </a:rPr>
                  <a:t> </a:t>
                </a:r>
              </a:p>
            </p:txBody>
          </p:sp>
        </mc:Fallback>
      </mc:AlternateContent>
    </p:spTree>
    <p:extLst>
      <p:ext uri="{BB962C8B-B14F-4D97-AF65-F5344CB8AC3E}">
        <p14:creationId xmlns:p14="http://schemas.microsoft.com/office/powerpoint/2010/main" val="318286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松弛型</a:t>
            </a:r>
            <a:endParaRPr lang="en-US" dirty="0"/>
          </a:p>
        </p:txBody>
      </p:sp>
      <p:sp>
        <p:nvSpPr>
          <p:cNvPr id="3" name="内容占位符 2"/>
          <p:cNvSpPr>
            <a:spLocks noGrp="1"/>
          </p:cNvSpPr>
          <p:nvPr>
            <p:ph idx="1"/>
          </p:nvPr>
        </p:nvSpPr>
        <p:spPr>
          <a:xfrm>
            <a:off x="1024128" y="2286000"/>
            <a:ext cx="9988865" cy="4023360"/>
          </a:xfrm>
        </p:spPr>
        <p:txBody>
          <a:bodyPr/>
          <a:lstStyle/>
          <a:p>
            <a:pPr>
              <a:buFont typeface="Wingdings" panose="05000000000000000000" pitchFamily="2" charset="2"/>
              <a:buChar char="v"/>
            </a:pPr>
            <a:r>
              <a:rPr lang="zh-CN" altLang="en-US" dirty="0"/>
              <a:t> 在使用单纯形算法时，将某些约束表示成等式约束更为方便。</a:t>
            </a:r>
            <a:endParaRPr lang="en-US" altLang="zh-CN" dirty="0"/>
          </a:p>
          <a:p>
            <a:pPr>
              <a:buFont typeface="Wingdings" panose="05000000000000000000" pitchFamily="2" charset="2"/>
              <a:buChar char="v"/>
            </a:pPr>
            <a:endParaRPr lang="en-US" altLang="zh-CN" dirty="0"/>
          </a:p>
          <a:p>
            <a:pPr>
              <a:buFont typeface="Wingdings" panose="05000000000000000000" pitchFamily="2" charset="2"/>
              <a:buChar char="v"/>
            </a:pPr>
            <a:r>
              <a:rPr lang="en-US" altLang="zh-CN" dirty="0"/>
              <a:t> </a:t>
            </a:r>
            <a:r>
              <a:rPr lang="zh-CN" altLang="en-US" dirty="0"/>
              <a:t>更准确的说，松弛型是只有非负约束为不等式约束，而其他约束都是等式约束的形式</a:t>
            </a:r>
            <a:endParaRPr lang="en-US" dirty="0"/>
          </a:p>
        </p:txBody>
      </p:sp>
    </p:spTree>
    <p:extLst>
      <p:ext uri="{BB962C8B-B14F-4D97-AF65-F5344CB8AC3E}">
        <p14:creationId xmlns:p14="http://schemas.microsoft.com/office/powerpoint/2010/main" val="60570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转化标准型到松弛型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9" y="2185517"/>
                <a:ext cx="9720071" cy="4023360"/>
              </a:xfrm>
            </p:spPr>
            <p:txBody>
              <a:bodyPr>
                <a:normAutofit fontScale="92500"/>
              </a:bodyPr>
              <a:lstStyle/>
              <a:p>
                <a:r>
                  <a:rPr lang="zh-CN" altLang="en-US" sz="2600" dirty="0"/>
                  <a:t>使用一个巧妙的构造方式来转换：</a:t>
                </a:r>
                <a:endParaRPr lang="en-US" altLang="zh-CN" sz="2600" dirty="0"/>
              </a:p>
              <a:p>
                <a:r>
                  <a:rPr lang="zh-CN" altLang="en-US" sz="2600" dirty="0"/>
                  <a:t>对于不等式约束：</a:t>
                </a:r>
                <a:endParaRPr lang="en-US" altLang="zh-CN" sz="2600" dirty="0"/>
              </a:p>
              <a:p>
                <a:pPr algn="ctr"/>
                <a14:m>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𝑖𝑗</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e>
                    </m:nary>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𝑏</m:t>
                        </m:r>
                      </m:e>
                      <m:sub>
                        <m:r>
                          <a:rPr lang="en-US" sz="2600" b="0" i="1" smtClean="0">
                            <a:latin typeface="Cambria Math" panose="02040503050406030204" pitchFamily="18" charset="0"/>
                          </a:rPr>
                          <m:t>𝑖</m:t>
                        </m:r>
                      </m:sub>
                    </m:sSub>
                  </m:oMath>
                </a14:m>
                <a:endParaRPr lang="en-US" sz="2600" dirty="0"/>
              </a:p>
              <a:p>
                <a:r>
                  <a:rPr lang="zh-CN" altLang="en-US" sz="2600" dirty="0"/>
                  <a:t>引入一个新的变量</a:t>
                </a:r>
                <a:r>
                  <a:rPr lang="en-US" altLang="zh-CN" sz="2600" dirty="0"/>
                  <a:t>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𝑛</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𝑖</m:t>
                        </m:r>
                      </m:sub>
                    </m:sSub>
                  </m:oMath>
                </a14:m>
                <a:r>
                  <a:rPr lang="zh-CN" altLang="en-US" sz="2600" dirty="0"/>
                  <a:t>，并改写为两个约束：</a:t>
                </a:r>
                <a:endParaRPr lang="en-US" altLang="zh-CN" sz="2600" dirty="0"/>
              </a:p>
              <a:p>
                <a:pPr algn="ct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𝑛</m:t>
                        </m:r>
                        <m:r>
                          <a:rPr lang="en-US" sz="2600" b="0" i="1" smtClean="0">
                            <a:latin typeface="Cambria Math" panose="02040503050406030204" pitchFamily="18" charset="0"/>
                          </a:rPr>
                          <m:t>+</m:t>
                        </m:r>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𝑏</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oMath>
                </a14:m>
                <a:r>
                  <a:rPr lang="en-US" sz="2600" dirty="0"/>
                  <a:t> </a:t>
                </a:r>
                <a14:m>
                  <m:oMath xmlns:m="http://schemas.openxmlformats.org/officeDocument/2006/math">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𝑗</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en-US" sz="2600" i="1">
                                <a:latin typeface="Cambria Math" panose="02040503050406030204" pitchFamily="18" charset="0"/>
                              </a:rPr>
                              <m:t>𝑖𝑗</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𝑗</m:t>
                            </m:r>
                          </m:sub>
                        </m:sSub>
                      </m:e>
                    </m:nary>
                  </m:oMath>
                </a14:m>
                <a:endParaRPr lang="en-US" sz="2600" dirty="0"/>
              </a:p>
              <a:p>
                <a:pPr algn="ct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𝑛</m:t>
                        </m:r>
                        <m:r>
                          <a:rPr lang="en-US" sz="2600" b="0" i="1" smtClean="0">
                            <a:latin typeface="Cambria Math" panose="02040503050406030204" pitchFamily="18" charset="0"/>
                          </a:rPr>
                          <m:t>+</m:t>
                        </m:r>
                        <m:r>
                          <a:rPr lang="en-US" sz="2600" b="0" i="1" smtClean="0">
                            <a:latin typeface="Cambria Math" panose="02040503050406030204" pitchFamily="18" charset="0"/>
                          </a:rPr>
                          <m:t>𝑖</m:t>
                        </m:r>
                      </m:sub>
                    </m:sSub>
                    <m:r>
                      <a:rPr lang="en-US" sz="2600" b="0" i="1" smtClean="0">
                        <a:latin typeface="Cambria Math" panose="02040503050406030204" pitchFamily="18" charset="0"/>
                      </a:rPr>
                      <m:t>≥0</m:t>
                    </m:r>
                  </m:oMath>
                </a14:m>
                <a:endParaRPr lang="en-US" sz="2600" dirty="0"/>
              </a:p>
              <a:p>
                <a:r>
                  <a:rPr lang="zh-CN" altLang="en-US" sz="2600" dirty="0"/>
                  <a:t>称</a:t>
                </a:r>
                <a:r>
                  <a:rPr lang="en-US" altLang="zh-CN" sz="2600" dirty="0"/>
                  <a:t>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𝑛</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𝑖</m:t>
                        </m:r>
                      </m:sub>
                    </m:sSub>
                  </m:oMath>
                </a14:m>
                <a:r>
                  <a:rPr lang="en-US" sz="2600" dirty="0"/>
                  <a:t> </a:t>
                </a:r>
                <a:r>
                  <a:rPr lang="zh-CN" altLang="en-US" sz="2600" dirty="0"/>
                  <a:t>为一个</a:t>
                </a:r>
                <a:r>
                  <a:rPr lang="zh-CN" altLang="en-US" sz="2600" b="1" dirty="0"/>
                  <a:t>松弛变量</a:t>
                </a:r>
                <a:r>
                  <a:rPr lang="zh-CN" altLang="en-US" sz="2600" dirty="0"/>
                  <a:t>，它度量了原不等式左右之间的</a:t>
                </a:r>
                <a:r>
                  <a:rPr lang="zh-CN" altLang="en-US" sz="2600" b="1" dirty="0"/>
                  <a:t>松弛</a:t>
                </a:r>
                <a:r>
                  <a:rPr lang="zh-CN" altLang="en-US" sz="2600" dirty="0"/>
                  <a:t>或差别</a:t>
                </a:r>
                <a:endParaRPr lang="en-US" sz="26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9" y="2185517"/>
                <a:ext cx="9720071" cy="4023360"/>
              </a:xfrm>
              <a:blipFill>
                <a:blip r:embed="rId3"/>
                <a:stretch>
                  <a:fillRect l="-502"/>
                </a:stretch>
              </a:blipFill>
            </p:spPr>
            <p:txBody>
              <a:bodyPr/>
              <a:lstStyle/>
              <a:p>
                <a:r>
                  <a:rPr lang="en-US">
                    <a:noFill/>
                  </a:rPr>
                  <a:t> </a:t>
                </a:r>
              </a:p>
            </p:txBody>
          </p:sp>
        </mc:Fallback>
      </mc:AlternateContent>
    </p:spTree>
    <p:extLst>
      <p:ext uri="{BB962C8B-B14F-4D97-AF65-F5344CB8AC3E}">
        <p14:creationId xmlns:p14="http://schemas.microsoft.com/office/powerpoint/2010/main" val="386668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主要内容</a:t>
            </a:r>
            <a:endParaRPr lang="en-US" sz="4000" dirty="0"/>
          </a:p>
        </p:txBody>
      </p:sp>
      <p:sp>
        <p:nvSpPr>
          <p:cNvPr id="3" name="内容占位符 2"/>
          <p:cNvSpPr>
            <a:spLocks noGrp="1"/>
          </p:cNvSpPr>
          <p:nvPr>
            <p:ph idx="1"/>
          </p:nvPr>
        </p:nvSpPr>
        <p:spPr/>
        <p:txBody>
          <a:bodyPr>
            <a:normAutofit/>
          </a:bodyPr>
          <a:lstStyle/>
          <a:p>
            <a:pPr marL="514350" indent="-514350">
              <a:spcBef>
                <a:spcPts val="1200"/>
              </a:spcBef>
              <a:buFont typeface="+mj-lt"/>
              <a:buAutoNum type="arabicPeriod"/>
            </a:pPr>
            <a:r>
              <a:rPr lang="zh-CN" altLang="en-US" sz="2600" b="1" dirty="0"/>
              <a:t>线性规划问题 </a:t>
            </a:r>
            <a:r>
              <a:rPr lang="en-US" altLang="zh-CN" sz="2600" b="1"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Linear Programming</a:t>
            </a:r>
            <a:r>
              <a:rPr lang="en-US" altLang="zh-CN" sz="2600" b="1" dirty="0">
                <a:latin typeface="Times New Roman" panose="02020603050405020304" pitchFamily="18" charset="0"/>
                <a:cs typeface="Times New Roman" panose="02020603050405020304" pitchFamily="18" charset="0"/>
              </a:rPr>
              <a:t> ) </a:t>
            </a:r>
            <a:r>
              <a:rPr lang="zh-CN" altLang="en-US" sz="2600" dirty="0"/>
              <a:t>的简介与常见应用场景</a:t>
            </a:r>
            <a:endParaRPr lang="en-US" altLang="zh-CN" sz="2600" dirty="0"/>
          </a:p>
          <a:p>
            <a:pPr marL="514350" indent="-514350">
              <a:spcBef>
                <a:spcPts val="1200"/>
              </a:spcBef>
              <a:buFont typeface="+mj-lt"/>
              <a:buAutoNum type="arabicPeriod"/>
            </a:pPr>
            <a:r>
              <a:rPr lang="zh-CN" altLang="en-US" sz="2600" dirty="0"/>
              <a:t>详解</a:t>
            </a:r>
            <a:r>
              <a:rPr lang="zh-CN" altLang="en-US" sz="2600" b="1" dirty="0"/>
              <a:t>单纯形</a:t>
            </a:r>
            <a:r>
              <a:rPr lang="zh-CN" altLang="en-US" sz="2600" dirty="0"/>
              <a:t> </a:t>
            </a:r>
            <a:r>
              <a:rPr lang="en-US" altLang="zh-CN" sz="2600" b="1"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Simplex</a:t>
            </a:r>
            <a:r>
              <a:rPr lang="en-US" altLang="zh-CN" sz="2600" b="1" dirty="0">
                <a:latin typeface="Times New Roman" panose="02020603050405020304" pitchFamily="18" charset="0"/>
                <a:cs typeface="Times New Roman" panose="02020603050405020304" pitchFamily="18" charset="0"/>
              </a:rPr>
              <a:t> )</a:t>
            </a:r>
            <a:r>
              <a:rPr lang="zh-CN" altLang="en-US" sz="2600" dirty="0"/>
              <a:t> 算法（正确性与时间复杂度证明）</a:t>
            </a:r>
            <a:endParaRPr lang="en-US" altLang="zh-CN" sz="2600" dirty="0"/>
          </a:p>
          <a:p>
            <a:pPr marL="514350" indent="-514350">
              <a:spcBef>
                <a:spcPts val="1200"/>
              </a:spcBef>
              <a:buFont typeface="+mj-lt"/>
              <a:buAutoNum type="arabicPeriod"/>
            </a:pPr>
            <a:r>
              <a:rPr lang="zh-CN" altLang="en-US" sz="2600" dirty="0"/>
              <a:t>线性规划对偶性的直观证明，以及从一个更高的角度重新看待单纯形算法</a:t>
            </a:r>
            <a:endParaRPr lang="en-US" altLang="zh-CN" sz="2600" dirty="0"/>
          </a:p>
          <a:p>
            <a:pPr marL="514350" indent="-514350">
              <a:spcBef>
                <a:spcPts val="1200"/>
              </a:spcBef>
              <a:buFont typeface="+mj-lt"/>
              <a:buAutoNum type="arabicPeriod"/>
            </a:pPr>
            <a:r>
              <a:rPr lang="zh-CN" altLang="en-US" sz="2600" dirty="0"/>
              <a:t>线性规划对偶性的一些应用（最短路，最大流最小割定理）</a:t>
            </a:r>
            <a:endParaRPr lang="en-US" altLang="zh-CN" sz="2600" dirty="0"/>
          </a:p>
          <a:p>
            <a:pPr marL="514350" indent="-514350">
              <a:spcBef>
                <a:spcPts val="1200"/>
              </a:spcBef>
              <a:buFont typeface="+mj-lt"/>
              <a:buAutoNum type="arabicPeriod"/>
            </a:pPr>
            <a:r>
              <a:rPr lang="zh-CN" altLang="en-US" sz="2600" b="1" i="1" dirty="0">
                <a:solidFill>
                  <a:srgbClr val="002060"/>
                </a:solidFill>
                <a:effectLst>
                  <a:outerShdw blurRad="38100" dist="38100" dir="2700000" algn="tl">
                    <a:srgbClr val="000000">
                      <a:alpha val="43137"/>
                    </a:srgbClr>
                  </a:outerShdw>
                </a:effectLst>
              </a:rPr>
              <a:t>神秘附加内容 </a:t>
            </a:r>
            <a:r>
              <a:rPr lang="en-US" altLang="zh-CN" sz="2600" b="1" i="1" dirty="0">
                <a:solidFill>
                  <a:srgbClr val="002060"/>
                </a:solidFill>
                <a:effectLst>
                  <a:outerShdw blurRad="38100" dist="38100" dir="2700000" algn="tl">
                    <a:srgbClr val="000000">
                      <a:alpha val="43137"/>
                    </a:srgbClr>
                  </a:outerShdw>
                </a:effectLst>
              </a:rPr>
              <a:t>?</a:t>
            </a:r>
            <a:endParaRPr lang="en-US" sz="2600" b="1"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471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转化标准型到松弛型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1954403"/>
                <a:ext cx="9720071" cy="4657411"/>
              </a:xfrm>
            </p:spPr>
            <p:txBody>
              <a:bodyPr>
                <a:normAutofit/>
              </a:bodyPr>
              <a:lstStyle/>
              <a:p>
                <a:pPr>
                  <a:buFont typeface="Wingdings" panose="05000000000000000000" pitchFamily="2" charset="2"/>
                  <a:buChar char="v"/>
                </a:pPr>
                <a:r>
                  <a:rPr lang="en-US" altLang="zh-CN" sz="2600" dirty="0"/>
                  <a:t> </a:t>
                </a:r>
                <a:r>
                  <a:rPr lang="zh-CN" altLang="en-US" sz="2600" dirty="0"/>
                  <a:t>松弛型中通常会省略词语“最大化”和“满足约束”</a:t>
                </a:r>
                <a:endParaRPr lang="en-US" altLang="zh-CN" sz="2600" dirty="0"/>
              </a:p>
              <a:p>
                <a:pPr>
                  <a:buFont typeface="Wingdings" panose="05000000000000000000" pitchFamily="2" charset="2"/>
                  <a:buChar char="v"/>
                </a:pPr>
                <a:r>
                  <a:rPr lang="zh-CN" altLang="en-US" sz="2600" dirty="0"/>
                  <a:t> 同时使用变量 </a:t>
                </a:r>
                <a14:m>
                  <m:oMath xmlns:m="http://schemas.openxmlformats.org/officeDocument/2006/math">
                    <m:r>
                      <a:rPr lang="en-US" altLang="zh-CN" sz="2600" b="0" i="1" smtClean="0">
                        <a:latin typeface="Cambria Math" panose="02040503050406030204" pitchFamily="18" charset="0"/>
                      </a:rPr>
                      <m:t>𝑧</m:t>
                    </m:r>
                  </m:oMath>
                </a14:m>
                <a:r>
                  <a:rPr lang="zh-CN" altLang="en-US" sz="2600" dirty="0"/>
                  <a:t> 表示目标函数值，最终我们将松弛型表示成如下形式：</a:t>
                </a:r>
                <a:endParaRPr lang="en-US" altLang="zh-CN" sz="2600" dirty="0"/>
              </a:p>
              <a:p>
                <a:pPr algn="ctr"/>
                <a14:m>
                  <m:oMath xmlns:m="http://schemas.openxmlformats.org/officeDocument/2006/math">
                    <m:r>
                      <a:rPr lang="en-US" sz="2600" b="0" i="1" smtClean="0">
                        <a:latin typeface="Cambria Math" panose="02040503050406030204" pitchFamily="18" charset="0"/>
                      </a:rPr>
                      <m:t>𝑧</m:t>
                    </m:r>
                    <m:r>
                      <a:rPr lang="en-US" sz="2600" b="0" i="1" smtClean="0">
                        <a:latin typeface="Cambria Math" panose="02040503050406030204" pitchFamily="18" charset="0"/>
                      </a:rPr>
                      <m:t>=</m:t>
                    </m:r>
                    <m:r>
                      <a:rPr lang="en-US" sz="2600" b="0" i="1" smtClean="0">
                        <a:latin typeface="Cambria Math" panose="02040503050406030204" pitchFamily="18" charset="0"/>
                      </a:rPr>
                      <m:t>𝑣</m:t>
                    </m:r>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m:t>
                        </m:r>
                        <m:r>
                          <a:rPr lang="en-US" sz="2600" b="0" i="1" smtClean="0">
                            <a:latin typeface="Cambria Math" panose="02040503050406030204" pitchFamily="18" charset="0"/>
                          </a:rPr>
                          <m:t>𝑁</m:t>
                        </m:r>
                      </m:sub>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𝑗</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e>
                    </m:nary>
                  </m:oMath>
                </a14:m>
                <a:endParaRPr lang="en-US" sz="2600" dirty="0"/>
              </a:p>
              <a:p>
                <a:pPr algn="ct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𝑏</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nary>
                      <m:naryPr>
                        <m:chr m:val="∑"/>
                        <m:supHide m:val="on"/>
                        <m:ctrlPr>
                          <a:rPr lang="en-US" sz="2600" b="0" i="1" smtClean="0">
                            <a:latin typeface="Cambria Math" panose="02040503050406030204" pitchFamily="18" charset="0"/>
                          </a:rPr>
                        </m:ctrlPr>
                      </m:naryPr>
                      <m:sub>
                        <m:r>
                          <a:rPr lang="en-US" sz="2600" b="0" i="1" smtClean="0">
                            <a:latin typeface="Cambria Math" panose="02040503050406030204" pitchFamily="18" charset="0"/>
                          </a:rPr>
                          <m:t>𝑗</m:t>
                        </m:r>
                        <m:r>
                          <a:rPr lang="en-US" sz="2600" b="0" i="1" smtClean="0">
                            <a:latin typeface="Cambria Math" panose="02040503050406030204" pitchFamily="18" charset="0"/>
                          </a:rPr>
                          <m:t>∈</m:t>
                        </m:r>
                        <m:r>
                          <a:rPr lang="en-US" sz="2600" b="0" i="1" smtClean="0">
                            <a:latin typeface="Cambria Math" panose="02040503050406030204" pitchFamily="18" charset="0"/>
                          </a:rPr>
                          <m:t>𝑁</m:t>
                        </m:r>
                      </m:sub>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𝑖𝑗</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e>
                    </m:nary>
                  </m:oMath>
                </a14:m>
                <a:endParaRPr lang="en-US" sz="2600" dirty="0"/>
              </a:p>
              <a:p>
                <a:pPr>
                  <a:buFont typeface="Wingdings" panose="05000000000000000000" pitchFamily="2" charset="2"/>
                  <a:buChar char="v"/>
                </a:pPr>
                <a:r>
                  <a:rPr lang="zh-CN" altLang="en-US" sz="2600" dirty="0"/>
                  <a:t> 其中 </a:t>
                </a:r>
                <a14:m>
                  <m:oMath xmlns:m="http://schemas.openxmlformats.org/officeDocument/2006/math">
                    <m:r>
                      <a:rPr lang="en-US" altLang="zh-CN" sz="2600" b="0" i="1" smtClean="0">
                        <a:latin typeface="Cambria Math" panose="02040503050406030204" pitchFamily="18" charset="0"/>
                      </a:rPr>
                      <m:t>𝑣</m:t>
                    </m:r>
                  </m:oMath>
                </a14:m>
                <a:r>
                  <a:rPr lang="en-US" sz="2600" dirty="0"/>
                  <a:t> </a:t>
                </a:r>
                <a:r>
                  <a:rPr lang="zh-CN" altLang="en-US" sz="2600" dirty="0"/>
                  <a:t>为目标函数的一个常数项，方便计算。</a:t>
                </a:r>
                <a:endParaRPr lang="en-US" altLang="zh-CN" sz="2600" dirty="0"/>
              </a:p>
              <a:p>
                <a:pPr>
                  <a:buFont typeface="Wingdings" panose="05000000000000000000" pitchFamily="2" charset="2"/>
                  <a:buChar char="v"/>
                </a:pPr>
                <a:r>
                  <a:rPr lang="en-US" sz="2600" dirty="0"/>
                  <a:t> </a:t>
                </a:r>
                <a:r>
                  <a:rPr lang="zh-CN" altLang="en-US" sz="2600" dirty="0"/>
                  <a:t>因此松弛型也能用一个元祖 </a:t>
                </a:r>
                <a14:m>
                  <m:oMath xmlns:m="http://schemas.openxmlformats.org/officeDocument/2006/math">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𝑁</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𝐵</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𝐴</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𝑏</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𝑐</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𝑣</m:t>
                    </m:r>
                    <m:r>
                      <a:rPr lang="en-US" altLang="zh-CN" sz="2600" b="0" i="1" smtClean="0">
                        <a:latin typeface="Cambria Math" panose="02040503050406030204" pitchFamily="18" charset="0"/>
                      </a:rPr>
                      <m:t>)</m:t>
                    </m:r>
                  </m:oMath>
                </a14:m>
                <a:r>
                  <a:rPr lang="en-US" sz="2600" dirty="0"/>
                  <a:t> </a:t>
                </a:r>
                <a:r>
                  <a:rPr lang="zh-CN" altLang="en-US" sz="2600" dirty="0"/>
                  <a:t>来表示</a:t>
                </a:r>
                <a:endParaRPr lang="en-US"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1954403"/>
                <a:ext cx="9720071" cy="4657411"/>
              </a:xfrm>
              <a:blipFill>
                <a:blip r:embed="rId3"/>
                <a:stretch>
                  <a:fillRect l="-1443" t="-131"/>
                </a:stretch>
              </a:blipFill>
            </p:spPr>
            <p:txBody>
              <a:bodyPr/>
              <a:lstStyle/>
              <a:p>
                <a:r>
                  <a:rPr lang="en-US">
                    <a:noFill/>
                  </a:rPr>
                  <a:t> </a:t>
                </a:r>
              </a:p>
            </p:txBody>
          </p:sp>
        </mc:Fallback>
      </mc:AlternateContent>
    </p:spTree>
    <p:extLst>
      <p:ext uri="{BB962C8B-B14F-4D97-AF65-F5344CB8AC3E}">
        <p14:creationId xmlns:p14="http://schemas.microsoft.com/office/powerpoint/2010/main" val="52488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4000" dirty="0"/>
              <a:t>转化标准型到松弛型</a:t>
            </a:r>
            <a:endParaRPr lang="en-US" sz="4000"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1748413"/>
                <a:ext cx="4754880" cy="4813161"/>
              </a:xfrm>
            </p:spPr>
            <p:txBody>
              <a:bodyPr>
                <a:normAutofit fontScale="25000" lnSpcReduction="20000"/>
              </a:bodyPr>
              <a:lstStyle/>
              <a:p>
                <a:pPr>
                  <a:spcBef>
                    <a:spcPts val="600"/>
                  </a:spcBef>
                </a:pPr>
                <a:r>
                  <a:rPr lang="zh-CN" altLang="en-US" sz="8800" dirty="0"/>
                  <a:t>例</a:t>
                </a:r>
                <a:r>
                  <a:rPr lang="en-US" altLang="zh-CN" sz="8800" dirty="0"/>
                  <a:t>3</a:t>
                </a:r>
                <a:r>
                  <a:rPr lang="zh-CN" altLang="en-US" sz="8800" dirty="0"/>
                  <a:t>：将例</a:t>
                </a:r>
                <a:r>
                  <a:rPr lang="en-US" altLang="zh-CN" sz="8800" dirty="0"/>
                  <a:t>2</a:t>
                </a:r>
                <a:r>
                  <a:rPr lang="zh-CN" altLang="en-US" sz="8800" dirty="0"/>
                  <a:t>中的标准型进行上述转化，会变成如下形式</a:t>
                </a:r>
                <a:endParaRPr lang="en-US" altLang="zh-CN" sz="8800" dirty="0"/>
              </a:p>
              <a:p>
                <a:pPr>
                  <a:spcBef>
                    <a:spcPts val="600"/>
                  </a:spcBef>
                </a:pPr>
                <a:r>
                  <a:rPr lang="zh-CN" altLang="en-US" sz="8800" dirty="0"/>
                  <a:t>最大化：</a:t>
                </a:r>
                <a:endParaRPr lang="en-US" altLang="zh-CN" sz="8800" dirty="0"/>
              </a:p>
              <a:p>
                <a:pPr algn="ctr">
                  <a:spcBef>
                    <a:spcPts val="600"/>
                  </a:spcBef>
                </a:pPr>
                <a14:m>
                  <m:oMath xmlns:m="http://schemas.openxmlformats.org/officeDocument/2006/math">
                    <m:r>
                      <a:rPr lang="en-US" sz="8800" i="1">
                        <a:latin typeface="Cambria Math" panose="02040503050406030204" pitchFamily="18" charset="0"/>
                      </a:rPr>
                      <m:t>2</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1</m:t>
                        </m:r>
                      </m:sub>
                    </m:sSub>
                    <m:r>
                      <a:rPr lang="en-US" sz="8800" i="1">
                        <a:latin typeface="Cambria Math" panose="02040503050406030204" pitchFamily="18" charset="0"/>
                      </a:rPr>
                      <m:t>−3</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2</m:t>
                        </m:r>
                      </m:sub>
                    </m:sSub>
                    <m:r>
                      <a:rPr lang="en-US" sz="8800" i="1">
                        <a:latin typeface="Cambria Math" panose="02040503050406030204" pitchFamily="18" charset="0"/>
                      </a:rPr>
                      <m:t>+3</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3</m:t>
                        </m:r>
                      </m:sub>
                    </m:sSub>
                  </m:oMath>
                </a14:m>
                <a:endParaRPr lang="en-US" sz="8800" dirty="0"/>
              </a:p>
              <a:p>
                <a:pPr>
                  <a:spcBef>
                    <a:spcPts val="600"/>
                  </a:spcBef>
                </a:pPr>
                <a:r>
                  <a:rPr lang="zh-CN" altLang="en-US" sz="8800" dirty="0"/>
                  <a:t>满足约束：</a:t>
                </a:r>
                <a:endParaRPr lang="en-US" altLang="zh-CN" sz="8800" dirty="0"/>
              </a:p>
              <a:p>
                <a:pPr algn="ctr">
                  <a:spcBef>
                    <a:spcPts val="600"/>
                  </a:spcBef>
                </a:pPr>
                <a14:m>
                  <m:oMath xmlns:m="http://schemas.openxmlformats.org/officeDocument/2006/math">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4</m:t>
                        </m:r>
                      </m:sub>
                    </m:sSub>
                    <m:r>
                      <a:rPr lang="en-US" sz="8800" i="1">
                        <a:latin typeface="Cambria Math" panose="02040503050406030204" pitchFamily="18" charset="0"/>
                      </a:rPr>
                      <m:t>=7−</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1</m:t>
                        </m:r>
                      </m:sub>
                    </m:sSub>
                    <m:r>
                      <a:rPr lang="en-US" sz="8800" i="1">
                        <a:latin typeface="Cambria Math" panose="02040503050406030204" pitchFamily="18" charset="0"/>
                      </a:rPr>
                      <m:t>−</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2</m:t>
                        </m:r>
                      </m:sub>
                    </m:sSub>
                    <m:r>
                      <a:rPr lang="en-US" sz="8800" i="1">
                        <a:latin typeface="Cambria Math" panose="02040503050406030204" pitchFamily="18" charset="0"/>
                      </a:rPr>
                      <m:t>+</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3</m:t>
                        </m:r>
                      </m:sub>
                    </m:sSub>
                  </m:oMath>
                </a14:m>
                <a:endParaRPr lang="en-US" sz="8800" dirty="0"/>
              </a:p>
              <a:p>
                <a:pPr algn="ctr">
                  <a:spcBef>
                    <a:spcPts val="600"/>
                  </a:spcBef>
                </a:pPr>
                <a14:m>
                  <m:oMath xmlns:m="http://schemas.openxmlformats.org/officeDocument/2006/math">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5</m:t>
                        </m:r>
                      </m:sub>
                    </m:sSub>
                    <m:r>
                      <a:rPr lang="en-US" sz="8800" i="1">
                        <a:latin typeface="Cambria Math" panose="02040503050406030204" pitchFamily="18" charset="0"/>
                      </a:rPr>
                      <m:t>=−7+</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1</m:t>
                        </m:r>
                      </m:sub>
                    </m:sSub>
                    <m:r>
                      <a:rPr lang="en-US" sz="8800" i="1">
                        <a:latin typeface="Cambria Math" panose="02040503050406030204" pitchFamily="18" charset="0"/>
                      </a:rPr>
                      <m:t>+</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2</m:t>
                        </m:r>
                      </m:sub>
                    </m:sSub>
                    <m:r>
                      <a:rPr lang="en-US" sz="8800" i="1">
                        <a:latin typeface="Cambria Math" panose="02040503050406030204" pitchFamily="18" charset="0"/>
                      </a:rPr>
                      <m:t>−</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3</m:t>
                        </m:r>
                      </m:sub>
                    </m:sSub>
                  </m:oMath>
                </a14:m>
                <a:endParaRPr lang="en-US" sz="8800" dirty="0"/>
              </a:p>
              <a:p>
                <a:pPr algn="ctr">
                  <a:spcBef>
                    <a:spcPts val="600"/>
                  </a:spcBef>
                </a:pPr>
                <a14:m>
                  <m:oMath xmlns:m="http://schemas.openxmlformats.org/officeDocument/2006/math">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6</m:t>
                        </m:r>
                      </m:sub>
                    </m:sSub>
                    <m:r>
                      <a:rPr lang="en-US" sz="8800" i="1">
                        <a:latin typeface="Cambria Math" panose="02040503050406030204" pitchFamily="18" charset="0"/>
                      </a:rPr>
                      <m:t>=4−</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1</m:t>
                        </m:r>
                      </m:sub>
                    </m:sSub>
                    <m:r>
                      <a:rPr lang="en-US" sz="8800" i="1">
                        <a:latin typeface="Cambria Math" panose="02040503050406030204" pitchFamily="18" charset="0"/>
                      </a:rPr>
                      <m:t>+2</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2</m:t>
                        </m:r>
                      </m:sub>
                    </m:sSub>
                    <m:r>
                      <a:rPr lang="en-US" sz="8800" i="1">
                        <a:latin typeface="Cambria Math" panose="02040503050406030204" pitchFamily="18" charset="0"/>
                      </a:rPr>
                      <m:t>−2</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3</m:t>
                        </m:r>
                      </m:sub>
                    </m:sSub>
                  </m:oMath>
                </a14:m>
                <a:endParaRPr lang="en-US" sz="8800" dirty="0"/>
              </a:p>
              <a:p>
                <a:pPr algn="ctr">
                  <a:spcBef>
                    <a:spcPts val="600"/>
                  </a:spcBef>
                </a:pPr>
                <a14:m>
                  <m:oMath xmlns:m="http://schemas.openxmlformats.org/officeDocument/2006/math">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1</m:t>
                        </m:r>
                      </m:sub>
                    </m:sSub>
                    <m:r>
                      <a:rPr lang="en-US" sz="8800" i="1">
                        <a:latin typeface="Cambria Math" panose="02040503050406030204" pitchFamily="18" charset="0"/>
                      </a:rPr>
                      <m:t>,</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2</m:t>
                        </m:r>
                      </m:sub>
                    </m:sSub>
                    <m:r>
                      <a:rPr lang="en-US" sz="8800" i="1">
                        <a:latin typeface="Cambria Math" panose="02040503050406030204" pitchFamily="18" charset="0"/>
                      </a:rPr>
                      <m:t>,…,</m:t>
                    </m:r>
                    <m:sSub>
                      <m:sSubPr>
                        <m:ctrlPr>
                          <a:rPr lang="en-US" sz="8800" i="1">
                            <a:latin typeface="Cambria Math" panose="02040503050406030204" pitchFamily="18" charset="0"/>
                          </a:rPr>
                        </m:ctrlPr>
                      </m:sSubPr>
                      <m:e>
                        <m:r>
                          <a:rPr lang="en-US" sz="8800" i="1">
                            <a:latin typeface="Cambria Math" panose="02040503050406030204" pitchFamily="18" charset="0"/>
                          </a:rPr>
                          <m:t>𝑥</m:t>
                        </m:r>
                      </m:e>
                      <m:sub>
                        <m:r>
                          <a:rPr lang="en-US" sz="8800" i="1">
                            <a:latin typeface="Cambria Math" panose="02040503050406030204" pitchFamily="18" charset="0"/>
                          </a:rPr>
                          <m:t>6</m:t>
                        </m:r>
                      </m:sub>
                    </m:sSub>
                    <m:r>
                      <a:rPr lang="en-US" sz="8800" i="1">
                        <a:latin typeface="Cambria Math" panose="02040503050406030204" pitchFamily="18" charset="0"/>
                      </a:rPr>
                      <m:t>≥0</m:t>
                    </m:r>
                  </m:oMath>
                </a14:m>
                <a:endParaRPr lang="en-US" sz="8800" dirty="0"/>
              </a:p>
              <a:p>
                <a:endParaRPr lang="en-US"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1748413"/>
                <a:ext cx="4754880" cy="4813161"/>
              </a:xfrm>
              <a:blipFill>
                <a:blip r:embed="rId3"/>
                <a:stretch>
                  <a:fillRect l="-641" t="-1014" r="-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6059659" y="1431890"/>
                <a:ext cx="5043770" cy="5426110"/>
              </a:xfrm>
            </p:spPr>
            <p:txBody>
              <a:bodyPr>
                <a:normAutofit lnSpcReduction="10000"/>
              </a:bodyPr>
              <a:lstStyle/>
              <a:p>
                <a:pPr>
                  <a:lnSpc>
                    <a:spcPct val="120000"/>
                  </a:lnSpc>
                  <a:buFont typeface="Wingdings" panose="05000000000000000000" pitchFamily="2" charset="2"/>
                  <a:buChar char="v"/>
                </a:pPr>
                <a:r>
                  <a:rPr lang="en-US" sz="2400" dirty="0"/>
                  <a:t> </a:t>
                </a:r>
                <a:r>
                  <a:rPr lang="zh-CN" altLang="en-US" sz="2400" dirty="0"/>
                  <a:t>在这种形式中，我们称在等式左边的变量为</a:t>
                </a:r>
                <a:r>
                  <a:rPr lang="zh-CN" altLang="en-US" sz="2400" b="1" dirty="0"/>
                  <a:t>基本变量</a:t>
                </a:r>
                <a:r>
                  <a:rPr lang="zh-CN" altLang="en-US" sz="2400" dirty="0"/>
                  <a:t>，等式右边的为</a:t>
                </a:r>
                <a:r>
                  <a:rPr lang="zh-CN" altLang="en-US" sz="2400" b="1" dirty="0"/>
                  <a:t>非基本变量</a:t>
                </a:r>
                <a:r>
                  <a:rPr lang="zh-CN" altLang="en-US" sz="2400" dirty="0"/>
                  <a:t>，出现在目标函数中的也只会为非基本变量。</a:t>
                </a:r>
                <a:endParaRPr lang="en-US" altLang="zh-CN" sz="2400" dirty="0"/>
              </a:p>
              <a:p>
                <a:pPr>
                  <a:lnSpc>
                    <a:spcPct val="120000"/>
                  </a:lnSpc>
                  <a:buFont typeface="Wingdings" panose="05000000000000000000" pitchFamily="2" charset="2"/>
                  <a:buChar char="v"/>
                </a:pPr>
                <a:r>
                  <a:rPr lang="en-US" altLang="zh-CN" sz="2400" dirty="0"/>
                  <a:t> </a:t>
                </a:r>
                <a:r>
                  <a:rPr lang="zh-CN" altLang="en-US" sz="2400" dirty="0"/>
                  <a:t>确定了一组基本变量的值后就能解出非基本变量的值</a:t>
                </a:r>
                <a:endParaRPr lang="en-US" altLang="zh-CN" sz="2400" dirty="0"/>
              </a:p>
              <a:p>
                <a:pPr>
                  <a:lnSpc>
                    <a:spcPct val="120000"/>
                  </a:lnSpc>
                  <a:buFont typeface="Wingdings" panose="05000000000000000000" pitchFamily="2" charset="2"/>
                  <a:buChar char="v"/>
                </a:pPr>
                <a:r>
                  <a:rPr lang="en-US" sz="2400" b="1" dirty="0"/>
                  <a:t> </a:t>
                </a:r>
                <a:r>
                  <a:rPr lang="zh-CN" altLang="en-US" sz="2400" dirty="0"/>
                  <a:t>在单纯形算法中，基本变量的集合和非基本变量的集合会不停变化（会进行一系列代数变换）。</a:t>
                </a:r>
                <a:endParaRPr lang="en-US" altLang="zh-CN" sz="2400" dirty="0"/>
              </a:p>
              <a:p>
                <a:pPr>
                  <a:lnSpc>
                    <a:spcPct val="120000"/>
                  </a:lnSpc>
                  <a:buFont typeface="Wingdings" panose="05000000000000000000" pitchFamily="2" charset="2"/>
                  <a:buChar char="v"/>
                </a:pPr>
                <a:r>
                  <a:rPr lang="en-US" altLang="zh-CN" sz="2400" dirty="0"/>
                  <a:t> </a:t>
                </a:r>
                <a:r>
                  <a:rPr lang="zh-CN" altLang="en-US" sz="2400" dirty="0"/>
                  <a:t>一般将基本变量集合记为 </a:t>
                </a:r>
                <a14:m>
                  <m:oMath xmlns:m="http://schemas.openxmlformats.org/officeDocument/2006/math">
                    <m:r>
                      <a:rPr lang="en-US" altLang="zh-CN" sz="2400" b="0" i="1" smtClean="0">
                        <a:latin typeface="Cambria Math" panose="02040503050406030204" pitchFamily="18" charset="0"/>
                      </a:rPr>
                      <m:t>𝐵</m:t>
                    </m:r>
                  </m:oMath>
                </a14:m>
                <a:r>
                  <a:rPr lang="en-US" sz="2400" b="1" dirty="0"/>
                  <a:t> </a:t>
                </a:r>
                <a:r>
                  <a:rPr lang="zh-CN" altLang="en-US" sz="2400" dirty="0"/>
                  <a:t>，将非基本变量集合记为 </a:t>
                </a:r>
                <a14:m>
                  <m:oMath xmlns:m="http://schemas.openxmlformats.org/officeDocument/2006/math">
                    <m:r>
                      <a:rPr lang="en-US" altLang="zh-CN" sz="2400" b="0" i="1" smtClean="0">
                        <a:latin typeface="Cambria Math" panose="02040503050406030204" pitchFamily="18" charset="0"/>
                      </a:rPr>
                      <m:t>𝑁</m:t>
                    </m:r>
                  </m:oMath>
                </a14:m>
                <a:r>
                  <a:rPr lang="en-US" sz="2400" b="1" dirty="0"/>
                  <a:t> </a:t>
                </a:r>
                <a:r>
                  <a:rPr lang="zh-CN" altLang="en-US" sz="2400" b="1" dirty="0"/>
                  <a:t>。</a:t>
                </a:r>
                <a:endParaRPr lang="en-US" sz="2400" b="1"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6059659" y="1431890"/>
                <a:ext cx="5043770" cy="5426110"/>
              </a:xfrm>
              <a:blipFill>
                <a:blip r:embed="rId4"/>
                <a:stretch>
                  <a:fillRect l="-2539" t="-449" r="-2418"/>
                </a:stretch>
              </a:blipFill>
            </p:spPr>
            <p:txBody>
              <a:bodyPr/>
              <a:lstStyle/>
              <a:p>
                <a:r>
                  <a:rPr lang="en-US">
                    <a:noFill/>
                  </a:rPr>
                  <a:t> </a:t>
                </a:r>
              </a:p>
            </p:txBody>
          </p:sp>
        </mc:Fallback>
      </mc:AlternateContent>
    </p:spTree>
    <p:extLst>
      <p:ext uri="{BB962C8B-B14F-4D97-AF65-F5344CB8AC3E}">
        <p14:creationId xmlns:p14="http://schemas.microsoft.com/office/powerpoint/2010/main" val="199738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线性规划算法</a:t>
            </a:r>
            <a:endParaRPr lang="en-US" dirty="0"/>
          </a:p>
        </p:txBody>
      </p:sp>
      <p:sp>
        <p:nvSpPr>
          <p:cNvPr id="3" name="内容占位符 2"/>
          <p:cNvSpPr>
            <a:spLocks noGrp="1"/>
          </p:cNvSpPr>
          <p:nvPr>
            <p:ph idx="1"/>
          </p:nvPr>
        </p:nvSpPr>
        <p:spPr>
          <a:xfrm>
            <a:off x="1024128" y="2286000"/>
            <a:ext cx="9918527" cy="4023360"/>
          </a:xfrm>
        </p:spPr>
        <p:txBody>
          <a:bodyPr/>
          <a:lstStyle/>
          <a:p>
            <a:pPr>
              <a:buFont typeface="Wingdings" panose="05000000000000000000" pitchFamily="2" charset="2"/>
              <a:buChar char="v"/>
            </a:pPr>
            <a:r>
              <a:rPr lang="en-US" altLang="zh-CN" sz="2600" dirty="0"/>
              <a:t> </a:t>
            </a:r>
            <a:r>
              <a:rPr lang="zh-CN" altLang="en-US" sz="2600" dirty="0"/>
              <a:t>椭球算法：线性规划的第一个多项式时间算法，但实际运行缓慢</a:t>
            </a:r>
            <a:endParaRPr lang="en-US" altLang="zh-CN" sz="2600" dirty="0"/>
          </a:p>
          <a:p>
            <a:pPr>
              <a:buFont typeface="Wingdings" panose="05000000000000000000" pitchFamily="2" charset="2"/>
              <a:buChar char="v"/>
            </a:pPr>
            <a:r>
              <a:rPr lang="en-US" altLang="zh-CN" sz="2600" dirty="0"/>
              <a:t> </a:t>
            </a:r>
            <a:r>
              <a:rPr lang="zh-CN" altLang="en-US" sz="2600" dirty="0"/>
              <a:t>内点法：同样为多项式时间算法，输入较大时，性能与单纯形法相当，甚至更快</a:t>
            </a:r>
            <a:endParaRPr lang="en-US" altLang="zh-CN" sz="2600" dirty="0"/>
          </a:p>
          <a:p>
            <a:pPr>
              <a:buFont typeface="Wingdings" panose="05000000000000000000" pitchFamily="2" charset="2"/>
              <a:buChar char="v"/>
            </a:pPr>
            <a:r>
              <a:rPr lang="en-US" altLang="zh-CN" sz="2600" dirty="0"/>
              <a:t> </a:t>
            </a:r>
            <a:r>
              <a:rPr lang="zh-CN" altLang="en-US" sz="2600" dirty="0"/>
              <a:t>单纯形法：目前最常用，最好用的算法。一般情况下速度很快，但是极端情况下可以被卡到指数级。我们下面将重点介绍该算法</a:t>
            </a:r>
            <a:endParaRPr lang="en-US" altLang="zh-CN" sz="2600"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07326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单纯形算法的几何直观</a:t>
            </a:r>
            <a:endParaRPr lang="en-US" dirty="0"/>
          </a:p>
        </p:txBody>
      </p:sp>
      <p:sp>
        <p:nvSpPr>
          <p:cNvPr id="3" name="内容占位符 2"/>
          <p:cNvSpPr>
            <a:spLocks noGrp="1"/>
          </p:cNvSpPr>
          <p:nvPr>
            <p:ph idx="1"/>
          </p:nvPr>
        </p:nvSpPr>
        <p:spPr>
          <a:xfrm>
            <a:off x="843258" y="1909187"/>
            <a:ext cx="6220733" cy="4682531"/>
          </a:xfrm>
        </p:spPr>
        <p:txBody>
          <a:bodyPr>
            <a:normAutofit fontScale="85000" lnSpcReduction="10000"/>
          </a:bodyPr>
          <a:lstStyle/>
          <a:p>
            <a:pPr marL="0" indent="0">
              <a:buNone/>
            </a:pPr>
            <a:r>
              <a:rPr lang="en-US" dirty="0"/>
              <a:t> </a:t>
            </a:r>
            <a:r>
              <a:rPr lang="zh-CN" altLang="en-US" sz="2600" dirty="0"/>
              <a:t>联想之前二维线性规划的解法，算导给出了单纯形算法的一个几何直观解释：</a:t>
            </a:r>
            <a:endParaRPr lang="en-US" sz="2600" dirty="0"/>
          </a:p>
          <a:p>
            <a:pPr>
              <a:buFont typeface="Wingdings" panose="05000000000000000000" pitchFamily="2" charset="2"/>
              <a:buChar char="v"/>
            </a:pPr>
            <a:r>
              <a:rPr lang="zh-CN" altLang="en-US" sz="2600" dirty="0"/>
              <a:t> 单纯形算法从单纯形的某个顶点开始，执行顺序迭代。</a:t>
            </a:r>
            <a:endParaRPr lang="en-US" altLang="zh-CN" sz="2600" dirty="0"/>
          </a:p>
          <a:p>
            <a:pPr>
              <a:buFont typeface="Wingdings" panose="05000000000000000000" pitchFamily="2" charset="2"/>
              <a:buChar char="v"/>
            </a:pPr>
            <a:r>
              <a:rPr lang="en-US" sz="2600" dirty="0"/>
              <a:t> </a:t>
            </a:r>
            <a:r>
              <a:rPr lang="zh-CN" altLang="en-US" sz="2600" dirty="0"/>
              <a:t>每次迭代中，它沿着单纯形的一条边从当前顶点移动到一个目标值不小于当前顶点的点。</a:t>
            </a:r>
            <a:endParaRPr lang="en-US" altLang="zh-CN" sz="2600" dirty="0"/>
          </a:p>
          <a:p>
            <a:pPr>
              <a:buFont typeface="Wingdings" panose="05000000000000000000" pitchFamily="2" charset="2"/>
              <a:buChar char="v"/>
            </a:pPr>
            <a:r>
              <a:rPr lang="en-US" sz="2600" dirty="0"/>
              <a:t> </a:t>
            </a:r>
            <a:r>
              <a:rPr lang="zh-CN" altLang="en-US" sz="2600" dirty="0"/>
              <a:t>最终会到达一个局部最优值，由于单纯形是凸的，所以局部最优就是全局最优。</a:t>
            </a:r>
            <a:endParaRPr lang="en-US" altLang="zh-CN" sz="2600" dirty="0"/>
          </a:p>
          <a:p>
            <a:pPr marL="0" indent="0">
              <a:buNone/>
            </a:pPr>
            <a:r>
              <a:rPr lang="zh-CN" altLang="en-US" sz="2600" dirty="0"/>
              <a:t>由于人类难以理解高维空间，这个解释可能并不是很直观，等学完代数视角的单纯形算法后，可以回头再来品味一下这个几何的解释</a:t>
            </a:r>
            <a:endParaRPr lang="en-US" sz="2600" dirty="0"/>
          </a:p>
        </p:txBody>
      </p:sp>
      <p:pic>
        <p:nvPicPr>
          <p:cNvPr id="4" name="图片 3"/>
          <p:cNvPicPr>
            <a:picLocks noChangeAspect="1"/>
          </p:cNvPicPr>
          <p:nvPr/>
        </p:nvPicPr>
        <p:blipFill rotWithShape="1">
          <a:blip r:embed="rId2"/>
          <a:srcRect r="7176" b="-3"/>
          <a:stretch/>
        </p:blipFill>
        <p:spPr>
          <a:xfrm>
            <a:off x="7244861" y="2084832"/>
            <a:ext cx="4139922" cy="3679932"/>
          </a:xfrm>
          <a:prstGeom prst="rect">
            <a:avLst/>
          </a:prstGeom>
        </p:spPr>
      </p:pic>
    </p:spTree>
    <p:extLst>
      <p:ext uri="{BB962C8B-B14F-4D97-AF65-F5344CB8AC3E}">
        <p14:creationId xmlns:p14="http://schemas.microsoft.com/office/powerpoint/2010/main" val="308926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单纯形算法</a:t>
            </a:r>
            <a:endParaRPr lang="en-US" dirty="0"/>
          </a:p>
        </p:txBody>
      </p:sp>
      <p:sp>
        <p:nvSpPr>
          <p:cNvPr id="3" name="内容占位符 2"/>
          <p:cNvSpPr>
            <a:spLocks noGrp="1"/>
          </p:cNvSpPr>
          <p:nvPr>
            <p:ph idx="1"/>
          </p:nvPr>
        </p:nvSpPr>
        <p:spPr>
          <a:xfrm>
            <a:off x="1024129" y="2084832"/>
            <a:ext cx="9720071" cy="4727750"/>
          </a:xfrm>
        </p:spPr>
        <p:txBody>
          <a:bodyPr>
            <a:normAutofit/>
          </a:bodyPr>
          <a:lstStyle/>
          <a:p>
            <a:pPr>
              <a:buFont typeface="Wingdings" panose="05000000000000000000" pitchFamily="2" charset="2"/>
              <a:buChar char="v"/>
            </a:pPr>
            <a:r>
              <a:rPr lang="zh-CN" altLang="en-US" sz="2600" dirty="0"/>
              <a:t>单纯形算法在代数上和高斯消元有点类似，都是从一个不容易看出解的状态开始，不停的进行等价转换，最终变成一</a:t>
            </a:r>
            <a:r>
              <a:rPr lang="zh-CN" altLang="en-US" sz="2600"/>
              <a:t>个“形式很好”</a:t>
            </a:r>
            <a:r>
              <a:rPr lang="zh-CN" altLang="en-US" sz="2600" dirty="0"/>
              <a:t>，能直接看出来许多信息的形式</a:t>
            </a:r>
            <a:endParaRPr lang="en-US" altLang="zh-CN" sz="2600" dirty="0"/>
          </a:p>
          <a:p>
            <a:pPr>
              <a:buFont typeface="Wingdings" panose="05000000000000000000" pitchFamily="2" charset="2"/>
              <a:buChar char="v"/>
            </a:pPr>
            <a:endParaRPr lang="en-US" altLang="zh-CN" sz="2600" dirty="0"/>
          </a:p>
          <a:p>
            <a:pPr>
              <a:buFont typeface="Wingdings" panose="05000000000000000000" pitchFamily="2" charset="2"/>
              <a:buChar char="v"/>
            </a:pPr>
            <a:r>
              <a:rPr lang="en-US" altLang="zh-CN" sz="2600" dirty="0"/>
              <a:t> </a:t>
            </a:r>
            <a:r>
              <a:rPr lang="zh-CN" altLang="en-US" sz="2600" dirty="0"/>
              <a:t>单纯形算法流程非常简单，我们下面从一个例子看起。</a:t>
            </a:r>
            <a:endParaRPr lang="en-US" altLang="zh-CN" sz="2600" dirty="0"/>
          </a:p>
          <a:p>
            <a:pPr marL="0" indent="0">
              <a:buNone/>
            </a:pPr>
            <a:endParaRPr lang="en-US" altLang="zh-CN" sz="2600" dirty="0"/>
          </a:p>
        </p:txBody>
      </p:sp>
    </p:spTree>
    <p:extLst>
      <p:ext uri="{BB962C8B-B14F-4D97-AF65-F5344CB8AC3E}">
        <p14:creationId xmlns:p14="http://schemas.microsoft.com/office/powerpoint/2010/main" val="1290392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solidFill>
                  <a:prstClr val="black">
                    <a:lumMod val="95000"/>
                    <a:lumOff val="5000"/>
                  </a:prstClr>
                </a:solidFill>
              </a:rPr>
              <a:t>单纯形算法</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=30−</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=24−2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=36−4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endParaRPr lang="en-US" sz="240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blipFill>
                <a:blip r:embed="rId3"/>
                <a:stretch>
                  <a:fillRect l="-1026"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89320" y="1748413"/>
                <a:ext cx="4754880" cy="4932736"/>
              </a:xfrm>
            </p:spPr>
            <p:txBody>
              <a:bodyPr/>
              <a:lstStyle/>
              <a:p>
                <a:pPr>
                  <a:lnSpc>
                    <a:spcPct val="120000"/>
                  </a:lnSpc>
                  <a:buFont typeface="Wingdings" panose="05000000000000000000" pitchFamily="2" charset="2"/>
                  <a:buChar char="v"/>
                </a:pPr>
                <a:r>
                  <a:rPr lang="en-US" sz="2400" dirty="0"/>
                  <a:t> </a:t>
                </a:r>
                <a:r>
                  <a:rPr lang="zh-CN" altLang="en-US" sz="2400" b="1" dirty="0"/>
                  <a:t>基本解</a:t>
                </a:r>
                <a:r>
                  <a:rPr lang="zh-CN" altLang="en-US" sz="2400" dirty="0"/>
                  <a:t>：</a:t>
                </a:r>
                <a:r>
                  <a:rPr lang="en-US" sz="2400" dirty="0"/>
                  <a:t> </a:t>
                </a:r>
                <a:r>
                  <a:rPr lang="zh-CN" altLang="en-US" sz="2400" dirty="0"/>
                  <a:t>将所有非基本变量（等式右边的）设为 </a:t>
                </a:r>
                <a14:m>
                  <m:oMath xmlns:m="http://schemas.openxmlformats.org/officeDocument/2006/math">
                    <m:r>
                      <a:rPr lang="en-US" altLang="zh-CN" sz="2400" i="1" dirty="0">
                        <a:latin typeface="Cambria Math" panose="02040503050406030204" pitchFamily="18" charset="0"/>
                      </a:rPr>
                      <m:t>0</m:t>
                    </m:r>
                  </m:oMath>
                </a14:m>
                <a:r>
                  <a:rPr lang="zh-CN" altLang="en-US" sz="2400" dirty="0"/>
                  <a:t>，然后计算出基本变量（等式左边的）的值。若该基本解可行，则称其为一个</a:t>
                </a:r>
                <a:r>
                  <a:rPr lang="zh-CN" altLang="en-US" sz="2400" b="1" dirty="0"/>
                  <a:t>可行基本解。</a:t>
                </a:r>
                <a:r>
                  <a:rPr lang="zh-CN" altLang="en-US" sz="2400" dirty="0"/>
                  <a:t>我们之后将重点关注基本解。</a:t>
                </a:r>
                <a:endParaRPr lang="en-US" altLang="zh-CN" sz="2400" b="1" dirty="0"/>
              </a:p>
              <a:p>
                <a:pPr>
                  <a:lnSpc>
                    <a:spcPct val="120000"/>
                  </a:lnSpc>
                  <a:buFont typeface="Wingdings" panose="05000000000000000000" pitchFamily="2" charset="2"/>
                  <a:buChar char="v"/>
                </a:pPr>
                <a:r>
                  <a:rPr lang="en-US" altLang="zh-CN" sz="2400" b="1" dirty="0"/>
                  <a:t> </a:t>
                </a:r>
                <a:r>
                  <a:rPr lang="zh-CN" altLang="en-US" sz="2400" dirty="0"/>
                  <a:t>例</a:t>
                </a:r>
                <a:r>
                  <a:rPr lang="en-US" altLang="zh-CN" sz="2400" dirty="0"/>
                  <a:t>5</a:t>
                </a:r>
                <a:r>
                  <a:rPr lang="zh-CN" altLang="en-US" sz="2400" dirty="0"/>
                  <a:t>中，基本解为一组可行解</a:t>
                </a:r>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0,0,0,30,24,36</m:t>
                        </m:r>
                      </m:e>
                    </m:d>
                  </m:oMath>
                </a14:m>
                <a:r>
                  <a:rPr lang="en-US" altLang="zh-CN" sz="2400" dirty="0"/>
                  <a:t> </a:t>
                </a:r>
                <a:r>
                  <a:rPr lang="zh-CN" altLang="en-US" sz="2400" dirty="0"/>
                  <a:t>，目标函数值为 </a:t>
                </a:r>
                <a14:m>
                  <m:oMath xmlns:m="http://schemas.openxmlformats.org/officeDocument/2006/math">
                    <m:r>
                      <a:rPr lang="en-US" altLang="zh-CN" sz="2400" b="0" i="1" smtClean="0">
                        <a:latin typeface="Cambria Math" panose="02040503050406030204" pitchFamily="18" charset="0"/>
                      </a:rPr>
                      <m:t>0</m:t>
                    </m:r>
                  </m:oMath>
                </a14:m>
                <a:endParaRPr lang="en-US" altLang="zh-CN" sz="2400"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89320" y="1748413"/>
                <a:ext cx="4754880" cy="4932736"/>
              </a:xfrm>
              <a:blipFill>
                <a:blip r:embed="rId4"/>
                <a:stretch>
                  <a:fillRect l="-2692" r="-2821"/>
                </a:stretch>
              </a:blipFill>
            </p:spPr>
            <p:txBody>
              <a:bodyPr/>
              <a:lstStyle/>
              <a:p>
                <a:r>
                  <a:rPr lang="en-US">
                    <a:noFill/>
                  </a:rPr>
                  <a:t> </a:t>
                </a:r>
              </a:p>
            </p:txBody>
          </p:sp>
        </mc:Fallback>
      </mc:AlternateContent>
    </p:spTree>
    <p:extLst>
      <p:ext uri="{BB962C8B-B14F-4D97-AF65-F5344CB8AC3E}">
        <p14:creationId xmlns:p14="http://schemas.microsoft.com/office/powerpoint/2010/main" val="1456519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prstClr val="black">
                    <a:lumMod val="95000"/>
                    <a:lumOff val="5000"/>
                  </a:prstClr>
                </a:solidFill>
              </a:rPr>
              <a:t>转动 </a:t>
            </a:r>
            <a:r>
              <a:rPr lang="en-US" altLang="zh-CN" dirty="0">
                <a:solidFill>
                  <a:prstClr val="black">
                    <a:lumMod val="95000"/>
                    <a:lumOff val="5000"/>
                  </a:prstClr>
                </a:solidFill>
                <a:latin typeface="Times New Roman" panose="02020603050405020304" pitchFamily="18" charset="0"/>
                <a:cs typeface="Times New Roman" panose="02020603050405020304" pitchFamily="18" charset="0"/>
              </a:rPr>
              <a:t>(Pivot)</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2295848"/>
                <a:ext cx="4754880" cy="4023360"/>
              </a:xfrm>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=30−</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=24−2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=36−4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endParaRPr lang="en-US" sz="240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2295848"/>
                <a:ext cx="4754880" cy="4023360"/>
              </a:xfrm>
              <a:blipFill>
                <a:blip r:embed="rId3"/>
                <a:stretch>
                  <a:fillRect l="-1026"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79272" y="886667"/>
                <a:ext cx="5616526" cy="6272784"/>
              </a:xfrm>
            </p:spPr>
            <p:txBody>
              <a:bodyPr>
                <a:normAutofit/>
              </a:bodyPr>
              <a:lstStyle/>
              <a:p>
                <a:pPr>
                  <a:lnSpc>
                    <a:spcPct val="120000"/>
                  </a:lnSpc>
                  <a:buFont typeface="Wingdings" panose="05000000000000000000" pitchFamily="2" charset="2"/>
                  <a:buChar char="v"/>
                </a:pPr>
                <a:r>
                  <a:rPr lang="en-US" dirty="0"/>
                  <a:t> </a:t>
                </a:r>
                <a:r>
                  <a:rPr lang="zh-CN" altLang="en-US" dirty="0"/>
                  <a:t>从基本解开始，想要增大 </a:t>
                </a:r>
                <a14:m>
                  <m:oMath xmlns:m="http://schemas.openxmlformats.org/officeDocument/2006/math">
                    <m:r>
                      <a:rPr lang="en-US" altLang="zh-CN" b="0" i="1" smtClean="0">
                        <a:latin typeface="Cambria Math" panose="02040503050406030204" pitchFamily="18" charset="0"/>
                      </a:rPr>
                      <m:t>𝑧</m:t>
                    </m:r>
                  </m:oMath>
                </a14:m>
                <a:r>
                  <a:rPr lang="en-US" altLang="zh-CN" dirty="0"/>
                  <a:t> </a:t>
                </a:r>
                <a:r>
                  <a:rPr lang="zh-CN" altLang="en-US" dirty="0"/>
                  <a:t>的值，第一直觉就是增大目标函数中系数为正的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oMath>
                </a14:m>
                <a:r>
                  <a:rPr lang="zh-CN" altLang="en-US" dirty="0"/>
                  <a:t>的值。现在我们每次考虑增加一个变量。</a:t>
                </a:r>
                <a:endParaRPr lang="en-US" altLang="zh-CN" dirty="0"/>
              </a:p>
              <a:p>
                <a:pPr>
                  <a:lnSpc>
                    <a:spcPct val="120000"/>
                  </a:lnSpc>
                  <a:buFont typeface="Wingdings" panose="05000000000000000000" pitchFamily="2" charset="2"/>
                  <a:buChar char="v"/>
                </a:pPr>
                <a:r>
                  <a:rPr lang="en-US" altLang="zh-CN" dirty="0"/>
                  <a:t> </a:t>
                </a:r>
                <a:r>
                  <a:rPr lang="zh-CN" altLang="en-US" dirty="0"/>
                  <a:t>比如想要增加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r>
                  <a:rPr lang="zh-CN" altLang="en-US" dirty="0"/>
                  <a:t>的值，并且贪心的想让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 增加尽量多。但是假设我们令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r>
                  <a:rPr lang="zh-CN" altLang="en-US" dirty="0"/>
                  <a:t>取值为 </a:t>
                </a:r>
                <a14:m>
                  <m:oMath xmlns:m="http://schemas.openxmlformats.org/officeDocument/2006/math">
                    <m:r>
                      <a:rPr lang="en-US" altLang="zh-CN" b="0" i="1" smtClean="0">
                        <a:latin typeface="Cambria Math" panose="02040503050406030204" pitchFamily="18" charset="0"/>
                      </a:rPr>
                      <m:t>10</m:t>
                    </m:r>
                  </m:oMath>
                </a14:m>
                <a:r>
                  <a:rPr lang="en-US" altLang="zh-CN" dirty="0"/>
                  <a:t> </a:t>
                </a:r>
                <a:r>
                  <a:rPr lang="zh-CN" altLang="en-US" dirty="0"/>
                  <a:t>，则根据第三个等式，解得</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=−4</m:t>
                    </m:r>
                    <m:r>
                      <a:rPr lang="zh-CN" altLang="en-US" i="1">
                        <a:latin typeface="Cambria Math" panose="02040503050406030204" pitchFamily="18" charset="0"/>
                      </a:rPr>
                      <m:t>，</m:t>
                    </m:r>
                  </m:oMath>
                </a14:m>
                <a:r>
                  <a:rPr lang="zh-CN" altLang="en-US" dirty="0"/>
                  <a:t>违反了非负约束！</a:t>
                </a:r>
                <a:endParaRPr lang="en-US" altLang="zh-CN" dirty="0"/>
              </a:p>
              <a:p>
                <a:pPr>
                  <a:lnSpc>
                    <a:spcPct val="120000"/>
                  </a:lnSpc>
                  <a:buFont typeface="Wingdings" panose="05000000000000000000" pitchFamily="2" charset="2"/>
                  <a:buChar char="v"/>
                </a:pPr>
                <a:r>
                  <a:rPr lang="en-US" altLang="zh-CN" dirty="0"/>
                  <a:t> </a:t>
                </a:r>
                <a:r>
                  <a:rPr lang="zh-CN" altLang="en-US" dirty="0"/>
                  <a:t>需要找到一个等式，它是限制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r>
                  <a:rPr lang="zh-CN" altLang="en-US" dirty="0"/>
                  <a:t>继续增大的瓶颈，称这个等式约束是最</a:t>
                </a:r>
                <a:r>
                  <a:rPr lang="zh-CN" altLang="en-US" b="1" dirty="0"/>
                  <a:t>紧</a:t>
                </a:r>
                <a:r>
                  <a:rPr lang="zh-CN" altLang="en-US" dirty="0"/>
                  <a:t>的。</a:t>
                </a:r>
                <a:endParaRPr lang="en-US" altLang="zh-CN" dirty="0"/>
              </a:p>
              <a:p>
                <a:pPr>
                  <a:buFont typeface="Wingdings" panose="05000000000000000000" pitchFamily="2" charset="2"/>
                  <a:buChar char="v"/>
                </a:pPr>
                <a:r>
                  <a:rPr lang="en-US" altLang="zh-CN" b="1" dirty="0"/>
                  <a:t> </a:t>
                </a:r>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i="1" dirty="0"/>
                  <a:t> </a:t>
                </a:r>
                <a:r>
                  <a:rPr lang="zh-CN" altLang="en-US" dirty="0"/>
                  <a:t>，第三个等式是最紧的，它限制了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≤9</m:t>
                    </m:r>
                  </m:oMath>
                </a14:m>
                <a:r>
                  <a:rPr lang="en-US" i="1" dirty="0"/>
                  <a:t> </a:t>
                </a:r>
                <a:r>
                  <a:rPr lang="zh-CN" altLang="en-US" dirty="0"/>
                  <a:t>。为了得到一个</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=9</m:t>
                    </m:r>
                  </m:oMath>
                </a14:m>
                <a:r>
                  <a:rPr lang="zh-CN" altLang="en-US" dirty="0"/>
                  <a:t> 的基本解，我们把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dirty="0"/>
                  <a:t> </a:t>
                </a:r>
                <a:r>
                  <a:rPr lang="zh-CN" altLang="en-US" dirty="0"/>
                  <a:t>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6</m:t>
                        </m:r>
                      </m:sub>
                    </m:sSub>
                  </m:oMath>
                </a14:m>
                <a:r>
                  <a:rPr lang="en-US" dirty="0"/>
                  <a:t> </a:t>
                </a:r>
                <a:r>
                  <a:rPr lang="zh-CN" altLang="en-US" dirty="0"/>
                  <a:t>位置互换。</a:t>
                </a:r>
                <a:endParaRPr lang="en-US"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79272" y="886667"/>
                <a:ext cx="5616526" cy="6272784"/>
              </a:xfrm>
              <a:blipFill>
                <a:blip r:embed="rId4"/>
                <a:stretch>
                  <a:fillRect l="-2063" r="-1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577792" y="5355605"/>
                <a:ext cx="3647552" cy="7224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1</m:t>
                          </m:r>
                        </m:sub>
                      </m:sSub>
                      <m:r>
                        <a:rPr lang="en-US" sz="2400" b="0" i="1" smtClean="0">
                          <a:solidFill>
                            <a:srgbClr val="00B050"/>
                          </a:solidFill>
                          <a:latin typeface="Cambria Math" panose="02040503050406030204" pitchFamily="18" charset="0"/>
                        </a:rPr>
                        <m:t>=9−</m:t>
                      </m:r>
                      <m:f>
                        <m:fPr>
                          <m:ctrlPr>
                            <a:rPr lang="en-US" sz="2400" b="0" i="1" smtClean="0">
                              <a:solidFill>
                                <a:srgbClr val="00B050"/>
                              </a:solidFill>
                              <a:latin typeface="Cambria Math" panose="02040503050406030204" pitchFamily="18" charset="0"/>
                            </a:rPr>
                          </m:ctrlPr>
                        </m:fPr>
                        <m:num>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2</m:t>
                              </m:r>
                            </m:sub>
                          </m:sSub>
                        </m:num>
                        <m:den>
                          <m:r>
                            <a:rPr lang="en-US" sz="2400" b="0" i="1" smtClean="0">
                              <a:solidFill>
                                <a:srgbClr val="00B050"/>
                              </a:solidFill>
                              <a:latin typeface="Cambria Math" panose="02040503050406030204" pitchFamily="18" charset="0"/>
                            </a:rPr>
                            <m:t>4</m:t>
                          </m:r>
                        </m:den>
                      </m:f>
                      <m:r>
                        <a:rPr lang="en-US" sz="2400" b="0" i="1" smtClean="0">
                          <a:solidFill>
                            <a:srgbClr val="00B050"/>
                          </a:solidFill>
                          <a:latin typeface="Cambria Math" panose="02040503050406030204" pitchFamily="18" charset="0"/>
                        </a:rPr>
                        <m:t>−</m:t>
                      </m:r>
                      <m:f>
                        <m:fPr>
                          <m:ctrlPr>
                            <a:rPr lang="en-US" sz="2400" b="0" i="1" smtClean="0">
                              <a:solidFill>
                                <a:srgbClr val="00B050"/>
                              </a:solidFill>
                              <a:latin typeface="Cambria Math" panose="02040503050406030204" pitchFamily="18" charset="0"/>
                            </a:rPr>
                          </m:ctrlPr>
                        </m:fPr>
                        <m:num>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3</m:t>
                              </m:r>
                            </m:sub>
                          </m:sSub>
                        </m:num>
                        <m:den>
                          <m:r>
                            <a:rPr lang="en-US" sz="2400" b="0" i="1" smtClean="0">
                              <a:solidFill>
                                <a:srgbClr val="00B050"/>
                              </a:solidFill>
                              <a:latin typeface="Cambria Math" panose="02040503050406030204" pitchFamily="18" charset="0"/>
                            </a:rPr>
                            <m:t>2</m:t>
                          </m:r>
                        </m:den>
                      </m:f>
                      <m:r>
                        <a:rPr lang="en-US" sz="2400" b="0" i="1" smtClean="0">
                          <a:solidFill>
                            <a:srgbClr val="00B050"/>
                          </a:solidFill>
                          <a:latin typeface="Cambria Math" panose="02040503050406030204" pitchFamily="18" charset="0"/>
                        </a:rPr>
                        <m:t>−</m:t>
                      </m:r>
                      <m:f>
                        <m:fPr>
                          <m:ctrlPr>
                            <a:rPr lang="en-US" sz="2400" b="0" i="1" smtClean="0">
                              <a:solidFill>
                                <a:srgbClr val="00B050"/>
                              </a:solidFill>
                              <a:latin typeface="Cambria Math" panose="02040503050406030204" pitchFamily="18" charset="0"/>
                            </a:rPr>
                          </m:ctrlPr>
                        </m:fPr>
                        <m:num>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6</m:t>
                              </m:r>
                            </m:sub>
                          </m:sSub>
                        </m:num>
                        <m:den>
                          <m:r>
                            <a:rPr lang="en-US" sz="2400" b="0" i="1" smtClean="0">
                              <a:solidFill>
                                <a:srgbClr val="00B050"/>
                              </a:solidFill>
                              <a:latin typeface="Cambria Math" panose="02040503050406030204" pitchFamily="18" charset="0"/>
                            </a:rPr>
                            <m:t>4</m:t>
                          </m:r>
                        </m:den>
                      </m:f>
                    </m:oMath>
                  </m:oMathPara>
                </a14:m>
                <a:endParaRPr lang="en-US" sz="2400" dirty="0">
                  <a:solidFill>
                    <a:srgbClr val="00B0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577792" y="5355605"/>
                <a:ext cx="3647552" cy="72244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prstClr val="black">
                    <a:lumMod val="95000"/>
                    <a:lumOff val="5000"/>
                  </a:prstClr>
                </a:solidFill>
              </a:rPr>
              <a:t>转动 </a:t>
            </a:r>
            <a:r>
              <a:rPr lang="en-US" altLang="zh-CN" dirty="0">
                <a:solidFill>
                  <a:prstClr val="black">
                    <a:lumMod val="95000"/>
                    <a:lumOff val="5000"/>
                  </a:prstClr>
                </a:solidFill>
                <a:latin typeface="Times New Roman" panose="02020603050405020304" pitchFamily="18" charset="0"/>
                <a:cs typeface="Times New Roman" panose="02020603050405020304" pitchFamily="18" charset="0"/>
              </a:rPr>
              <a:t>(Pivot)</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2295848"/>
                <a:ext cx="4754880" cy="4023360"/>
              </a:xfrm>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=30−</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=24−2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=36−4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oMath>
                </a14:m>
                <a:endParaRPr lang="en-US" altLang="zh-CN" sz="2400" dirty="0"/>
              </a:p>
              <a:p>
                <a:endParaRPr lang="en-US" sz="240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2295848"/>
                <a:ext cx="4754880" cy="4023360"/>
              </a:xfrm>
              <a:blipFill>
                <a:blip r:embed="rId3"/>
                <a:stretch>
                  <a:fillRect l="-1026"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79272" y="886667"/>
                <a:ext cx="5616526" cy="6272784"/>
              </a:xfrm>
            </p:spPr>
            <p:txBody>
              <a:bodyPr>
                <a:normAutofit/>
              </a:bodyPr>
              <a:lstStyle/>
              <a:p>
                <a:pPr>
                  <a:lnSpc>
                    <a:spcPct val="120000"/>
                  </a:lnSpc>
                  <a:buFont typeface="Wingdings" panose="05000000000000000000" pitchFamily="2" charset="2"/>
                  <a:buChar char="v"/>
                </a:pPr>
                <a:r>
                  <a:rPr lang="en-US" dirty="0"/>
                  <a:t> </a:t>
                </a:r>
                <a:r>
                  <a:rPr lang="zh-CN" altLang="en-US" dirty="0"/>
                  <a:t>然后我们再把目标函数中和其它等式中的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dirty="0"/>
                  <a:t> </a:t>
                </a:r>
                <a:r>
                  <a:rPr lang="zh-CN" altLang="en-US" dirty="0"/>
                  <a:t>用等式右侧的内容替换掉</a:t>
                </a:r>
                <a:endParaRPr lang="en-US"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79272" y="886667"/>
                <a:ext cx="5616526" cy="6272784"/>
              </a:xfrm>
              <a:blipFill>
                <a:blip r:embed="rId4"/>
                <a:stretch>
                  <a:fillRect l="-2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577792" y="5355605"/>
                <a:ext cx="3647552" cy="7224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1</m:t>
                          </m:r>
                        </m:sub>
                      </m:sSub>
                      <m:r>
                        <a:rPr lang="en-US" sz="2400" b="0" i="1" smtClean="0">
                          <a:solidFill>
                            <a:srgbClr val="00B050"/>
                          </a:solidFill>
                          <a:latin typeface="Cambria Math" panose="02040503050406030204" pitchFamily="18" charset="0"/>
                        </a:rPr>
                        <m:t>=9−</m:t>
                      </m:r>
                      <m:f>
                        <m:fPr>
                          <m:ctrlPr>
                            <a:rPr lang="en-US" sz="2400" b="0" i="1" smtClean="0">
                              <a:solidFill>
                                <a:srgbClr val="00B050"/>
                              </a:solidFill>
                              <a:latin typeface="Cambria Math" panose="02040503050406030204" pitchFamily="18" charset="0"/>
                            </a:rPr>
                          </m:ctrlPr>
                        </m:fPr>
                        <m:num>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2</m:t>
                              </m:r>
                            </m:sub>
                          </m:sSub>
                        </m:num>
                        <m:den>
                          <m:r>
                            <a:rPr lang="en-US" sz="2400" b="0" i="1" smtClean="0">
                              <a:solidFill>
                                <a:srgbClr val="00B050"/>
                              </a:solidFill>
                              <a:latin typeface="Cambria Math" panose="02040503050406030204" pitchFamily="18" charset="0"/>
                            </a:rPr>
                            <m:t>4</m:t>
                          </m:r>
                        </m:den>
                      </m:f>
                      <m:r>
                        <a:rPr lang="en-US" sz="2400" b="0" i="1" smtClean="0">
                          <a:solidFill>
                            <a:srgbClr val="00B050"/>
                          </a:solidFill>
                          <a:latin typeface="Cambria Math" panose="02040503050406030204" pitchFamily="18" charset="0"/>
                        </a:rPr>
                        <m:t>−</m:t>
                      </m:r>
                      <m:f>
                        <m:fPr>
                          <m:ctrlPr>
                            <a:rPr lang="en-US" sz="2400" b="0" i="1" smtClean="0">
                              <a:solidFill>
                                <a:srgbClr val="00B050"/>
                              </a:solidFill>
                              <a:latin typeface="Cambria Math" panose="02040503050406030204" pitchFamily="18" charset="0"/>
                            </a:rPr>
                          </m:ctrlPr>
                        </m:fPr>
                        <m:num>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3</m:t>
                              </m:r>
                            </m:sub>
                          </m:sSub>
                        </m:num>
                        <m:den>
                          <m:r>
                            <a:rPr lang="en-US" sz="2400" b="0" i="1" smtClean="0">
                              <a:solidFill>
                                <a:srgbClr val="00B050"/>
                              </a:solidFill>
                              <a:latin typeface="Cambria Math" panose="02040503050406030204" pitchFamily="18" charset="0"/>
                            </a:rPr>
                            <m:t>2</m:t>
                          </m:r>
                        </m:den>
                      </m:f>
                      <m:r>
                        <a:rPr lang="en-US" sz="2400" b="0" i="1" smtClean="0">
                          <a:solidFill>
                            <a:srgbClr val="00B050"/>
                          </a:solidFill>
                          <a:latin typeface="Cambria Math" panose="02040503050406030204" pitchFamily="18" charset="0"/>
                        </a:rPr>
                        <m:t>−</m:t>
                      </m:r>
                      <m:f>
                        <m:fPr>
                          <m:ctrlPr>
                            <a:rPr lang="en-US" sz="2400" b="0" i="1" smtClean="0">
                              <a:solidFill>
                                <a:srgbClr val="00B050"/>
                              </a:solidFill>
                              <a:latin typeface="Cambria Math" panose="02040503050406030204" pitchFamily="18" charset="0"/>
                            </a:rPr>
                          </m:ctrlPr>
                        </m:fPr>
                        <m:num>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𝑥</m:t>
                              </m:r>
                            </m:e>
                            <m:sub>
                              <m:r>
                                <a:rPr lang="en-US" sz="2400" b="0" i="1" smtClean="0">
                                  <a:solidFill>
                                    <a:srgbClr val="00B050"/>
                                  </a:solidFill>
                                  <a:latin typeface="Cambria Math" panose="02040503050406030204" pitchFamily="18" charset="0"/>
                                </a:rPr>
                                <m:t>6</m:t>
                              </m:r>
                            </m:sub>
                          </m:sSub>
                        </m:num>
                        <m:den>
                          <m:r>
                            <a:rPr lang="en-US" sz="2400" b="0" i="1" smtClean="0">
                              <a:solidFill>
                                <a:srgbClr val="00B050"/>
                              </a:solidFill>
                              <a:latin typeface="Cambria Math" panose="02040503050406030204" pitchFamily="18" charset="0"/>
                            </a:rPr>
                            <m:t>4</m:t>
                          </m:r>
                        </m:den>
                      </m:f>
                    </m:oMath>
                  </m:oMathPara>
                </a14:m>
                <a:endParaRPr lang="en-US" sz="2400" dirty="0">
                  <a:solidFill>
                    <a:srgbClr val="00B0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577792" y="5355605"/>
                <a:ext cx="3647552" cy="72244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699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prstClr val="black">
                    <a:lumMod val="95000"/>
                    <a:lumOff val="5000"/>
                  </a:prstClr>
                </a:solidFill>
              </a:rPr>
              <a:t>转动 </a:t>
            </a:r>
            <a:r>
              <a:rPr lang="en-US" altLang="zh-CN" dirty="0">
                <a:solidFill>
                  <a:prstClr val="black">
                    <a:lumMod val="95000"/>
                    <a:lumOff val="5000"/>
                  </a:prstClr>
                </a:solidFill>
                <a:latin typeface="Times New Roman" panose="02020603050405020304" pitchFamily="18" charset="0"/>
                <a:cs typeface="Times New Roman" panose="02020603050405020304" pitchFamily="18" charset="0"/>
              </a:rPr>
              <a:t>(Pivot)</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2295848"/>
                <a:ext cx="4754880" cy="4023360"/>
              </a:xfrm>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=27+</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num>
                      <m:den>
                        <m:r>
                          <a:rPr lang="en-US" altLang="zh-CN" sz="2400" b="0" i="1" smtClean="0">
                            <a:latin typeface="Cambria Math" panose="02040503050406030204" pitchFamily="18" charset="0"/>
                          </a:rPr>
                          <m:t>4</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6</m:t>
                            </m:r>
                          </m:sub>
                        </m:sSub>
                      </m:num>
                      <m:den>
                        <m:r>
                          <a:rPr lang="en-US" altLang="zh-CN" sz="2400" b="0" i="1" smtClean="0">
                            <a:latin typeface="Cambria Math" panose="02040503050406030204" pitchFamily="18" charset="0"/>
                          </a:rPr>
                          <m:t>4</m:t>
                        </m:r>
                      </m:den>
                    </m:f>
                  </m:oMath>
                </a14:m>
                <a:endParaRPr lang="en-US" altLang="zh-CN" sz="240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=21−</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num>
                      <m:den>
                        <m:r>
                          <a:rPr lang="en-US" altLang="zh-CN" sz="2400" b="0" i="1" smtClean="0">
                            <a:latin typeface="Cambria Math" panose="02040503050406030204" pitchFamily="18" charset="0"/>
                          </a:rPr>
                          <m:t>4</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6</m:t>
                            </m:r>
                          </m:sub>
                        </m:sSub>
                      </m:num>
                      <m:den>
                        <m:r>
                          <a:rPr lang="en-US" altLang="zh-CN" sz="2400" b="0" i="1" smtClean="0">
                            <a:latin typeface="Cambria Math" panose="02040503050406030204" pitchFamily="18" charset="0"/>
                          </a:rPr>
                          <m:t>4</m:t>
                        </m:r>
                      </m:den>
                    </m:f>
                  </m:oMath>
                </a14:m>
                <a:endParaRPr lang="en-US" altLang="zh-CN" sz="2400" b="0" dirty="0"/>
              </a:p>
              <a:p>
                <a:pPr algn="ct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=6−</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6</m:t>
                            </m:r>
                          </m:sub>
                        </m:sSub>
                      </m:num>
                      <m:den>
                        <m:r>
                          <a:rPr lang="en-US" altLang="zh-CN" sz="2400" b="0" i="1" smtClean="0">
                            <a:latin typeface="Cambria Math" panose="02040503050406030204" pitchFamily="18" charset="0"/>
                          </a:rPr>
                          <m:t>2</m:t>
                        </m:r>
                      </m:den>
                    </m:f>
                  </m:oMath>
                </a14:m>
                <a:endParaRPr lang="en-US" altLang="zh-CN" sz="2400" b="0" dirty="0"/>
              </a:p>
              <a:p>
                <a:pPr algn="ct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1</m:t>
                        </m:r>
                      </m:sub>
                    </m:sSub>
                    <m:r>
                      <a:rPr lang="en-US" sz="2400" i="1">
                        <a:solidFill>
                          <a:srgbClr val="00B050"/>
                        </a:solidFill>
                        <a:latin typeface="Cambria Math" panose="02040503050406030204" pitchFamily="18" charset="0"/>
                      </a:rPr>
                      <m:t>=9−</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2</m:t>
                            </m:r>
                          </m:sub>
                        </m:sSub>
                      </m:num>
                      <m:den>
                        <m:r>
                          <a:rPr lang="en-US" sz="2400" i="1">
                            <a:solidFill>
                              <a:srgbClr val="00B050"/>
                            </a:solidFill>
                            <a:latin typeface="Cambria Math" panose="02040503050406030204" pitchFamily="18" charset="0"/>
                          </a:rPr>
                          <m:t>4</m:t>
                        </m:r>
                      </m:den>
                    </m:f>
                    <m:r>
                      <a:rPr lang="en-US" sz="2400" i="1">
                        <a:solidFill>
                          <a:srgbClr val="00B050"/>
                        </a:solidFill>
                        <a:latin typeface="Cambria Math" panose="02040503050406030204" pitchFamily="18" charset="0"/>
                      </a:rPr>
                      <m:t>−</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3</m:t>
                            </m:r>
                          </m:sub>
                        </m:sSub>
                      </m:num>
                      <m:den>
                        <m:r>
                          <a:rPr lang="en-US" sz="2400" i="1">
                            <a:solidFill>
                              <a:srgbClr val="00B050"/>
                            </a:solidFill>
                            <a:latin typeface="Cambria Math" panose="02040503050406030204" pitchFamily="18" charset="0"/>
                          </a:rPr>
                          <m:t>2</m:t>
                        </m:r>
                      </m:den>
                    </m:f>
                    <m:r>
                      <a:rPr lang="en-US" sz="2400" i="1">
                        <a:solidFill>
                          <a:srgbClr val="00B050"/>
                        </a:solidFill>
                        <a:latin typeface="Cambria Math" panose="02040503050406030204" pitchFamily="18" charset="0"/>
                      </a:rPr>
                      <m:t>−</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6</m:t>
                            </m:r>
                          </m:sub>
                        </m:sSub>
                      </m:num>
                      <m:den>
                        <m:r>
                          <a:rPr lang="en-US" sz="2400" i="1">
                            <a:solidFill>
                              <a:srgbClr val="00B050"/>
                            </a:solidFill>
                            <a:latin typeface="Cambria Math" panose="02040503050406030204" pitchFamily="18" charset="0"/>
                          </a:rPr>
                          <m:t>4</m:t>
                        </m:r>
                      </m:den>
                    </m:f>
                  </m:oMath>
                </a14:m>
                <a:endParaRPr lang="en-US" sz="2400" dirty="0">
                  <a:solidFill>
                    <a:srgbClr val="00B050"/>
                  </a:solidFill>
                </a:endParaRPr>
              </a:p>
              <a:p>
                <a:pPr algn="ctr"/>
                <a:endParaRPr lang="en-US" altLang="zh-CN" sz="2400" b="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2295848"/>
                <a:ext cx="4754880" cy="4023360"/>
              </a:xfrm>
              <a:blipFill>
                <a:blip r:embed="rId3"/>
                <a:stretch>
                  <a:fillRect l="-1026"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6039562" y="1171136"/>
                <a:ext cx="5616526" cy="6272784"/>
              </a:xfrm>
            </p:spPr>
            <p:txBody>
              <a:bodyPr>
                <a:normAutofit/>
              </a:bodyPr>
              <a:lstStyle/>
              <a:p>
                <a:pPr>
                  <a:lnSpc>
                    <a:spcPct val="120000"/>
                  </a:lnSpc>
                  <a:buFont typeface="Wingdings" panose="05000000000000000000" pitchFamily="2" charset="2"/>
                  <a:buChar char="v"/>
                </a:pPr>
                <a:r>
                  <a:rPr lang="en-US" dirty="0"/>
                  <a:t> </a:t>
                </a:r>
                <a:r>
                  <a:rPr lang="zh-CN" altLang="en-US" dirty="0"/>
                  <a:t>然后我们再把目标函数中和其它等式中的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dirty="0"/>
                  <a:t> </a:t>
                </a:r>
                <a:r>
                  <a:rPr lang="zh-CN" altLang="en-US" dirty="0"/>
                  <a:t>用等式右侧的内容替换掉</a:t>
                </a:r>
                <a:endParaRPr lang="en-US" altLang="zh-CN" dirty="0"/>
              </a:p>
              <a:p>
                <a:pPr>
                  <a:lnSpc>
                    <a:spcPct val="120000"/>
                  </a:lnSpc>
                  <a:buFont typeface="Wingdings" panose="05000000000000000000" pitchFamily="2" charset="2"/>
                  <a:buChar char="v"/>
                </a:pPr>
                <a:r>
                  <a:rPr lang="en-US" dirty="0"/>
                  <a:t> </a:t>
                </a:r>
                <a:r>
                  <a:rPr lang="zh-CN" altLang="en-US" dirty="0"/>
                  <a:t>于是我们形成了一个新的等价松弛型，可以观察到以下事实：</a:t>
                </a:r>
                <a:endParaRPr lang="en-US" altLang="zh-CN" dirty="0"/>
              </a:p>
              <a:p>
                <a:pPr marL="457200" indent="-457200">
                  <a:lnSpc>
                    <a:spcPct val="120000"/>
                  </a:lnSpc>
                  <a:buFont typeface="+mj-lt"/>
                  <a:buAutoNum type="arabicPeriod"/>
                </a:pPr>
                <a:r>
                  <a:rPr lang="zh-CN" altLang="en-US" dirty="0"/>
                  <a:t>新松弛型的基本解依然合法，因为之前取的是最紧的约束</a:t>
                </a:r>
                <a:endParaRPr lang="en-US" altLang="zh-CN" dirty="0"/>
              </a:p>
              <a:p>
                <a:pPr marL="457200" indent="-457200">
                  <a:lnSpc>
                    <a:spcPct val="120000"/>
                  </a:lnSpc>
                  <a:buFont typeface="+mj-lt"/>
                  <a:buAutoNum type="arabicPeriod"/>
                </a:pPr>
                <a:r>
                  <a:rPr lang="zh-CN" altLang="en-US" dirty="0"/>
                  <a:t>新松弛型的基本解的目标值更优了</a:t>
                </a:r>
                <a:endParaRPr lang="en-US" altLang="zh-CN" dirty="0"/>
              </a:p>
              <a:p>
                <a:pPr marL="457200" indent="-457200">
                  <a:lnSpc>
                    <a:spcPct val="120000"/>
                  </a:lnSpc>
                  <a:buFont typeface="+mj-lt"/>
                  <a:buAutoNum type="arabicPeriod"/>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r>
                  <a:rPr lang="zh-CN" altLang="en-US" dirty="0"/>
                  <a:t>变成了基本变量，称它为</a:t>
                </a:r>
                <a:r>
                  <a:rPr lang="zh-CN" altLang="en-US" b="1" dirty="0"/>
                  <a:t>替入变量 </a:t>
                </a:r>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6</m:t>
                        </m:r>
                      </m:sub>
                    </m:sSub>
                  </m:oMath>
                </a14:m>
                <a:r>
                  <a:rPr lang="en-US" altLang="zh-CN" dirty="0"/>
                  <a:t> </a:t>
                </a:r>
                <a:r>
                  <a:rPr lang="zh-CN" altLang="en-US" dirty="0"/>
                  <a:t>变成了非基本变量，称它为</a:t>
                </a:r>
                <a:r>
                  <a:rPr lang="zh-CN" altLang="en-US" b="1" dirty="0"/>
                  <a:t>替出变量</a:t>
                </a:r>
                <a:endParaRPr lang="en-US" altLang="zh-CN" b="1" dirty="0"/>
              </a:p>
              <a:p>
                <a:pPr>
                  <a:buFont typeface="Wingdings" panose="05000000000000000000" pitchFamily="2" charset="2"/>
                  <a:buChar char="v"/>
                </a:pPr>
                <a:r>
                  <a:rPr lang="en-US" altLang="zh-CN" b="1" dirty="0"/>
                  <a:t> </a:t>
                </a:r>
                <a:r>
                  <a:rPr lang="zh-CN" altLang="en-US" dirty="0"/>
                  <a:t>我们将这称为一次</a:t>
                </a:r>
                <a:r>
                  <a:rPr lang="zh-CN" altLang="en-US" b="1" dirty="0">
                    <a:solidFill>
                      <a:prstClr val="black">
                        <a:lumMod val="95000"/>
                        <a:lumOff val="5000"/>
                      </a:prstClr>
                    </a:solidFill>
                  </a:rPr>
                  <a:t>转动 </a:t>
                </a:r>
                <a:r>
                  <a:rPr lang="en-US" altLang="zh-CN" b="1" dirty="0">
                    <a:solidFill>
                      <a:prstClr val="black">
                        <a:lumMod val="95000"/>
                        <a:lumOff val="5000"/>
                      </a:prstClr>
                    </a:solidFill>
                    <a:latin typeface="Times New Roman" panose="02020603050405020304" pitchFamily="18" charset="0"/>
                    <a:cs typeface="Times New Roman" panose="02020603050405020304" pitchFamily="18" charset="0"/>
                  </a:rPr>
                  <a:t>( </a:t>
                </a:r>
                <a:r>
                  <a:rPr lang="en-US" altLang="zh-CN" b="1" i="1" dirty="0">
                    <a:solidFill>
                      <a:prstClr val="black">
                        <a:lumMod val="95000"/>
                        <a:lumOff val="5000"/>
                      </a:prstClr>
                    </a:solidFill>
                    <a:latin typeface="Times New Roman" panose="02020603050405020304" pitchFamily="18" charset="0"/>
                    <a:cs typeface="Times New Roman" panose="02020603050405020304" pitchFamily="18" charset="0"/>
                  </a:rPr>
                  <a:t>Pivot </a:t>
                </a:r>
                <a:r>
                  <a:rPr lang="en-US" altLang="zh-CN" b="1" dirty="0">
                    <a:solidFill>
                      <a:prstClr val="black">
                        <a:lumMod val="95000"/>
                        <a:lumOff val="5000"/>
                      </a:prstClr>
                    </a:solidFill>
                    <a:latin typeface="Times New Roman" panose="02020603050405020304" pitchFamily="18" charset="0"/>
                    <a:cs typeface="Times New Roman" panose="02020603050405020304" pitchFamily="18" charset="0"/>
                  </a:rPr>
                  <a:t>)</a:t>
                </a:r>
                <a:r>
                  <a:rPr lang="zh-CN" altLang="en-US" dirty="0"/>
                  <a:t>操作</a:t>
                </a:r>
                <a:endParaRPr lang="en-US" altLang="zh-CN" b="1" dirty="0"/>
              </a:p>
              <a:p>
                <a:pPr>
                  <a:lnSpc>
                    <a:spcPct val="120000"/>
                  </a:lnSpc>
                  <a:buFont typeface="Wingdings" panose="05000000000000000000" pitchFamily="2" charset="2"/>
                  <a:buChar char="v"/>
                </a:pPr>
                <a:endParaRPr lang="en-US"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6039562" y="1171136"/>
                <a:ext cx="5616526" cy="6272784"/>
              </a:xfrm>
              <a:blipFill>
                <a:blip r:embed="rId4"/>
                <a:stretch>
                  <a:fillRect l="-2063" r="-1846"/>
                </a:stretch>
              </a:blipFill>
            </p:spPr>
            <p:txBody>
              <a:bodyPr/>
              <a:lstStyle/>
              <a:p>
                <a:r>
                  <a:rPr lang="en-US">
                    <a:noFill/>
                  </a:rPr>
                  <a:t> </a:t>
                </a:r>
              </a:p>
            </p:txBody>
          </p:sp>
        </mc:Fallback>
      </mc:AlternateContent>
    </p:spTree>
    <p:extLst>
      <p:ext uri="{BB962C8B-B14F-4D97-AF65-F5344CB8AC3E}">
        <p14:creationId xmlns:p14="http://schemas.microsoft.com/office/powerpoint/2010/main" val="150601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prstClr val="black">
                    <a:lumMod val="95000"/>
                    <a:lumOff val="5000"/>
                  </a:prstClr>
                </a:solidFill>
              </a:rPr>
              <a:t>转动 </a:t>
            </a:r>
            <a:r>
              <a:rPr lang="en-US" altLang="zh-CN" dirty="0">
                <a:solidFill>
                  <a:prstClr val="black">
                    <a:lumMod val="95000"/>
                    <a:lumOff val="5000"/>
                  </a:prstClr>
                </a:solidFill>
                <a:latin typeface="Times New Roman" panose="02020603050405020304" pitchFamily="18" charset="0"/>
                <a:cs typeface="Times New Roman" panose="02020603050405020304" pitchFamily="18" charset="0"/>
              </a:rPr>
              <a:t>(Pivot)</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2084832"/>
                <a:ext cx="4754880" cy="4023360"/>
              </a:xfrm>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=27+</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num>
                      <m:den>
                        <m:r>
                          <a:rPr lang="en-US" altLang="zh-CN" sz="2400" i="1">
                            <a:latin typeface="Cambria Math" panose="02040503050406030204" pitchFamily="18" charset="0"/>
                          </a:rPr>
                          <m:t>4</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3</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6</m:t>
                            </m:r>
                          </m:sub>
                        </m:sSub>
                      </m:num>
                      <m:den>
                        <m:r>
                          <a:rPr lang="en-US" altLang="zh-CN" sz="2400" i="1">
                            <a:latin typeface="Cambria Math" panose="02040503050406030204" pitchFamily="18" charset="0"/>
                          </a:rPr>
                          <m:t>4</m:t>
                        </m:r>
                      </m:den>
                    </m:f>
                  </m:oMath>
                </a14:m>
                <a:endParaRPr lang="en-US" altLang="zh-CN" sz="2400" dirty="0"/>
              </a:p>
              <a:p>
                <a:pPr algn="ct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=21−</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3</m:t>
                            </m:r>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num>
                      <m:den>
                        <m:r>
                          <a:rPr lang="en-US" altLang="zh-CN" sz="2400" i="1">
                            <a:latin typeface="Cambria Math" panose="02040503050406030204" pitchFamily="18" charset="0"/>
                          </a:rPr>
                          <m:t>4</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5</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6</m:t>
                            </m:r>
                          </m:sub>
                        </m:sSub>
                      </m:num>
                      <m:den>
                        <m:r>
                          <a:rPr lang="en-US" altLang="zh-CN" sz="2400" i="1">
                            <a:latin typeface="Cambria Math" panose="02040503050406030204" pitchFamily="18" charset="0"/>
                          </a:rPr>
                          <m:t>4</m:t>
                        </m:r>
                      </m:den>
                    </m:f>
                  </m:oMath>
                </a14:m>
                <a:endParaRPr lang="en-US" altLang="zh-CN" sz="2400" dirty="0"/>
              </a:p>
              <a:p>
                <a:pPr algn="ct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=6−</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3</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num>
                      <m:den>
                        <m:r>
                          <a:rPr lang="en-US" altLang="zh-CN" sz="2400" i="1">
                            <a:latin typeface="Cambria Math" panose="02040503050406030204" pitchFamily="18" charset="0"/>
                          </a:rPr>
                          <m:t>2</m:t>
                        </m:r>
                      </m:den>
                    </m:f>
                    <m:r>
                      <a:rPr lang="en-US" altLang="zh-CN" sz="2400" i="1">
                        <a:latin typeface="Cambria Math" panose="02040503050406030204" pitchFamily="18" charset="0"/>
                      </a:rPr>
                      <m:t>−4</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6</m:t>
                            </m:r>
                          </m:sub>
                        </m:sSub>
                      </m:num>
                      <m:den>
                        <m:r>
                          <a:rPr lang="en-US" altLang="zh-CN" sz="2400" i="1">
                            <a:latin typeface="Cambria Math" panose="02040503050406030204" pitchFamily="18" charset="0"/>
                          </a:rPr>
                          <m:t>2</m:t>
                        </m:r>
                      </m:den>
                    </m:f>
                  </m:oMath>
                </a14:m>
                <a:endParaRPr lang="en-US" altLang="zh-CN" sz="2400" dirty="0"/>
              </a:p>
              <a:p>
                <a:pPr algn="ct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1</m:t>
                        </m:r>
                      </m:sub>
                    </m:sSub>
                    <m:r>
                      <a:rPr lang="en-US" sz="2400" i="1">
                        <a:solidFill>
                          <a:srgbClr val="00B050"/>
                        </a:solidFill>
                        <a:latin typeface="Cambria Math" panose="02040503050406030204" pitchFamily="18" charset="0"/>
                      </a:rPr>
                      <m:t>=9−</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2</m:t>
                            </m:r>
                          </m:sub>
                        </m:sSub>
                      </m:num>
                      <m:den>
                        <m:r>
                          <a:rPr lang="en-US" sz="2400" i="1">
                            <a:solidFill>
                              <a:srgbClr val="00B050"/>
                            </a:solidFill>
                            <a:latin typeface="Cambria Math" panose="02040503050406030204" pitchFamily="18" charset="0"/>
                          </a:rPr>
                          <m:t>4</m:t>
                        </m:r>
                      </m:den>
                    </m:f>
                    <m:r>
                      <a:rPr lang="en-US" sz="2400" i="1">
                        <a:solidFill>
                          <a:srgbClr val="00B050"/>
                        </a:solidFill>
                        <a:latin typeface="Cambria Math" panose="02040503050406030204" pitchFamily="18" charset="0"/>
                      </a:rPr>
                      <m:t>−</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3</m:t>
                            </m:r>
                          </m:sub>
                        </m:sSub>
                      </m:num>
                      <m:den>
                        <m:r>
                          <a:rPr lang="en-US" sz="2400" i="1">
                            <a:solidFill>
                              <a:srgbClr val="00B050"/>
                            </a:solidFill>
                            <a:latin typeface="Cambria Math" panose="02040503050406030204" pitchFamily="18" charset="0"/>
                          </a:rPr>
                          <m:t>2</m:t>
                        </m:r>
                      </m:den>
                    </m:f>
                    <m:r>
                      <a:rPr lang="en-US" sz="2400" i="1">
                        <a:solidFill>
                          <a:srgbClr val="00B050"/>
                        </a:solidFill>
                        <a:latin typeface="Cambria Math" panose="02040503050406030204" pitchFamily="18" charset="0"/>
                      </a:rPr>
                      <m:t>−</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6</m:t>
                            </m:r>
                          </m:sub>
                        </m:sSub>
                      </m:num>
                      <m:den>
                        <m:r>
                          <a:rPr lang="en-US" sz="2400" i="1">
                            <a:solidFill>
                              <a:srgbClr val="00B050"/>
                            </a:solidFill>
                            <a:latin typeface="Cambria Math" panose="02040503050406030204" pitchFamily="18" charset="0"/>
                          </a:rPr>
                          <m:t>4</m:t>
                        </m:r>
                      </m:den>
                    </m:f>
                  </m:oMath>
                </a14:m>
                <a:endParaRPr lang="en-US" sz="2400" dirty="0">
                  <a:solidFill>
                    <a:srgbClr val="00B050"/>
                  </a:solidFill>
                </a:endParaRPr>
              </a:p>
              <a:p>
                <a:pPr algn="ctr"/>
                <a:endParaRPr lang="en-US" altLang="zh-CN" sz="240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2084832"/>
                <a:ext cx="4754880" cy="4023360"/>
              </a:xfrm>
              <a:blipFill>
                <a:blip r:embed="rId3"/>
                <a:stretch>
                  <a:fillRect l="-1026"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89319" y="1679946"/>
                <a:ext cx="5621433" cy="3593804"/>
              </a:xfrm>
            </p:spPr>
            <p:txBody>
              <a:bodyPr>
                <a:normAutofit fontScale="92500" lnSpcReduction="20000"/>
              </a:bodyPr>
              <a:lstStyle/>
              <a:p>
                <a:pPr marL="0" indent="0">
                  <a:lnSpc>
                    <a:spcPct val="120000"/>
                  </a:lnSpc>
                  <a:buNone/>
                </a:pPr>
                <a:endParaRPr lang="en-US" altLang="zh-CN" b="1" dirty="0"/>
              </a:p>
              <a:p>
                <a:pPr>
                  <a:lnSpc>
                    <a:spcPct val="120000"/>
                  </a:lnSpc>
                  <a:buFont typeface="Wingdings" panose="05000000000000000000" pitchFamily="2" charset="2"/>
                  <a:buChar char="v"/>
                </a:pPr>
                <a:r>
                  <a:rPr lang="zh-CN" altLang="en-US" sz="2600" i="1" dirty="0"/>
                  <a:t>“</a:t>
                </a:r>
                <a:r>
                  <a:rPr lang="zh-CN" altLang="en-US" sz="2600" dirty="0"/>
                  <a:t>称</a:t>
                </a:r>
                <a:r>
                  <a:rPr lang="en-US" altLang="zh-CN" sz="2600" dirty="0"/>
                  <a:t> </a:t>
                </a:r>
                <a14:m>
                  <m:oMath xmlns:m="http://schemas.openxmlformats.org/officeDocument/2006/math">
                    <m:sSub>
                      <m:sSubPr>
                        <m:ctrlPr>
                          <a:rPr lang="en-US" altLang="zh-CN" sz="2600" i="1">
                            <a:latin typeface="Cambria Math" panose="02040503050406030204" pitchFamily="18" charset="0"/>
                          </a:rPr>
                        </m:ctrlPr>
                      </m:sSubPr>
                      <m:e>
                        <m:r>
                          <m:rPr>
                            <m:sty m:val="p"/>
                          </m:rPr>
                          <a:rPr lang="en-US" altLang="zh-CN" sz="2600" i="0">
                            <a:latin typeface="Cambria Math" panose="02040503050406030204" pitchFamily="18" charset="0"/>
                          </a:rPr>
                          <m:t>x</m:t>
                        </m:r>
                      </m:e>
                      <m:sub>
                        <m:r>
                          <m:rPr>
                            <m:sty m:val="p"/>
                          </m:rPr>
                          <a:rPr lang="en-US" altLang="zh-CN" sz="2600" i="0">
                            <a:latin typeface="Cambria Math" panose="02040503050406030204" pitchFamily="18" charset="0"/>
                          </a:rPr>
                          <m:t>n</m:t>
                        </m:r>
                        <m:r>
                          <a:rPr lang="en-US" altLang="zh-CN" sz="2600" i="0">
                            <a:latin typeface="Cambria Math" panose="02040503050406030204" pitchFamily="18" charset="0"/>
                          </a:rPr>
                          <m:t>+</m:t>
                        </m:r>
                        <m:r>
                          <m:rPr>
                            <m:sty m:val="p"/>
                          </m:rPr>
                          <a:rPr lang="en-US" altLang="zh-CN" sz="2600" i="0">
                            <a:latin typeface="Cambria Math" panose="02040503050406030204" pitchFamily="18" charset="0"/>
                          </a:rPr>
                          <m:t>i</m:t>
                        </m:r>
                      </m:sub>
                    </m:sSub>
                  </m:oMath>
                </a14:m>
                <a:r>
                  <a:rPr lang="en-US" sz="2600" dirty="0"/>
                  <a:t> </a:t>
                </a:r>
                <a:r>
                  <a:rPr lang="zh-CN" altLang="en-US" sz="2600" dirty="0"/>
                  <a:t>为一个</a:t>
                </a:r>
                <a:r>
                  <a:rPr lang="zh-CN" altLang="en-US" sz="2600" b="1" dirty="0"/>
                  <a:t>松弛变量</a:t>
                </a:r>
                <a:r>
                  <a:rPr lang="zh-CN" altLang="en-US" sz="2600" dirty="0"/>
                  <a:t>，它度量了原不等式左右之间的</a:t>
                </a:r>
                <a:r>
                  <a:rPr lang="zh-CN" altLang="en-US" sz="2600" b="1" dirty="0"/>
                  <a:t>松弛</a:t>
                </a:r>
                <a:r>
                  <a:rPr lang="zh-CN" altLang="en-US" sz="2600" dirty="0"/>
                  <a:t>或差别”？</a:t>
                </a:r>
                <a:endParaRPr lang="en-US" altLang="zh-CN" sz="2600" dirty="0"/>
              </a:p>
              <a:p>
                <a:pPr>
                  <a:lnSpc>
                    <a:spcPct val="120000"/>
                  </a:lnSpc>
                  <a:buFont typeface="Wingdings" panose="05000000000000000000" pitchFamily="2" charset="2"/>
                  <a:buChar char="v"/>
                </a:pPr>
                <a:endParaRPr lang="en-US" altLang="zh-CN" sz="2600" dirty="0"/>
              </a:p>
              <a:p>
                <a:pPr>
                  <a:lnSpc>
                    <a:spcPct val="120000"/>
                  </a:lnSpc>
                  <a:buFont typeface="Wingdings" panose="05000000000000000000" pitchFamily="2" charset="2"/>
                  <a:buChar char="v"/>
                </a:pPr>
                <a:r>
                  <a:rPr lang="zh-CN" altLang="en-US" sz="2600" dirty="0"/>
                  <a:t> </a:t>
                </a:r>
                <a:r>
                  <a:rPr lang="zh-CN" altLang="en-US" sz="2600" b="1" dirty="0"/>
                  <a:t>松弛</a:t>
                </a:r>
                <a:r>
                  <a:rPr lang="zh-CN" altLang="en-US" sz="2600" dirty="0"/>
                  <a:t>型这“松弛”两字？</a:t>
                </a:r>
                <a:endParaRPr lang="en-US" altLang="zh-CN" sz="2600" dirty="0"/>
              </a:p>
              <a:p>
                <a:pPr>
                  <a:lnSpc>
                    <a:spcPct val="120000"/>
                  </a:lnSpc>
                  <a:buFont typeface="Wingdings" panose="05000000000000000000" pitchFamily="2" charset="2"/>
                  <a:buChar char="v"/>
                </a:pPr>
                <a:endParaRPr lang="en-US" altLang="zh-CN" sz="2600" dirty="0"/>
              </a:p>
              <a:p>
                <a:pPr>
                  <a:lnSpc>
                    <a:spcPct val="120000"/>
                  </a:lnSpc>
                  <a:buFont typeface="Wingdings" panose="05000000000000000000" pitchFamily="2" charset="2"/>
                  <a:buChar char="v"/>
                </a:pPr>
                <a:r>
                  <a:rPr lang="en-US" altLang="zh-CN" sz="2600" dirty="0"/>
                  <a:t> </a:t>
                </a:r>
                <a:r>
                  <a:rPr lang="zh-CN" altLang="en-US" sz="2600" dirty="0"/>
                  <a:t>现在是不是有了更深的理解？</a:t>
                </a:r>
                <a:endParaRPr lang="en-US" altLang="zh-CN" sz="2600"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89319" y="1679946"/>
                <a:ext cx="5621433" cy="3593804"/>
              </a:xfrm>
              <a:blipFill>
                <a:blip r:embed="rId4"/>
                <a:stretch>
                  <a:fillRect l="-2167" b="-849"/>
                </a:stretch>
              </a:blipFill>
            </p:spPr>
            <p:txBody>
              <a:bodyPr/>
              <a:lstStyle/>
              <a:p>
                <a:r>
                  <a:rPr lang="en-US">
                    <a:noFill/>
                  </a:rPr>
                  <a:t> </a:t>
                </a:r>
              </a:p>
            </p:txBody>
          </p:sp>
        </mc:Fallback>
      </mc:AlternateContent>
    </p:spTree>
    <p:extLst>
      <p:ext uri="{BB962C8B-B14F-4D97-AF65-F5344CB8AC3E}">
        <p14:creationId xmlns:p14="http://schemas.microsoft.com/office/powerpoint/2010/main" val="103477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复习考试重点</a:t>
            </a:r>
            <a:endParaRPr 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en-US" dirty="0"/>
              <a:t> </a:t>
            </a:r>
            <a:r>
              <a:rPr lang="zh-CN" altLang="en-US" dirty="0"/>
              <a:t>本节课内容不适合出题，所以不用复习</a:t>
            </a:r>
            <a:endParaRPr lang="en-US" altLang="zh-CN" dirty="0"/>
          </a:p>
          <a:p>
            <a:pPr marL="0" indent="0">
              <a:buNone/>
            </a:pPr>
            <a:endParaRPr lang="en-US" dirty="0"/>
          </a:p>
          <a:p>
            <a:pPr>
              <a:buFont typeface="Wingdings" panose="05000000000000000000" pitchFamily="2" charset="2"/>
              <a:buChar char="v"/>
            </a:pPr>
            <a:r>
              <a:rPr lang="en-US" dirty="0"/>
              <a:t> </a:t>
            </a:r>
            <a:r>
              <a:rPr lang="zh-CN" altLang="en-US" dirty="0"/>
              <a:t>这方面在</a:t>
            </a:r>
            <a:r>
              <a:rPr lang="en-US" altLang="zh-CN" dirty="0"/>
              <a:t> </a:t>
            </a:r>
            <a:r>
              <a:rPr lang="en-US" altLang="zh-CN" dirty="0">
                <a:latin typeface="Times New Roman" panose="02020603050405020304" pitchFamily="18" charset="0"/>
                <a:cs typeface="Times New Roman" panose="02020603050405020304" pitchFamily="18" charset="0"/>
              </a:rPr>
              <a:t>ACM </a:t>
            </a:r>
            <a:r>
              <a:rPr lang="zh-CN" altLang="en-US" dirty="0">
                <a:latin typeface="Times New Roman" panose="02020603050405020304" pitchFamily="18" charset="0"/>
                <a:cs typeface="Times New Roman" panose="02020603050405020304" pitchFamily="18" charset="0"/>
              </a:rPr>
              <a:t>中最常见的应用是协助网络流建图，欢迎有兴趣的同学研究一下。</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0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单纯形算法</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2084832"/>
                <a:ext cx="4754880" cy="4023360"/>
              </a:xfrm>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=27+</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num>
                      <m:den>
                        <m:r>
                          <a:rPr lang="en-US" altLang="zh-CN" sz="2400" i="1">
                            <a:latin typeface="Cambria Math" panose="02040503050406030204" pitchFamily="18" charset="0"/>
                          </a:rPr>
                          <m:t>4</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3</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6</m:t>
                            </m:r>
                          </m:sub>
                        </m:sSub>
                      </m:num>
                      <m:den>
                        <m:r>
                          <a:rPr lang="en-US" altLang="zh-CN" sz="2400" i="1">
                            <a:latin typeface="Cambria Math" panose="02040503050406030204" pitchFamily="18" charset="0"/>
                          </a:rPr>
                          <m:t>4</m:t>
                        </m:r>
                      </m:den>
                    </m:f>
                  </m:oMath>
                </a14:m>
                <a:endParaRPr lang="en-US" altLang="zh-CN" sz="2400" dirty="0"/>
              </a:p>
              <a:p>
                <a:pPr algn="ct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=21−</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3</m:t>
                            </m:r>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num>
                      <m:den>
                        <m:r>
                          <a:rPr lang="en-US" altLang="zh-CN" sz="2400" i="1">
                            <a:latin typeface="Cambria Math" panose="02040503050406030204" pitchFamily="18" charset="0"/>
                          </a:rPr>
                          <m:t>4</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5</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6</m:t>
                            </m:r>
                          </m:sub>
                        </m:sSub>
                      </m:num>
                      <m:den>
                        <m:r>
                          <a:rPr lang="en-US" altLang="zh-CN" sz="2400" i="1">
                            <a:latin typeface="Cambria Math" panose="02040503050406030204" pitchFamily="18" charset="0"/>
                          </a:rPr>
                          <m:t>4</m:t>
                        </m:r>
                      </m:den>
                    </m:f>
                  </m:oMath>
                </a14:m>
                <a:endParaRPr lang="en-US" altLang="zh-CN" sz="2400" dirty="0"/>
              </a:p>
              <a:p>
                <a:pPr algn="ct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=6−</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3</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num>
                      <m:den>
                        <m:r>
                          <a:rPr lang="en-US" altLang="zh-CN" sz="2400" i="1">
                            <a:latin typeface="Cambria Math" panose="02040503050406030204" pitchFamily="18" charset="0"/>
                          </a:rPr>
                          <m:t>2</m:t>
                        </m:r>
                      </m:den>
                    </m:f>
                    <m:r>
                      <a:rPr lang="en-US" altLang="zh-CN" sz="2400" i="1">
                        <a:latin typeface="Cambria Math" panose="02040503050406030204" pitchFamily="18" charset="0"/>
                      </a:rPr>
                      <m:t>−4</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6</m:t>
                            </m:r>
                          </m:sub>
                        </m:sSub>
                      </m:num>
                      <m:den>
                        <m:r>
                          <a:rPr lang="en-US" altLang="zh-CN" sz="2400" i="1">
                            <a:latin typeface="Cambria Math" panose="02040503050406030204" pitchFamily="18" charset="0"/>
                          </a:rPr>
                          <m:t>2</m:t>
                        </m:r>
                      </m:den>
                    </m:f>
                  </m:oMath>
                </a14:m>
                <a:endParaRPr lang="en-US" altLang="zh-CN" sz="2400" dirty="0"/>
              </a:p>
              <a:p>
                <a:pPr algn="ct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1</m:t>
                        </m:r>
                      </m:sub>
                    </m:sSub>
                    <m:r>
                      <a:rPr lang="en-US" sz="2400" i="1">
                        <a:solidFill>
                          <a:srgbClr val="00B050"/>
                        </a:solidFill>
                        <a:latin typeface="Cambria Math" panose="02040503050406030204" pitchFamily="18" charset="0"/>
                      </a:rPr>
                      <m:t>=9−</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2</m:t>
                            </m:r>
                          </m:sub>
                        </m:sSub>
                      </m:num>
                      <m:den>
                        <m:r>
                          <a:rPr lang="en-US" sz="2400" i="1">
                            <a:solidFill>
                              <a:srgbClr val="00B050"/>
                            </a:solidFill>
                            <a:latin typeface="Cambria Math" panose="02040503050406030204" pitchFamily="18" charset="0"/>
                          </a:rPr>
                          <m:t>4</m:t>
                        </m:r>
                      </m:den>
                    </m:f>
                    <m:r>
                      <a:rPr lang="en-US" sz="2400" i="1">
                        <a:solidFill>
                          <a:srgbClr val="00B050"/>
                        </a:solidFill>
                        <a:latin typeface="Cambria Math" panose="02040503050406030204" pitchFamily="18" charset="0"/>
                      </a:rPr>
                      <m:t>−</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3</m:t>
                            </m:r>
                          </m:sub>
                        </m:sSub>
                      </m:num>
                      <m:den>
                        <m:r>
                          <a:rPr lang="en-US" sz="2400" i="1">
                            <a:solidFill>
                              <a:srgbClr val="00B050"/>
                            </a:solidFill>
                            <a:latin typeface="Cambria Math" panose="02040503050406030204" pitchFamily="18" charset="0"/>
                          </a:rPr>
                          <m:t>2</m:t>
                        </m:r>
                      </m:den>
                    </m:f>
                    <m:r>
                      <a:rPr lang="en-US" sz="2400" i="1">
                        <a:solidFill>
                          <a:srgbClr val="00B050"/>
                        </a:solidFill>
                        <a:latin typeface="Cambria Math" panose="02040503050406030204" pitchFamily="18" charset="0"/>
                      </a:rPr>
                      <m:t>−</m:t>
                    </m:r>
                    <m:f>
                      <m:fPr>
                        <m:ctrlPr>
                          <a:rPr lang="en-US" sz="2400" i="1">
                            <a:solidFill>
                              <a:srgbClr val="00B050"/>
                            </a:solidFill>
                            <a:latin typeface="Cambria Math" panose="02040503050406030204" pitchFamily="18" charset="0"/>
                          </a:rPr>
                        </m:ctrlPr>
                      </m:fPr>
                      <m:num>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𝑥</m:t>
                            </m:r>
                          </m:e>
                          <m:sub>
                            <m:r>
                              <a:rPr lang="en-US" sz="2400" i="1">
                                <a:solidFill>
                                  <a:srgbClr val="00B050"/>
                                </a:solidFill>
                                <a:latin typeface="Cambria Math" panose="02040503050406030204" pitchFamily="18" charset="0"/>
                              </a:rPr>
                              <m:t>6</m:t>
                            </m:r>
                          </m:sub>
                        </m:sSub>
                      </m:num>
                      <m:den>
                        <m:r>
                          <a:rPr lang="en-US" sz="2400" i="1">
                            <a:solidFill>
                              <a:srgbClr val="00B050"/>
                            </a:solidFill>
                            <a:latin typeface="Cambria Math" panose="02040503050406030204" pitchFamily="18" charset="0"/>
                          </a:rPr>
                          <m:t>4</m:t>
                        </m:r>
                      </m:den>
                    </m:f>
                  </m:oMath>
                </a14:m>
                <a:endParaRPr lang="en-US" sz="2400" dirty="0">
                  <a:solidFill>
                    <a:srgbClr val="00B050"/>
                  </a:solidFill>
                </a:endParaRPr>
              </a:p>
              <a:p>
                <a:pPr algn="ctr"/>
                <a:endParaRPr lang="en-US" altLang="zh-CN" sz="240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2084832"/>
                <a:ext cx="4754880" cy="4023360"/>
              </a:xfrm>
              <a:blipFill>
                <a:blip r:embed="rId3"/>
                <a:stretch>
                  <a:fillRect l="-1026" t="-152"/>
                </a:stretch>
              </a:blipFill>
            </p:spPr>
            <p:txBody>
              <a:bodyPr/>
              <a:lstStyle/>
              <a:p>
                <a:r>
                  <a:rPr lang="en-US">
                    <a:noFill/>
                  </a:rPr>
                  <a:t> </a:t>
                </a:r>
              </a:p>
            </p:txBody>
          </p:sp>
        </mc:Fallback>
      </mc:AlternateContent>
      <p:sp>
        <p:nvSpPr>
          <p:cNvPr id="6" name="内容占位符 5"/>
          <p:cNvSpPr>
            <a:spLocks noGrp="1"/>
          </p:cNvSpPr>
          <p:nvPr>
            <p:ph sz="half" idx="2"/>
          </p:nvPr>
        </p:nvSpPr>
        <p:spPr>
          <a:xfrm>
            <a:off x="6085012" y="1053474"/>
            <a:ext cx="5621433" cy="3593804"/>
          </a:xfrm>
        </p:spPr>
        <p:txBody>
          <a:bodyPr>
            <a:normAutofit/>
          </a:bodyPr>
          <a:lstStyle/>
          <a:p>
            <a:pPr marL="0" indent="0">
              <a:lnSpc>
                <a:spcPct val="120000"/>
              </a:lnSpc>
              <a:buNone/>
            </a:pPr>
            <a:endParaRPr lang="en-US" altLang="zh-CN" b="1" dirty="0"/>
          </a:p>
          <a:p>
            <a:pPr>
              <a:lnSpc>
                <a:spcPct val="120000"/>
              </a:lnSpc>
              <a:buFont typeface="Wingdings" panose="05000000000000000000" pitchFamily="2" charset="2"/>
              <a:buChar char="v"/>
            </a:pPr>
            <a:r>
              <a:rPr lang="zh-CN" altLang="en-US" sz="2600" dirty="0"/>
              <a:t> 观察到目标函数中还有系数为正的变量，所以我们重复之前的转动操作，直到目标函数中的系数全部为负。</a:t>
            </a:r>
            <a:endParaRPr lang="en-US" altLang="zh-CN" sz="2600" dirty="0"/>
          </a:p>
        </p:txBody>
      </p:sp>
    </p:spTree>
    <p:extLst>
      <p:ext uri="{BB962C8B-B14F-4D97-AF65-F5344CB8AC3E}">
        <p14:creationId xmlns:p14="http://schemas.microsoft.com/office/powerpoint/2010/main" val="969410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单纯形算法</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2084832"/>
                <a:ext cx="4754880" cy="4023360"/>
              </a:xfrm>
            </p:spPr>
            <p:txBody>
              <a:bodyPr>
                <a:normAutofit/>
              </a:bodyPr>
              <a:lstStyle/>
              <a:p>
                <a:r>
                  <a:rPr lang="zh-CN" altLang="en-US" sz="2400" dirty="0"/>
                  <a:t>例</a:t>
                </a:r>
                <a:r>
                  <a:rPr lang="en-US" altLang="zh-CN" sz="2400" dirty="0"/>
                  <a:t>4: </a:t>
                </a:r>
                <a:r>
                  <a:rPr lang="zh-CN" altLang="en-US" sz="2400" dirty="0"/>
                  <a:t>求如下松弛型最优值</a:t>
                </a:r>
                <a:endParaRPr lang="en-US" altLang="zh-CN" sz="2400" dirty="0"/>
              </a:p>
              <a:p>
                <a:pPr algn="ctr"/>
                <a14:m>
                  <m:oMath xmlns:m="http://schemas.openxmlformats.org/officeDocument/2006/math">
                    <m:r>
                      <a:rPr lang="en-US" sz="2400" b="0" i="1" smtClean="0">
                        <a:solidFill>
                          <a:schemeClr val="tx1"/>
                        </a:solidFill>
                        <a:latin typeface="Cambria Math" panose="02040503050406030204" pitchFamily="18" charset="0"/>
                      </a:rPr>
                      <m:t>𝑧</m:t>
                    </m:r>
                    <m:r>
                      <a:rPr lang="en-US" sz="2400" b="0" i="1" smtClean="0">
                        <a:solidFill>
                          <a:schemeClr val="tx1"/>
                        </a:solidFill>
                        <a:latin typeface="Cambria Math" panose="02040503050406030204" pitchFamily="18" charset="0"/>
                      </a:rPr>
                      <m:t>=28−</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m:t>
                            </m:r>
                          </m:sub>
                        </m:sSub>
                      </m:num>
                      <m:den>
                        <m:r>
                          <a:rPr lang="en-US" sz="2400" b="0" i="1" smtClean="0">
                            <a:solidFill>
                              <a:schemeClr val="tx1"/>
                            </a:solidFill>
                            <a:latin typeface="Cambria Math" panose="02040503050406030204" pitchFamily="18" charset="0"/>
                          </a:rPr>
                          <m:t>6</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5</m:t>
                            </m:r>
                          </m:sub>
                        </m:sSub>
                      </m:num>
                      <m:den>
                        <m:r>
                          <a:rPr lang="en-US" sz="2400" b="0" i="1" smtClean="0">
                            <a:solidFill>
                              <a:schemeClr val="tx1"/>
                            </a:solidFill>
                            <a:latin typeface="Cambria Math" panose="02040503050406030204" pitchFamily="18" charset="0"/>
                          </a:rPr>
                          <m:t>6</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6</m:t>
                            </m:r>
                          </m:sub>
                        </m:sSub>
                      </m:num>
                      <m:den>
                        <m:r>
                          <a:rPr lang="en-US" sz="2400" b="0" i="1" smtClean="0">
                            <a:solidFill>
                              <a:schemeClr val="tx1"/>
                            </a:solidFill>
                            <a:latin typeface="Cambria Math" panose="02040503050406030204" pitchFamily="18" charset="0"/>
                          </a:rPr>
                          <m:t>3</m:t>
                        </m:r>
                      </m:den>
                    </m:f>
                  </m:oMath>
                </a14:m>
                <a:endParaRPr lang="en-US" sz="2400" b="0" dirty="0">
                  <a:solidFill>
                    <a:schemeClr val="tx1"/>
                  </a:solidFill>
                </a:endParaRPr>
              </a:p>
              <a:p>
                <a:pPr algn="ct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=8+</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m:t>
                            </m:r>
                          </m:sub>
                        </m:sSub>
                      </m:num>
                      <m:den>
                        <m:r>
                          <a:rPr lang="en-US" sz="2400" b="0" i="1" smtClean="0">
                            <a:solidFill>
                              <a:schemeClr val="tx1"/>
                            </a:solidFill>
                            <a:latin typeface="Cambria Math" panose="02040503050406030204" pitchFamily="18" charset="0"/>
                          </a:rPr>
                          <m:t>6</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5</m:t>
                            </m:r>
                          </m:sub>
                        </m:sSub>
                      </m:num>
                      <m:den>
                        <m:r>
                          <a:rPr lang="en-US" sz="2400" b="0" i="1" smtClean="0">
                            <a:solidFill>
                              <a:schemeClr val="tx1"/>
                            </a:solidFill>
                            <a:latin typeface="Cambria Math" panose="02040503050406030204" pitchFamily="18" charset="0"/>
                          </a:rPr>
                          <m:t>6</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6</m:t>
                            </m:r>
                          </m:sub>
                        </m:sSub>
                      </m:num>
                      <m:den>
                        <m:r>
                          <a:rPr lang="en-US" sz="2400" b="0" i="1" smtClean="0">
                            <a:solidFill>
                              <a:schemeClr val="tx1"/>
                            </a:solidFill>
                            <a:latin typeface="Cambria Math" panose="02040503050406030204" pitchFamily="18" charset="0"/>
                          </a:rPr>
                          <m:t>3</m:t>
                        </m:r>
                      </m:den>
                    </m:f>
                  </m:oMath>
                </a14:m>
                <a:endParaRPr lang="en-US" sz="2400" dirty="0">
                  <a:solidFill>
                    <a:srgbClr val="00B050"/>
                  </a:solidFill>
                </a:endParaRPr>
              </a:p>
              <a:p>
                <a:pPr algn="ct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=4−</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8</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m:t>
                            </m:r>
                          </m:sub>
                        </m:sSub>
                      </m:num>
                      <m:den>
                        <m:r>
                          <a:rPr lang="en-US" sz="2400" b="0" i="1" smtClean="0">
                            <a:solidFill>
                              <a:schemeClr val="tx1"/>
                            </a:solidFill>
                            <a:latin typeface="Cambria Math" panose="02040503050406030204" pitchFamily="18" charset="0"/>
                          </a:rPr>
                          <m:t>3</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5</m:t>
                            </m:r>
                          </m:sub>
                        </m:sSub>
                      </m:num>
                      <m:den>
                        <m:r>
                          <a:rPr lang="en-US" sz="2400" b="0" i="1" smtClean="0">
                            <a:solidFill>
                              <a:schemeClr val="tx1"/>
                            </a:solidFill>
                            <a:latin typeface="Cambria Math" panose="02040503050406030204" pitchFamily="18" charset="0"/>
                          </a:rPr>
                          <m:t>3</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6</m:t>
                            </m:r>
                          </m:sub>
                        </m:sSub>
                      </m:num>
                      <m:den>
                        <m:r>
                          <a:rPr lang="en-US" sz="2400" b="0" i="1" smtClean="0">
                            <a:solidFill>
                              <a:schemeClr val="tx1"/>
                            </a:solidFill>
                            <a:latin typeface="Cambria Math" panose="02040503050406030204" pitchFamily="18" charset="0"/>
                          </a:rPr>
                          <m:t>3</m:t>
                        </m:r>
                      </m:den>
                    </m:f>
                  </m:oMath>
                </a14:m>
                <a:endParaRPr lang="en-US" sz="2400" b="0" dirty="0">
                  <a:solidFill>
                    <a:schemeClr val="tx1"/>
                  </a:solidFill>
                </a:endParaRPr>
              </a:p>
              <a:p>
                <a:pPr algn="ct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4</m:t>
                        </m:r>
                      </m:sub>
                    </m:sSub>
                    <m:r>
                      <a:rPr lang="en-US" sz="2400" b="0" i="1" smtClean="0">
                        <a:solidFill>
                          <a:schemeClr val="tx1"/>
                        </a:solidFill>
                        <a:latin typeface="Cambria Math" panose="02040503050406030204" pitchFamily="18" charset="0"/>
                      </a:rPr>
                      <m:t>=18−</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m:t>
                            </m:r>
                          </m:sub>
                        </m:sSub>
                      </m:num>
                      <m:den>
                        <m:r>
                          <a:rPr lang="en-US" sz="2400" b="0" i="1" smtClean="0">
                            <a:solidFill>
                              <a:schemeClr val="tx1"/>
                            </a:solidFill>
                            <a:latin typeface="Cambria Math" panose="02040503050406030204" pitchFamily="18" charset="0"/>
                          </a:rPr>
                          <m:t>2</m:t>
                        </m:r>
                      </m:den>
                    </m:f>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5</m:t>
                            </m:r>
                          </m:sub>
                        </m:sSub>
                      </m:num>
                      <m:den>
                        <m:r>
                          <a:rPr lang="en-US" sz="2400" b="0" i="1" smtClean="0">
                            <a:solidFill>
                              <a:schemeClr val="tx1"/>
                            </a:solidFill>
                            <a:latin typeface="Cambria Math" panose="02040503050406030204" pitchFamily="18" charset="0"/>
                          </a:rPr>
                          <m:t>2</m:t>
                        </m:r>
                      </m:den>
                    </m:f>
                  </m:oMath>
                </a14:m>
                <a:endParaRPr lang="en-US" sz="2400" dirty="0">
                  <a:solidFill>
                    <a:srgbClr val="00B050"/>
                  </a:solidFill>
                </a:endParaRPr>
              </a:p>
              <a:p>
                <a:pPr algn="ctr"/>
                <a:endParaRPr lang="en-US" altLang="zh-CN" sz="2400"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2084832"/>
                <a:ext cx="4754880" cy="4023360"/>
              </a:xfrm>
              <a:blipFill>
                <a:blip r:embed="rId3"/>
                <a:stretch>
                  <a:fillRect l="-1026"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99952" y="585216"/>
                <a:ext cx="5621433" cy="5804526"/>
              </a:xfrm>
            </p:spPr>
            <p:txBody>
              <a:bodyPr>
                <a:normAutofit/>
              </a:bodyPr>
              <a:lstStyle/>
              <a:p>
                <a:pPr marL="0" indent="0">
                  <a:lnSpc>
                    <a:spcPct val="120000"/>
                  </a:lnSpc>
                  <a:buNone/>
                </a:pPr>
                <a:endParaRPr lang="en-US" altLang="zh-CN" b="1" dirty="0"/>
              </a:p>
              <a:p>
                <a:pPr>
                  <a:lnSpc>
                    <a:spcPct val="120000"/>
                  </a:lnSpc>
                  <a:buFont typeface="Wingdings" panose="05000000000000000000" pitchFamily="2" charset="2"/>
                  <a:buChar char="v"/>
                </a:pPr>
                <a:r>
                  <a:rPr lang="zh-CN" altLang="en-US" dirty="0"/>
                  <a:t> 观察到目标函数中还有系数为正的变量，所以我们重复之前的转动操作，直到目标函数中的系数全部为负。</a:t>
                </a:r>
                <a:endParaRPr lang="en-US" altLang="zh-CN" dirty="0"/>
              </a:p>
              <a:p>
                <a:pPr>
                  <a:lnSpc>
                    <a:spcPct val="120000"/>
                  </a:lnSpc>
                  <a:buFont typeface="Wingdings" panose="05000000000000000000" pitchFamily="2" charset="2"/>
                  <a:buChar char="v"/>
                </a:pPr>
                <a:r>
                  <a:rPr lang="en-US" altLang="zh-CN" dirty="0"/>
                  <a:t> </a:t>
                </a:r>
                <a:r>
                  <a:rPr lang="zh-CN" altLang="en-US" dirty="0"/>
                  <a:t>如左侧方程组目标函数全部为负，此时算法结束</a:t>
                </a:r>
                <a:endParaRPr lang="en-US" altLang="zh-CN" dirty="0"/>
              </a:p>
              <a:p>
                <a:pPr>
                  <a:buFont typeface="Wingdings" panose="05000000000000000000" pitchFamily="2" charset="2"/>
                  <a:buChar char="v"/>
                </a:pPr>
                <a:r>
                  <a:rPr lang="en-US" altLang="zh-CN" dirty="0"/>
                  <a:t> </a:t>
                </a:r>
                <a:r>
                  <a:rPr lang="zh-CN" altLang="en-US" dirty="0"/>
                  <a:t>显然该松弛型的基本解就是最优解</a:t>
                </a:r>
                <a14:m>
                  <m:oMath xmlns:m="http://schemas.openxmlformats.org/officeDocument/2006/math">
                    <m:r>
                      <a:rPr lang="en-US" altLang="zh-CN" i="1">
                        <a:latin typeface="Cambria Math" panose="02040503050406030204" pitchFamily="18" charset="0"/>
                      </a:rPr>
                      <m:t>(8,4,0,18,0,0)</m:t>
                    </m:r>
                  </m:oMath>
                </a14:m>
                <a:r>
                  <a:rPr lang="zh-CN" altLang="en-US" dirty="0"/>
                  <a:t>，最优值为</a:t>
                </a:r>
                <a:r>
                  <a:rPr lang="en-US" altLang="zh-CN" dirty="0"/>
                  <a:t> </a:t>
                </a:r>
                <a14:m>
                  <m:oMath xmlns:m="http://schemas.openxmlformats.org/officeDocument/2006/math">
                    <m:r>
                      <a:rPr lang="en-US" altLang="zh-CN" b="0" i="1" smtClean="0">
                        <a:latin typeface="Cambria Math" panose="02040503050406030204" pitchFamily="18" charset="0"/>
                      </a:rPr>
                      <m:t>28</m:t>
                    </m:r>
                  </m:oMath>
                </a14:m>
                <a:endParaRPr lang="en-US" altLang="zh-CN" dirty="0"/>
              </a:p>
              <a:p>
                <a:pPr>
                  <a:lnSpc>
                    <a:spcPct val="120000"/>
                  </a:lnSpc>
                  <a:buFont typeface="Wingdings" panose="05000000000000000000" pitchFamily="2" charset="2"/>
                  <a:buChar char="v"/>
                </a:pPr>
                <a:r>
                  <a:rPr lang="en-US" altLang="zh-CN" dirty="0"/>
                  <a:t> </a:t>
                </a:r>
                <a:r>
                  <a:rPr lang="zh-CN" altLang="en-US" dirty="0"/>
                  <a:t>算导引入线性规划对偶性来证明此基本解为最优解。但我的理解是该最终松弛型与原线性规划是</a:t>
                </a:r>
                <a:r>
                  <a:rPr lang="zh-CN" altLang="en-US" b="1" dirty="0"/>
                  <a:t>等价</a:t>
                </a:r>
                <a:r>
                  <a:rPr lang="zh-CN" altLang="en-US" dirty="0"/>
                  <a:t>的，所以该松弛型的最优解就是原线性规划的最优解。</a:t>
                </a:r>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99952" y="585216"/>
                <a:ext cx="5621433" cy="5804526"/>
              </a:xfrm>
              <a:blipFill>
                <a:blip r:embed="rId4"/>
                <a:stretch>
                  <a:fillRect l="-1952" r="-325"/>
                </a:stretch>
              </a:blipFill>
            </p:spPr>
            <p:txBody>
              <a:bodyPr/>
              <a:lstStyle/>
              <a:p>
                <a:r>
                  <a:rPr lang="en-US">
                    <a:noFill/>
                  </a:rPr>
                  <a:t> </a:t>
                </a:r>
              </a:p>
            </p:txBody>
          </p:sp>
        </mc:Fallback>
      </mc:AlternateContent>
    </p:spTree>
    <p:extLst>
      <p:ext uri="{BB962C8B-B14F-4D97-AF65-F5344CB8AC3E}">
        <p14:creationId xmlns:p14="http://schemas.microsoft.com/office/powerpoint/2010/main" val="524064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单纯形算法</a:t>
            </a:r>
            <a:endParaRPr lang="en-US" dirty="0"/>
          </a:p>
        </p:txBody>
      </p:sp>
      <p:sp>
        <p:nvSpPr>
          <p:cNvPr id="3" name="内容占位符 2"/>
          <p:cNvSpPr>
            <a:spLocks noGrp="1"/>
          </p:cNvSpPr>
          <p:nvPr>
            <p:ph idx="1"/>
          </p:nvPr>
        </p:nvSpPr>
        <p:spPr>
          <a:xfrm>
            <a:off x="1024128" y="1935124"/>
            <a:ext cx="9720071" cy="4614531"/>
          </a:xfrm>
        </p:spPr>
        <p:txBody>
          <a:bodyPr>
            <a:normAutofit/>
          </a:bodyPr>
          <a:lstStyle/>
          <a:p>
            <a:pPr>
              <a:buFont typeface="Wingdings" panose="05000000000000000000" pitchFamily="2" charset="2"/>
              <a:buChar char="v"/>
            </a:pPr>
            <a:r>
              <a:rPr lang="en-US" dirty="0"/>
              <a:t> </a:t>
            </a:r>
            <a:r>
              <a:rPr lang="zh-CN" altLang="en-US" sz="2600" dirty="0"/>
              <a:t>以上就是一次单纯形算法的流程，其实非常简单</a:t>
            </a:r>
            <a:endParaRPr lang="en-US" altLang="zh-CN" sz="2600" dirty="0"/>
          </a:p>
          <a:p>
            <a:pPr>
              <a:buFont typeface="Wingdings" panose="05000000000000000000" pitchFamily="2" charset="2"/>
              <a:buChar char="v"/>
            </a:pPr>
            <a:r>
              <a:rPr lang="en-US" sz="2600" dirty="0"/>
              <a:t> </a:t>
            </a:r>
            <a:r>
              <a:rPr lang="zh-CN" altLang="en-US" sz="2600" dirty="0"/>
              <a:t>例</a:t>
            </a:r>
            <a:r>
              <a:rPr lang="en-US" altLang="zh-CN" sz="2600" dirty="0"/>
              <a:t>4</a:t>
            </a:r>
            <a:r>
              <a:rPr lang="zh-CN" altLang="en-US" sz="2600" dirty="0"/>
              <a:t>的性质非常好，其实这个算法还有许多细节问题：</a:t>
            </a:r>
            <a:endParaRPr lang="en-US" altLang="zh-CN" sz="2600" dirty="0"/>
          </a:p>
          <a:p>
            <a:pPr marL="514350" indent="-514350">
              <a:buFont typeface="+mj-lt"/>
              <a:buAutoNum type="arabicPeriod"/>
            </a:pPr>
            <a:r>
              <a:rPr lang="zh-CN" altLang="en-US" sz="2400" dirty="0"/>
              <a:t>初始基本解不可行怎么办？怎么判定一个线性规划是否可行？</a:t>
            </a:r>
            <a:endParaRPr lang="en-US" altLang="zh-CN" sz="2400" dirty="0"/>
          </a:p>
          <a:p>
            <a:pPr marL="514350" indent="-514350">
              <a:buFont typeface="+mj-lt"/>
              <a:buAutoNum type="arabicPeriod"/>
            </a:pPr>
            <a:r>
              <a:rPr lang="zh-CN" altLang="en-US" sz="2400" dirty="0"/>
              <a:t>如何判断无界的情况？</a:t>
            </a:r>
            <a:endParaRPr lang="en-US" altLang="zh-CN" sz="2400" dirty="0"/>
          </a:p>
          <a:p>
            <a:pPr marL="514350" indent="-514350">
              <a:buFont typeface="+mj-lt"/>
              <a:buAutoNum type="arabicPeriod"/>
            </a:pPr>
            <a:r>
              <a:rPr lang="zh-CN" altLang="en-US" sz="2400" dirty="0"/>
              <a:t>算法是否会终止？</a:t>
            </a:r>
            <a:r>
              <a:rPr lang="en-US" sz="2400" dirty="0"/>
              <a:t> </a:t>
            </a:r>
          </a:p>
          <a:p>
            <a:pPr marL="514350" indent="-514350">
              <a:buFont typeface="+mj-lt"/>
              <a:buAutoNum type="arabicPeriod"/>
            </a:pPr>
            <a:r>
              <a:rPr lang="zh-CN" altLang="en-US" sz="2400" dirty="0"/>
              <a:t>算法一定停止在最优解？</a:t>
            </a:r>
            <a:endParaRPr lang="en-US" altLang="zh-CN" sz="2400" dirty="0"/>
          </a:p>
          <a:p>
            <a:pPr marL="514350" indent="-514350">
              <a:buFont typeface="+mj-lt"/>
              <a:buAutoNum type="arabicPeriod"/>
            </a:pPr>
            <a:r>
              <a:rPr lang="zh-CN" altLang="en-US" sz="2400" dirty="0"/>
              <a:t>如何选择替入和替出变量？</a:t>
            </a:r>
            <a:endParaRPr lang="en-US" altLang="zh-CN" sz="2400" dirty="0"/>
          </a:p>
          <a:p>
            <a:pPr>
              <a:buFont typeface="Wingdings" panose="05000000000000000000" pitchFamily="2" charset="2"/>
              <a:buChar char="v"/>
            </a:pPr>
            <a:r>
              <a:rPr lang="zh-CN" altLang="en-US" sz="2400" dirty="0"/>
              <a:t> </a:t>
            </a:r>
            <a:r>
              <a:rPr lang="zh-CN" altLang="en-US" sz="2600" dirty="0"/>
              <a:t>在解决这些问题之前，先看一下单纯形的具体代码实现。</a:t>
            </a:r>
            <a:endParaRPr lang="en-US" sz="2600" dirty="0"/>
          </a:p>
        </p:txBody>
      </p:sp>
    </p:spTree>
    <p:extLst>
      <p:ext uri="{BB962C8B-B14F-4D97-AF65-F5344CB8AC3E}">
        <p14:creationId xmlns:p14="http://schemas.microsoft.com/office/powerpoint/2010/main" val="298929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p:cNvPicPr>
            <a:picLocks noChangeAspect="1"/>
          </p:cNvPicPr>
          <p:nvPr/>
        </p:nvPicPr>
        <p:blipFill>
          <a:blip r:embed="rId3"/>
          <a:stretch>
            <a:fillRect/>
          </a:stretch>
        </p:blipFill>
        <p:spPr>
          <a:xfrm>
            <a:off x="4369981" y="260922"/>
            <a:ext cx="7411017" cy="6299366"/>
          </a:xfrm>
          <a:prstGeom prst="rect">
            <a:avLst/>
          </a:prstGeom>
        </p:spPr>
      </p:pic>
      <p:sp>
        <p:nvSpPr>
          <p:cNvPr id="2" name="标题 1"/>
          <p:cNvSpPr>
            <a:spLocks noGrp="1"/>
          </p:cNvSpPr>
          <p:nvPr>
            <p:ph type="title"/>
          </p:nvPr>
        </p:nvSpPr>
        <p:spPr>
          <a:xfrm>
            <a:off x="1024128" y="585216"/>
            <a:ext cx="3133581" cy="1499616"/>
          </a:xfrm>
        </p:spPr>
        <p:txBody>
          <a:bodyPr>
            <a:normAutofit/>
          </a:bodyPr>
          <a:lstStyle/>
          <a:p>
            <a:r>
              <a:rPr lang="zh-CN" altLang="en-US" dirty="0"/>
              <a:t>单纯形算法</a:t>
            </a:r>
            <a:endParaRPr lang="en-US" dirty="0"/>
          </a:p>
        </p:txBody>
      </p:sp>
      <p:sp>
        <p:nvSpPr>
          <p:cNvPr id="10" name="Content Placeholder 9"/>
          <p:cNvSpPr>
            <a:spLocks noGrp="1"/>
          </p:cNvSpPr>
          <p:nvPr>
            <p:ph idx="1"/>
          </p:nvPr>
        </p:nvSpPr>
        <p:spPr>
          <a:xfrm>
            <a:off x="510363" y="2286000"/>
            <a:ext cx="3647345" cy="3931920"/>
          </a:xfrm>
        </p:spPr>
        <p:txBody>
          <a:bodyPr>
            <a:normAutofit/>
          </a:bodyPr>
          <a:lstStyle/>
          <a:p>
            <a:pPr>
              <a:buFont typeface="Wingdings" panose="05000000000000000000" pitchFamily="2" charset="2"/>
              <a:buChar char="v"/>
            </a:pPr>
            <a:r>
              <a:rPr lang="en-US" sz="2400" dirty="0"/>
              <a:t> </a:t>
            </a:r>
            <a:r>
              <a:rPr lang="zh-CN" altLang="en-US" sz="2400" dirty="0"/>
              <a:t>代码中的变量命名与之前的命名相同</a:t>
            </a:r>
            <a:endParaRPr lang="en-US" altLang="zh-CN" sz="2400" dirty="0"/>
          </a:p>
          <a:p>
            <a:pPr>
              <a:buFont typeface="Wingdings" panose="05000000000000000000" pitchFamily="2" charset="2"/>
              <a:buChar char="v"/>
            </a:pPr>
            <a:r>
              <a:rPr lang="en-US" sz="2400" dirty="0"/>
              <a:t> bool </a:t>
            </a:r>
            <a:r>
              <a:rPr lang="zh-CN" altLang="en-US" sz="2400" dirty="0"/>
              <a:t>数组 </a:t>
            </a:r>
            <a:r>
              <a:rPr lang="en-US" altLang="zh-CN" sz="2400" dirty="0"/>
              <a:t>basic </a:t>
            </a:r>
            <a:r>
              <a:rPr lang="zh-CN" altLang="en-US" sz="2400" dirty="0"/>
              <a:t>表示一个变量是否为基本变量。</a:t>
            </a:r>
            <a:r>
              <a:rPr lang="en-US" altLang="zh-CN" sz="2400" dirty="0"/>
              <a:t> e </a:t>
            </a:r>
            <a:r>
              <a:rPr lang="zh-CN" altLang="en-US" sz="2400" dirty="0"/>
              <a:t>表示替入变量，</a:t>
            </a:r>
            <a:r>
              <a:rPr lang="en-US" altLang="zh-CN" sz="2400" dirty="0"/>
              <a:t>l </a:t>
            </a:r>
            <a:r>
              <a:rPr lang="zh-CN" altLang="en-US" sz="2400" dirty="0"/>
              <a:t>表示替出变量。</a:t>
            </a:r>
            <a:endParaRPr lang="en-US" altLang="zh-CN" sz="2400" dirty="0"/>
          </a:p>
          <a:p>
            <a:pPr>
              <a:buFont typeface="Wingdings" panose="05000000000000000000" pitchFamily="2" charset="2"/>
              <a:buChar char="v"/>
            </a:pPr>
            <a:r>
              <a:rPr lang="en-US" sz="2400" dirty="0"/>
              <a:t> </a:t>
            </a:r>
            <a:r>
              <a:rPr lang="en-US" sz="2400" dirty="0" err="1"/>
              <a:t>initialize_simplex</a:t>
            </a:r>
            <a:r>
              <a:rPr lang="en-US" sz="2400" dirty="0"/>
              <a:t> </a:t>
            </a:r>
            <a:r>
              <a:rPr lang="zh-CN" altLang="en-US" sz="2400" dirty="0"/>
              <a:t>用于生成一组基本可行解</a:t>
            </a:r>
            <a:endParaRPr lang="en-US" sz="2400" dirty="0"/>
          </a:p>
        </p:txBody>
      </p:sp>
    </p:spTree>
    <p:extLst>
      <p:ext uri="{BB962C8B-B14F-4D97-AF65-F5344CB8AC3E}">
        <p14:creationId xmlns:p14="http://schemas.microsoft.com/office/powerpoint/2010/main" val="2106505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单纯形算法的终止性</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1967023"/>
                <a:ext cx="9720071" cy="4529470"/>
              </a:xfrm>
            </p:spPr>
            <p:txBody>
              <a:bodyPr>
                <a:normAutofit fontScale="92500"/>
              </a:bodyPr>
              <a:lstStyle/>
              <a:p>
                <a:pPr>
                  <a:buFont typeface="Wingdings" panose="05000000000000000000" pitchFamily="2" charset="2"/>
                  <a:buChar char="v"/>
                </a:pPr>
                <a:r>
                  <a:rPr lang="zh-CN" altLang="en-US" sz="2400" dirty="0"/>
                  <a:t> 迭代时有可能保持目标值不变，这种情况称为</a:t>
                </a:r>
                <a:r>
                  <a:rPr lang="zh-CN" altLang="en-US" sz="2400" b="1" dirty="0"/>
                  <a:t>退化</a:t>
                </a:r>
                <a:r>
                  <a:rPr lang="zh-CN" altLang="en-US" sz="2400" dirty="0"/>
                  <a:t>，退化可能会阻止单纯形算法终止，称为</a:t>
                </a:r>
                <a:r>
                  <a:rPr lang="zh-CN" altLang="en-US" sz="2400" b="1" dirty="0"/>
                  <a:t>循环。</a:t>
                </a:r>
                <a:endParaRPr lang="en-US" altLang="zh-CN" sz="2400" b="1" dirty="0"/>
              </a:p>
              <a:p>
                <a:pPr>
                  <a:buFont typeface="Wingdings" panose="05000000000000000000" pitchFamily="2" charset="2"/>
                  <a:buChar char="q"/>
                </a:pPr>
                <a:r>
                  <a:rPr lang="en-US" altLang="zh-CN" sz="2400" b="1" dirty="0"/>
                  <a:t> </a:t>
                </a:r>
                <a:r>
                  <a:rPr lang="zh-CN" altLang="en-US" sz="2400" b="1" dirty="0"/>
                  <a:t> </a:t>
                </a:r>
                <a:r>
                  <a:rPr lang="zh-CN" altLang="en-US" sz="2400" dirty="0"/>
                  <a:t>设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oMath>
                </a14:m>
                <a:r>
                  <a:rPr lang="en-US" altLang="zh-CN" sz="2400" dirty="0"/>
                  <a:t> </a:t>
                </a:r>
                <a:r>
                  <a:rPr lang="zh-CN" altLang="en-US" sz="2400" dirty="0"/>
                  <a:t>是一个线性规划的标准形式。给定基本变量的一个集合 </a:t>
                </a:r>
                <a14:m>
                  <m:oMath xmlns:m="http://schemas.openxmlformats.org/officeDocument/2006/math">
                    <m:r>
                      <a:rPr lang="en-US" altLang="zh-CN" sz="2400" b="0" i="1" smtClean="0">
                        <a:latin typeface="Cambria Math" panose="02040503050406030204" pitchFamily="18" charset="0"/>
                      </a:rPr>
                      <m:t>𝐵</m:t>
                    </m:r>
                  </m:oMath>
                </a14:m>
                <a:r>
                  <a:rPr lang="en-US" altLang="zh-CN" sz="2400" dirty="0"/>
                  <a:t> </a:t>
                </a:r>
                <a:r>
                  <a:rPr lang="zh-CN" altLang="en-US" sz="2400" dirty="0"/>
                  <a:t>，那么关联的松弛型是唯一确定的</a:t>
                </a:r>
                <a:endParaRPr lang="en-US" altLang="zh-CN" sz="2400" dirty="0"/>
              </a:p>
              <a:p>
                <a:pPr>
                  <a:buFont typeface="Wingdings" panose="05000000000000000000" pitchFamily="2" charset="2"/>
                  <a:buChar char="q"/>
                </a:pPr>
                <a:r>
                  <a:rPr lang="zh-CN" altLang="en-US" sz="2400" dirty="0"/>
                  <a:t> 循环是 </a:t>
                </a:r>
                <a:r>
                  <a:rPr lang="en-US" altLang="zh-CN" sz="2400" dirty="0">
                    <a:latin typeface="Times New Roman" panose="02020603050405020304" pitchFamily="18" charset="0"/>
                    <a:cs typeface="Times New Roman" panose="02020603050405020304" pitchFamily="18" charset="0"/>
                  </a:rPr>
                  <a:t>SIMPLEX</a:t>
                </a:r>
                <a:r>
                  <a:rPr lang="en-US" altLang="zh-CN" sz="2400" dirty="0"/>
                  <a:t> </a:t>
                </a:r>
                <a:r>
                  <a:rPr lang="zh-CN" altLang="en-US" sz="2400" dirty="0"/>
                  <a:t>可能不会终止的唯一原因（</a:t>
                </a:r>
                <a:r>
                  <a:rPr lang="en-US" altLang="zh-CN" sz="2400" dirty="0"/>
                  <a:t>《</a:t>
                </a:r>
                <a:r>
                  <a:rPr lang="zh-CN" altLang="en-US" sz="2400" dirty="0"/>
                  <a:t>算法导论</a:t>
                </a:r>
                <a:r>
                  <a:rPr lang="en-US" altLang="zh-CN" sz="2400" dirty="0"/>
                  <a:t>》</a:t>
                </a:r>
                <a:r>
                  <a:rPr lang="zh-CN" altLang="en-US" sz="2400" dirty="0"/>
                  <a:t>引理</a:t>
                </a:r>
                <a:r>
                  <a:rPr lang="en-US" altLang="zh-CN" sz="2400" dirty="0"/>
                  <a:t>29.3,29.4)</a:t>
                </a:r>
                <a:r>
                  <a:rPr lang="zh-CN" altLang="en-US" sz="2400" dirty="0"/>
                  <a:t>）</a:t>
                </a:r>
                <a:endParaRPr lang="en-US" altLang="zh-CN" sz="2400" dirty="0"/>
              </a:p>
              <a:p>
                <a:pPr>
                  <a:buFont typeface="Wingdings" panose="05000000000000000000" pitchFamily="2" charset="2"/>
                  <a:buChar char="q"/>
                </a:pPr>
                <a:r>
                  <a:rPr lang="zh-CN" altLang="en-US" sz="2400" dirty="0"/>
                  <a:t> 如果 </a:t>
                </a:r>
                <a:r>
                  <a:rPr lang="en-US" altLang="zh-CN" sz="2400" dirty="0">
                    <a:latin typeface="Times New Roman" panose="02020603050405020304" pitchFamily="18" charset="0"/>
                    <a:cs typeface="Times New Roman" panose="02020603050405020304" pitchFamily="18" charset="0"/>
                  </a:rPr>
                  <a:t>SIMPLEX</a:t>
                </a:r>
                <a:r>
                  <a:rPr lang="en-US" altLang="zh-CN" sz="2400" dirty="0"/>
                  <a:t> </a:t>
                </a:r>
                <a:r>
                  <a:rPr lang="zh-CN" altLang="en-US" sz="2400" dirty="0"/>
                  <a:t>在至多</a:t>
                </a:r>
                <a:r>
                  <a:rPr lang="en-US" altLang="zh-CN" sz="2400" dirty="0"/>
                  <a:t> </a:t>
                </a:r>
                <a14:m>
                  <m:oMath xmlns:m="http://schemas.openxmlformats.org/officeDocument/2006/math">
                    <m:d>
                      <m:dPr>
                        <m:ctrlPr>
                          <a:rPr lang="en-US" altLang="zh-CN" sz="2400" b="0" i="1" smtClean="0">
                            <a:latin typeface="Cambria Math" panose="02040503050406030204" pitchFamily="18" charset="0"/>
                          </a:rPr>
                        </m:ctrlPr>
                      </m:dPr>
                      <m:e>
                        <m:f>
                          <m:fPr>
                            <m:type m:val="noBa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𝑚</m:t>
                            </m:r>
                          </m:den>
                        </m:f>
                      </m:e>
                    </m:d>
                  </m:oMath>
                </a14:m>
                <a:r>
                  <a:rPr lang="zh-CN" altLang="en-US" sz="2400" dirty="0"/>
                  <a:t> 次迭代内不会终止，那么它是循环的</a:t>
                </a:r>
                <a:endParaRPr lang="en-US" altLang="zh-CN" sz="2400" dirty="0"/>
              </a:p>
              <a:p>
                <a:pPr>
                  <a:buFont typeface="Wingdings" panose="05000000000000000000" pitchFamily="2" charset="2"/>
                  <a:buChar char="v"/>
                </a:pPr>
                <a:r>
                  <a:rPr lang="en-US" altLang="zh-CN" sz="2400" dirty="0"/>
                  <a:t> </a:t>
                </a:r>
                <a:r>
                  <a:rPr lang="zh-CN" altLang="en-US" sz="2400" dirty="0"/>
                  <a:t>证明：基本变量集合 </a:t>
                </a:r>
                <a14:m>
                  <m:oMath xmlns:m="http://schemas.openxmlformats.org/officeDocument/2006/math">
                    <m:r>
                      <a:rPr lang="en-US" altLang="zh-CN" sz="2400" i="1" dirty="0" smtClean="0">
                        <a:latin typeface="Cambria Math" panose="02040503050406030204" pitchFamily="18" charset="0"/>
                      </a:rPr>
                      <m:t>𝐵</m:t>
                    </m:r>
                  </m:oMath>
                </a14:m>
                <a:r>
                  <a:rPr lang="en-US" altLang="zh-CN" sz="2400" dirty="0"/>
                  <a:t> </a:t>
                </a:r>
                <a:r>
                  <a:rPr lang="zh-CN" altLang="en-US" sz="2400" dirty="0"/>
                  <a:t>确定了唯一一个松弛型 。总共 </a:t>
                </a:r>
                <a14:m>
                  <m:oMath xmlns:m="http://schemas.openxmlformats.org/officeDocument/2006/math">
                    <m:r>
                      <a:rPr lang="en-US" altLang="zh-CN" sz="2400" i="1" dirty="0" smtClean="0">
                        <a:latin typeface="Cambria Math" panose="02040503050406030204" pitchFamily="18" charset="0"/>
                      </a:rPr>
                      <m:t>𝑛</m:t>
                    </m:r>
                    <m:r>
                      <a:rPr lang="en-US" altLang="zh-CN" sz="2400" i="1" dirty="0" err="1">
                        <a:latin typeface="Cambria Math" panose="02040503050406030204" pitchFamily="18" charset="0"/>
                      </a:rPr>
                      <m:t>+</m:t>
                    </m:r>
                    <m:r>
                      <a:rPr lang="en-US" altLang="zh-CN" sz="2400" i="1" dirty="0" err="1" smtClean="0">
                        <a:latin typeface="Cambria Math" panose="02040503050406030204" pitchFamily="18" charset="0"/>
                      </a:rPr>
                      <m:t>𝑚</m:t>
                    </m:r>
                  </m:oMath>
                </a14:m>
                <a:r>
                  <a:rPr lang="en-US" altLang="zh-CN" sz="2400" dirty="0"/>
                  <a:t> </a:t>
                </a:r>
                <a:r>
                  <a:rPr lang="zh-CN" altLang="en-US" sz="2400" dirty="0"/>
                  <a:t>个变量，</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𝐵</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𝑚</m:t>
                    </m:r>
                  </m:oMath>
                </a14:m>
                <a:r>
                  <a:rPr lang="zh-CN" altLang="en-US" sz="2400" dirty="0"/>
                  <a:t>，所以至多有 </a:t>
                </a:r>
                <a14:m>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m:t>
                            </m:r>
                          </m:num>
                          <m:den>
                            <m:r>
                              <a:rPr lang="en-US" altLang="zh-CN" sz="2400" i="1">
                                <a:latin typeface="Cambria Math" panose="02040503050406030204" pitchFamily="18" charset="0"/>
                              </a:rPr>
                              <m:t>𝑚</m:t>
                            </m:r>
                          </m:den>
                        </m:f>
                      </m:e>
                    </m:d>
                  </m:oMath>
                </a14:m>
                <a:r>
                  <a:rPr lang="en-US" altLang="zh-CN" sz="2400" dirty="0"/>
                  <a:t> </a:t>
                </a:r>
                <a:r>
                  <a:rPr lang="zh-CN" altLang="en-US" sz="2400" dirty="0"/>
                  <a:t>种选择 </a:t>
                </a:r>
                <a14:m>
                  <m:oMath xmlns:m="http://schemas.openxmlformats.org/officeDocument/2006/math">
                    <m:r>
                      <a:rPr lang="en-US" altLang="zh-CN" sz="2400" i="1" dirty="0" smtClean="0">
                        <a:latin typeface="Cambria Math" panose="02040503050406030204" pitchFamily="18" charset="0"/>
                      </a:rPr>
                      <m:t>𝐵</m:t>
                    </m:r>
                  </m:oMath>
                </a14:m>
                <a:r>
                  <a:rPr lang="en-US" altLang="zh-CN" sz="2400" dirty="0"/>
                  <a:t> </a:t>
                </a:r>
                <a:r>
                  <a:rPr lang="zh-CN" altLang="en-US" sz="2400" dirty="0"/>
                  <a:t>的方式</a:t>
                </a:r>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1967023"/>
                <a:ext cx="9720071" cy="4529470"/>
              </a:xfrm>
              <a:blipFill>
                <a:blip r:embed="rId3"/>
                <a:stretch>
                  <a:fillRect l="-1129" r="-753"/>
                </a:stretch>
              </a:blipFill>
            </p:spPr>
            <p:txBody>
              <a:bodyPr/>
              <a:lstStyle/>
              <a:p>
                <a:r>
                  <a:rPr lang="en-US">
                    <a:noFill/>
                  </a:rPr>
                  <a:t> </a:t>
                </a:r>
              </a:p>
            </p:txBody>
          </p:sp>
        </mc:Fallback>
      </mc:AlternateContent>
    </p:spTree>
    <p:extLst>
      <p:ext uri="{BB962C8B-B14F-4D97-AF65-F5344CB8AC3E}">
        <p14:creationId xmlns:p14="http://schemas.microsoft.com/office/powerpoint/2010/main" val="611565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单纯形算法的终止性</a:t>
            </a:r>
            <a:endParaRPr lang="en-US" dirty="0"/>
          </a:p>
        </p:txBody>
      </p:sp>
      <p:sp>
        <p:nvSpPr>
          <p:cNvPr id="3" name="内容占位符 2"/>
          <p:cNvSpPr>
            <a:spLocks noGrp="1"/>
          </p:cNvSpPr>
          <p:nvPr>
            <p:ph idx="1"/>
          </p:nvPr>
        </p:nvSpPr>
        <p:spPr/>
        <p:txBody>
          <a:bodyPr>
            <a:normAutofit/>
          </a:bodyPr>
          <a:lstStyle/>
          <a:p>
            <a:pPr>
              <a:spcBef>
                <a:spcPts val="1200"/>
              </a:spcBef>
              <a:buFont typeface="Wingdings" panose="05000000000000000000" pitchFamily="2" charset="2"/>
              <a:buChar char="v"/>
            </a:pPr>
            <a:r>
              <a:rPr lang="zh-CN" altLang="en-US" sz="2400" dirty="0"/>
              <a:t>如何解决循环问题？循环在理论上是可能的但实际上非常罕见，可以通过选择替入替出变量的策略解决。一种十分常用的策略是 </a:t>
            </a:r>
            <a:r>
              <a:rPr lang="en-US" altLang="zh-CN" sz="2400" dirty="0">
                <a:latin typeface="Times New Roman" panose="02020603050405020304" pitchFamily="18" charset="0"/>
                <a:cs typeface="Times New Roman" panose="02020603050405020304" pitchFamily="18" charset="0"/>
              </a:rPr>
              <a:t>Bland Rule</a:t>
            </a:r>
            <a:endParaRPr lang="en-US" altLang="zh-CN" sz="2400" dirty="0"/>
          </a:p>
          <a:p>
            <a:pPr>
              <a:spcBef>
                <a:spcPts val="1200"/>
              </a:spcBef>
              <a:buFont typeface="Wingdings" panose="05000000000000000000" pitchFamily="2" charset="2"/>
              <a:buChar char="v"/>
            </a:pPr>
            <a:r>
              <a:rPr lang="zh-CN" altLang="en-US" sz="2400" dirty="0"/>
              <a:t> </a:t>
            </a:r>
            <a:r>
              <a:rPr lang="en-US" altLang="zh-CN" sz="2400" dirty="0">
                <a:latin typeface="Times New Roman" panose="02020603050405020304" pitchFamily="18" charset="0"/>
                <a:cs typeface="Times New Roman" panose="02020603050405020304" pitchFamily="18" charset="0"/>
              </a:rPr>
              <a:t>Bland Rule</a:t>
            </a:r>
            <a:r>
              <a:rPr lang="zh-CN" altLang="en-US" sz="2400" dirty="0">
                <a:latin typeface="Times New Roman" panose="02020603050405020304" pitchFamily="18" charset="0"/>
                <a:cs typeface="Times New Roman" panose="02020603050405020304" pitchFamily="18" charset="0"/>
              </a:rPr>
              <a:t>：</a:t>
            </a:r>
            <a:r>
              <a:rPr lang="zh-CN" altLang="en-US" sz="2400" dirty="0"/>
              <a:t>总是选择下标最小的变量来打破相等的目标值假如有多个可选的替入变量，选择序号最小的；假如有多个可选的替出变量（此时这些不等式一样紧），同样选择编号最小的。</a:t>
            </a:r>
            <a:endParaRPr lang="en-US" altLang="zh-CN" sz="2400" dirty="0"/>
          </a:p>
          <a:p>
            <a:pPr>
              <a:spcBef>
                <a:spcPts val="1200"/>
              </a:spcBef>
              <a:buFont typeface="Wingdings" panose="05000000000000000000" pitchFamily="2" charset="2"/>
              <a:buChar char="v"/>
            </a:pPr>
            <a:r>
              <a:rPr lang="en-US" sz="2400" dirty="0"/>
              <a:t> </a:t>
            </a:r>
            <a:r>
              <a:rPr lang="zh-CN" altLang="en-US" sz="2400" dirty="0"/>
              <a:t>证明详见参考文献，这里不再赘述</a:t>
            </a:r>
            <a:endParaRPr lang="en-US" sz="2400" dirty="0"/>
          </a:p>
        </p:txBody>
      </p:sp>
    </p:spTree>
    <p:extLst>
      <p:ext uri="{BB962C8B-B14F-4D97-AF65-F5344CB8AC3E}">
        <p14:creationId xmlns:p14="http://schemas.microsoft.com/office/powerpoint/2010/main" val="24423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构造初始可行解</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sz="half" idx="1"/>
              </p:nvPr>
            </p:nvSpPr>
            <p:spPr>
              <a:xfrm>
                <a:off x="1024128" y="1828801"/>
                <a:ext cx="4754880" cy="4784650"/>
              </a:xfrm>
            </p:spPr>
            <p:txBody>
              <a:bodyPr>
                <a:normAutofit/>
              </a:bodyPr>
              <a:lstStyle/>
              <a:p>
                <a:pPr>
                  <a:buFont typeface="Wingdings" panose="05000000000000000000" pitchFamily="2" charset="2"/>
                  <a:buChar char="v"/>
                </a:pPr>
                <a:r>
                  <a:rPr lang="en-US" dirty="0"/>
                  <a:t> </a:t>
                </a:r>
                <a:r>
                  <a:rPr lang="zh-CN" altLang="en-US" dirty="0"/>
                  <a:t>在存在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&lt;0</m:t>
                    </m:r>
                  </m:oMath>
                </a14:m>
                <a:r>
                  <a:rPr lang="en-US" dirty="0"/>
                  <a:t> </a:t>
                </a:r>
                <a:r>
                  <a:rPr lang="zh-CN" altLang="en-US" dirty="0"/>
                  <a:t>的情况时，基本解是不合法的</a:t>
                </a:r>
                <a:endParaRPr lang="en-US" dirty="0"/>
              </a:p>
              <a:p>
                <a:pPr>
                  <a:buFont typeface="Wingdings" panose="05000000000000000000" pitchFamily="2" charset="2"/>
                  <a:buChar char="v"/>
                </a:pPr>
                <a:r>
                  <a:rPr lang="zh-CN" altLang="en-US" dirty="0"/>
                  <a:t> 引入辅助变量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，构造辅助线性规划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𝑎𝑢𝑥</m:t>
                        </m:r>
                      </m:sub>
                    </m:sSub>
                  </m:oMath>
                </a14:m>
                <a:r>
                  <a:rPr lang="zh-CN" altLang="en-US" dirty="0"/>
                  <a:t>：</a:t>
                </a:r>
                <a:endParaRPr lang="en-US" altLang="zh-CN" dirty="0"/>
              </a:p>
              <a:p>
                <a:pPr marL="0" indent="0">
                  <a:lnSpc>
                    <a:spcPct val="110000"/>
                  </a:lnSpc>
                  <a:spcBef>
                    <a:spcPts val="600"/>
                  </a:spcBef>
                  <a:buNone/>
                </a:pPr>
                <a:r>
                  <a:rPr lang="zh-CN" altLang="en-US" dirty="0"/>
                  <a:t>最大化：</a:t>
                </a:r>
                <a:endParaRPr lang="en-US" altLang="zh-CN" dirty="0"/>
              </a:p>
              <a:p>
                <a:pPr marL="0" indent="0" algn="ctr">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m:oMathPara>
                </a14:m>
                <a:endParaRPr lang="en-US" altLang="zh-CN" dirty="0"/>
              </a:p>
              <a:p>
                <a:pPr marL="0" indent="0">
                  <a:lnSpc>
                    <a:spcPct val="110000"/>
                  </a:lnSpc>
                  <a:spcBef>
                    <a:spcPts val="600"/>
                  </a:spcBef>
                  <a:buNone/>
                </a:pPr>
                <a:r>
                  <a:rPr lang="zh-CN" altLang="en-US" dirty="0"/>
                  <a:t>满足约束：</a:t>
                </a:r>
                <a:endParaRPr lang="en-US" altLang="zh-CN" dirty="0"/>
              </a:p>
              <a:p>
                <a:pPr algn="ctr">
                  <a:lnSpc>
                    <a:spcPct val="110000"/>
                  </a:lnSpc>
                  <a:spcBef>
                    <a:spcPts val="600"/>
                  </a:spcBef>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nary>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=1,2,…</m:t>
                    </m:r>
                    <m:r>
                      <a:rPr lang="en-US" i="1">
                        <a:latin typeface="Cambria Math" panose="02040503050406030204" pitchFamily="18" charset="0"/>
                      </a:rPr>
                      <m:t>𝑚</m:t>
                    </m:r>
                  </m:oMath>
                </a14:m>
                <a:endParaRPr lang="en-US" dirty="0"/>
              </a:p>
              <a:p>
                <a:pPr algn="ctr">
                  <a:lnSpc>
                    <a:spcPct val="110000"/>
                  </a:lnSpc>
                  <a:spcBef>
                    <a:spcPts val="6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≥0,    </m:t>
                    </m:r>
                    <m:r>
                      <a:rPr lang="en-US" i="1">
                        <a:latin typeface="Cambria Math" panose="02040503050406030204" pitchFamily="18" charset="0"/>
                      </a:rPr>
                      <m:t>𝑗</m:t>
                    </m:r>
                    <m:r>
                      <a:rPr lang="en-US" i="1">
                        <a:latin typeface="Cambria Math" panose="02040503050406030204" pitchFamily="18" charset="0"/>
                      </a:rPr>
                      <m:t>=0,1,2,…,</m:t>
                    </m:r>
                    <m:r>
                      <a:rPr lang="en-US" i="1">
                        <a:latin typeface="Cambria Math" panose="02040503050406030204" pitchFamily="18" charset="0"/>
                      </a:rPr>
                      <m:t>𝑛</m:t>
                    </m:r>
                  </m:oMath>
                </a14:m>
                <a:endParaRPr lang="en-US" altLang="zh-CN" dirty="0"/>
              </a:p>
              <a:p>
                <a:endParaRPr lang="en-US" dirty="0"/>
              </a:p>
            </p:txBody>
          </p:sp>
        </mc:Choice>
        <mc:Fallback xmlns="">
          <p:sp>
            <p:nvSpPr>
              <p:cNvPr id="5" name="内容占位符 4"/>
              <p:cNvSpPr>
                <a:spLocks noGrp="1" noRot="1" noChangeAspect="1" noMove="1" noResize="1" noEditPoints="1" noAdjustHandles="1" noChangeArrowheads="1" noChangeShapeType="1" noTextEdit="1"/>
              </p:cNvSpPr>
              <p:nvPr>
                <p:ph sz="half" idx="1"/>
              </p:nvPr>
            </p:nvSpPr>
            <p:spPr>
              <a:xfrm>
                <a:off x="1024128" y="1828801"/>
                <a:ext cx="4754880" cy="4784650"/>
              </a:xfrm>
              <a:blipFill>
                <a:blip r:embed="rId3"/>
                <a:stretch>
                  <a:fillRect l="-2564" r="-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89319" y="1828801"/>
                <a:ext cx="5419415" cy="4784650"/>
              </a:xfrm>
            </p:spPr>
            <p:txBody>
              <a:bodyPr>
                <a:normAutofit fontScale="25000" lnSpcReduction="20000"/>
              </a:bodyPr>
              <a:lstStyle/>
              <a:p>
                <a:pPr marL="0" indent="0">
                  <a:buNone/>
                </a:pPr>
                <a:r>
                  <a:rPr lang="zh-CN" altLang="en-US" sz="8800" dirty="0"/>
                  <a:t>对于辅助线性规划：</a:t>
                </a:r>
                <a:endParaRPr lang="en-US" altLang="zh-CN" sz="8800" dirty="0"/>
              </a:p>
              <a:p>
                <a:pPr marL="514350" indent="-514350">
                  <a:buFont typeface="+mj-lt"/>
                  <a:buAutoNum type="arabicPeriod"/>
                </a:pPr>
                <a:r>
                  <a:rPr lang="zh-CN" altLang="en-US" sz="8800" dirty="0"/>
                  <a:t>以 </a:t>
                </a:r>
                <a14:m>
                  <m:oMath xmlns:m="http://schemas.openxmlformats.org/officeDocument/2006/math">
                    <m:sSub>
                      <m:sSubPr>
                        <m:ctrlPr>
                          <a:rPr lang="en-US" altLang="zh-CN" sz="8800" i="1" dirty="0">
                            <a:latin typeface="Cambria Math" panose="02040503050406030204" pitchFamily="18" charset="0"/>
                          </a:rPr>
                        </m:ctrlPr>
                      </m:sSubPr>
                      <m:e>
                        <m:r>
                          <a:rPr lang="en-US" altLang="zh-CN" sz="8800" i="1" dirty="0">
                            <a:latin typeface="Cambria Math" panose="02040503050406030204" pitchFamily="18" charset="0"/>
                          </a:rPr>
                          <m:t>𝑥</m:t>
                        </m:r>
                      </m:e>
                      <m:sub>
                        <m:r>
                          <a:rPr lang="en-US" altLang="zh-CN" sz="8800" i="1" dirty="0">
                            <a:latin typeface="Cambria Math" panose="02040503050406030204" pitchFamily="18" charset="0"/>
                          </a:rPr>
                          <m:t>0</m:t>
                        </m:r>
                      </m:sub>
                    </m:sSub>
                  </m:oMath>
                </a14:m>
                <a:r>
                  <a:rPr lang="zh-CN" altLang="en-US" sz="8800" dirty="0"/>
                  <a:t> 为替入变量，选择基本解中负值最大的基本变量作为替出变量，做一次 </a:t>
                </a:r>
                <a:r>
                  <a:rPr lang="en-US" altLang="zh-CN" sz="8800" dirty="0"/>
                  <a:t>pivot </a:t>
                </a:r>
                <a:r>
                  <a:rPr lang="zh-CN" altLang="en-US" sz="8800" dirty="0"/>
                  <a:t>后即可构造出一组基本可行解</a:t>
                </a:r>
                <a:endParaRPr lang="en-US" altLang="zh-CN" sz="8800" dirty="0"/>
              </a:p>
              <a:p>
                <a:pPr marL="514350" indent="-514350">
                  <a:buFont typeface="+mj-lt"/>
                  <a:buAutoNum type="arabicPeriod"/>
                </a:pPr>
                <a:r>
                  <a:rPr lang="zh-CN" altLang="en-US" sz="8800" dirty="0"/>
                  <a:t>对当前可行解重复调用 </a:t>
                </a:r>
                <a:r>
                  <a:rPr lang="en-US" altLang="zh-CN" sz="8800" dirty="0"/>
                  <a:t>pivot</a:t>
                </a:r>
                <a:r>
                  <a:rPr lang="zh-CN" altLang="en-US" sz="8800" dirty="0"/>
                  <a:t>，直到得到辅助线性规划最优解。</a:t>
                </a:r>
                <a:endParaRPr lang="en-US" altLang="zh-CN" sz="8800" dirty="0"/>
              </a:p>
              <a:p>
                <a:pPr marL="0" indent="0">
                  <a:buNone/>
                </a:pPr>
                <a:r>
                  <a:rPr lang="zh-CN" altLang="en-US" sz="8800" dirty="0"/>
                  <a:t>若最优解 </a:t>
                </a:r>
                <a14:m>
                  <m:oMath xmlns:m="http://schemas.openxmlformats.org/officeDocument/2006/math">
                    <m:r>
                      <a:rPr lang="en-US" altLang="zh-CN" sz="8800" i="1" dirty="0">
                        <a:latin typeface="Cambria Math" panose="02040503050406030204" pitchFamily="18" charset="0"/>
                      </a:rPr>
                      <m:t>−</m:t>
                    </m:r>
                    <m:sSub>
                      <m:sSubPr>
                        <m:ctrlPr>
                          <a:rPr lang="en-US" altLang="zh-CN" sz="8800" i="1" dirty="0">
                            <a:latin typeface="Cambria Math" panose="02040503050406030204" pitchFamily="18" charset="0"/>
                          </a:rPr>
                        </m:ctrlPr>
                      </m:sSubPr>
                      <m:e>
                        <m:r>
                          <a:rPr lang="en-US" altLang="zh-CN" sz="8800" i="1" dirty="0">
                            <a:latin typeface="Cambria Math" panose="02040503050406030204" pitchFamily="18" charset="0"/>
                          </a:rPr>
                          <m:t>𝑥</m:t>
                        </m:r>
                      </m:e>
                      <m:sub>
                        <m:r>
                          <a:rPr lang="en-US" altLang="zh-CN" sz="8800" i="1" dirty="0">
                            <a:latin typeface="Cambria Math" panose="02040503050406030204" pitchFamily="18" charset="0"/>
                          </a:rPr>
                          <m:t>0</m:t>
                        </m:r>
                      </m:sub>
                    </m:sSub>
                    <m:r>
                      <a:rPr lang="en-US" altLang="zh-CN" sz="8800" i="1" dirty="0">
                        <a:latin typeface="Cambria Math" panose="02040503050406030204" pitchFamily="18" charset="0"/>
                      </a:rPr>
                      <m:t>=0</m:t>
                    </m:r>
                  </m:oMath>
                </a14:m>
                <a:r>
                  <a:rPr lang="zh-CN" altLang="en-US" sz="8800" dirty="0"/>
                  <a:t>，则初始问题是可行的，同时我们获得了一组基本可行解。否则初始问题不可行。</a:t>
                </a:r>
                <a:endParaRPr lang="en-US" altLang="zh-CN" sz="8800" dirty="0"/>
              </a:p>
              <a:p>
                <a:pPr>
                  <a:buFont typeface="Wingdings" panose="05000000000000000000" pitchFamily="2" charset="2"/>
                  <a:buChar char="v"/>
                </a:pPr>
                <a:r>
                  <a:rPr lang="en-US" sz="8800" dirty="0"/>
                  <a:t> </a:t>
                </a:r>
                <a:r>
                  <a:rPr lang="zh-CN" altLang="en-US" sz="8800" dirty="0"/>
                  <a:t>这个巧妙构造的正确性比较显然，这里不再赘述</a:t>
                </a:r>
                <a:endParaRPr lang="en-US" sz="8800" dirty="0"/>
              </a:p>
              <a:p>
                <a:endParaRPr lang="en-US"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89319" y="1828801"/>
                <a:ext cx="5419415" cy="4784650"/>
              </a:xfrm>
              <a:blipFill>
                <a:blip r:embed="rId4"/>
                <a:stretch>
                  <a:fillRect l="-2247" t="-892" r="-2247"/>
                </a:stretch>
              </a:blipFill>
            </p:spPr>
            <p:txBody>
              <a:bodyPr/>
              <a:lstStyle/>
              <a:p>
                <a:r>
                  <a:rPr lang="en-US">
                    <a:noFill/>
                  </a:rPr>
                  <a:t> </a:t>
                </a:r>
              </a:p>
            </p:txBody>
          </p:sp>
        </mc:Fallback>
      </mc:AlternateContent>
    </p:spTree>
    <p:extLst>
      <p:ext uri="{BB962C8B-B14F-4D97-AF65-F5344CB8AC3E}">
        <p14:creationId xmlns:p14="http://schemas.microsoft.com/office/powerpoint/2010/main" val="4105415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线性规划的对偶</a:t>
            </a:r>
            <a:endParaRPr lang="en-US" dirty="0"/>
          </a:p>
        </p:txBody>
      </p:sp>
      <p:sp>
        <p:nvSpPr>
          <p:cNvPr id="3" name="内容占位符 2"/>
          <p:cNvSpPr>
            <a:spLocks noGrp="1"/>
          </p:cNvSpPr>
          <p:nvPr>
            <p:ph idx="1"/>
          </p:nvPr>
        </p:nvSpPr>
        <p:spPr>
          <a:xfrm>
            <a:off x="1024128" y="2286000"/>
            <a:ext cx="9959305" cy="4023360"/>
          </a:xfrm>
        </p:spPr>
        <p:txBody>
          <a:bodyPr>
            <a:normAutofit/>
          </a:bodyPr>
          <a:lstStyle/>
          <a:p>
            <a:pPr>
              <a:buFont typeface="Wingdings" panose="05000000000000000000" pitchFamily="2" charset="2"/>
              <a:buChar char="v"/>
            </a:pPr>
            <a:r>
              <a:rPr lang="en-US" sz="2400" dirty="0"/>
              <a:t> </a:t>
            </a:r>
            <a:r>
              <a:rPr lang="zh-CN" altLang="en-US" sz="2400" dirty="0"/>
              <a:t>线性规划的</a:t>
            </a:r>
            <a:r>
              <a:rPr lang="zh-CN" altLang="en-US" sz="2400" b="1" dirty="0"/>
              <a:t>对偶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duality</a:t>
            </a:r>
            <a:r>
              <a:rPr lang="en-US" altLang="zh-CN" sz="2400" b="1" dirty="0">
                <a:latin typeface="Times New Roman" panose="02020603050405020304" pitchFamily="18" charset="0"/>
                <a:cs typeface="Times New Roman" panose="02020603050405020304" pitchFamily="18" charset="0"/>
              </a:rPr>
              <a:t> ) </a:t>
            </a:r>
            <a:r>
              <a:rPr lang="zh-CN" altLang="en-US" sz="2400" dirty="0"/>
              <a:t>是一个非常神奇的存在</a:t>
            </a:r>
            <a:endParaRPr lang="en-US" altLang="zh-CN" sz="2400" dirty="0"/>
          </a:p>
          <a:p>
            <a:pPr>
              <a:buFont typeface="Wingdings" panose="05000000000000000000" pitchFamily="2" charset="2"/>
              <a:buChar char="v"/>
            </a:pPr>
            <a:r>
              <a:rPr lang="en-US" altLang="zh-CN" sz="2400" dirty="0"/>
              <a:t> </a:t>
            </a:r>
            <a:r>
              <a:rPr lang="zh-CN" altLang="en-US" sz="2400" dirty="0"/>
              <a:t>可以利用对偶来证明一些很强的性质，比如最大流最小割定理， </a:t>
            </a:r>
            <a:r>
              <a:rPr lang="en-US" sz="2400" b="1" i="1" dirty="0">
                <a:latin typeface="Times New Roman" panose="02020603050405020304" pitchFamily="18" charset="0"/>
                <a:cs typeface="Times New Roman" panose="02020603050405020304" pitchFamily="18" charset="0"/>
              </a:rPr>
              <a:t>The Equilibrium Theorem </a:t>
            </a:r>
            <a:r>
              <a:rPr lang="zh-CN" altLang="en-US" sz="2400" dirty="0">
                <a:latin typeface="Times New Roman" panose="02020603050405020304" pitchFamily="18" charset="0"/>
                <a:cs typeface="Times New Roman" panose="02020603050405020304" pitchFamily="18" charset="0"/>
              </a:rPr>
              <a:t>（平衡定理？）等。理解了对偶将会对理解线性规划有很大的帮助</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prstClr val="black"/>
                </a:solidFill>
              </a:rPr>
              <a:t> </a:t>
            </a:r>
            <a:r>
              <a:rPr lang="zh-CN" altLang="en-US" sz="2400" dirty="0">
                <a:solidFill>
                  <a:prstClr val="black"/>
                </a:solidFill>
              </a:rPr>
              <a:t>对偶线性规划一般是相对于一个标准型的线性规划而言的。</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zh-CN" sz="2400" dirty="0">
                <a:solidFill>
                  <a:prstClr val="black"/>
                </a:solidFill>
              </a:rPr>
              <a:t> </a:t>
            </a:r>
            <a:r>
              <a:rPr lang="zh-CN" altLang="en-US" sz="2400" dirty="0">
                <a:solidFill>
                  <a:prstClr val="black"/>
                </a:solidFill>
              </a:rPr>
              <a:t>当表示一个对偶线性规划时，我们称初始的线性规划为</a:t>
            </a:r>
            <a:r>
              <a:rPr lang="zh-CN" altLang="en-US" sz="2400" b="1" dirty="0">
                <a:solidFill>
                  <a:prstClr val="black"/>
                </a:solidFill>
              </a:rPr>
              <a:t>原始</a:t>
            </a:r>
            <a:r>
              <a:rPr lang="en-US" altLang="zh-CN" sz="2400" b="1" dirty="0">
                <a:solidFill>
                  <a:prstClr val="black"/>
                </a:solidFill>
              </a:rPr>
              <a:t> </a:t>
            </a:r>
            <a:r>
              <a:rPr lang="en-US" altLang="zh-CN" sz="2400" b="1" dirty="0">
                <a:solidFill>
                  <a:prstClr val="black"/>
                </a:solidFill>
                <a:latin typeface="Times New Roman" panose="02020603050405020304" pitchFamily="18" charset="0"/>
                <a:cs typeface="Times New Roman" panose="02020603050405020304" pitchFamily="18" charset="0"/>
              </a:rPr>
              <a:t>( </a:t>
            </a:r>
            <a:r>
              <a:rPr lang="en-US" altLang="zh-CN" sz="2400" b="1" i="1" dirty="0">
                <a:solidFill>
                  <a:prstClr val="black"/>
                </a:solidFill>
                <a:latin typeface="Times New Roman" panose="02020603050405020304" pitchFamily="18" charset="0"/>
                <a:cs typeface="Times New Roman" panose="02020603050405020304" pitchFamily="18" charset="0"/>
              </a:rPr>
              <a:t>primal</a:t>
            </a:r>
            <a:r>
              <a:rPr lang="en-US" altLang="zh-CN" sz="2400" b="1" dirty="0">
                <a:solidFill>
                  <a:prstClr val="black"/>
                </a:solidFill>
                <a:latin typeface="Times New Roman" panose="02020603050405020304" pitchFamily="18" charset="0"/>
                <a:cs typeface="Times New Roman" panose="02020603050405020304" pitchFamily="18" charset="0"/>
              </a:rPr>
              <a:t> )</a:t>
            </a:r>
            <a:r>
              <a:rPr lang="en-US" altLang="zh-CN" sz="2400" b="1" dirty="0">
                <a:solidFill>
                  <a:prstClr val="black"/>
                </a:solidFill>
              </a:rPr>
              <a:t> </a:t>
            </a:r>
            <a:r>
              <a:rPr lang="zh-CN" altLang="en-US" sz="2400" dirty="0">
                <a:solidFill>
                  <a:prstClr val="black"/>
                </a:solidFill>
              </a:rPr>
              <a:t>线性规划</a:t>
            </a:r>
            <a:endParaRPr lang="en-US" altLang="zh-CN" sz="2400" dirty="0">
              <a:solidFill>
                <a:prstClr val="black"/>
              </a:solidFill>
            </a:endParaRPr>
          </a:p>
          <a:p>
            <a:pPr>
              <a:buFont typeface="Wingdings" panose="05000000000000000000" pitchFamily="2" charset="2"/>
              <a:buChar char="v"/>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282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对偶的定义</a:t>
            </a:r>
            <a:endParaRPr lang="en-US" dirty="0"/>
          </a:p>
        </p:txBody>
      </p:sp>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89320" y="1765005"/>
                <a:ext cx="4754880" cy="4544355"/>
              </a:xfrm>
            </p:spPr>
            <p:txBody>
              <a:bodyPr>
                <a:normAutofit/>
              </a:bodyPr>
              <a:lstStyle/>
              <a:p>
                <a:pPr>
                  <a:spcBef>
                    <a:spcPts val="600"/>
                  </a:spcBef>
                  <a:buFont typeface="Wingdings" panose="05000000000000000000" pitchFamily="2" charset="2"/>
                  <a:buChar char="v"/>
                </a:pPr>
                <a:r>
                  <a:rPr lang="en-US" altLang="zh-CN" sz="2600" dirty="0"/>
                  <a:t> </a:t>
                </a:r>
                <a:r>
                  <a:rPr lang="zh-CN" altLang="en-US" sz="2600" dirty="0"/>
                  <a:t>对偶线性规划：</a:t>
                </a:r>
                <a:endParaRPr lang="en-US" altLang="zh-CN" sz="2600" dirty="0"/>
              </a:p>
              <a:p>
                <a:pPr>
                  <a:spcBef>
                    <a:spcPts val="600"/>
                  </a:spcBef>
                </a:pPr>
                <a:r>
                  <a:rPr lang="zh-CN" altLang="en-US" sz="2600" dirty="0"/>
                  <a:t>最小化：</a:t>
                </a:r>
                <a:endParaRPr lang="en-US" altLang="zh-CN" sz="2600" dirty="0"/>
              </a:p>
              <a:p>
                <a:pPr marL="0" indent="0" algn="ctr">
                  <a:spcBef>
                    <a:spcPts val="600"/>
                  </a:spcBef>
                  <a:buNone/>
                </a:pPr>
                <a:r>
                  <a:rPr lang="en-US" sz="2600" i="1" dirty="0">
                    <a:solidFill>
                      <a:prstClr val="black"/>
                    </a:solidFill>
                    <a:latin typeface="Cambria Math" panose="02040503050406030204" pitchFamily="18" charset="0"/>
                  </a:rPr>
                  <a:t> </a:t>
                </a:r>
                <a14:m>
                  <m:oMath xmlns:m="http://schemas.openxmlformats.org/officeDocument/2006/math">
                    <m:nary>
                      <m:naryPr>
                        <m:chr m:val="∑"/>
                        <m:ctrlPr>
                          <a:rPr lang="en-US" sz="2600" i="1">
                            <a:solidFill>
                              <a:prstClr val="black"/>
                            </a:solidFill>
                            <a:latin typeface="Cambria Math" panose="02040503050406030204" pitchFamily="18" charset="0"/>
                          </a:rPr>
                        </m:ctrlPr>
                      </m:naryPr>
                      <m:sub>
                        <m:r>
                          <a:rPr lang="en-US" sz="2600" b="0" i="1" smtClean="0">
                            <a:solidFill>
                              <a:prstClr val="black"/>
                            </a:solidFill>
                            <a:latin typeface="Cambria Math" panose="02040503050406030204" pitchFamily="18" charset="0"/>
                          </a:rPr>
                          <m:t>𝑖</m:t>
                        </m:r>
                        <m:r>
                          <a:rPr lang="en-US" sz="2600" i="1">
                            <a:solidFill>
                              <a:prstClr val="black"/>
                            </a:solidFill>
                            <a:latin typeface="Cambria Math" panose="02040503050406030204" pitchFamily="18" charset="0"/>
                          </a:rPr>
                          <m:t>=1</m:t>
                        </m:r>
                      </m:sub>
                      <m:sup>
                        <m:r>
                          <a:rPr lang="en-US" sz="2600" b="0" i="1" smtClean="0">
                            <a:solidFill>
                              <a:prstClr val="black"/>
                            </a:solidFill>
                            <a:latin typeface="Cambria Math" panose="02040503050406030204" pitchFamily="18" charset="0"/>
                          </a:rPr>
                          <m:t>𝑚</m:t>
                        </m:r>
                      </m:sup>
                      <m:e>
                        <m:sSub>
                          <m:sSubPr>
                            <m:ctrlPr>
                              <a:rPr lang="en-US" sz="2600" i="1">
                                <a:solidFill>
                                  <a:prstClr val="black"/>
                                </a:solidFill>
                                <a:latin typeface="Cambria Math" panose="02040503050406030204" pitchFamily="18" charset="0"/>
                              </a:rPr>
                            </m:ctrlPr>
                          </m:sSubPr>
                          <m:e>
                            <m:sSub>
                              <m:sSubPr>
                                <m:ctrlPr>
                                  <a:rPr lang="en-US" sz="2600" i="1">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𝑏</m:t>
                                </m:r>
                              </m:e>
                              <m:sub>
                                <m:r>
                                  <a:rPr lang="en-US" sz="2600" b="0" i="1" smtClean="0">
                                    <a:solidFill>
                                      <a:prstClr val="black"/>
                                    </a:solidFill>
                                    <a:latin typeface="Cambria Math" panose="02040503050406030204" pitchFamily="18" charset="0"/>
                                  </a:rPr>
                                  <m:t>𝑖</m:t>
                                </m:r>
                              </m:sub>
                            </m:sSub>
                            <m:r>
                              <a:rPr lang="en-US" sz="2600" b="0" i="1" smtClean="0">
                                <a:solidFill>
                                  <a:prstClr val="black"/>
                                </a:solidFill>
                                <a:latin typeface="Cambria Math" panose="02040503050406030204" pitchFamily="18" charset="0"/>
                              </a:rPr>
                              <m:t>𝑦</m:t>
                            </m:r>
                          </m:e>
                          <m:sub>
                            <m:r>
                              <a:rPr lang="en-US" sz="2600" b="0" i="1" smtClean="0">
                                <a:solidFill>
                                  <a:prstClr val="black"/>
                                </a:solidFill>
                                <a:latin typeface="Cambria Math" panose="02040503050406030204" pitchFamily="18" charset="0"/>
                              </a:rPr>
                              <m:t>𝑖</m:t>
                            </m:r>
                          </m:sub>
                        </m:sSub>
                      </m:e>
                    </m:nary>
                  </m:oMath>
                </a14:m>
                <a:endParaRPr lang="en-US" sz="2600" i="1" dirty="0">
                  <a:solidFill>
                    <a:prstClr val="black"/>
                  </a:solidFill>
                  <a:latin typeface="Cambria Math" panose="02040503050406030204" pitchFamily="18" charset="0"/>
                </a:endParaRPr>
              </a:p>
              <a:p>
                <a:pPr>
                  <a:spcBef>
                    <a:spcPts val="600"/>
                  </a:spcBef>
                </a:pPr>
                <a:r>
                  <a:rPr lang="zh-CN" altLang="en-US" sz="2600" dirty="0"/>
                  <a:t>满足约束条件：</a:t>
                </a:r>
                <a:endParaRPr lang="en-US" altLang="zh-CN" sz="2600" dirty="0"/>
              </a:p>
              <a:p>
                <a:pPr algn="ctr">
                  <a:spcBef>
                    <a:spcPts val="600"/>
                  </a:spcBef>
                </a:pPr>
                <a14:m>
                  <m:oMath xmlns:m="http://schemas.openxmlformats.org/officeDocument/2006/math">
                    <m:nary>
                      <m:naryPr>
                        <m:chr m:val="∑"/>
                        <m:ctrlPr>
                          <a:rPr lang="en-US" sz="2600" i="1">
                            <a:latin typeface="Cambria Math" panose="02040503050406030204" pitchFamily="18" charset="0"/>
                          </a:rPr>
                        </m:ctrlPr>
                      </m:naryPr>
                      <m:sub>
                        <m:r>
                          <a:rPr lang="en-US" sz="2600" b="0" i="1" smtClean="0">
                            <a:latin typeface="Cambria Math" panose="02040503050406030204" pitchFamily="18" charset="0"/>
                          </a:rPr>
                          <m:t>𝑖</m:t>
                        </m:r>
                        <m:r>
                          <a:rPr lang="en-US" sz="2600" i="1">
                            <a:latin typeface="Cambria Math" panose="02040503050406030204" pitchFamily="18" charset="0"/>
                          </a:rPr>
                          <m:t>=1</m:t>
                        </m:r>
                      </m:sub>
                      <m:sup>
                        <m:r>
                          <a:rPr lang="en-US" sz="2600" b="0" i="1" smtClean="0">
                            <a:latin typeface="Cambria Math" panose="02040503050406030204" pitchFamily="18" charset="0"/>
                          </a:rPr>
                          <m:t>𝑚</m:t>
                        </m:r>
                      </m:sup>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en-US" sz="2600" i="1">
                                <a:latin typeface="Cambria Math" panose="02040503050406030204" pitchFamily="18" charset="0"/>
                              </a:rPr>
                              <m:t>𝑖𝑗</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𝑐</m:t>
                            </m:r>
                          </m:e>
                          <m:sub>
                            <m:r>
                              <a:rPr lang="en-US" sz="2600" i="1">
                                <a:latin typeface="Cambria Math" panose="02040503050406030204" pitchFamily="18" charset="0"/>
                              </a:rPr>
                              <m:t>𝑖</m:t>
                            </m:r>
                          </m:sub>
                        </m:sSub>
                      </m:e>
                    </m:nary>
                    <m:r>
                      <a:rPr lang="en-US" sz="2600" i="1">
                        <a:latin typeface="Cambria Math" panose="02040503050406030204" pitchFamily="18" charset="0"/>
                      </a:rPr>
                      <m:t>,</m:t>
                    </m:r>
                    <m:r>
                      <a:rPr lang="en-US" sz="2600" b="0" i="1" smtClean="0">
                        <a:latin typeface="Cambria Math" panose="02040503050406030204" pitchFamily="18" charset="0"/>
                      </a:rPr>
                      <m:t>  </m:t>
                    </m:r>
                    <m:r>
                      <a:rPr lang="en-US" sz="2600" i="1">
                        <a:latin typeface="Cambria Math" panose="02040503050406030204" pitchFamily="18" charset="0"/>
                      </a:rPr>
                      <m:t>𝑗</m:t>
                    </m:r>
                    <m:r>
                      <a:rPr lang="en-US" sz="2600" i="1">
                        <a:latin typeface="Cambria Math" panose="02040503050406030204" pitchFamily="18" charset="0"/>
                      </a:rPr>
                      <m:t>=1,2,…,</m:t>
                    </m:r>
                    <m:r>
                      <a:rPr lang="en-US" sz="2600" b="0" i="1" smtClean="0">
                        <a:latin typeface="Cambria Math" panose="02040503050406030204" pitchFamily="18" charset="0"/>
                      </a:rPr>
                      <m:t>𝑛</m:t>
                    </m:r>
                  </m:oMath>
                </a14:m>
                <a:endParaRPr lang="en-US" sz="2600" dirty="0"/>
              </a:p>
              <a:p>
                <a:pPr algn="ctr">
                  <a:spcBef>
                    <a:spcPts val="600"/>
                  </a:spcBef>
                </a:pP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r>
                      <a:rPr lang="en-US" sz="2600" i="1">
                        <a:latin typeface="Cambria Math" panose="02040503050406030204" pitchFamily="18" charset="0"/>
                      </a:rPr>
                      <m:t>≥0,</m:t>
                    </m:r>
                    <m:r>
                      <a:rPr lang="en-US" sz="2600" b="0" i="1" smtClean="0">
                        <a:latin typeface="Cambria Math" panose="02040503050406030204" pitchFamily="18" charset="0"/>
                      </a:rPr>
                      <m:t>  </m:t>
                    </m:r>
                    <m:r>
                      <a:rPr lang="en-US" sz="2600" i="1">
                        <a:latin typeface="Cambria Math" panose="02040503050406030204" pitchFamily="18" charset="0"/>
                      </a:rPr>
                      <m:t>𝑖</m:t>
                    </m:r>
                    <m:r>
                      <a:rPr lang="en-US" sz="2600" i="1">
                        <a:latin typeface="Cambria Math" panose="02040503050406030204" pitchFamily="18" charset="0"/>
                      </a:rPr>
                      <m:t>=1,2,…</m:t>
                    </m:r>
                    <m:r>
                      <a:rPr lang="en-US" sz="2600" i="1">
                        <a:latin typeface="Cambria Math" panose="02040503050406030204" pitchFamily="18" charset="0"/>
                      </a:rPr>
                      <m:t>𝑚</m:t>
                    </m:r>
                  </m:oMath>
                </a14:m>
                <a:endParaRPr lang="en-US" sz="2600" dirty="0"/>
              </a:p>
              <a:p>
                <a:pPr marL="0" indent="0">
                  <a:buNone/>
                </a:pPr>
                <a:endParaRPr lang="en-US" sz="2400"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89320" y="1765005"/>
                <a:ext cx="4754880" cy="4544355"/>
              </a:xfrm>
              <a:blipFill>
                <a:blip r:embed="rId3"/>
                <a:stretch>
                  <a:fillRect l="-2949" t="-1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内容占位符 2"/>
              <p:cNvSpPr>
                <a:spLocks noGrp="1"/>
              </p:cNvSpPr>
              <p:nvPr>
                <p:ph sz="half" idx="1"/>
              </p:nvPr>
            </p:nvSpPr>
            <p:spPr>
              <a:xfrm>
                <a:off x="1024128" y="1765005"/>
                <a:ext cx="4754880" cy="4944139"/>
              </a:xfrm>
            </p:spPr>
            <p:txBody>
              <a:bodyPr>
                <a:normAutofit/>
              </a:bodyPr>
              <a:lstStyle/>
              <a:p>
                <a:pPr>
                  <a:spcBef>
                    <a:spcPts val="600"/>
                  </a:spcBef>
                  <a:buFont typeface="Wingdings" panose="05000000000000000000" pitchFamily="2" charset="2"/>
                  <a:buChar char="v"/>
                </a:pPr>
                <a:r>
                  <a:rPr lang="en-US" altLang="zh-CN" sz="2600" dirty="0"/>
                  <a:t> </a:t>
                </a:r>
                <a:r>
                  <a:rPr lang="zh-CN" altLang="en-US" sz="2600" dirty="0"/>
                  <a:t>原始线性规划：</a:t>
                </a:r>
                <a:endParaRPr lang="en-US" altLang="zh-CN" sz="2600" dirty="0"/>
              </a:p>
              <a:p>
                <a:pPr>
                  <a:spcBef>
                    <a:spcPts val="600"/>
                  </a:spcBef>
                </a:pPr>
                <a:r>
                  <a:rPr lang="zh-CN" altLang="en-US" sz="2600" dirty="0"/>
                  <a:t>最大化：</a:t>
                </a:r>
                <a:endParaRPr lang="en-US" altLang="zh-CN" sz="2600" dirty="0"/>
              </a:p>
              <a:p>
                <a:pPr marL="0" indent="0" algn="ctr">
                  <a:spcBef>
                    <a:spcPts val="600"/>
                  </a:spcBef>
                  <a:buNone/>
                </a:pPr>
                <a:r>
                  <a:rPr lang="en-US" sz="2600" i="1" dirty="0">
                    <a:solidFill>
                      <a:prstClr val="black"/>
                    </a:solidFill>
                    <a:latin typeface="Cambria Math" panose="02040503050406030204" pitchFamily="18" charset="0"/>
                  </a:rPr>
                  <a:t> </a:t>
                </a:r>
                <a14:m>
                  <m:oMath xmlns:m="http://schemas.openxmlformats.org/officeDocument/2006/math">
                    <m:nary>
                      <m:naryPr>
                        <m:chr m:val="∑"/>
                        <m:ctrlPr>
                          <a:rPr lang="en-US" sz="2600" i="1">
                            <a:solidFill>
                              <a:prstClr val="black"/>
                            </a:solidFill>
                            <a:latin typeface="Cambria Math" panose="02040503050406030204" pitchFamily="18" charset="0"/>
                          </a:rPr>
                        </m:ctrlPr>
                      </m:naryPr>
                      <m:sub>
                        <m:r>
                          <m:rPr>
                            <m:brk m:alnAt="23"/>
                          </m:rPr>
                          <a:rPr lang="en-US" sz="2600" i="1">
                            <a:solidFill>
                              <a:prstClr val="black"/>
                            </a:solidFill>
                            <a:latin typeface="Cambria Math" panose="02040503050406030204" pitchFamily="18" charset="0"/>
                          </a:rPr>
                          <m:t>𝑗</m:t>
                        </m:r>
                        <m:r>
                          <a:rPr lang="en-US" sz="2600" i="1">
                            <a:solidFill>
                              <a:prstClr val="black"/>
                            </a:solidFill>
                            <a:latin typeface="Cambria Math" panose="02040503050406030204" pitchFamily="18" charset="0"/>
                          </a:rPr>
                          <m:t>=1</m:t>
                        </m:r>
                      </m:sub>
                      <m:sup>
                        <m:r>
                          <a:rPr lang="en-US" sz="2600" i="1">
                            <a:solidFill>
                              <a:prstClr val="black"/>
                            </a:solidFill>
                            <a:latin typeface="Cambria Math" panose="02040503050406030204" pitchFamily="18" charset="0"/>
                          </a:rPr>
                          <m:t>𝑛</m:t>
                        </m:r>
                      </m:sup>
                      <m:e>
                        <m:sSub>
                          <m:sSubPr>
                            <m:ctrlPr>
                              <a:rPr lang="en-US" sz="2600" i="1">
                                <a:solidFill>
                                  <a:prstClr val="black"/>
                                </a:solidFill>
                                <a:latin typeface="Cambria Math" panose="02040503050406030204" pitchFamily="18" charset="0"/>
                              </a:rPr>
                            </m:ctrlPr>
                          </m:sSubPr>
                          <m:e>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𝑐</m:t>
                                </m:r>
                              </m:e>
                              <m:sub>
                                <m:r>
                                  <a:rPr lang="en-US" sz="2600" i="1">
                                    <a:solidFill>
                                      <a:prstClr val="black"/>
                                    </a:solidFill>
                                    <a:latin typeface="Cambria Math" panose="02040503050406030204" pitchFamily="18" charset="0"/>
                                  </a:rPr>
                                  <m:t>𝑗</m:t>
                                </m:r>
                              </m:sub>
                            </m:sSub>
                            <m:r>
                              <a:rPr lang="en-US" sz="2600" i="1">
                                <a:solidFill>
                                  <a:prstClr val="black"/>
                                </a:solidFill>
                                <a:latin typeface="Cambria Math" panose="02040503050406030204" pitchFamily="18" charset="0"/>
                              </a:rPr>
                              <m:t>𝑥</m:t>
                            </m:r>
                          </m:e>
                          <m:sub>
                            <m:r>
                              <a:rPr lang="en-US" sz="2600" i="1">
                                <a:solidFill>
                                  <a:prstClr val="black"/>
                                </a:solidFill>
                                <a:latin typeface="Cambria Math" panose="02040503050406030204" pitchFamily="18" charset="0"/>
                              </a:rPr>
                              <m:t>𝑗</m:t>
                            </m:r>
                          </m:sub>
                        </m:sSub>
                      </m:e>
                    </m:nary>
                  </m:oMath>
                </a14:m>
                <a:endParaRPr lang="en-US" sz="2600" i="1" dirty="0">
                  <a:solidFill>
                    <a:prstClr val="black"/>
                  </a:solidFill>
                  <a:latin typeface="Cambria Math" panose="02040503050406030204" pitchFamily="18" charset="0"/>
                </a:endParaRPr>
              </a:p>
              <a:p>
                <a:pPr>
                  <a:spcBef>
                    <a:spcPts val="600"/>
                  </a:spcBef>
                </a:pPr>
                <a:r>
                  <a:rPr lang="zh-CN" altLang="en-US" sz="2600" dirty="0"/>
                  <a:t>满足约束条件：</a:t>
                </a:r>
                <a:endParaRPr lang="en-US" altLang="zh-CN" sz="2600" dirty="0"/>
              </a:p>
              <a:p>
                <a:pPr algn="ctr">
                  <a:spcBef>
                    <a:spcPts val="600"/>
                  </a:spcBef>
                </a:pPr>
                <a14:m>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𝑖𝑗</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𝑏</m:t>
                            </m:r>
                          </m:e>
                          <m:sub>
                            <m:r>
                              <a:rPr lang="en-US" sz="2600" b="0" i="1" smtClean="0">
                                <a:latin typeface="Cambria Math" panose="02040503050406030204" pitchFamily="18" charset="0"/>
                              </a:rPr>
                              <m:t>𝑖</m:t>
                            </m:r>
                          </m:sub>
                        </m:sSub>
                      </m:e>
                    </m:nary>
                    <m:r>
                      <a:rPr lang="en-US" sz="2600" b="0" i="1" smtClean="0">
                        <a:latin typeface="Cambria Math" panose="02040503050406030204" pitchFamily="18" charset="0"/>
                      </a:rPr>
                      <m:t>,   </m:t>
                    </m:r>
                    <m:r>
                      <a:rPr lang="en-US" sz="2600" b="0" i="1" smtClean="0">
                        <a:latin typeface="Cambria Math" panose="02040503050406030204" pitchFamily="18" charset="0"/>
                      </a:rPr>
                      <m:t>𝑖</m:t>
                    </m:r>
                    <m:r>
                      <a:rPr lang="en-US" sz="2600" b="0" i="1" smtClean="0">
                        <a:latin typeface="Cambria Math" panose="02040503050406030204" pitchFamily="18" charset="0"/>
                      </a:rPr>
                      <m:t>=1,2,…</m:t>
                    </m:r>
                    <m:r>
                      <a:rPr lang="en-US" sz="2600" b="0" i="1" smtClean="0">
                        <a:latin typeface="Cambria Math" panose="02040503050406030204" pitchFamily="18" charset="0"/>
                      </a:rPr>
                      <m:t>𝑚</m:t>
                    </m:r>
                  </m:oMath>
                </a14:m>
                <a:endParaRPr lang="en-US" sz="2600" dirty="0"/>
              </a:p>
              <a:p>
                <a:pPr algn="ctr">
                  <a:spcBef>
                    <a:spcPts val="600"/>
                  </a:spcBef>
                </a:pP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≥0,    </m:t>
                    </m:r>
                    <m:r>
                      <a:rPr lang="en-US" sz="2600" b="0" i="1" smtClean="0">
                        <a:latin typeface="Cambria Math" panose="02040503050406030204" pitchFamily="18" charset="0"/>
                      </a:rPr>
                      <m:t>𝑗</m:t>
                    </m:r>
                    <m:r>
                      <a:rPr lang="en-US" sz="2600" b="0" i="1" smtClean="0">
                        <a:latin typeface="Cambria Math" panose="02040503050406030204" pitchFamily="18" charset="0"/>
                      </a:rPr>
                      <m:t>=1,2,…,</m:t>
                    </m:r>
                    <m:r>
                      <a:rPr lang="en-US" sz="2600" b="0" i="1" smtClean="0">
                        <a:latin typeface="Cambria Math" panose="02040503050406030204" pitchFamily="18" charset="0"/>
                      </a:rPr>
                      <m:t>𝑛</m:t>
                    </m:r>
                  </m:oMath>
                </a14:m>
                <a:r>
                  <a:rPr lang="en-US" sz="2600" dirty="0"/>
                  <a:t>  </a:t>
                </a:r>
              </a:p>
              <a:p>
                <a:pPr algn="ctr"/>
                <a:endParaRPr lang="en-US" dirty="0"/>
              </a:p>
            </p:txBody>
          </p:sp>
        </mc:Choice>
        <mc:Fallback xmlns="">
          <p:sp>
            <p:nvSpPr>
              <p:cNvPr id="7" name="内容占位符 2"/>
              <p:cNvSpPr>
                <a:spLocks noGrp="1" noRot="1" noChangeAspect="1" noMove="1" noResize="1" noEditPoints="1" noAdjustHandles="1" noChangeArrowheads="1" noChangeShapeType="1" noTextEdit="1"/>
              </p:cNvSpPr>
              <p:nvPr>
                <p:ph sz="half" idx="1"/>
              </p:nvPr>
            </p:nvSpPr>
            <p:spPr>
              <a:xfrm>
                <a:off x="1024128" y="1765005"/>
                <a:ext cx="4754880" cy="4944139"/>
              </a:xfrm>
              <a:blipFill>
                <a:blip r:embed="rId4"/>
                <a:stretch>
                  <a:fillRect l="-2949" t="-123"/>
                </a:stretch>
              </a:blipFill>
            </p:spPr>
            <p:txBody>
              <a:bodyPr/>
              <a:lstStyle/>
              <a:p>
                <a:r>
                  <a:rPr lang="en-US">
                    <a:noFill/>
                  </a:rPr>
                  <a:t> </a:t>
                </a:r>
              </a:p>
            </p:txBody>
          </p:sp>
        </mc:Fallback>
      </mc:AlternateContent>
    </p:spTree>
    <p:extLst>
      <p:ext uri="{BB962C8B-B14F-4D97-AF65-F5344CB8AC3E}">
        <p14:creationId xmlns:p14="http://schemas.microsoft.com/office/powerpoint/2010/main" val="1350749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对偶的定义</a:t>
            </a:r>
            <a:endParaRPr lang="en-US" dirty="0"/>
          </a:p>
        </p:txBody>
      </p:sp>
      <mc:AlternateContent xmlns:mc="http://schemas.openxmlformats.org/markup-compatibility/2006" xmlns:a14="http://schemas.microsoft.com/office/drawing/2010/main">
        <mc:Choice Requires="a14">
          <p:sp>
            <p:nvSpPr>
              <p:cNvPr id="6" name="内容占位符 5"/>
              <p:cNvSpPr>
                <a:spLocks noGrp="1"/>
              </p:cNvSpPr>
              <p:nvPr>
                <p:ph sz="half" idx="2"/>
              </p:nvPr>
            </p:nvSpPr>
            <p:spPr>
              <a:xfrm>
                <a:off x="5989320" y="1765005"/>
                <a:ext cx="4754880" cy="4544355"/>
              </a:xfrm>
            </p:spPr>
            <p:txBody>
              <a:bodyPr>
                <a:normAutofit/>
              </a:bodyPr>
              <a:lstStyle/>
              <a:p>
                <a:pPr>
                  <a:spcBef>
                    <a:spcPts val="600"/>
                  </a:spcBef>
                  <a:buFont typeface="Wingdings" panose="05000000000000000000" pitchFamily="2" charset="2"/>
                  <a:buChar char="v"/>
                </a:pPr>
                <a:r>
                  <a:rPr lang="en-US" altLang="zh-CN" sz="2600" dirty="0"/>
                  <a:t> </a:t>
                </a:r>
                <a:r>
                  <a:rPr lang="zh-CN" altLang="en-US" sz="2600" dirty="0"/>
                  <a:t>对偶线性规划：</a:t>
                </a:r>
                <a:endParaRPr lang="en-US" altLang="zh-CN" sz="2600" dirty="0"/>
              </a:p>
              <a:p>
                <a:pPr>
                  <a:spcBef>
                    <a:spcPts val="600"/>
                  </a:spcBef>
                </a:pPr>
                <a:r>
                  <a:rPr lang="zh-CN" altLang="en-US" sz="2800" dirty="0"/>
                  <a:t>最小化：</a:t>
                </a:r>
                <a:endParaRPr lang="en-US" altLang="zh-CN" sz="2800" dirty="0"/>
              </a:p>
              <a:p>
                <a:pPr algn="ctr">
                  <a:spcBef>
                    <a:spcPts val="600"/>
                  </a:spcBef>
                </a:pPr>
                <a14:m>
                  <m:oMath xmlns:m="http://schemas.openxmlformats.org/officeDocument/2006/math">
                    <m:r>
                      <a:rPr lang="en-US" altLang="zh-CN" sz="2800" b="0" i="1" smtClean="0">
                        <a:latin typeface="Cambria Math" panose="02040503050406030204" pitchFamily="18" charset="0"/>
                      </a:rPr>
                      <m:t>𝑦</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𝑏</m:t>
                        </m:r>
                      </m:e>
                      <m:sup>
                        <m:r>
                          <a:rPr lang="en-US" altLang="zh-CN" sz="2800" b="0" i="1" smtClean="0">
                            <a:latin typeface="Cambria Math" panose="02040503050406030204" pitchFamily="18" charset="0"/>
                          </a:rPr>
                          <m:t>𝑇</m:t>
                        </m:r>
                      </m:sup>
                    </m:sSup>
                  </m:oMath>
                </a14:m>
                <a:endParaRPr lang="en-US" altLang="zh-CN" sz="2800" dirty="0"/>
              </a:p>
              <a:p>
                <a:pPr>
                  <a:spcBef>
                    <a:spcPts val="600"/>
                  </a:spcBef>
                </a:pPr>
                <a:r>
                  <a:rPr lang="zh-CN" altLang="en-US" sz="2800" dirty="0"/>
                  <a:t>满足约束：</a:t>
                </a:r>
                <a:endParaRPr lang="en-US" altLang="zh-CN" sz="2800" dirty="0"/>
              </a:p>
              <a:p>
                <a:pPr algn="ctr">
                  <a:spcBef>
                    <a:spcPts val="600"/>
                  </a:spcBef>
                </a:pP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𝑇</m:t>
                        </m:r>
                      </m:sup>
                    </m:sSup>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oMath>
                </a14:m>
                <a:endParaRPr lang="en-US" altLang="zh-CN" sz="2800" dirty="0"/>
              </a:p>
              <a:p>
                <a:pPr algn="ctr">
                  <a:spcBef>
                    <a:spcPts val="600"/>
                  </a:spcBef>
                </a:pPr>
                <a14:m>
                  <m:oMath xmlns:m="http://schemas.openxmlformats.org/officeDocument/2006/math">
                    <m:r>
                      <a:rPr lang="en-US" altLang="zh-CN" sz="2800" i="1">
                        <a:latin typeface="Cambria Math" panose="02040503050406030204" pitchFamily="18" charset="0"/>
                      </a:rPr>
                      <m:t>   </m:t>
                    </m:r>
                    <m:r>
                      <a:rPr lang="en-US" altLang="zh-CN" sz="2800" b="0" i="1" smtClean="0">
                        <a:latin typeface="Cambria Math" panose="02040503050406030204" pitchFamily="18" charset="0"/>
                      </a:rPr>
                      <m:t>𝑦</m:t>
                    </m:r>
                    <m:r>
                      <a:rPr lang="en-US" altLang="zh-CN" sz="2800" i="1">
                        <a:latin typeface="Cambria Math" panose="02040503050406030204" pitchFamily="18" charset="0"/>
                      </a:rPr>
                      <m:t>≥0</m:t>
                    </m:r>
                  </m:oMath>
                </a14:m>
                <a:endParaRPr lang="en-US" altLang="zh-CN" sz="2800" dirty="0"/>
              </a:p>
              <a:p>
                <a:pPr marL="0" indent="0">
                  <a:buNone/>
                </a:pPr>
                <a:endParaRPr lang="en-US" sz="2400" dirty="0"/>
              </a:p>
            </p:txBody>
          </p:sp>
        </mc:Choice>
        <mc:Fallback xmlns="">
          <p:sp>
            <p:nvSpPr>
              <p:cNvPr id="6" name="内容占位符 5"/>
              <p:cNvSpPr>
                <a:spLocks noGrp="1" noRot="1" noChangeAspect="1" noMove="1" noResize="1" noEditPoints="1" noAdjustHandles="1" noChangeArrowheads="1" noChangeShapeType="1" noTextEdit="1"/>
              </p:cNvSpPr>
              <p:nvPr>
                <p:ph sz="half" idx="2"/>
              </p:nvPr>
            </p:nvSpPr>
            <p:spPr>
              <a:xfrm>
                <a:off x="5989320" y="1765005"/>
                <a:ext cx="4754880" cy="4544355"/>
              </a:xfrm>
              <a:blipFill>
                <a:blip r:embed="rId3"/>
                <a:stretch>
                  <a:fillRect l="-2949" t="-1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内容占位符 2"/>
              <p:cNvSpPr>
                <a:spLocks noGrp="1"/>
              </p:cNvSpPr>
              <p:nvPr>
                <p:ph sz="half" idx="1"/>
              </p:nvPr>
            </p:nvSpPr>
            <p:spPr>
              <a:xfrm>
                <a:off x="1024128" y="1765005"/>
                <a:ext cx="4754880" cy="4944139"/>
              </a:xfrm>
            </p:spPr>
            <p:txBody>
              <a:bodyPr>
                <a:normAutofit/>
              </a:bodyPr>
              <a:lstStyle/>
              <a:p>
                <a:pPr>
                  <a:spcBef>
                    <a:spcPts val="600"/>
                  </a:spcBef>
                  <a:buFont typeface="Wingdings" panose="05000000000000000000" pitchFamily="2" charset="2"/>
                  <a:buChar char="v"/>
                </a:pPr>
                <a:r>
                  <a:rPr lang="en-US" altLang="zh-CN" sz="2600" dirty="0"/>
                  <a:t> </a:t>
                </a:r>
                <a:r>
                  <a:rPr lang="zh-CN" altLang="en-US" sz="2600" dirty="0"/>
                  <a:t>原始线性规划：</a:t>
                </a:r>
                <a:endParaRPr lang="en-US" altLang="zh-CN" sz="2600" dirty="0"/>
              </a:p>
              <a:p>
                <a:pPr>
                  <a:spcBef>
                    <a:spcPts val="600"/>
                  </a:spcBef>
                </a:pPr>
                <a:r>
                  <a:rPr lang="zh-CN" altLang="en-US" sz="2800" dirty="0"/>
                  <a:t>最大化：</a:t>
                </a:r>
                <a:endParaRPr lang="en-US" altLang="zh-CN" sz="2800" dirty="0"/>
              </a:p>
              <a:p>
                <a:pPr algn="ctr">
                  <a:spcBef>
                    <a:spcPts val="600"/>
                  </a:spcBef>
                </a:pP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𝑐</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𝑥</m:t>
                    </m:r>
                  </m:oMath>
                </a14:m>
                <a:endParaRPr lang="en-US" altLang="zh-CN" sz="2800" dirty="0"/>
              </a:p>
              <a:p>
                <a:pPr>
                  <a:spcBef>
                    <a:spcPts val="600"/>
                  </a:spcBef>
                </a:pPr>
                <a:r>
                  <a:rPr lang="zh-CN" altLang="en-US" sz="2800" dirty="0"/>
                  <a:t>满足约束：</a:t>
                </a:r>
                <a:endParaRPr lang="en-US" altLang="zh-CN" sz="2800" dirty="0"/>
              </a:p>
              <a:p>
                <a:pPr algn="ctr">
                  <a:spcBef>
                    <a:spcPts val="600"/>
                  </a:spcBef>
                </a:pPr>
                <a14:m>
                  <m:oMath xmlns:m="http://schemas.openxmlformats.org/officeDocument/2006/math">
                    <m:r>
                      <a:rPr lang="en-US" altLang="zh-CN" sz="2800" i="1">
                        <a:latin typeface="Cambria Math" panose="02040503050406030204" pitchFamily="18" charset="0"/>
                      </a:rPr>
                      <m:t>𝐴𝑥</m:t>
                    </m:r>
                    <m:r>
                      <a:rPr lang="en-US" altLang="zh-CN" sz="2800" i="1">
                        <a:latin typeface="Cambria Math" panose="02040503050406030204" pitchFamily="18" charset="0"/>
                      </a:rPr>
                      <m:t>≤</m:t>
                    </m:r>
                    <m:r>
                      <a:rPr lang="en-US" altLang="zh-CN" sz="2800" i="1">
                        <a:latin typeface="Cambria Math" panose="02040503050406030204" pitchFamily="18" charset="0"/>
                      </a:rPr>
                      <m:t>𝑏</m:t>
                    </m:r>
                  </m:oMath>
                </a14:m>
                <a:endParaRPr lang="en-US" altLang="zh-CN" sz="2800" dirty="0"/>
              </a:p>
              <a:p>
                <a:pPr algn="ctr">
                  <a:spcBef>
                    <a:spcPts val="600"/>
                  </a:spcBef>
                </a:pPr>
                <a14:m>
                  <m:oMath xmlns:m="http://schemas.openxmlformats.org/officeDocument/2006/math">
                    <m:r>
                      <a:rPr lang="en-US" altLang="zh-CN" sz="2800" i="1">
                        <a:latin typeface="Cambria Math" panose="02040503050406030204" pitchFamily="18" charset="0"/>
                      </a:rPr>
                      <m:t>   </m:t>
                    </m:r>
                    <m:r>
                      <a:rPr lang="en-US" altLang="zh-CN" sz="2800" i="1">
                        <a:latin typeface="Cambria Math" panose="02040503050406030204" pitchFamily="18" charset="0"/>
                      </a:rPr>
                      <m:t>𝑥</m:t>
                    </m:r>
                    <m:r>
                      <a:rPr lang="en-US" altLang="zh-CN" sz="2800" i="1">
                        <a:latin typeface="Cambria Math" panose="02040503050406030204" pitchFamily="18" charset="0"/>
                      </a:rPr>
                      <m:t>≥0</m:t>
                    </m:r>
                  </m:oMath>
                </a14:m>
                <a:endParaRPr lang="en-US" altLang="zh-CN" sz="2800" dirty="0"/>
              </a:p>
              <a:p>
                <a:pPr algn="ctr"/>
                <a:endParaRPr lang="en-US" dirty="0"/>
              </a:p>
            </p:txBody>
          </p:sp>
        </mc:Choice>
        <mc:Fallback xmlns="">
          <p:sp>
            <p:nvSpPr>
              <p:cNvPr id="7" name="内容占位符 2"/>
              <p:cNvSpPr>
                <a:spLocks noGrp="1" noRot="1" noChangeAspect="1" noMove="1" noResize="1" noEditPoints="1" noAdjustHandles="1" noChangeArrowheads="1" noChangeShapeType="1" noTextEdit="1"/>
              </p:cNvSpPr>
              <p:nvPr>
                <p:ph sz="half" idx="1"/>
              </p:nvPr>
            </p:nvSpPr>
            <p:spPr>
              <a:xfrm>
                <a:off x="1024128" y="1765005"/>
                <a:ext cx="4754880" cy="4944139"/>
              </a:xfrm>
              <a:blipFill>
                <a:blip r:embed="rId4"/>
                <a:stretch>
                  <a:fillRect l="-2949" t="-123"/>
                </a:stretch>
              </a:blipFill>
            </p:spPr>
            <p:txBody>
              <a:bodyPr/>
              <a:lstStyle/>
              <a:p>
                <a:r>
                  <a:rPr lang="en-US">
                    <a:noFill/>
                  </a:rPr>
                  <a:t> </a:t>
                </a:r>
              </a:p>
            </p:txBody>
          </p:sp>
        </mc:Fallback>
      </mc:AlternateContent>
    </p:spTree>
    <p:extLst>
      <p:ext uri="{BB962C8B-B14F-4D97-AF65-F5344CB8AC3E}">
        <p14:creationId xmlns:p14="http://schemas.microsoft.com/office/powerpoint/2010/main" val="20554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1499616"/>
          </a:xfrm>
        </p:spPr>
        <p:txBody>
          <a:bodyPr/>
          <a:lstStyle/>
          <a:p>
            <a:r>
              <a:rPr lang="zh-CN" altLang="en-US" dirty="0"/>
              <a:t>选题原因</a:t>
            </a:r>
            <a:endParaRPr lang="en-US" dirty="0"/>
          </a:p>
        </p:txBody>
      </p:sp>
      <p:sp>
        <p:nvSpPr>
          <p:cNvPr id="3" name="内容占位符 2"/>
          <p:cNvSpPr>
            <a:spLocks noGrp="1"/>
          </p:cNvSpPr>
          <p:nvPr>
            <p:ph idx="1"/>
          </p:nvPr>
        </p:nvSpPr>
        <p:spPr>
          <a:xfrm>
            <a:off x="1024128" y="1845425"/>
            <a:ext cx="9720071" cy="4499619"/>
          </a:xfrm>
        </p:spPr>
        <p:txBody>
          <a:bodyPr>
            <a:normAutofit/>
          </a:bodyPr>
          <a:lstStyle/>
          <a:p>
            <a:pPr marL="457200" indent="-457200">
              <a:lnSpc>
                <a:spcPct val="120000"/>
              </a:lnSpc>
              <a:buFont typeface="+mj-lt"/>
              <a:buAutoNum type="arabicPeriod"/>
            </a:pPr>
            <a:r>
              <a:rPr lang="zh-CN" altLang="en-US" sz="2400" dirty="0"/>
              <a:t>线性规划与单纯形算法大多数人在高中时期就已经学过，但是经过调查，很多人并不明白其背后的原理</a:t>
            </a:r>
            <a:endParaRPr lang="en-US" altLang="zh-CN" sz="2400" dirty="0"/>
          </a:p>
          <a:p>
            <a:pPr marL="457200" indent="-457200">
              <a:lnSpc>
                <a:spcPct val="120000"/>
              </a:lnSpc>
              <a:buFont typeface="+mj-lt"/>
              <a:buAutoNum type="arabicPeriod"/>
            </a:pPr>
            <a:r>
              <a:rPr lang="en-US" altLang="zh-CN" sz="2400" dirty="0"/>
              <a:t> 《</a:t>
            </a:r>
            <a:r>
              <a:rPr lang="zh-CN" altLang="en-US" sz="2400" dirty="0"/>
              <a:t>算法导论</a:t>
            </a:r>
            <a:r>
              <a:rPr lang="en-US" altLang="zh-CN" sz="2400" dirty="0"/>
              <a:t>》</a:t>
            </a:r>
            <a:r>
              <a:rPr lang="zh-CN" altLang="en-US" sz="2400" dirty="0"/>
              <a:t>在这部分的内容讲的十分严谨，但是过于生硬，缺乏直观的例子与解释，令人望而生畏</a:t>
            </a:r>
            <a:endParaRPr lang="en-US" altLang="zh-CN" sz="2400" dirty="0"/>
          </a:p>
          <a:p>
            <a:pPr marL="457200" indent="-457200">
              <a:lnSpc>
                <a:spcPct val="120000"/>
              </a:lnSpc>
              <a:buFont typeface="+mj-lt"/>
              <a:buAutoNum type="arabicPeriod"/>
            </a:pPr>
            <a:r>
              <a:rPr lang="en-US" sz="2400" dirty="0"/>
              <a:t> </a:t>
            </a:r>
            <a:r>
              <a:rPr lang="zh-CN" altLang="en-US" sz="2400" dirty="0"/>
              <a:t>线性规划作为一经典问题，用途广泛；在 </a:t>
            </a:r>
            <a:r>
              <a:rPr lang="en-US" altLang="zh-CN" sz="2400" dirty="0"/>
              <a:t>ACM </a:t>
            </a:r>
            <a:r>
              <a:rPr lang="zh-CN" altLang="en-US" sz="2400" dirty="0"/>
              <a:t>中虽然直接出现较少，但是很多问题都可以归结为线性规划模型，掌握好此部分内容对学习相关的算法与题目有很大的启发性</a:t>
            </a:r>
            <a:endParaRPr lang="en-US" altLang="zh-CN" sz="2400" dirty="0"/>
          </a:p>
          <a:p>
            <a:pPr marL="0" indent="0">
              <a:lnSpc>
                <a:spcPct val="120000"/>
              </a:lnSpc>
              <a:buNone/>
            </a:pPr>
            <a:r>
              <a:rPr lang="zh-CN" altLang="en-US" dirty="0"/>
              <a:t>所以这节课希望能以简明直观的方式，使大家对线性规划有一个初步的了解，激起大家对该方面研究的兴趣。</a:t>
            </a:r>
            <a:endParaRPr lang="en-US" dirty="0"/>
          </a:p>
        </p:txBody>
      </p:sp>
    </p:spTree>
    <p:extLst>
      <p:ext uri="{BB962C8B-B14F-4D97-AF65-F5344CB8AC3E}">
        <p14:creationId xmlns:p14="http://schemas.microsoft.com/office/powerpoint/2010/main" val="3146729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对偶的定义</a:t>
            </a:r>
            <a:endParaRPr lang="en-US" dirty="0"/>
          </a:p>
        </p:txBody>
      </p:sp>
      <p:pic>
        <p:nvPicPr>
          <p:cNvPr id="8" name="内容占位符 7" descr="图片包含 墙壁, 时钟, 天空, 照片&#10;&#10;已生成高可信度的说明"/>
          <p:cNvPicPr>
            <a:picLocks noGrp="1" noChangeAspect="1"/>
          </p:cNvPicPr>
          <p:nvPr>
            <p:ph sz="half" idx="1"/>
          </p:nvPr>
        </p:nvPicPr>
        <p:blipFill>
          <a:blip r:embed="rId3"/>
          <a:stretch>
            <a:fillRect/>
          </a:stretch>
        </p:blipFill>
        <p:spPr>
          <a:xfrm>
            <a:off x="1503443" y="2084832"/>
            <a:ext cx="8761441" cy="3773708"/>
          </a:xfrm>
        </p:spPr>
      </p:pic>
    </p:spTree>
    <p:extLst>
      <p:ext uri="{BB962C8B-B14F-4D97-AF65-F5344CB8AC3E}">
        <p14:creationId xmlns:p14="http://schemas.microsoft.com/office/powerpoint/2010/main" val="76514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cxnSp>
        <p:nvCxnSpPr>
          <p:cNvPr id="9"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内容占位符 5" descr="图片包含 墙壁, 时钟, 天空, 照片&#10;&#10;已生成高可信度的说明"/>
          <p:cNvPicPr>
            <a:picLocks noGrp="1" noChangeAspect="1"/>
          </p:cNvPicPr>
          <p:nvPr>
            <p:ph sz="half" idx="1"/>
          </p:nvPr>
        </p:nvPicPr>
        <p:blipFill>
          <a:blip r:embed="rId3"/>
          <a:stretch>
            <a:fillRect/>
          </a:stretch>
        </p:blipFill>
        <p:spPr>
          <a:xfrm>
            <a:off x="5794744" y="2670048"/>
            <a:ext cx="5720318" cy="2463842"/>
          </a:xfrm>
          <a:prstGeom prst="rect">
            <a:avLst/>
          </a:prstGeom>
        </p:spPr>
      </p:pic>
      <p:sp>
        <p:nvSpPr>
          <p:cNvPr id="2" name="标题 1"/>
          <p:cNvSpPr>
            <a:spLocks noGrp="1"/>
          </p:cNvSpPr>
          <p:nvPr>
            <p:ph type="title"/>
          </p:nvPr>
        </p:nvSpPr>
        <p:spPr>
          <a:xfrm>
            <a:off x="1024128" y="585216"/>
            <a:ext cx="4887574" cy="1499616"/>
          </a:xfrm>
        </p:spPr>
        <p:txBody>
          <a:bodyPr vert="horz" lIns="91440" tIns="45720" rIns="91440" bIns="45720" rtlCol="0" anchor="ctr">
            <a:normAutofit/>
          </a:bodyPr>
          <a:lstStyle/>
          <a:p>
            <a:r>
              <a:rPr lang="zh-CN" altLang="en-US" dirty="0"/>
              <a:t>线性规划弱对偶性</a:t>
            </a:r>
            <a:endParaRPr 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a:xfrm>
                <a:off x="1024128" y="1799629"/>
                <a:ext cx="4419836" cy="4933507"/>
              </a:xfrm>
            </p:spPr>
            <p:txBody>
              <a:bodyPr vert="horz" lIns="45720" tIns="45720" rIns="45720" bIns="45720" rtlCol="0">
                <a:normAutofit fontScale="92500"/>
              </a:bodyPr>
              <a:lstStyle/>
              <a:p>
                <a:pPr>
                  <a:buFont typeface="Wingdings" panose="05000000000000000000" pitchFamily="2" charset="2"/>
                  <a:buChar char="q"/>
                </a:pPr>
                <a:r>
                  <a:rPr lang="en-US" sz="2400" dirty="0"/>
                  <a:t> </a:t>
                </a:r>
                <a:r>
                  <a:rPr lang="zh-CN" altLang="en-US" sz="2400" dirty="0"/>
                  <a:t>对于原始线性规划的任意一组可行解</a:t>
                </a:r>
                <a:r>
                  <a:rPr lang="en-US" altLang="zh-CN" sz="2400" dirty="0"/>
                  <a:t>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，和对偶线性规划的一组可行解 </a:t>
                </a:r>
                <a14:m>
                  <m:oMath xmlns:m="http://schemas.openxmlformats.org/officeDocument/2006/math">
                    <m:r>
                      <a:rPr lang="en-US" altLang="zh-CN" sz="2400" b="0" i="1" smtClean="0">
                        <a:latin typeface="Cambria Math" panose="02040503050406030204" pitchFamily="18" charset="0"/>
                      </a:rPr>
                      <m:t>𝑦</m:t>
                    </m:r>
                  </m:oMath>
                </a14:m>
                <a:r>
                  <a:rPr lang="zh-CN" altLang="en-US" sz="2400" dirty="0"/>
                  <a:t>，都有：</a:t>
                </a:r>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altLang="zh-CN" sz="2400" dirty="0"/>
              </a:p>
              <a:p>
                <a:pPr marL="0" indent="0">
                  <a:buNone/>
                </a:pPr>
                <a:r>
                  <a:rPr lang="zh-CN" altLang="en-US" sz="2400" dirty="0"/>
                  <a:t>原始线性规划的任意一个可行解的目标值一定小于等于对偶线性规划的任意一个可行解的目标值。</a:t>
                </a:r>
                <a:endParaRPr lang="en-US" sz="2400" dirty="0"/>
              </a:p>
              <a:p>
                <a:pPr>
                  <a:buFont typeface="Wingdings" panose="05000000000000000000" pitchFamily="2" charset="2"/>
                  <a:buChar char="v"/>
                </a:pPr>
                <a:r>
                  <a:rPr lang="en-US" sz="2400" dirty="0"/>
                  <a:t> </a:t>
                </a:r>
                <a:r>
                  <a:rPr lang="zh-CN" altLang="en-US" sz="2400" dirty="0"/>
                  <a:t>证明：</a:t>
                </a:r>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𝑐</m:t>
                          </m:r>
                        </m:e>
                        <m:sup>
                          <m:r>
                            <a:rPr lang="en-US" sz="2400" i="1">
                              <a:latin typeface="Cambria Math" panose="02040503050406030204" pitchFamily="18" charset="0"/>
                            </a:rPr>
                            <m:t>𝑇</m:t>
                          </m:r>
                        </m:sup>
                      </m:sSup>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𝐴𝑥</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𝑇</m:t>
                          </m:r>
                        </m:sup>
                      </m:sSup>
                      <m:r>
                        <a:rPr lang="en-US" sz="2400" i="1">
                          <a:latin typeface="Cambria Math" panose="02040503050406030204" pitchFamily="18" charset="0"/>
                        </a:rPr>
                        <m:t>𝑏</m:t>
                      </m:r>
                      <m:r>
                        <a:rPr lang="en-US" sz="2400" i="1">
                          <a:latin typeface="Cambria Math" panose="02040503050406030204" pitchFamily="18" charset="0"/>
                        </a:rPr>
                        <m:t>.</m:t>
                      </m:r>
                    </m:oMath>
                  </m:oMathPara>
                </a14:m>
                <a:endParaRPr lang="en-US" sz="2400" dirty="0"/>
              </a:p>
              <a:p>
                <a:pPr marL="0" indent="0">
                  <a:buNone/>
                </a:pPr>
                <a:r>
                  <a:rPr lang="zh-CN" altLang="en-US" sz="2400" dirty="0"/>
                  <a:t>从右图中可以较为直观地看出来</a:t>
                </a:r>
                <a:endParaRPr lang="en-US" sz="2400" dirty="0"/>
              </a:p>
              <a:p>
                <a:pPr marL="0" indent="0">
                  <a:buNone/>
                </a:pPr>
                <a:endParaRPr lang="en-US" sz="2400"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xfrm>
                <a:off x="1024128" y="1799629"/>
                <a:ext cx="4419836" cy="4933507"/>
              </a:xfrm>
              <a:blipFill>
                <a:blip r:embed="rId4"/>
                <a:stretch>
                  <a:fillRect l="-2759" r="-1103"/>
                </a:stretch>
              </a:blipFill>
            </p:spPr>
            <p:txBody>
              <a:bodyPr/>
              <a:lstStyle/>
              <a:p>
                <a:r>
                  <a:rPr lang="en-US">
                    <a:noFill/>
                  </a:rPr>
                  <a:t> </a:t>
                </a:r>
              </a:p>
            </p:txBody>
          </p:sp>
        </mc:Fallback>
      </mc:AlternateContent>
    </p:spTree>
    <p:extLst>
      <p:ext uri="{BB962C8B-B14F-4D97-AF65-F5344CB8AC3E}">
        <p14:creationId xmlns:p14="http://schemas.microsoft.com/office/powerpoint/2010/main" val="3613169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线性规划弱对偶性的简单推论</a:t>
            </a:r>
            <a:endParaRPr lang="en-US" dirty="0"/>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pPr>
                  <a:buFont typeface="Wingdings" panose="05000000000000000000" pitchFamily="2" charset="2"/>
                  <a:buChar char="q"/>
                </a:pPr>
                <a:r>
                  <a:rPr lang="en-US" sz="2600" dirty="0"/>
                  <a:t> </a:t>
                </a:r>
                <a:r>
                  <a:rPr lang="zh-CN" altLang="en-US" sz="2600" dirty="0"/>
                  <a:t>若能找到原始线性规划的一组可行解</a:t>
                </a:r>
                <a:r>
                  <a:rPr lang="en-US" altLang="zh-CN" sz="2600" dirty="0"/>
                  <a:t> </a:t>
                </a:r>
                <a14:m>
                  <m:oMath xmlns:m="http://schemas.openxmlformats.org/officeDocument/2006/math">
                    <m:r>
                      <a:rPr lang="en-US" altLang="zh-CN" sz="2600" b="0" i="1" smtClean="0">
                        <a:latin typeface="Cambria Math" panose="02040503050406030204" pitchFamily="18" charset="0"/>
                      </a:rPr>
                      <m:t>𝑥</m:t>
                    </m:r>
                  </m:oMath>
                </a14:m>
                <a:r>
                  <a:rPr lang="zh-CN" altLang="en-US" sz="2600" dirty="0"/>
                  <a:t>，和对偶线性规划的一组可行解 </a:t>
                </a:r>
                <a14:m>
                  <m:oMath xmlns:m="http://schemas.openxmlformats.org/officeDocument/2006/math">
                    <m:r>
                      <a:rPr lang="en-US" altLang="zh-CN" sz="2600" b="0" i="1" smtClean="0">
                        <a:latin typeface="Cambria Math" panose="02040503050406030204" pitchFamily="18" charset="0"/>
                      </a:rPr>
                      <m:t>𝑦</m:t>
                    </m:r>
                  </m:oMath>
                </a14:m>
                <a:r>
                  <a:rPr lang="en-US" sz="2600" dirty="0"/>
                  <a:t> </a:t>
                </a:r>
                <a:r>
                  <a:rPr lang="zh-CN" altLang="en-US" sz="2600" dirty="0"/>
                  <a:t>，有：</a:t>
                </a:r>
                <a:endParaRPr lang="en-US" altLang="zh-CN" sz="2600" dirty="0"/>
              </a:p>
              <a:p>
                <a:pPr marL="0" indent="0">
                  <a:buNone/>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𝑐</m:t>
                          </m:r>
                        </m:e>
                        <m:sup>
                          <m:r>
                            <a:rPr lang="en-US" sz="2600" i="1">
                              <a:latin typeface="Cambria Math" panose="02040503050406030204" pitchFamily="18" charset="0"/>
                            </a:rPr>
                            <m:t>𝑇</m:t>
                          </m:r>
                        </m:sup>
                      </m:sSup>
                      <m:r>
                        <a:rPr lang="en-US" sz="2600" i="1">
                          <a:latin typeface="Cambria Math" panose="02040503050406030204" pitchFamily="18" charset="0"/>
                        </a:rPr>
                        <m:t>𝑥</m:t>
                      </m:r>
                      <m:r>
                        <a:rPr lang="en-US" sz="2600" b="0" i="1" smtClean="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𝑇</m:t>
                          </m:r>
                        </m:sup>
                      </m:sSup>
                      <m:r>
                        <a:rPr lang="en-US" sz="2600" i="1">
                          <a:latin typeface="Cambria Math" panose="02040503050406030204" pitchFamily="18" charset="0"/>
                        </a:rPr>
                        <m:t>𝑏</m:t>
                      </m:r>
                      <m:r>
                        <a:rPr lang="en-US" sz="2600" i="1">
                          <a:latin typeface="Cambria Math" panose="02040503050406030204" pitchFamily="18" charset="0"/>
                        </a:rPr>
                        <m:t>.</m:t>
                      </m:r>
                    </m:oMath>
                  </m:oMathPara>
                </a14:m>
                <a:endParaRPr lang="en-US" altLang="zh-CN" sz="2600" dirty="0"/>
              </a:p>
              <a:p>
                <a:pPr marL="0" indent="0">
                  <a:buNone/>
                </a:pPr>
                <a:r>
                  <a:rPr lang="zh-CN" altLang="en-US" sz="2600" dirty="0"/>
                  <a:t>    则 </a:t>
                </a:r>
                <a14:m>
                  <m:oMath xmlns:m="http://schemas.openxmlformats.org/officeDocument/2006/math">
                    <m:r>
                      <a:rPr lang="en-US" altLang="zh-CN" sz="2600" b="0" i="1" smtClean="0">
                        <a:latin typeface="Cambria Math" panose="02040503050406030204" pitchFamily="18" charset="0"/>
                      </a:rPr>
                      <m:t>𝑥</m:t>
                    </m:r>
                    <m:r>
                      <a:rPr lang="en-US" altLang="zh-CN" sz="2600" b="0" i="1" smtClean="0">
                        <a:latin typeface="Cambria Math" panose="02040503050406030204" pitchFamily="18" charset="0"/>
                      </a:rPr>
                      <m:t>, </m:t>
                    </m:r>
                    <m:r>
                      <a:rPr lang="en-US" altLang="zh-CN" sz="2600" b="0" i="1" smtClean="0">
                        <a:latin typeface="Cambria Math" panose="02040503050406030204" pitchFamily="18" charset="0"/>
                      </a:rPr>
                      <m:t>𝑦</m:t>
                    </m:r>
                  </m:oMath>
                </a14:m>
                <a:r>
                  <a:rPr lang="en-US" altLang="zh-CN" sz="2600" dirty="0"/>
                  <a:t> </a:t>
                </a:r>
                <a:r>
                  <a:rPr lang="zh-CN" altLang="en-US" sz="2600" dirty="0"/>
                  <a:t>分别为两组线性规划的最优解</a:t>
                </a:r>
                <a:endParaRPr lang="en-US" altLang="zh-CN" sz="2600" dirty="0"/>
              </a:p>
              <a:p>
                <a:pPr>
                  <a:buFont typeface="Wingdings" panose="05000000000000000000" pitchFamily="2" charset="2"/>
                  <a:buChar char="v"/>
                </a:pPr>
                <a:r>
                  <a:rPr lang="en-US" altLang="zh-CN" sz="2600" dirty="0"/>
                  <a:t> </a:t>
                </a:r>
                <a:r>
                  <a:rPr lang="zh-CN" altLang="en-US" sz="2600" dirty="0"/>
                  <a:t>那么是否能从原始线性规划的一组“最优解”（单纯形算法给出的解），构造出目标值相等的对偶线性规划的一组解呢？假如能构造出来，我们就可以证明单纯形算法的正确性了。</a:t>
                </a:r>
                <a:endParaRPr lang="en-US" altLang="zh-CN" sz="2600" dirty="0"/>
              </a:p>
              <a:p>
                <a:pPr>
                  <a:buFont typeface="Wingdings" panose="05000000000000000000" pitchFamily="2" charset="2"/>
                  <a:buChar char="v"/>
                </a:pPr>
                <a:endParaRPr 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1443" r="-941"/>
                </a:stretch>
              </a:blipFill>
            </p:spPr>
            <p:txBody>
              <a:bodyPr/>
              <a:lstStyle/>
              <a:p>
                <a:r>
                  <a:rPr lang="en-US">
                    <a:noFill/>
                  </a:rPr>
                  <a:t> </a:t>
                </a:r>
              </a:p>
            </p:txBody>
          </p:sp>
        </mc:Fallback>
      </mc:AlternateContent>
    </p:spTree>
    <p:extLst>
      <p:ext uri="{BB962C8B-B14F-4D97-AF65-F5344CB8AC3E}">
        <p14:creationId xmlns:p14="http://schemas.microsoft.com/office/powerpoint/2010/main" val="1090389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线性规划对偶性</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1871330"/>
                <a:ext cx="9720071" cy="4438030"/>
              </a:xfrm>
            </p:spPr>
            <p:txBody>
              <a:bodyPr>
                <a:normAutofit/>
              </a:bodyPr>
              <a:lstStyle/>
              <a:p>
                <a:pPr>
                  <a:buFont typeface="Wingdings" panose="05000000000000000000" pitchFamily="2" charset="2"/>
                  <a:buChar char="q"/>
                </a:pPr>
                <a:r>
                  <a:rPr lang="en-US" sz="2600" dirty="0"/>
                  <a:t> </a:t>
                </a:r>
                <a:r>
                  <a:rPr lang="zh-CN" altLang="en-US" sz="2600" dirty="0"/>
                  <a:t>假设</a:t>
                </a:r>
                <a:r>
                  <a:rPr lang="en-US" altLang="zh-CN" sz="2600" dirty="0"/>
                  <a:t> </a:t>
                </a:r>
                <a14:m>
                  <m:oMath xmlns:m="http://schemas.openxmlformats.org/officeDocument/2006/math">
                    <m:r>
                      <a:rPr lang="en-US" altLang="zh-CN" sz="2600" b="0" i="1" smtClean="0">
                        <a:latin typeface="Cambria Math" panose="02040503050406030204" pitchFamily="18" charset="0"/>
                      </a:rPr>
                      <m:t>𝑥</m:t>
                    </m:r>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𝑛</m:t>
                        </m:r>
                      </m:sub>
                    </m:sSub>
                    <m:r>
                      <a:rPr lang="en-US" altLang="zh-CN" sz="2600" b="0" i="1" smtClean="0">
                        <a:latin typeface="Cambria Math" panose="02040503050406030204" pitchFamily="18" charset="0"/>
                      </a:rPr>
                      <m:t>)</m:t>
                    </m:r>
                  </m:oMath>
                </a14:m>
                <a:r>
                  <a:rPr lang="en-US" sz="2600" dirty="0"/>
                  <a:t> </a:t>
                </a:r>
                <a:r>
                  <a:rPr lang="zh-CN" altLang="en-US" sz="2600" dirty="0"/>
                  <a:t>是</a:t>
                </a:r>
                <a:r>
                  <a:rPr lang="en-US" altLang="zh-CN" sz="2600" dirty="0"/>
                  <a:t> </a:t>
                </a:r>
                <a:r>
                  <a:rPr lang="en-US" altLang="zh-CN" sz="2600" dirty="0">
                    <a:latin typeface="Times New Roman" panose="02020603050405020304" pitchFamily="18" charset="0"/>
                    <a:cs typeface="Times New Roman" panose="02020603050405020304" pitchFamily="18" charset="0"/>
                  </a:rPr>
                  <a:t>SIMPLEX </a:t>
                </a:r>
                <a:r>
                  <a:rPr lang="zh-CN" altLang="en-US" sz="2600" dirty="0">
                    <a:latin typeface="Times New Roman" panose="02020603050405020304" pitchFamily="18" charset="0"/>
                    <a:cs typeface="Times New Roman" panose="02020603050405020304" pitchFamily="18" charset="0"/>
                  </a:rPr>
                  <a:t>在原始线性规划</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𝐴</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𝑏</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𝑐</m:t>
                        </m:r>
                      </m:e>
                    </m:d>
                  </m:oMath>
                </a14:m>
                <a:r>
                  <a:rPr lang="en-US" sz="2600" dirty="0"/>
                  <a:t> </a:t>
                </a:r>
                <a:r>
                  <a:rPr lang="zh-CN" altLang="en-US" sz="2600" dirty="0"/>
                  <a:t>上返回的最优解。令 </a:t>
                </a:r>
                <a14:m>
                  <m:oMath xmlns:m="http://schemas.openxmlformats.org/officeDocument/2006/math">
                    <m:r>
                      <a:rPr lang="en-US" altLang="zh-CN" sz="2600" b="0" i="1" smtClean="0">
                        <a:latin typeface="Cambria Math" panose="02040503050406030204" pitchFamily="18" charset="0"/>
                      </a:rPr>
                      <m:t>𝑁</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𝐵</m:t>
                    </m:r>
                  </m:oMath>
                </a14:m>
                <a:r>
                  <a:rPr lang="en-US" sz="2600" dirty="0"/>
                  <a:t> </a:t>
                </a:r>
                <a:r>
                  <a:rPr lang="zh-CN" altLang="en-US" sz="2600" dirty="0"/>
                  <a:t>分别为最终松弛型非基本变量和基本变量的集合，令 </a:t>
                </a:r>
                <a14:m>
                  <m:oMath xmlns:m="http://schemas.openxmlformats.org/officeDocument/2006/math">
                    <m:r>
                      <a:rPr lang="en-US" altLang="zh-CN" sz="2600" b="0" i="1" smtClean="0">
                        <a:latin typeface="Cambria Math" panose="02040503050406030204" pitchFamily="18" charset="0"/>
                      </a:rPr>
                      <m:t>𝑐</m:t>
                    </m:r>
                    <m:r>
                      <a:rPr lang="en-US" altLang="zh-CN" sz="2600" b="0" i="1" smtClean="0">
                        <a:latin typeface="Cambria Math" panose="02040503050406030204" pitchFamily="18" charset="0"/>
                      </a:rPr>
                      <m:t>′</m:t>
                    </m:r>
                  </m:oMath>
                </a14:m>
                <a:r>
                  <a:rPr lang="en-US" altLang="zh-CN" sz="2600" dirty="0"/>
                  <a:t> </a:t>
                </a:r>
                <a:r>
                  <a:rPr lang="zh-CN" altLang="en-US" sz="2600" dirty="0"/>
                  <a:t>表示最终松弛型中的系数。令</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d>
                        <m:dPr>
                          <m:begChr m:val="{"/>
                          <m:endChr m:val=""/>
                          <m:ctrlPr>
                            <a:rPr lang="en-US" sz="2600" b="0" i="1" smtClean="0">
                              <a:latin typeface="Cambria Math" panose="02040503050406030204" pitchFamily="18" charset="0"/>
                            </a:rPr>
                          </m:ctrlPr>
                        </m:dPr>
                        <m:e>
                          <m:eqArr>
                            <m:eqArrPr>
                              <m:ctrlPr>
                                <a:rPr lang="en-US" sz="2600" b="0" i="1" smtClean="0">
                                  <a:latin typeface="Cambria Math" panose="02040503050406030204" pitchFamily="18" charset="0"/>
                                </a:rPr>
                              </m:ctrlPr>
                            </m:eqArrPr>
                            <m:e>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𝑐</m:t>
                                  </m:r>
                                </m:e>
                                <m:sub>
                                  <m:r>
                                    <a:rPr lang="en-US" sz="2600" b="0" i="1" smtClean="0">
                                      <a:latin typeface="Cambria Math" panose="02040503050406030204" pitchFamily="18" charset="0"/>
                                    </a:rPr>
                                    <m:t>𝑛</m:t>
                                  </m:r>
                                  <m:r>
                                    <a:rPr lang="en-US" sz="2600" b="0" i="1" smtClean="0">
                                      <a:latin typeface="Cambria Math" panose="02040503050406030204" pitchFamily="18" charset="0"/>
                                    </a:rPr>
                                    <m:t>+</m:t>
                                  </m:r>
                                  <m:r>
                                    <a:rPr lang="en-US" sz="2600" b="0" i="1" smtClean="0">
                                      <a:latin typeface="Cambria Math" panose="02040503050406030204" pitchFamily="18" charset="0"/>
                                    </a:rPr>
                                    <m:t>𝑖</m:t>
                                  </m:r>
                                </m:sub>
                                <m:sup>
                                  <m:r>
                                    <a:rPr lang="en-US" sz="2600" b="0" i="1" smtClean="0">
                                      <a:latin typeface="Cambria Math" panose="02040503050406030204" pitchFamily="18" charset="0"/>
                                    </a:rPr>
                                    <m:t>′</m:t>
                                  </m:r>
                                </m:sup>
                              </m:sSubSup>
                              <m:r>
                                <a:rPr lang="en-US" sz="2600" b="0" i="1" smtClean="0">
                                  <a:latin typeface="Cambria Math" panose="02040503050406030204" pitchFamily="18" charset="0"/>
                                </a:rPr>
                                <m:t>   </m:t>
                              </m:r>
                              <m:r>
                                <a:rPr lang="zh-CN" altLang="en-US" sz="2600" i="1">
                                  <a:latin typeface="Cambria Math" panose="02040503050406030204" pitchFamily="18" charset="0"/>
                                </a:rPr>
                                <m:t>若</m:t>
                              </m:r>
                              <m:r>
                                <a:rPr lang="en-US" altLang="zh-CN" sz="2600" b="0" i="1" smtClean="0">
                                  <a:latin typeface="Cambria Math" panose="02040503050406030204" pitchFamily="18" charset="0"/>
                                </a:rPr>
                                <m:t> </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𝑛</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𝑖</m:t>
                                  </m:r>
                                </m:e>
                              </m:d>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𝑁</m:t>
                              </m:r>
                            </m:e>
                            <m:e>
                              <m:r>
                                <a:rPr lang="en-US" sz="2600" b="0" i="1" smtClean="0">
                                  <a:latin typeface="Cambria Math" panose="02040503050406030204" pitchFamily="18" charset="0"/>
                                </a:rPr>
                                <m:t>0                        </m:t>
                              </m:r>
                              <m:r>
                                <a:rPr lang="zh-CN" altLang="en-US" sz="2600" i="1">
                                  <a:latin typeface="Cambria Math" panose="02040503050406030204" pitchFamily="18" charset="0"/>
                                </a:rPr>
                                <m:t>其他</m:t>
                              </m:r>
                            </m:e>
                          </m:eqArr>
                        </m:e>
                      </m:d>
                    </m:oMath>
                  </m:oMathPara>
                </a14:m>
                <a:endParaRPr lang="en-US" sz="2600" dirty="0"/>
              </a:p>
              <a:p>
                <a:pPr marL="0" indent="0">
                  <a:buNone/>
                </a:pPr>
                <a:r>
                  <a:rPr lang="zh-CN" altLang="en-US" sz="2600" dirty="0"/>
                  <a:t>    则 </a:t>
                </a:r>
                <a14:m>
                  <m:oMath xmlns:m="http://schemas.openxmlformats.org/officeDocument/2006/math">
                    <m:r>
                      <a:rPr lang="en-US" altLang="zh-CN" sz="2600" b="0" i="1" smtClean="0">
                        <a:latin typeface="Cambria Math" panose="02040503050406030204" pitchFamily="18" charset="0"/>
                      </a:rPr>
                      <m:t>𝑥</m:t>
                    </m:r>
                  </m:oMath>
                </a14:m>
                <a:r>
                  <a:rPr lang="en-US" sz="2600" dirty="0"/>
                  <a:t> </a:t>
                </a:r>
                <a:r>
                  <a:rPr lang="zh-CN" altLang="en-US" sz="2600" dirty="0"/>
                  <a:t>是原始线性规划的一组最优解，</a:t>
                </a:r>
                <a14:m>
                  <m:oMath xmlns:m="http://schemas.openxmlformats.org/officeDocument/2006/math">
                    <m:r>
                      <a:rPr lang="en-US" altLang="zh-CN" sz="2600" b="0" i="1" smtClean="0">
                        <a:latin typeface="Cambria Math" panose="02040503050406030204" pitchFamily="18" charset="0"/>
                      </a:rPr>
                      <m:t>𝑦</m:t>
                    </m:r>
                  </m:oMath>
                </a14:m>
                <a:r>
                  <a:rPr lang="en-US" sz="2600" dirty="0"/>
                  <a:t> </a:t>
                </a:r>
                <a:r>
                  <a:rPr lang="zh-CN" altLang="en-US" sz="2600" dirty="0"/>
                  <a:t>是对偶线性规划的一组最优解，以及</a:t>
                </a:r>
                <a:endParaRPr lang="en-US" altLang="zh-CN" sz="2600" dirty="0"/>
              </a:p>
              <a:p>
                <a:pPr marL="0" indent="0">
                  <a:buNone/>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𝑐</m:t>
                          </m:r>
                        </m:e>
                        <m:sup>
                          <m:r>
                            <a:rPr lang="en-US" sz="2600" i="1">
                              <a:latin typeface="Cambria Math" panose="02040503050406030204" pitchFamily="18" charset="0"/>
                            </a:rPr>
                            <m:t>𝑇</m:t>
                          </m:r>
                        </m:sup>
                      </m:sSup>
                      <m:r>
                        <a:rPr lang="en-US" sz="2600" i="1">
                          <a:latin typeface="Cambria Math" panose="02040503050406030204" pitchFamily="18" charset="0"/>
                        </a:rPr>
                        <m:t>𝑥</m:t>
                      </m:r>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𝑇</m:t>
                          </m:r>
                        </m:sup>
                      </m:sSup>
                      <m:r>
                        <a:rPr lang="en-US" sz="2600" i="1">
                          <a:latin typeface="Cambria Math" panose="02040503050406030204" pitchFamily="18" charset="0"/>
                        </a:rPr>
                        <m:t>𝑏</m:t>
                      </m:r>
                    </m:oMath>
                  </m:oMathPara>
                </a14:m>
                <a:endParaRPr lang="en-US" altLang="zh-CN" sz="2600" dirty="0"/>
              </a:p>
              <a:p>
                <a:pPr marL="0"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1871330"/>
                <a:ext cx="9720071" cy="4438030"/>
              </a:xfrm>
              <a:blipFill>
                <a:blip r:embed="rId3"/>
                <a:stretch>
                  <a:fillRect l="-1568" t="-275" r="-1192"/>
                </a:stretch>
              </a:blipFill>
            </p:spPr>
            <p:txBody>
              <a:bodyPr/>
              <a:lstStyle/>
              <a:p>
                <a:r>
                  <a:rPr lang="en-US">
                    <a:noFill/>
                  </a:rPr>
                  <a:t> </a:t>
                </a:r>
              </a:p>
            </p:txBody>
          </p:sp>
        </mc:Fallback>
      </mc:AlternateContent>
    </p:spTree>
    <p:extLst>
      <p:ext uri="{BB962C8B-B14F-4D97-AF65-F5344CB8AC3E}">
        <p14:creationId xmlns:p14="http://schemas.microsoft.com/office/powerpoint/2010/main" val="2880232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3" descr="图片包含 墙壁, 时钟, 天空, 照片&#10;&#10;已生成高可信度的说明"/>
          <p:cNvPicPr>
            <a:picLocks noChangeAspect="1"/>
          </p:cNvPicPr>
          <p:nvPr/>
        </p:nvPicPr>
        <p:blipFill>
          <a:blip r:embed="rId3"/>
          <a:stretch>
            <a:fillRect/>
          </a:stretch>
        </p:blipFill>
        <p:spPr>
          <a:xfrm>
            <a:off x="4652974" y="2084832"/>
            <a:ext cx="6909577" cy="2976077"/>
          </a:xfrm>
          <a:prstGeom prst="rect">
            <a:avLst/>
          </a:prstGeom>
        </p:spPr>
      </p:pic>
      <p:sp>
        <p:nvSpPr>
          <p:cNvPr id="2" name="标题 1"/>
          <p:cNvSpPr>
            <a:spLocks noGrp="1"/>
          </p:cNvSpPr>
          <p:nvPr>
            <p:ph type="title"/>
          </p:nvPr>
        </p:nvSpPr>
        <p:spPr>
          <a:xfrm>
            <a:off x="1024128" y="585216"/>
            <a:ext cx="4813146" cy="1499616"/>
          </a:xfrm>
        </p:spPr>
        <p:txBody>
          <a:bodyPr>
            <a:normAutofit/>
          </a:bodyPr>
          <a:lstStyle/>
          <a:p>
            <a:r>
              <a:rPr lang="zh-CN" altLang="en-US" dirty="0"/>
              <a:t>线性规划对偶性</a:t>
            </a:r>
            <a:endParaRPr lang="en-US" dirty="0"/>
          </a:p>
        </p:txBody>
      </p:sp>
      <p:sp>
        <p:nvSpPr>
          <p:cNvPr id="9" name="Content Placeholder 8"/>
          <p:cNvSpPr>
            <a:spLocks noGrp="1"/>
          </p:cNvSpPr>
          <p:nvPr>
            <p:ph idx="1"/>
          </p:nvPr>
        </p:nvSpPr>
        <p:spPr>
          <a:xfrm>
            <a:off x="1024128" y="2286000"/>
            <a:ext cx="3133580" cy="3931920"/>
          </a:xfrm>
        </p:spPr>
        <p:txBody>
          <a:bodyPr>
            <a:normAutofit/>
          </a:bodyPr>
          <a:lstStyle/>
          <a:p>
            <a:pPr>
              <a:buFont typeface="Wingdings" panose="05000000000000000000" pitchFamily="2" charset="2"/>
              <a:buChar char="v"/>
            </a:pPr>
            <a:r>
              <a:rPr lang="en-US" sz="2400" dirty="0"/>
              <a:t> </a:t>
            </a:r>
            <a:r>
              <a:rPr lang="zh-CN" altLang="en-US" sz="2400" dirty="0"/>
              <a:t>我有一个非常优雅的证明，可惜这里地方太小写</a:t>
            </a:r>
            <a:r>
              <a:rPr lang="zh-CN" altLang="en-US" sz="2400"/>
              <a:t>不下了。</a:t>
            </a:r>
            <a:endParaRPr lang="en-US" altLang="zh-CN" sz="2400" dirty="0"/>
          </a:p>
          <a:p>
            <a:pPr>
              <a:buFont typeface="Wingdings" panose="05000000000000000000" pitchFamily="2" charset="2"/>
              <a:buChar char="v"/>
            </a:pPr>
            <a:endParaRPr lang="en-US" sz="2400" dirty="0"/>
          </a:p>
          <a:p>
            <a:pPr>
              <a:buFont typeface="Wingdings" panose="05000000000000000000" pitchFamily="2" charset="2"/>
              <a:buChar char="v"/>
            </a:pPr>
            <a:r>
              <a:rPr lang="en-US" sz="2400" dirty="0"/>
              <a:t> </a:t>
            </a:r>
            <a:r>
              <a:rPr lang="zh-CN" altLang="en-US" sz="2400" dirty="0"/>
              <a:t>提示：从这张图中发现玄机</a:t>
            </a:r>
            <a:endParaRPr lang="en-US" sz="2400" dirty="0"/>
          </a:p>
        </p:txBody>
      </p:sp>
    </p:spTree>
    <p:extLst>
      <p:ext uri="{BB962C8B-B14F-4D97-AF65-F5344CB8AC3E}">
        <p14:creationId xmlns:p14="http://schemas.microsoft.com/office/powerpoint/2010/main" val="1727527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3" descr="图片包含 墙壁, 时钟, 天空, 照片&#10;&#10;已生成高可信度的说明"/>
          <p:cNvPicPr>
            <a:picLocks noChangeAspect="1"/>
          </p:cNvPicPr>
          <p:nvPr/>
        </p:nvPicPr>
        <p:blipFill>
          <a:blip r:embed="rId3"/>
          <a:stretch>
            <a:fillRect/>
          </a:stretch>
        </p:blipFill>
        <p:spPr>
          <a:xfrm>
            <a:off x="5497032" y="2572548"/>
            <a:ext cx="6246272" cy="2690380"/>
          </a:xfrm>
          <a:prstGeom prst="rect">
            <a:avLst/>
          </a:prstGeom>
        </p:spPr>
      </p:pic>
      <p:sp>
        <p:nvSpPr>
          <p:cNvPr id="2" name="标题 1"/>
          <p:cNvSpPr>
            <a:spLocks noGrp="1"/>
          </p:cNvSpPr>
          <p:nvPr>
            <p:ph type="title"/>
          </p:nvPr>
        </p:nvSpPr>
        <p:spPr>
          <a:xfrm>
            <a:off x="1024128" y="585216"/>
            <a:ext cx="4813146" cy="1499616"/>
          </a:xfrm>
        </p:spPr>
        <p:txBody>
          <a:bodyPr>
            <a:normAutofit/>
          </a:bodyPr>
          <a:lstStyle/>
          <a:p>
            <a:r>
              <a:rPr lang="zh-CN" altLang="en-US" dirty="0"/>
              <a:t>线性规划对偶性</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1024127" y="2286000"/>
                <a:ext cx="4217724" cy="3931920"/>
              </a:xfrm>
            </p:spPr>
            <p:txBody>
              <a:bodyPr>
                <a:noAutofit/>
              </a:bodyPr>
              <a:lstStyle/>
              <a:p>
                <a:pPr>
                  <a:buFont typeface="Wingdings" panose="05000000000000000000" pitchFamily="2" charset="2"/>
                  <a:buChar char="v"/>
                </a:pPr>
                <a:r>
                  <a:rPr lang="en-US" sz="2400" dirty="0"/>
                  <a:t> </a:t>
                </a:r>
                <a:r>
                  <a:rPr lang="zh-CN" altLang="en-US" sz="2400" dirty="0"/>
                  <a:t>引理：若某个线性规划满足</a:t>
                </a:r>
                <a:r>
                  <a:rPr lang="en-US" altLang="zh-CN" sz="2400" dirty="0"/>
                  <a:t> </a:t>
                </a:r>
                <a:r>
                  <a:rPr lang="zh-CN" altLang="en-US" sz="2400" dirty="0"/>
                  <a:t>：</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m:oMathPara>
                </a14:m>
                <a:endParaRPr lang="en-US" sz="2400" dirty="0"/>
              </a:p>
              <a:p>
                <a:pPr marL="0" indent="0">
                  <a:buNone/>
                </a:pPr>
                <a:r>
                  <a:rPr lang="zh-CN" altLang="en-US" sz="2400" dirty="0"/>
                  <a:t>则此时取所有</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oMath>
                </a14:m>
                <a:r>
                  <a:rPr lang="en-US" sz="2400" dirty="0"/>
                  <a:t> </a:t>
                </a:r>
                <a:r>
                  <a:rPr lang="zh-CN" altLang="en-US" sz="2400" dirty="0"/>
                  <a:t>为</a:t>
                </a:r>
                <a:r>
                  <a:rPr lang="en-US" altLang="zh-CN" sz="2400" dirty="0"/>
                  <a:t> </a:t>
                </a:r>
                <a14:m>
                  <m:oMath xmlns:m="http://schemas.openxmlformats.org/officeDocument/2006/math">
                    <m:r>
                      <a:rPr lang="en-US" altLang="zh-CN" sz="2400" b="0" i="1" smtClean="0">
                        <a:latin typeface="Cambria Math" panose="02040503050406030204" pitchFamily="18" charset="0"/>
                      </a:rPr>
                      <m:t>0</m:t>
                    </m:r>
                  </m:oMath>
                </a14:m>
                <a:r>
                  <a:rPr lang="zh-CN" altLang="en-US" sz="2400" dirty="0"/>
                  <a:t>，显然是两组线性规划的最优解</a:t>
                </a:r>
                <a:endParaRPr lang="en-US" altLang="zh-CN" sz="2400" dirty="0"/>
              </a:p>
              <a:p>
                <a:pPr marL="0" indent="0">
                  <a:buNone/>
                </a:pPr>
                <a:endParaRPr lang="en-US" sz="2400" dirty="0"/>
              </a:p>
              <a:p>
                <a:pPr>
                  <a:buFont typeface="Wingdings" panose="05000000000000000000" pitchFamily="2" charset="2"/>
                  <a:buChar char="v"/>
                </a:pPr>
                <a:r>
                  <a:rPr lang="en-US" sz="2400" dirty="0"/>
                  <a:t> </a:t>
                </a:r>
                <a:r>
                  <a:rPr lang="zh-CN" altLang="en-US" sz="2400" dirty="0"/>
                  <a:t>正确性是显然的</a:t>
                </a: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1024127" y="2286000"/>
                <a:ext cx="4217724" cy="3931920"/>
              </a:xfrm>
              <a:blipFill>
                <a:blip r:embed="rId4"/>
                <a:stretch>
                  <a:fillRect l="-3324" r="-9538"/>
                </a:stretch>
              </a:blipFill>
            </p:spPr>
            <p:txBody>
              <a:bodyPr/>
              <a:lstStyle/>
              <a:p>
                <a:r>
                  <a:rPr lang="en-US">
                    <a:noFill/>
                  </a:rPr>
                  <a:t> </a:t>
                </a:r>
              </a:p>
            </p:txBody>
          </p:sp>
        </mc:Fallback>
      </mc:AlternateContent>
    </p:spTree>
    <p:extLst>
      <p:ext uri="{BB962C8B-B14F-4D97-AF65-F5344CB8AC3E}">
        <p14:creationId xmlns:p14="http://schemas.microsoft.com/office/powerpoint/2010/main" val="2390582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线性规划基本定理</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q"/>
                </a:pPr>
                <a:r>
                  <a:rPr lang="en-US" dirty="0"/>
                  <a:t> </a:t>
                </a:r>
                <a:r>
                  <a:rPr lang="zh-CN" altLang="en-US" sz="2600" dirty="0"/>
                  <a:t>任何以标准型给出的线性规划</a:t>
                </a:r>
                <a:r>
                  <a:rPr lang="en-US" altLang="zh-CN" sz="2600" dirty="0"/>
                  <a:t> </a:t>
                </a:r>
                <a14:m>
                  <m:oMath xmlns:m="http://schemas.openxmlformats.org/officeDocument/2006/math">
                    <m:r>
                      <a:rPr lang="en-US" altLang="zh-CN" sz="2600" b="0" i="1" smtClean="0">
                        <a:latin typeface="Cambria Math" panose="02040503050406030204" pitchFamily="18" charset="0"/>
                      </a:rPr>
                      <m:t>𝐿</m:t>
                    </m:r>
                  </m:oMath>
                </a14:m>
                <a:r>
                  <a:rPr lang="en-US" sz="2600" dirty="0"/>
                  <a:t> </a:t>
                </a:r>
                <a:r>
                  <a:rPr lang="zh-CN" altLang="en-US" sz="2600" dirty="0"/>
                  <a:t>可能是如下情形：</a:t>
                </a:r>
                <a:endParaRPr lang="en-US" altLang="zh-CN" sz="2600" dirty="0"/>
              </a:p>
              <a:p>
                <a:pPr marL="514350" indent="-514350">
                  <a:buFont typeface="+mj-lt"/>
                  <a:buAutoNum type="arabicPeriod"/>
                </a:pPr>
                <a:r>
                  <a:rPr lang="zh-CN" altLang="en-US" sz="2600" dirty="0"/>
                  <a:t>有一个有限目标值的最优解</a:t>
                </a:r>
                <a:endParaRPr lang="en-US" altLang="zh-CN" sz="2600" dirty="0"/>
              </a:p>
              <a:p>
                <a:pPr marL="514350" indent="-514350">
                  <a:buFont typeface="+mj-lt"/>
                  <a:buAutoNum type="arabicPeriod"/>
                </a:pPr>
                <a:r>
                  <a:rPr lang="zh-CN" altLang="en-US" sz="2600" dirty="0"/>
                  <a:t>不可行</a:t>
                </a:r>
                <a:endParaRPr lang="en-US" altLang="zh-CN" sz="2600" dirty="0"/>
              </a:p>
              <a:p>
                <a:pPr marL="514350" indent="-514350">
                  <a:buFont typeface="+mj-lt"/>
                  <a:buAutoNum type="arabicPeriod"/>
                </a:pPr>
                <a:r>
                  <a:rPr lang="zh-CN" altLang="en-US" sz="2600" dirty="0"/>
                  <a:t>无界</a:t>
                </a:r>
                <a:endParaRPr lang="en-US" altLang="zh-CN" sz="2600" dirty="0"/>
              </a:p>
              <a:p>
                <a:pPr marL="0" indent="0">
                  <a:buNone/>
                </a:pPr>
                <a:r>
                  <a:rPr lang="zh-CN" altLang="en-US" sz="2600" dirty="0"/>
                  <a:t>    如果</a:t>
                </a:r>
                <a:r>
                  <a:rPr lang="en-US" altLang="zh-CN" sz="2600" dirty="0"/>
                  <a:t> </a:t>
                </a:r>
                <a14:m>
                  <m:oMath xmlns:m="http://schemas.openxmlformats.org/officeDocument/2006/math">
                    <m:r>
                      <a:rPr lang="en-US" altLang="zh-CN" sz="2600" b="0" i="1" smtClean="0">
                        <a:latin typeface="Cambria Math" panose="02040503050406030204" pitchFamily="18" charset="0"/>
                      </a:rPr>
                      <m:t>𝐿</m:t>
                    </m:r>
                  </m:oMath>
                </a14:m>
                <a:r>
                  <a:rPr lang="en-US" sz="2600" dirty="0"/>
                  <a:t> </a:t>
                </a:r>
                <a:r>
                  <a:rPr lang="zh-CN" altLang="en-US" sz="2600" dirty="0"/>
                  <a:t>是不可行的，</a:t>
                </a:r>
                <a:r>
                  <a:rPr lang="en-US" altLang="zh-CN" sz="2600" dirty="0">
                    <a:latin typeface="Times New Roman" panose="02020603050405020304" pitchFamily="18" charset="0"/>
                    <a:cs typeface="Times New Roman" panose="02020603050405020304" pitchFamily="18" charset="0"/>
                  </a:rPr>
                  <a:t>SIMPLEX </a:t>
                </a:r>
                <a:r>
                  <a:rPr lang="zh-CN" altLang="en-US" sz="2600" dirty="0">
                    <a:latin typeface="Times New Roman" panose="02020603050405020304" pitchFamily="18" charset="0"/>
                    <a:cs typeface="Times New Roman" panose="02020603050405020304" pitchFamily="18" charset="0"/>
                  </a:rPr>
                  <a:t>返回“不可行”；如果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𝐿</m:t>
                    </m:r>
                  </m:oMath>
                </a14:m>
                <a:r>
                  <a:rPr 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是无界的，</a:t>
                </a:r>
                <a:r>
                  <a:rPr lang="en-US" altLang="zh-CN" sz="2600" dirty="0">
                    <a:latin typeface="Times New Roman" panose="02020603050405020304" pitchFamily="18" charset="0"/>
                    <a:cs typeface="Times New Roman" panose="02020603050405020304" pitchFamily="18" charset="0"/>
                  </a:rPr>
                  <a:t>SIMPLEX </a:t>
                </a:r>
                <a:r>
                  <a:rPr lang="zh-CN" altLang="en-US" sz="2600" dirty="0">
                    <a:latin typeface="Times New Roman" panose="02020603050405020304" pitchFamily="18" charset="0"/>
                    <a:cs typeface="Times New Roman" panose="02020603050405020304" pitchFamily="18" charset="0"/>
                  </a:rPr>
                  <a:t>返回“无界”；否则，</a:t>
                </a:r>
                <a:r>
                  <a:rPr lang="en-US" altLang="zh-CN" sz="2600" dirty="0">
                    <a:latin typeface="Times New Roman" panose="02020603050405020304" pitchFamily="18" charset="0"/>
                    <a:cs typeface="Times New Roman" panose="02020603050405020304" pitchFamily="18" charset="0"/>
                  </a:rPr>
                  <a:t>SIMPLEX </a:t>
                </a:r>
                <a:r>
                  <a:rPr lang="zh-CN" altLang="en-US" sz="2600" dirty="0">
                    <a:latin typeface="Times New Roman" panose="02020603050405020304" pitchFamily="18" charset="0"/>
                    <a:cs typeface="Times New Roman" panose="02020603050405020304" pitchFamily="18" charset="0"/>
                  </a:rPr>
                  <a:t>返回一个有限目标值的最优解</a:t>
                </a:r>
                <a:endParaRPr 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68" r="-1192"/>
                </a:stretch>
              </a:blipFill>
            </p:spPr>
            <p:txBody>
              <a:bodyPr/>
              <a:lstStyle/>
              <a:p>
                <a:r>
                  <a:rPr lang="en-US">
                    <a:noFill/>
                  </a:rPr>
                  <a:t> </a:t>
                </a:r>
              </a:p>
            </p:txBody>
          </p:sp>
        </mc:Fallback>
      </mc:AlternateContent>
    </p:spTree>
    <p:extLst>
      <p:ext uri="{BB962C8B-B14F-4D97-AF65-F5344CB8AC3E}">
        <p14:creationId xmlns:p14="http://schemas.microsoft.com/office/powerpoint/2010/main" val="1948558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最短路的线性规划模型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30" y="1956390"/>
                <a:ext cx="9948670" cy="4023360"/>
              </a:xfrm>
            </p:spPr>
            <p:txBody>
              <a:bodyPr>
                <a:noAutofit/>
              </a:bodyPr>
              <a:lstStyle/>
              <a:p>
                <a:pPr>
                  <a:buFont typeface="Wingdings" panose="05000000000000000000" pitchFamily="2" charset="2"/>
                  <a:buChar char="v"/>
                </a:pPr>
                <a:r>
                  <a:rPr lang="zh-CN" altLang="en-US" sz="2600" dirty="0"/>
                  <a:t>已知有向图 </a:t>
                </a:r>
                <a14:m>
                  <m:oMath xmlns:m="http://schemas.openxmlformats.org/officeDocument/2006/math">
                    <m:r>
                      <a:rPr lang="en-US" altLang="zh-CN" sz="2600" i="1">
                        <a:latin typeface="Cambria Math" panose="02040503050406030204" pitchFamily="18" charset="0"/>
                      </a:rPr>
                      <m:t>𝐺</m:t>
                    </m:r>
                    <m:r>
                      <a:rPr lang="en-US" altLang="zh-CN" sz="2600" i="1">
                        <a:latin typeface="Cambria Math" panose="02040503050406030204" pitchFamily="18" charset="0"/>
                      </a:rPr>
                      <m:t>=(</m:t>
                    </m:r>
                    <m:r>
                      <a:rPr lang="en-US" altLang="zh-CN" sz="2600" i="1">
                        <a:latin typeface="Cambria Math" panose="02040503050406030204" pitchFamily="18" charset="0"/>
                      </a:rPr>
                      <m:t>𝑉</m:t>
                    </m:r>
                    <m:r>
                      <a:rPr lang="en-US" altLang="zh-CN" sz="2600" i="1">
                        <a:latin typeface="Cambria Math" panose="02040503050406030204" pitchFamily="18" charset="0"/>
                      </a:rPr>
                      <m:t>,</m:t>
                    </m:r>
                    <m:r>
                      <a:rPr lang="en-US" altLang="zh-CN" sz="2600" i="1">
                        <a:latin typeface="Cambria Math" panose="02040503050406030204" pitchFamily="18" charset="0"/>
                      </a:rPr>
                      <m:t>𝐸</m:t>
                    </m:r>
                    <m:r>
                      <a:rPr lang="en-US" altLang="zh-CN" sz="2600" i="1">
                        <a:latin typeface="Cambria Math" panose="02040503050406030204" pitchFamily="18" charset="0"/>
                      </a:rPr>
                      <m:t>)</m:t>
                    </m:r>
                  </m:oMath>
                </a14:m>
                <a:r>
                  <a:rPr lang="en-US" sz="2600" dirty="0"/>
                  <a:t> </a:t>
                </a:r>
                <a:r>
                  <a:rPr lang="zh-CN" altLang="en-US" sz="2600" dirty="0"/>
                  <a:t>，设原点为 </a:t>
                </a:r>
                <a14:m>
                  <m:oMath xmlns:m="http://schemas.openxmlformats.org/officeDocument/2006/math">
                    <m:r>
                      <a:rPr lang="en-US" altLang="zh-CN" sz="2600" b="0" i="1" smtClean="0">
                        <a:latin typeface="Cambria Math" panose="02040503050406030204" pitchFamily="18" charset="0"/>
                      </a:rPr>
                      <m:t>𝑠</m:t>
                    </m:r>
                  </m:oMath>
                </a14:m>
                <a:r>
                  <a:rPr lang="en-US" sz="2600" dirty="0"/>
                  <a:t> </a:t>
                </a:r>
                <a:r>
                  <a:rPr lang="zh-CN" altLang="en-US" sz="2600" dirty="0"/>
                  <a:t>，终点为 </a:t>
                </a:r>
                <a14:m>
                  <m:oMath xmlns:m="http://schemas.openxmlformats.org/officeDocument/2006/math">
                    <m:r>
                      <a:rPr lang="en-US" altLang="zh-CN" sz="2600" b="0" i="1" smtClean="0">
                        <a:latin typeface="Cambria Math" panose="02040503050406030204" pitchFamily="18" charset="0"/>
                      </a:rPr>
                      <m:t>𝑡</m:t>
                    </m:r>
                  </m:oMath>
                </a14:m>
                <a:r>
                  <a:rPr lang="en-US" sz="2600" dirty="0"/>
                  <a:t> </a:t>
                </a:r>
                <a:r>
                  <a:rPr lang="zh-CN" altLang="en-US" sz="2600" dirty="0"/>
                  <a:t>，</a:t>
                </a:r>
                <a14:m>
                  <m:oMath xmlns:m="http://schemas.openxmlformats.org/officeDocument/2006/math">
                    <m:r>
                      <a:rPr lang="en-US" altLang="zh-CN" sz="2600" b="0" i="1" dirty="0" smtClean="0">
                        <a:latin typeface="Cambria Math" panose="02040503050406030204" pitchFamily="18" charset="0"/>
                      </a:rPr>
                      <m:t>𝑤</m:t>
                    </m:r>
                    <m:d>
                      <m:dPr>
                        <m:ctrlPr>
                          <a:rPr lang="en-US" altLang="zh-CN" sz="2600" b="0" i="1" dirty="0" smtClean="0">
                            <a:latin typeface="Cambria Math" panose="02040503050406030204" pitchFamily="18" charset="0"/>
                          </a:rPr>
                        </m:ctrlPr>
                      </m:dPr>
                      <m:e>
                        <m:r>
                          <a:rPr lang="en-US" altLang="zh-CN" sz="2600" b="0" i="1" dirty="0" smtClean="0">
                            <a:latin typeface="Cambria Math" panose="02040503050406030204" pitchFamily="18" charset="0"/>
                          </a:rPr>
                          <m:t>𝑢</m:t>
                        </m:r>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𝑣</m:t>
                        </m:r>
                      </m:e>
                    </m:d>
                  </m:oMath>
                </a14:m>
                <a:r>
                  <a:rPr lang="en-US" sz="2600" dirty="0"/>
                  <a:t> </a:t>
                </a:r>
                <a:r>
                  <a:rPr lang="zh-CN" altLang="en-US" sz="2600" dirty="0"/>
                  <a:t>表示 </a:t>
                </a:r>
                <a14:m>
                  <m:oMath xmlns:m="http://schemas.openxmlformats.org/officeDocument/2006/math">
                    <m:r>
                      <a:rPr lang="en-US" altLang="zh-CN" sz="2600" b="0" i="1" smtClean="0">
                        <a:latin typeface="Cambria Math" panose="02040503050406030204" pitchFamily="18" charset="0"/>
                      </a:rPr>
                      <m:t>𝑢</m:t>
                    </m:r>
                  </m:oMath>
                </a14:m>
                <a:r>
                  <a:rPr lang="en-US" sz="2600" dirty="0"/>
                  <a:t> </a:t>
                </a:r>
                <a:r>
                  <a:rPr lang="zh-CN" altLang="en-US" sz="2600" dirty="0"/>
                  <a:t>到 </a:t>
                </a:r>
                <a14:m>
                  <m:oMath xmlns:m="http://schemas.openxmlformats.org/officeDocument/2006/math">
                    <m:r>
                      <a:rPr lang="en-US" altLang="zh-CN" sz="2600" b="0" i="1" smtClean="0">
                        <a:latin typeface="Cambria Math" panose="02040503050406030204" pitchFamily="18" charset="0"/>
                      </a:rPr>
                      <m:t>𝑣</m:t>
                    </m:r>
                  </m:oMath>
                </a14:m>
                <a:r>
                  <a:rPr lang="en-US" sz="2600" dirty="0"/>
                  <a:t> </a:t>
                </a:r>
                <a:r>
                  <a:rPr lang="zh-CN" altLang="en-US" sz="2600" dirty="0"/>
                  <a:t>的路径长度，</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𝑑</m:t>
                        </m:r>
                      </m:e>
                      <m:sub>
                        <m:r>
                          <a:rPr lang="en-US" altLang="zh-CN" sz="2600" b="0" i="1" smtClean="0">
                            <a:latin typeface="Cambria Math" panose="02040503050406030204" pitchFamily="18" charset="0"/>
                          </a:rPr>
                          <m:t>𝑖</m:t>
                        </m:r>
                      </m:sub>
                    </m:sSub>
                  </m:oMath>
                </a14:m>
                <a:r>
                  <a:rPr lang="en-US" sz="2600" dirty="0"/>
                  <a:t> </a:t>
                </a:r>
                <a:r>
                  <a:rPr lang="zh-CN" altLang="en-US" sz="2600" dirty="0"/>
                  <a:t>表示到达 </a:t>
                </a:r>
                <a14:m>
                  <m:oMath xmlns:m="http://schemas.openxmlformats.org/officeDocument/2006/math">
                    <m:r>
                      <a:rPr lang="en-US" altLang="zh-CN" sz="2600" b="0" i="1" smtClean="0">
                        <a:latin typeface="Cambria Math" panose="02040503050406030204" pitchFamily="18" charset="0"/>
                      </a:rPr>
                      <m:t>𝑖</m:t>
                    </m:r>
                  </m:oMath>
                </a14:m>
                <a:r>
                  <a:rPr lang="en-US" sz="2600" dirty="0"/>
                  <a:t> </a:t>
                </a:r>
                <a:r>
                  <a:rPr lang="zh-CN" altLang="en-US" sz="2600" dirty="0"/>
                  <a:t>的最短距离，则我们可以列出如下的线性规划模型：</a:t>
                </a:r>
                <a:endParaRPr lang="en-US" altLang="zh-CN" sz="2600" dirty="0"/>
              </a:p>
              <a:p>
                <a:pPr>
                  <a:buFont typeface="Wingdings" panose="05000000000000000000" pitchFamily="2" charset="2"/>
                  <a:buChar char="v"/>
                </a:pPr>
                <a:r>
                  <a:rPr lang="en-US" sz="2600" dirty="0"/>
                  <a:t> </a:t>
                </a:r>
                <a:r>
                  <a:rPr lang="zh-CN" altLang="en-US" sz="2600" dirty="0"/>
                  <a:t>最大化：</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𝑑</m:t>
                          </m:r>
                        </m:e>
                        <m:sub>
                          <m:r>
                            <a:rPr lang="en-US" sz="2600" b="0" i="1" smtClean="0">
                              <a:latin typeface="Cambria Math" panose="02040503050406030204" pitchFamily="18" charset="0"/>
                            </a:rPr>
                            <m:t>𝑡</m:t>
                          </m:r>
                        </m:sub>
                      </m:sSub>
                    </m:oMath>
                  </m:oMathPara>
                </a14:m>
                <a:endParaRPr lang="en-US" sz="2600" dirty="0"/>
              </a:p>
              <a:p>
                <a:pPr marL="0" indent="0">
                  <a:buNone/>
                </a:pPr>
                <a:r>
                  <a:rPr lang="zh-CN" altLang="en-US" sz="2600" dirty="0"/>
                  <a:t>满足约束：</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𝑑</m:t>
                          </m:r>
                        </m:e>
                        <m:sub>
                          <m:r>
                            <a:rPr lang="en-US" sz="2600" b="0" i="1" smtClean="0">
                              <a:latin typeface="Cambria Math" panose="02040503050406030204" pitchFamily="18" charset="0"/>
                            </a:rPr>
                            <m:t>𝑣</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𝑑</m:t>
                          </m:r>
                        </m:e>
                        <m:sub>
                          <m:r>
                            <a:rPr lang="en-US" sz="2600" b="0" i="1" smtClean="0">
                              <a:latin typeface="Cambria Math" panose="02040503050406030204" pitchFamily="18" charset="0"/>
                            </a:rPr>
                            <m:t>𝑢</m:t>
                          </m:r>
                        </m:sub>
                      </m:sSub>
                      <m:r>
                        <a:rPr lang="en-US" sz="2600" b="0" i="1" smtClean="0">
                          <a:latin typeface="Cambria Math" panose="02040503050406030204" pitchFamily="18" charset="0"/>
                        </a:rPr>
                        <m:t>+</m:t>
                      </m:r>
                      <m:r>
                        <a:rPr lang="en-US" sz="2600" b="0" i="1" smtClean="0">
                          <a:latin typeface="Cambria Math" panose="02040503050406030204" pitchFamily="18" charset="0"/>
                        </a:rPr>
                        <m:t>𝑤</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𝑢</m:t>
                          </m:r>
                          <m:r>
                            <a:rPr lang="en-US" sz="2600" b="0" i="1" smtClean="0">
                              <a:latin typeface="Cambria Math" panose="02040503050406030204" pitchFamily="18" charset="0"/>
                            </a:rPr>
                            <m:t>,</m:t>
                          </m:r>
                          <m:r>
                            <a:rPr lang="en-US" sz="2600" b="0" i="1" smtClean="0">
                              <a:latin typeface="Cambria Math" panose="02040503050406030204" pitchFamily="18" charset="0"/>
                            </a:rPr>
                            <m:t>𝑣</m:t>
                          </m:r>
                        </m:e>
                      </m:d>
                      <m:r>
                        <a:rPr lang="en-US" sz="2600" b="0" i="1" smtClean="0">
                          <a:latin typeface="Cambria Math" panose="02040503050406030204" pitchFamily="18" charset="0"/>
                        </a:rPr>
                        <m:t>, </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𝑢</m:t>
                          </m:r>
                          <m:r>
                            <a:rPr lang="en-US" sz="2600" b="0" i="1" smtClean="0">
                              <a:latin typeface="Cambria Math" panose="02040503050406030204" pitchFamily="18" charset="0"/>
                            </a:rPr>
                            <m:t>,</m:t>
                          </m:r>
                          <m:r>
                            <a:rPr lang="en-US" sz="2600" b="0" i="1" smtClean="0">
                              <a:latin typeface="Cambria Math" panose="02040503050406030204" pitchFamily="18" charset="0"/>
                            </a:rPr>
                            <m:t>𝑣</m:t>
                          </m:r>
                        </m:e>
                      </m:d>
                      <m:r>
                        <a:rPr lang="en-US" sz="2600" b="0" i="1" smtClean="0">
                          <a:latin typeface="Cambria Math" panose="02040503050406030204" pitchFamily="18" charset="0"/>
                        </a:rPr>
                        <m:t>∈</m:t>
                      </m:r>
                      <m:r>
                        <a:rPr lang="en-US" sz="2600" b="0" i="1" smtClean="0">
                          <a:latin typeface="Cambria Math" panose="02040503050406030204" pitchFamily="18" charset="0"/>
                        </a:rPr>
                        <m:t>𝐸</m:t>
                      </m:r>
                    </m:oMath>
                  </m:oMathPara>
                </a14:m>
                <a:endParaRPr lang="en-US" sz="2600" b="0" dirty="0"/>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𝑑</m:t>
                          </m:r>
                        </m:e>
                        <m:sub>
                          <m:r>
                            <a:rPr lang="en-US" sz="2600" b="0" i="1" smtClean="0">
                              <a:latin typeface="Cambria Math" panose="02040503050406030204" pitchFamily="18" charset="0"/>
                            </a:rPr>
                            <m:t>𝑠</m:t>
                          </m:r>
                        </m:sub>
                      </m:sSub>
                      <m:r>
                        <a:rPr lang="en-US" sz="2600" b="0" i="1" smtClean="0">
                          <a:latin typeface="Cambria Math" panose="02040503050406030204" pitchFamily="18" charset="0"/>
                        </a:rPr>
                        <m:t>=0</m:t>
                      </m:r>
                    </m:oMath>
                  </m:oMathPara>
                </a14:m>
                <a:endParaRPr lang="en-US"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30" y="1956390"/>
                <a:ext cx="9948670" cy="4023360"/>
              </a:xfrm>
              <a:blipFill>
                <a:blip r:embed="rId2"/>
                <a:stretch>
                  <a:fillRect l="-1532" r="-123" b="-1364"/>
                </a:stretch>
              </a:blipFill>
            </p:spPr>
            <p:txBody>
              <a:bodyPr/>
              <a:lstStyle/>
              <a:p>
                <a:r>
                  <a:rPr lang="en-US">
                    <a:noFill/>
                  </a:rPr>
                  <a:t> </a:t>
                </a:r>
              </a:p>
            </p:txBody>
          </p:sp>
        </mc:Fallback>
      </mc:AlternateContent>
    </p:spTree>
    <p:extLst>
      <p:ext uri="{BB962C8B-B14F-4D97-AF65-F5344CB8AC3E}">
        <p14:creationId xmlns:p14="http://schemas.microsoft.com/office/powerpoint/2010/main" val="3407031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最短路的线性规划模型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noAutofit/>
              </a:bodyPr>
              <a:lstStyle/>
              <a:p>
                <a:pPr>
                  <a:buFont typeface="Wingdings" panose="05000000000000000000" pitchFamily="2" charset="2"/>
                  <a:buChar char="v"/>
                </a:pPr>
                <a:r>
                  <a:rPr lang="en-US" sz="2600" dirty="0"/>
                  <a:t> </a:t>
                </a:r>
                <a:r>
                  <a:rPr lang="zh-CN" altLang="en-US" sz="2600" dirty="0"/>
                  <a:t>最大化：</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𝑑</m:t>
                          </m:r>
                        </m:e>
                        <m:sub>
                          <m:r>
                            <a:rPr lang="en-US" sz="2600" i="1">
                              <a:latin typeface="Cambria Math" panose="02040503050406030204" pitchFamily="18" charset="0"/>
                            </a:rPr>
                            <m:t>𝑡</m:t>
                          </m:r>
                        </m:sub>
                      </m:sSub>
                    </m:oMath>
                  </m:oMathPara>
                </a14:m>
                <a:endParaRPr lang="en-US" sz="2600" dirty="0"/>
              </a:p>
              <a:p>
                <a:pPr marL="0" indent="0">
                  <a:buNone/>
                </a:pPr>
                <a:r>
                  <a:rPr lang="zh-CN" altLang="en-US" sz="2600" dirty="0"/>
                  <a:t>满足约束：</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𝑑</m:t>
                          </m:r>
                        </m:e>
                        <m:sub>
                          <m:r>
                            <a:rPr lang="en-US" sz="2600" i="1">
                              <a:latin typeface="Cambria Math" panose="02040503050406030204" pitchFamily="18" charset="0"/>
                            </a:rPr>
                            <m:t>𝑣</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𝑑</m:t>
                          </m:r>
                        </m:e>
                        <m:sub>
                          <m:r>
                            <a:rPr lang="en-US" sz="2600" i="1">
                              <a:latin typeface="Cambria Math" panose="02040503050406030204" pitchFamily="18" charset="0"/>
                            </a:rPr>
                            <m:t>𝑢</m:t>
                          </m:r>
                        </m:sub>
                      </m:sSub>
                      <m:r>
                        <a:rPr lang="en-US" sz="2600" i="1">
                          <a:latin typeface="Cambria Math" panose="02040503050406030204" pitchFamily="18" charset="0"/>
                        </a:rPr>
                        <m:t>+</m:t>
                      </m:r>
                      <m:r>
                        <a:rPr lang="en-US" sz="2600" i="1">
                          <a:latin typeface="Cambria Math" panose="02040503050406030204" pitchFamily="18" charset="0"/>
                        </a:rPr>
                        <m:t>𝑤</m:t>
                      </m:r>
                      <m:d>
                        <m:dPr>
                          <m:ctrlPr>
                            <a:rPr lang="en-US" sz="2600" i="1">
                              <a:latin typeface="Cambria Math" panose="02040503050406030204" pitchFamily="18" charset="0"/>
                            </a:rPr>
                          </m:ctrlPr>
                        </m:dPr>
                        <m:e>
                          <m:r>
                            <a:rPr lang="en-US" sz="2600" i="1">
                              <a:latin typeface="Cambria Math" panose="02040503050406030204" pitchFamily="18" charset="0"/>
                            </a:rPr>
                            <m:t>𝑢</m:t>
                          </m:r>
                          <m:r>
                            <a:rPr lang="en-US" sz="2600" i="1">
                              <a:latin typeface="Cambria Math" panose="02040503050406030204" pitchFamily="18" charset="0"/>
                            </a:rPr>
                            <m:t>,</m:t>
                          </m:r>
                          <m:r>
                            <a:rPr lang="en-US" sz="2600" i="1">
                              <a:latin typeface="Cambria Math" panose="02040503050406030204" pitchFamily="18" charset="0"/>
                            </a:rPr>
                            <m:t>𝑣</m:t>
                          </m:r>
                        </m:e>
                      </m:d>
                      <m:r>
                        <a:rPr lang="en-US" sz="2600" i="1">
                          <a:latin typeface="Cambria Math" panose="02040503050406030204" pitchFamily="18" charset="0"/>
                        </a:rPr>
                        <m:t>, </m:t>
                      </m:r>
                      <m:d>
                        <m:dPr>
                          <m:ctrlPr>
                            <a:rPr lang="en-US" sz="2600" i="1">
                              <a:latin typeface="Cambria Math" panose="02040503050406030204" pitchFamily="18" charset="0"/>
                            </a:rPr>
                          </m:ctrlPr>
                        </m:dPr>
                        <m:e>
                          <m:r>
                            <a:rPr lang="en-US" sz="2600" i="1">
                              <a:latin typeface="Cambria Math" panose="02040503050406030204" pitchFamily="18" charset="0"/>
                            </a:rPr>
                            <m:t>𝑢</m:t>
                          </m:r>
                          <m:r>
                            <a:rPr lang="en-US" sz="2600" i="1">
                              <a:latin typeface="Cambria Math" panose="02040503050406030204" pitchFamily="18" charset="0"/>
                            </a:rPr>
                            <m:t>,</m:t>
                          </m:r>
                          <m:r>
                            <a:rPr lang="en-US" sz="2600" i="1">
                              <a:latin typeface="Cambria Math" panose="02040503050406030204" pitchFamily="18" charset="0"/>
                            </a:rPr>
                            <m:t>𝑣</m:t>
                          </m:r>
                        </m:e>
                      </m:d>
                      <m:r>
                        <a:rPr lang="en-US" sz="2600" i="1">
                          <a:latin typeface="Cambria Math" panose="02040503050406030204" pitchFamily="18" charset="0"/>
                        </a:rPr>
                        <m:t>∈</m:t>
                      </m:r>
                      <m:r>
                        <a:rPr lang="en-US" sz="2600" i="1">
                          <a:latin typeface="Cambria Math" panose="02040503050406030204" pitchFamily="18" charset="0"/>
                        </a:rPr>
                        <m:t>𝐸</m:t>
                      </m:r>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𝑑</m:t>
                          </m:r>
                        </m:e>
                        <m:sub>
                          <m:r>
                            <a:rPr lang="en-US" sz="2600" i="1">
                              <a:latin typeface="Cambria Math" panose="02040503050406030204" pitchFamily="18" charset="0"/>
                            </a:rPr>
                            <m:t>𝑠</m:t>
                          </m:r>
                        </m:sub>
                      </m:sSub>
                      <m:r>
                        <a:rPr lang="en-US" sz="2600" i="1">
                          <a:latin typeface="Cambria Math" panose="02040503050406030204" pitchFamily="18" charset="0"/>
                        </a:rPr>
                        <m:t>=0</m:t>
                      </m:r>
                    </m:oMath>
                  </m:oMathPara>
                </a14:m>
                <a:endParaRPr lang="en-US" sz="2600"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3"/>
                <a:stretch>
                  <a:fillRect l="-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a:bodyPr>
              <a:lstStyle/>
              <a:p>
                <a:pPr>
                  <a:buFont typeface="Wingdings" panose="05000000000000000000" pitchFamily="2" charset="2"/>
                  <a:buChar char="v"/>
                </a:pPr>
                <a:r>
                  <a:rPr lang="en-US" sz="2600" dirty="0"/>
                  <a:t> </a:t>
                </a:r>
                <a:r>
                  <a:rPr lang="zh-CN" altLang="en-US" sz="2600" dirty="0"/>
                  <a:t>要求最短路径，为什么是最大化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𝑑</m:t>
                        </m:r>
                      </m:e>
                      <m:sub>
                        <m:r>
                          <a:rPr lang="en-US" altLang="zh-CN" sz="2600" b="0" i="1" smtClean="0">
                            <a:latin typeface="Cambria Math" panose="02040503050406030204" pitchFamily="18" charset="0"/>
                          </a:rPr>
                          <m:t>𝑡</m:t>
                        </m:r>
                      </m:sub>
                    </m:sSub>
                  </m:oMath>
                </a14:m>
                <a:r>
                  <a:rPr lang="en-US" sz="2600" dirty="0"/>
                  <a:t> </a:t>
                </a:r>
                <a:r>
                  <a:rPr lang="zh-CN" altLang="en-US" sz="2600" dirty="0"/>
                  <a:t>？</a:t>
                </a:r>
                <a:endParaRPr lang="en-US" altLang="zh-CN" sz="2600" dirty="0"/>
              </a:p>
              <a:p>
                <a:pPr marL="0" indent="0">
                  <a:buNone/>
                </a:pPr>
                <a:endParaRPr lang="en-US" sz="2600" dirty="0"/>
              </a:p>
              <a:p>
                <a:pPr>
                  <a:buFont typeface="Wingdings" panose="05000000000000000000" pitchFamily="2" charset="2"/>
                  <a:buChar char="v"/>
                </a:pPr>
                <a:r>
                  <a:rPr lang="en-US" sz="2600" dirty="0"/>
                  <a:t> </a:t>
                </a:r>
                <a:r>
                  <a:rPr lang="zh-CN" altLang="en-US" sz="2600" dirty="0"/>
                  <a:t>把该标准型转成对偶后，又可以看出什么？</a:t>
                </a:r>
                <a:endParaRPr lang="en-US" sz="2600"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4"/>
                <a:stretch>
                  <a:fillRect l="-2949"/>
                </a:stretch>
              </a:blipFill>
            </p:spPr>
            <p:txBody>
              <a:bodyPr/>
              <a:lstStyle/>
              <a:p>
                <a:r>
                  <a:rPr lang="en-US">
                    <a:noFill/>
                  </a:rPr>
                  <a:t> </a:t>
                </a:r>
              </a:p>
            </p:txBody>
          </p:sp>
        </mc:Fallback>
      </mc:AlternateContent>
    </p:spTree>
    <p:extLst>
      <p:ext uri="{BB962C8B-B14F-4D97-AF65-F5344CB8AC3E}">
        <p14:creationId xmlns:p14="http://schemas.microsoft.com/office/powerpoint/2010/main" val="3337504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网络流的线性规划模型</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buFont typeface="Wingdings" panose="05000000000000000000" pitchFamily="2" charset="2"/>
                  <a:buChar char="v"/>
                </a:pPr>
                <a:r>
                  <a:rPr lang="en-US" sz="2400" dirty="0"/>
                  <a:t> </a:t>
                </a:r>
                <a:r>
                  <a:rPr lang="zh-CN" altLang="en-US" sz="2400" dirty="0"/>
                  <a:t>已知有向图 </a:t>
                </a:r>
                <a14:m>
                  <m:oMath xmlns:m="http://schemas.openxmlformats.org/officeDocument/2006/math">
                    <m:r>
                      <a:rPr lang="en-US" altLang="zh-CN" sz="2400" b="0" i="1" smtClean="0">
                        <a:latin typeface="Cambria Math" panose="02040503050406030204" pitchFamily="18" charset="0"/>
                      </a:rPr>
                      <m:t>𝐺</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oMath>
                </a14:m>
                <a:r>
                  <a:rPr lang="en-US" sz="2400" dirty="0"/>
                  <a:t> </a:t>
                </a:r>
                <a:r>
                  <a:rPr lang="zh-CN" altLang="en-US" sz="2400" dirty="0"/>
                  <a:t>，其中每条边 </a:t>
                </a:r>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oMath>
                </a14:m>
                <a:r>
                  <a:rPr lang="en-US" sz="2400" dirty="0"/>
                  <a:t> </a:t>
                </a:r>
                <a:r>
                  <a:rPr lang="zh-CN" altLang="en-US" sz="2400" dirty="0"/>
                  <a:t>有一个非负的容量 </a:t>
                </a:r>
                <a14:m>
                  <m:oMath xmlns:m="http://schemas.openxmlformats.org/officeDocument/2006/math">
                    <m:r>
                      <a:rPr lang="en-US" altLang="zh-CN" sz="2400" b="0" i="1" smtClean="0">
                        <a:latin typeface="Cambria Math" panose="02040503050406030204" pitchFamily="18" charset="0"/>
                      </a:rPr>
                      <m:t>𝑐</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≥0</m:t>
                    </m:r>
                  </m:oMath>
                </a14:m>
                <a:r>
                  <a:rPr lang="en-US" sz="2400" dirty="0"/>
                  <a:t> </a:t>
                </a:r>
                <a:r>
                  <a:rPr lang="zh-CN" altLang="en-US" sz="2400" dirty="0"/>
                  <a:t>，以及两个特别的顶点，源点 </a:t>
                </a:r>
                <a14:m>
                  <m:oMath xmlns:m="http://schemas.openxmlformats.org/officeDocument/2006/math">
                    <m:r>
                      <a:rPr lang="en-US" altLang="zh-CN" sz="2400" b="0" i="1" smtClean="0">
                        <a:latin typeface="Cambria Math" panose="02040503050406030204" pitchFamily="18" charset="0"/>
                      </a:rPr>
                      <m:t>𝑠</m:t>
                    </m:r>
                  </m:oMath>
                </a14:m>
                <a:r>
                  <a:rPr lang="en-US" sz="2400" dirty="0"/>
                  <a:t> </a:t>
                </a:r>
                <a:r>
                  <a:rPr lang="zh-CN" altLang="en-US" sz="2400" dirty="0"/>
                  <a:t>和汇点 </a:t>
                </a:r>
                <a14:m>
                  <m:oMath xmlns:m="http://schemas.openxmlformats.org/officeDocument/2006/math">
                    <m:r>
                      <a:rPr lang="en-US" altLang="zh-CN" sz="2400" b="0" i="1" smtClean="0">
                        <a:latin typeface="Cambria Math" panose="02040503050406030204" pitchFamily="18" charset="0"/>
                      </a:rPr>
                      <m:t>𝑡</m:t>
                    </m:r>
                  </m:oMath>
                </a14:m>
                <a:r>
                  <a:rPr lang="zh-CN" altLang="en-US" sz="2400" dirty="0"/>
                  <a:t>。则有如下模型：</a:t>
                </a:r>
                <a:endParaRPr lang="en-US" altLang="zh-CN" sz="2400" dirty="0"/>
              </a:p>
              <a:p>
                <a:pPr>
                  <a:buFont typeface="Wingdings" panose="05000000000000000000" pitchFamily="2" charset="2"/>
                  <a:buChar char="v"/>
                </a:pPr>
                <a:r>
                  <a:rPr lang="en-US" sz="2400" dirty="0"/>
                  <a:t> </a:t>
                </a:r>
                <a:r>
                  <a:rPr lang="zh-CN" altLang="en-US" sz="2400" dirty="0"/>
                  <a:t>最大化</a:t>
                </a:r>
                <a:endParaRPr lang="en-US" altLang="zh-CN" sz="2400" dirty="0"/>
              </a:p>
              <a:p>
                <a:pPr marL="0" indent="0" algn="ctr">
                  <a:buNone/>
                </a:pPr>
                <a:r>
                  <a:rPr lang="en-US" sz="2400" dirty="0">
                    <a:solidFill>
                      <a:prstClr val="black"/>
                    </a:solidFill>
                  </a:rPr>
                  <a:t> </a:t>
                </a:r>
                <a14:m>
                  <m:oMath xmlns:m="http://schemas.openxmlformats.org/officeDocument/2006/math">
                    <m:nary>
                      <m:naryPr>
                        <m:chr m:val="∑"/>
                        <m:supHide m:val="on"/>
                        <m:ctrlPr>
                          <a:rPr lang="en-US" sz="2400" i="1">
                            <a:solidFill>
                              <a:prstClr val="black"/>
                            </a:solidFill>
                            <a:latin typeface="Cambria Math" panose="02040503050406030204" pitchFamily="18" charset="0"/>
                          </a:rPr>
                        </m:ctrlPr>
                      </m:naryPr>
                      <m:sub>
                        <m:r>
                          <a:rPr lang="en-US" sz="2400" b="0" i="1" smtClean="0">
                            <a:solidFill>
                              <a:prstClr val="black"/>
                            </a:solidFill>
                            <a:latin typeface="Cambria Math" panose="02040503050406030204" pitchFamily="18" charset="0"/>
                          </a:rPr>
                          <m:t>𝑣</m:t>
                        </m:r>
                        <m:r>
                          <a:rPr lang="en-US" sz="2400" b="0" i="1" smtClean="0">
                            <a:solidFill>
                              <a:prstClr val="black"/>
                            </a:solidFill>
                            <a:latin typeface="Cambria Math" panose="02040503050406030204" pitchFamily="18" charset="0"/>
                          </a:rPr>
                          <m:t>∈</m:t>
                        </m:r>
                        <m:r>
                          <a:rPr lang="en-US" sz="2400" b="0" i="1" smtClean="0">
                            <a:solidFill>
                              <a:prstClr val="black"/>
                            </a:solidFill>
                            <a:latin typeface="Cambria Math" panose="02040503050406030204" pitchFamily="18" charset="0"/>
                          </a:rPr>
                          <m:t>𝑉</m:t>
                        </m:r>
                      </m:sub>
                      <m:sup/>
                      <m:e>
                        <m:sSub>
                          <m:sSubPr>
                            <m:ctrlPr>
                              <a:rPr lang="en-US" sz="2400" b="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𝑓</m:t>
                            </m:r>
                          </m:e>
                          <m:sub>
                            <m:r>
                              <a:rPr lang="en-US" sz="2400" b="0" i="1" smtClean="0">
                                <a:solidFill>
                                  <a:prstClr val="black"/>
                                </a:solidFill>
                                <a:latin typeface="Cambria Math" panose="02040503050406030204" pitchFamily="18" charset="0"/>
                              </a:rPr>
                              <m:t>𝑠𝑣</m:t>
                            </m:r>
                          </m:sub>
                        </m:sSub>
                      </m:e>
                    </m:nary>
                    <m:r>
                      <a:rPr lang="en-US" sz="2400" b="0" i="1" smtClean="0">
                        <a:solidFill>
                          <a:prstClr val="black"/>
                        </a:solidFill>
                        <a:latin typeface="Cambria Math" panose="02040503050406030204" pitchFamily="18" charset="0"/>
                      </a:rPr>
                      <m:t>−</m:t>
                    </m:r>
                    <m:nary>
                      <m:naryPr>
                        <m:chr m:val="∑"/>
                        <m:supHide m:val="on"/>
                        <m:ctrlPr>
                          <a:rPr lang="en-US" sz="2400" i="1">
                            <a:solidFill>
                              <a:prstClr val="black"/>
                            </a:solidFill>
                            <a:latin typeface="Cambria Math" panose="02040503050406030204" pitchFamily="18" charset="0"/>
                          </a:rPr>
                        </m:ctrlPr>
                      </m:naryPr>
                      <m:sub>
                        <m:r>
                          <a:rPr lang="en-US" sz="2400" i="1">
                            <a:solidFill>
                              <a:prstClr val="black"/>
                            </a:solidFill>
                            <a:latin typeface="Cambria Math" panose="02040503050406030204" pitchFamily="18" charset="0"/>
                          </a:rPr>
                          <m:t>𝑣</m:t>
                        </m:r>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𝑉</m:t>
                        </m:r>
                      </m:sub>
                      <m:sup/>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𝑓</m:t>
                            </m:r>
                          </m:e>
                          <m:sub>
                            <m:r>
                              <a:rPr lang="en-US" sz="2400" b="0" i="1" smtClean="0">
                                <a:solidFill>
                                  <a:prstClr val="black"/>
                                </a:solidFill>
                                <a:latin typeface="Cambria Math" panose="02040503050406030204" pitchFamily="18" charset="0"/>
                              </a:rPr>
                              <m:t>𝑣𝑠</m:t>
                            </m:r>
                          </m:sub>
                        </m:sSub>
                      </m:e>
                    </m:nary>
                  </m:oMath>
                </a14:m>
                <a:endParaRPr lang="en-US" altLang="zh-CN" sz="2400" dirty="0"/>
              </a:p>
              <a:p>
                <a:pPr marL="0" indent="0">
                  <a:buNone/>
                </a:pPr>
                <a:r>
                  <a:rPr lang="zh-CN" altLang="en-US" sz="2400" dirty="0"/>
                  <a:t>满足约束</a:t>
                </a:r>
                <a:endParaRPr lang="en-US" altLang="zh-CN" sz="2400" dirty="0"/>
              </a:p>
              <a:p>
                <a:pPr marL="0" indent="0" algn="ctr">
                  <a:buNone/>
                </a:pPr>
                <a:r>
                  <a:rPr lang="zh-CN" altLang="en-US" sz="2400" b="0" dirty="0"/>
                  <a:t>流量限制：</a:t>
                </a: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𝑢𝑣</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endParaRPr lang="en-US" altLang="zh-CN" sz="2400" dirty="0"/>
              </a:p>
              <a:p>
                <a:pPr marL="0" indent="0" algn="ctr">
                  <a:buNone/>
                </a:pPr>
                <a:r>
                  <a:rPr lang="zh-CN" altLang="en-US" sz="2400" dirty="0"/>
                  <a:t>流量守恒：</a:t>
                </a:r>
                <a14:m>
                  <m:oMath xmlns:m="http://schemas.openxmlformats.org/officeDocument/2006/math">
                    <m:nary>
                      <m:naryPr>
                        <m:chr m:val="∑"/>
                        <m:supHide m:val="on"/>
                        <m:ctrlPr>
                          <a:rPr lang="en-US" sz="2400" i="1">
                            <a:solidFill>
                              <a:prstClr val="black"/>
                            </a:solidFill>
                            <a:latin typeface="Cambria Math" panose="02040503050406030204" pitchFamily="18" charset="0"/>
                          </a:rPr>
                        </m:ctrlPr>
                      </m:naryPr>
                      <m:sub>
                        <m:r>
                          <a:rPr lang="en-US" sz="2400" i="1">
                            <a:solidFill>
                              <a:prstClr val="black"/>
                            </a:solidFill>
                            <a:latin typeface="Cambria Math" panose="02040503050406030204" pitchFamily="18" charset="0"/>
                          </a:rPr>
                          <m:t>𝑣</m:t>
                        </m:r>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𝑉</m:t>
                        </m:r>
                      </m:sub>
                      <m:sup/>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𝑓</m:t>
                            </m:r>
                          </m:e>
                          <m:sub>
                            <m:r>
                              <a:rPr lang="en-US" sz="2400" b="0" i="1" smtClean="0">
                                <a:solidFill>
                                  <a:prstClr val="black"/>
                                </a:solidFill>
                                <a:latin typeface="Cambria Math" panose="02040503050406030204" pitchFamily="18" charset="0"/>
                              </a:rPr>
                              <m:t>𝑢</m:t>
                            </m:r>
                            <m:r>
                              <a:rPr lang="en-US" sz="2400" i="1">
                                <a:solidFill>
                                  <a:prstClr val="black"/>
                                </a:solidFill>
                                <a:latin typeface="Cambria Math" panose="02040503050406030204" pitchFamily="18" charset="0"/>
                              </a:rPr>
                              <m:t>𝑣</m:t>
                            </m:r>
                          </m:sub>
                        </m:sSub>
                      </m:e>
                    </m:nary>
                    <m:r>
                      <a:rPr lang="en-US" sz="2400" b="0" i="1" smtClean="0">
                        <a:solidFill>
                          <a:prstClr val="black"/>
                        </a:solidFill>
                        <a:latin typeface="Cambria Math" panose="02040503050406030204" pitchFamily="18" charset="0"/>
                      </a:rPr>
                      <m:t>=</m:t>
                    </m:r>
                    <m:nary>
                      <m:naryPr>
                        <m:chr m:val="∑"/>
                        <m:supHide m:val="on"/>
                        <m:ctrlPr>
                          <a:rPr lang="en-US" sz="2400" i="1">
                            <a:solidFill>
                              <a:prstClr val="black"/>
                            </a:solidFill>
                            <a:latin typeface="Cambria Math" panose="02040503050406030204" pitchFamily="18" charset="0"/>
                          </a:rPr>
                        </m:ctrlPr>
                      </m:naryPr>
                      <m:sub>
                        <m:r>
                          <a:rPr lang="en-US" sz="2400" i="1">
                            <a:solidFill>
                              <a:prstClr val="black"/>
                            </a:solidFill>
                            <a:latin typeface="Cambria Math" panose="02040503050406030204" pitchFamily="18" charset="0"/>
                          </a:rPr>
                          <m:t>𝑣</m:t>
                        </m:r>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𝑉</m:t>
                        </m:r>
                      </m:sub>
                      <m:sup/>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𝑓</m:t>
                            </m:r>
                          </m:e>
                          <m:sub>
                            <m:r>
                              <a:rPr lang="en-US" sz="2400" i="1">
                                <a:solidFill>
                                  <a:prstClr val="black"/>
                                </a:solidFill>
                                <a:latin typeface="Cambria Math" panose="02040503050406030204" pitchFamily="18" charset="0"/>
                              </a:rPr>
                              <m:t>𝑣</m:t>
                            </m:r>
                            <m:r>
                              <a:rPr lang="en-US" sz="2400" b="0" i="1" smtClean="0">
                                <a:solidFill>
                                  <a:prstClr val="black"/>
                                </a:solidFill>
                                <a:latin typeface="Cambria Math" panose="02040503050406030204" pitchFamily="18" charset="0"/>
                              </a:rPr>
                              <m:t>𝑢</m:t>
                            </m:r>
                          </m:sub>
                        </m:sSub>
                      </m:e>
                    </m:nary>
                    <m:r>
                      <a:rPr lang="en-US" sz="2400" b="0" i="0"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𝑢</m:t>
                    </m:r>
                    <m:r>
                      <a:rPr lang="en-US" sz="2400" b="0" i="1" smtClean="0">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𝑉</m:t>
                    </m:r>
                    <m:r>
                      <a:rPr lang="en-US" sz="2400" b="0" i="1" smtClean="0">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𝑠</m:t>
                    </m:r>
                    <m:r>
                      <a:rPr lang="en-US" sz="2400" b="0" i="1" smtClean="0">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𝑡</m:t>
                    </m:r>
                    <m:r>
                      <a:rPr lang="en-US" sz="2400" b="0" i="1" smtClean="0">
                        <a:solidFill>
                          <a:prstClr val="black"/>
                        </a:solidFill>
                        <a:latin typeface="Cambria Math" panose="02040503050406030204" pitchFamily="18" charset="0"/>
                        <a:ea typeface="Cambria Math" panose="02040503050406030204" pitchFamily="18" charset="0"/>
                      </a:rPr>
                      <m:t>}</m:t>
                    </m:r>
                  </m:oMath>
                </a14:m>
                <a:endParaRPr lang="en-US" altLang="zh-CN" sz="2400" dirty="0"/>
              </a:p>
              <a:p>
                <a:pPr marL="0" indent="0" algn="ctr">
                  <a:buNone/>
                </a:pPr>
                <a:r>
                  <a:rPr lang="zh-CN" altLang="en-US" sz="2400" dirty="0"/>
                  <a:t>非负限制：</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𝑢𝑣</m:t>
                        </m:r>
                      </m:sub>
                    </m:sSub>
                    <m:r>
                      <a:rPr lang="en-US" altLang="zh-CN" sz="2400" b="0" i="1" smtClean="0">
                        <a:latin typeface="Cambria Math" panose="02040503050406030204" pitchFamily="18" charset="0"/>
                      </a:rPr>
                      <m:t>≥0</m:t>
                    </m:r>
                  </m:oMath>
                </a14:m>
                <a:endParaRPr lang="en-US" altLang="zh-CN" sz="2400" dirty="0"/>
              </a:p>
              <a:p>
                <a:pPr marL="0"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43" t="-606" b="-6970"/>
                </a:stretch>
              </a:blipFill>
            </p:spPr>
            <p:txBody>
              <a:bodyPr/>
              <a:lstStyle/>
              <a:p>
                <a:r>
                  <a:rPr lang="en-US">
                    <a:noFill/>
                  </a:rPr>
                  <a:t> </a:t>
                </a:r>
              </a:p>
            </p:txBody>
          </p:sp>
        </mc:Fallback>
      </mc:AlternateContent>
    </p:spTree>
    <p:extLst>
      <p:ext uri="{BB962C8B-B14F-4D97-AF65-F5344CB8AC3E}">
        <p14:creationId xmlns:p14="http://schemas.microsoft.com/office/powerpoint/2010/main" val="39525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一般线性规划问题</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9" y="1884065"/>
                <a:ext cx="9720071" cy="4677509"/>
              </a:xfrm>
            </p:spPr>
            <p:txBody>
              <a:bodyPr>
                <a:normAutofit fontScale="25000" lnSpcReduction="20000"/>
              </a:bodyPr>
              <a:lstStyle/>
              <a:p>
                <a:pPr>
                  <a:spcBef>
                    <a:spcPts val="600"/>
                  </a:spcBef>
                </a:pPr>
                <a:r>
                  <a:rPr lang="zh-CN" altLang="en-US" sz="8800" dirty="0"/>
                  <a:t>定义：线性规划问题 ，是在满足一系列</a:t>
                </a:r>
                <a:r>
                  <a:rPr lang="zh-CN" altLang="en-US" sz="8800" b="1" dirty="0"/>
                  <a:t>线性约束条件（</a:t>
                </a:r>
                <a:r>
                  <a:rPr lang="en-US" altLang="zh-CN" sz="8800" b="1" i="1" dirty="0">
                    <a:latin typeface="Times New Roman" panose="02020603050405020304" pitchFamily="18" charset="0"/>
                    <a:cs typeface="Times New Roman" panose="02020603050405020304" pitchFamily="18" charset="0"/>
                  </a:rPr>
                  <a:t>constrain set</a:t>
                </a:r>
                <a:r>
                  <a:rPr lang="zh-CN" altLang="en-US" sz="8800" b="1" dirty="0"/>
                  <a:t>）</a:t>
                </a:r>
                <a:r>
                  <a:rPr lang="zh-CN" altLang="en-US" sz="8800" dirty="0"/>
                  <a:t>的情况下，最大化（或最小化）一个</a:t>
                </a:r>
                <a:r>
                  <a:rPr lang="zh-CN" altLang="en-US" sz="8800" b="1" dirty="0"/>
                  <a:t>线性函数</a:t>
                </a:r>
                <a:r>
                  <a:rPr lang="zh-CN" altLang="en-US" sz="8800" dirty="0"/>
                  <a:t>（</a:t>
                </a:r>
                <a:r>
                  <a:rPr lang="zh-CN" altLang="en-US" sz="8800" b="1" dirty="0"/>
                  <a:t>目标函数 </a:t>
                </a:r>
                <a:r>
                  <a:rPr lang="en-US" altLang="zh-CN" sz="8800" b="1" i="1" dirty="0">
                    <a:latin typeface="Times New Roman" panose="02020603050405020304" pitchFamily="18" charset="0"/>
                    <a:cs typeface="Times New Roman" panose="02020603050405020304" pitchFamily="18" charset="0"/>
                  </a:rPr>
                  <a:t>objective function</a:t>
                </a:r>
                <a:r>
                  <a:rPr lang="zh-CN" altLang="en-US" sz="8800" dirty="0"/>
                  <a:t>）</a:t>
                </a:r>
                <a:r>
                  <a:rPr lang="zh-CN" altLang="en-US" sz="8800" b="1" dirty="0"/>
                  <a:t>。</a:t>
                </a:r>
                <a:endParaRPr lang="en-US" altLang="zh-CN" sz="8800" b="1" dirty="0"/>
              </a:p>
              <a:p>
                <a:pPr>
                  <a:spcBef>
                    <a:spcPts val="600"/>
                  </a:spcBef>
                </a:pPr>
                <a:r>
                  <a:rPr lang="zh-CN" altLang="en-US" sz="8800" dirty="0"/>
                  <a:t>形式化来说，给出一组变量 </a:t>
                </a:r>
                <a14:m>
                  <m:oMath xmlns:m="http://schemas.openxmlformats.org/officeDocument/2006/math">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1</m:t>
                        </m:r>
                      </m:sub>
                    </m:sSub>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2</m:t>
                        </m:r>
                      </m:sub>
                    </m:sSub>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𝑛</m:t>
                        </m:r>
                      </m:sub>
                    </m:sSub>
                  </m:oMath>
                </a14:m>
                <a:r>
                  <a:rPr lang="en-US" altLang="zh-CN" sz="8800" b="1" dirty="0"/>
                  <a:t> </a:t>
                </a:r>
                <a:r>
                  <a:rPr lang="zh-CN" altLang="en-US" sz="8800" b="1" dirty="0"/>
                  <a:t>，</a:t>
                </a:r>
                <a:r>
                  <a:rPr lang="zh-CN" altLang="en-US" sz="8800" dirty="0"/>
                  <a:t>给出一个线性函数</a:t>
                </a:r>
                <a:endParaRPr lang="en-US" altLang="zh-CN" sz="8800" dirty="0"/>
              </a:p>
              <a:p>
                <a:pPr algn="ctr">
                  <a:spcBef>
                    <a:spcPts val="600"/>
                  </a:spcBef>
                </a:pPr>
                <a:r>
                  <a:rPr lang="en-US" altLang="zh-CN" sz="8800" dirty="0"/>
                  <a:t> </a:t>
                </a:r>
                <a14:m>
                  <m:oMath xmlns:m="http://schemas.openxmlformats.org/officeDocument/2006/math">
                    <m:r>
                      <a:rPr lang="en-US" altLang="zh-CN" sz="8800" b="0" i="1" smtClean="0">
                        <a:latin typeface="Cambria Math" panose="02040503050406030204" pitchFamily="18" charset="0"/>
                      </a:rPr>
                      <m:t>𝑓</m:t>
                    </m:r>
                    <m:d>
                      <m:dPr>
                        <m:ctrlPr>
                          <a:rPr lang="en-US" altLang="zh-CN" sz="8800" b="0" i="1" smtClean="0">
                            <a:latin typeface="Cambria Math" panose="02040503050406030204" pitchFamily="18" charset="0"/>
                          </a:rPr>
                        </m:ctrlPr>
                      </m:dPr>
                      <m:e>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1</m:t>
                            </m:r>
                          </m:sub>
                        </m:sSub>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𝑛</m:t>
                            </m:r>
                          </m:sub>
                        </m:sSub>
                      </m:e>
                    </m:d>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𝑎</m:t>
                        </m:r>
                      </m:e>
                      <m:sub>
                        <m:r>
                          <a:rPr lang="en-US" altLang="zh-CN" sz="8800" b="0" i="1" smtClean="0">
                            <a:latin typeface="Cambria Math" panose="02040503050406030204" pitchFamily="18" charset="0"/>
                          </a:rPr>
                          <m:t>1</m:t>
                        </m:r>
                      </m:sub>
                    </m:sSub>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1</m:t>
                        </m:r>
                      </m:sub>
                    </m:sSub>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𝑎</m:t>
                        </m:r>
                      </m:e>
                      <m:sub>
                        <m:r>
                          <a:rPr lang="en-US" altLang="zh-CN" sz="8800" b="0" i="1" smtClean="0">
                            <a:latin typeface="Cambria Math" panose="02040503050406030204" pitchFamily="18" charset="0"/>
                          </a:rPr>
                          <m:t>2</m:t>
                        </m:r>
                      </m:sub>
                    </m:sSub>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2</m:t>
                        </m:r>
                      </m:sub>
                    </m:sSub>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𝑎</m:t>
                        </m:r>
                      </m:e>
                      <m:sub>
                        <m:r>
                          <a:rPr lang="en-US" altLang="zh-CN" sz="8800" b="0" i="1" smtClean="0">
                            <a:latin typeface="Cambria Math" panose="02040503050406030204" pitchFamily="18" charset="0"/>
                          </a:rPr>
                          <m:t>𝑛</m:t>
                        </m:r>
                      </m:sub>
                    </m:sSub>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𝑛</m:t>
                        </m:r>
                      </m:sub>
                    </m:sSub>
                    <m:r>
                      <a:rPr lang="en-US" altLang="zh-CN" sz="8800" b="0" i="1" smtClean="0">
                        <a:latin typeface="Cambria Math" panose="02040503050406030204" pitchFamily="18" charset="0"/>
                      </a:rPr>
                      <m:t>=</m:t>
                    </m:r>
                    <m:nary>
                      <m:naryPr>
                        <m:chr m:val="∑"/>
                        <m:ctrlPr>
                          <a:rPr lang="en-US" altLang="zh-CN" sz="8800" b="0" i="1" smtClean="0">
                            <a:latin typeface="Cambria Math" panose="02040503050406030204" pitchFamily="18" charset="0"/>
                          </a:rPr>
                        </m:ctrlPr>
                      </m:naryPr>
                      <m:sub>
                        <m:r>
                          <m:rPr>
                            <m:brk m:alnAt="23"/>
                          </m:rPr>
                          <a:rPr lang="en-US" altLang="zh-CN" sz="8800" b="0" i="1" smtClean="0">
                            <a:latin typeface="Cambria Math" panose="02040503050406030204" pitchFamily="18" charset="0"/>
                          </a:rPr>
                          <m:t>𝑖</m:t>
                        </m:r>
                        <m:r>
                          <a:rPr lang="en-US" altLang="zh-CN" sz="8800" b="0" i="1" smtClean="0">
                            <a:latin typeface="Cambria Math" panose="02040503050406030204" pitchFamily="18" charset="0"/>
                          </a:rPr>
                          <m:t>=1</m:t>
                        </m:r>
                      </m:sub>
                      <m:sup>
                        <m:r>
                          <a:rPr lang="en-US" altLang="zh-CN" sz="8800" b="0" i="1" smtClean="0">
                            <a:latin typeface="Cambria Math" panose="02040503050406030204" pitchFamily="18" charset="0"/>
                          </a:rPr>
                          <m:t>𝑛</m:t>
                        </m:r>
                      </m:sup>
                      <m:e>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𝑎</m:t>
                            </m:r>
                          </m:e>
                          <m:sub>
                            <m:r>
                              <a:rPr lang="en-US" altLang="zh-CN" sz="8800" b="0" i="1" smtClean="0">
                                <a:latin typeface="Cambria Math" panose="02040503050406030204" pitchFamily="18" charset="0"/>
                              </a:rPr>
                              <m:t>𝑖</m:t>
                            </m:r>
                          </m:sub>
                        </m:sSub>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𝑖</m:t>
                            </m:r>
                          </m:sub>
                        </m:sSub>
                      </m:e>
                    </m:nary>
                  </m:oMath>
                </a14:m>
                <a:endParaRPr lang="en-US" altLang="zh-CN" sz="8800" b="1" dirty="0"/>
              </a:p>
              <a:p>
                <a:pPr>
                  <a:spcBef>
                    <a:spcPts val="600"/>
                  </a:spcBef>
                </a:pPr>
                <a:r>
                  <a:rPr lang="zh-CN" altLang="en-US" sz="8800" dirty="0"/>
                  <a:t>满足 </a:t>
                </a:r>
                <a14:m>
                  <m:oMath xmlns:m="http://schemas.openxmlformats.org/officeDocument/2006/math">
                    <m:r>
                      <a:rPr lang="en-US" altLang="zh-CN" sz="8800" b="0" i="1" smtClean="0">
                        <a:latin typeface="Cambria Math" panose="02040503050406030204" pitchFamily="18" charset="0"/>
                      </a:rPr>
                      <m:t>𝑚</m:t>
                    </m:r>
                  </m:oMath>
                </a14:m>
                <a:r>
                  <a:rPr lang="en-US" altLang="zh-CN" sz="8800" dirty="0"/>
                  <a:t> </a:t>
                </a:r>
                <a:r>
                  <a:rPr lang="zh-CN" altLang="en-US" sz="8800" dirty="0"/>
                  <a:t>个形如</a:t>
                </a:r>
                <a:endParaRPr lang="en-US" altLang="zh-CN" sz="8800" dirty="0"/>
              </a:p>
              <a:p>
                <a:pPr marL="0" indent="0">
                  <a:spcBef>
                    <a:spcPts val="600"/>
                  </a:spcBef>
                  <a:buNone/>
                </a:pPr>
                <a14:m>
                  <m:oMathPara xmlns:m="http://schemas.openxmlformats.org/officeDocument/2006/math">
                    <m:oMathParaPr>
                      <m:jc m:val="center"/>
                    </m:oMathParaPr>
                    <m:oMath xmlns:m="http://schemas.openxmlformats.org/officeDocument/2006/math">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𝑓</m:t>
                          </m:r>
                        </m:e>
                        <m:sub>
                          <m:r>
                            <a:rPr lang="en-US" altLang="zh-CN" sz="8800" b="0" i="1" smtClean="0">
                              <a:latin typeface="Cambria Math" panose="02040503050406030204" pitchFamily="18" charset="0"/>
                            </a:rPr>
                            <m:t>𝑗</m:t>
                          </m:r>
                        </m:sub>
                      </m:sSub>
                      <m:d>
                        <m:dPr>
                          <m:ctrlPr>
                            <a:rPr lang="en-US" altLang="zh-CN" sz="8800" b="0" i="1" smtClean="0">
                              <a:latin typeface="Cambria Math" panose="02040503050406030204" pitchFamily="18" charset="0"/>
                            </a:rPr>
                          </m:ctrlPr>
                        </m:dPr>
                        <m:e>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1</m:t>
                              </m:r>
                            </m:sub>
                          </m:sSub>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𝑥</m:t>
                              </m:r>
                            </m:e>
                            <m:sub>
                              <m:r>
                                <a:rPr lang="en-US" altLang="zh-CN" sz="8800" b="0" i="1" smtClean="0">
                                  <a:latin typeface="Cambria Math" panose="02040503050406030204" pitchFamily="18" charset="0"/>
                                </a:rPr>
                                <m:t>𝑛</m:t>
                              </m:r>
                            </m:sub>
                          </m:sSub>
                        </m:e>
                      </m:d>
                      <m:r>
                        <a:rPr lang="en-US" altLang="zh-CN" sz="8800" b="0" i="1" smtClean="0">
                          <a:latin typeface="Cambria Math" panose="02040503050406030204" pitchFamily="18" charset="0"/>
                        </a:rPr>
                        <m:t>=</m:t>
                      </m:r>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 </m:t>
                          </m:r>
                          <m:r>
                            <a:rPr lang="en-US" altLang="zh-CN" sz="8800" b="0" i="1" smtClean="0">
                              <a:latin typeface="Cambria Math" panose="02040503050406030204" pitchFamily="18" charset="0"/>
                            </a:rPr>
                            <m:t>𝑏</m:t>
                          </m:r>
                        </m:e>
                        <m:sub>
                          <m:r>
                            <a:rPr lang="en-US" altLang="zh-CN" sz="8800" b="0" i="1" smtClean="0">
                              <a:latin typeface="Cambria Math" panose="02040503050406030204" pitchFamily="18" charset="0"/>
                            </a:rPr>
                            <m:t>𝑗</m:t>
                          </m:r>
                        </m:sub>
                      </m:sSub>
                      <m:r>
                        <a:rPr lang="en-US" altLang="zh-CN" sz="8800" b="0" i="1" smtClean="0">
                          <a:latin typeface="Cambria Math" panose="02040503050406030204" pitchFamily="18" charset="0"/>
                        </a:rPr>
                        <m:t>,</m:t>
                      </m:r>
                    </m:oMath>
                  </m:oMathPara>
                </a14:m>
                <a:endParaRPr lang="en-US" altLang="zh-CN" sz="8800" b="0" dirty="0"/>
              </a:p>
              <a:p>
                <a:pPr marL="0" indent="0">
                  <a:spcBef>
                    <a:spcPts val="600"/>
                  </a:spcBef>
                  <a:buNone/>
                </a:pPr>
                <a14:m>
                  <m:oMathPara xmlns:m="http://schemas.openxmlformats.org/officeDocument/2006/math">
                    <m:oMathParaPr>
                      <m:jc m:val="center"/>
                    </m:oMathParaPr>
                    <m:oMath xmlns:m="http://schemas.openxmlformats.org/officeDocument/2006/math">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𝑓</m:t>
                          </m:r>
                        </m:e>
                        <m:sub>
                          <m:r>
                            <a:rPr lang="en-US" altLang="zh-CN" sz="8800" i="1">
                              <a:latin typeface="Cambria Math" panose="02040503050406030204" pitchFamily="18" charset="0"/>
                            </a:rPr>
                            <m:t>𝑗</m:t>
                          </m:r>
                        </m:sub>
                      </m:sSub>
                      <m:d>
                        <m:dPr>
                          <m:ctrlPr>
                            <a:rPr lang="en-US" altLang="zh-CN" sz="8800" i="1">
                              <a:latin typeface="Cambria Math" panose="02040503050406030204" pitchFamily="18" charset="0"/>
                            </a:rPr>
                          </m:ctrlPr>
                        </m:dPr>
                        <m:e>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𝑥</m:t>
                              </m:r>
                            </m:e>
                            <m:sub>
                              <m:r>
                                <a:rPr lang="en-US" altLang="zh-CN" sz="8800" i="1">
                                  <a:latin typeface="Cambria Math" panose="02040503050406030204" pitchFamily="18" charset="0"/>
                                </a:rPr>
                                <m:t>1</m:t>
                              </m:r>
                            </m:sub>
                          </m:sSub>
                          <m:r>
                            <a:rPr lang="en-US" altLang="zh-CN" sz="8800" i="1">
                              <a:latin typeface="Cambria Math" panose="02040503050406030204" pitchFamily="18" charset="0"/>
                            </a:rPr>
                            <m:t>,…,</m:t>
                          </m:r>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𝑥</m:t>
                              </m:r>
                            </m:e>
                            <m:sub>
                              <m:r>
                                <a:rPr lang="en-US" altLang="zh-CN" sz="8800" i="1">
                                  <a:latin typeface="Cambria Math" panose="02040503050406030204" pitchFamily="18" charset="0"/>
                                </a:rPr>
                                <m:t>𝑛</m:t>
                              </m:r>
                            </m:sub>
                          </m:sSub>
                        </m:e>
                      </m:d>
                      <m:r>
                        <a:rPr lang="en-US" altLang="zh-CN" sz="8800" b="0" i="1" smtClean="0">
                          <a:latin typeface="Cambria Math" panose="02040503050406030204" pitchFamily="18" charset="0"/>
                        </a:rPr>
                        <m:t>≤</m:t>
                      </m:r>
                      <m:sSub>
                        <m:sSubPr>
                          <m:ctrlPr>
                            <a:rPr lang="en-US" altLang="zh-CN" sz="8800" i="1" smtClean="0">
                              <a:latin typeface="Cambria Math" panose="02040503050406030204" pitchFamily="18" charset="0"/>
                            </a:rPr>
                          </m:ctrlPr>
                        </m:sSubPr>
                        <m:e>
                          <m:r>
                            <a:rPr lang="en-US" altLang="zh-CN" sz="8800" i="1">
                              <a:latin typeface="Cambria Math" panose="02040503050406030204" pitchFamily="18" charset="0"/>
                            </a:rPr>
                            <m:t> </m:t>
                          </m:r>
                          <m:r>
                            <a:rPr lang="en-US" altLang="zh-CN" sz="8800" i="1">
                              <a:latin typeface="Cambria Math" panose="02040503050406030204" pitchFamily="18" charset="0"/>
                            </a:rPr>
                            <m:t>𝑏</m:t>
                          </m:r>
                        </m:e>
                        <m:sub>
                          <m:r>
                            <a:rPr lang="en-US" altLang="zh-CN" sz="8800" i="1">
                              <a:latin typeface="Cambria Math" panose="02040503050406030204" pitchFamily="18" charset="0"/>
                            </a:rPr>
                            <m:t>𝑗</m:t>
                          </m:r>
                        </m:sub>
                      </m:sSub>
                      <m:r>
                        <a:rPr lang="en-US" altLang="zh-CN" sz="8800" b="0" i="0" smtClean="0">
                          <a:latin typeface="Cambria Math" panose="02040503050406030204" pitchFamily="18" charset="0"/>
                        </a:rPr>
                        <m:t>,</m:t>
                      </m:r>
                    </m:oMath>
                  </m:oMathPara>
                </a14:m>
                <a:endParaRPr lang="en-US" altLang="zh-CN" sz="8800" dirty="0"/>
              </a:p>
              <a:p>
                <a:pPr marL="0" indent="0">
                  <a:spcBef>
                    <a:spcPts val="600"/>
                  </a:spcBef>
                  <a:buNone/>
                </a:pPr>
                <a14:m>
                  <m:oMathPara xmlns:m="http://schemas.openxmlformats.org/officeDocument/2006/math">
                    <m:oMathParaPr>
                      <m:jc m:val="center"/>
                    </m:oMathParaPr>
                    <m:oMath xmlns:m="http://schemas.openxmlformats.org/officeDocument/2006/math">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𝑓</m:t>
                          </m:r>
                        </m:e>
                        <m:sub>
                          <m:r>
                            <a:rPr lang="en-US" altLang="zh-CN" sz="8800" i="1">
                              <a:latin typeface="Cambria Math" panose="02040503050406030204" pitchFamily="18" charset="0"/>
                            </a:rPr>
                            <m:t>𝑗</m:t>
                          </m:r>
                        </m:sub>
                      </m:sSub>
                      <m:d>
                        <m:dPr>
                          <m:ctrlPr>
                            <a:rPr lang="en-US" altLang="zh-CN" sz="8800" i="1">
                              <a:latin typeface="Cambria Math" panose="02040503050406030204" pitchFamily="18" charset="0"/>
                            </a:rPr>
                          </m:ctrlPr>
                        </m:dPr>
                        <m:e>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𝑥</m:t>
                              </m:r>
                            </m:e>
                            <m:sub>
                              <m:r>
                                <a:rPr lang="en-US" altLang="zh-CN" sz="8800" i="1">
                                  <a:latin typeface="Cambria Math" panose="02040503050406030204" pitchFamily="18" charset="0"/>
                                </a:rPr>
                                <m:t>1</m:t>
                              </m:r>
                            </m:sub>
                          </m:sSub>
                          <m:r>
                            <a:rPr lang="en-US" altLang="zh-CN" sz="8800" i="1">
                              <a:latin typeface="Cambria Math" panose="02040503050406030204" pitchFamily="18" charset="0"/>
                            </a:rPr>
                            <m:t>,…,</m:t>
                          </m:r>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𝑥</m:t>
                              </m:r>
                            </m:e>
                            <m:sub>
                              <m:r>
                                <a:rPr lang="en-US" altLang="zh-CN" sz="8800" i="1">
                                  <a:latin typeface="Cambria Math" panose="02040503050406030204" pitchFamily="18" charset="0"/>
                                </a:rPr>
                                <m:t>𝑛</m:t>
                              </m:r>
                            </m:sub>
                          </m:sSub>
                        </m:e>
                      </m:d>
                      <m:r>
                        <a:rPr lang="en-US" altLang="zh-CN" sz="8800" b="0" i="1" smtClean="0">
                          <a:latin typeface="Cambria Math" panose="02040503050406030204" pitchFamily="18" charset="0"/>
                        </a:rPr>
                        <m:t>≥</m:t>
                      </m:r>
                      <m:sSub>
                        <m:sSubPr>
                          <m:ctrlPr>
                            <a:rPr lang="en-US" altLang="zh-CN" sz="8800" i="1">
                              <a:latin typeface="Cambria Math" panose="02040503050406030204" pitchFamily="18" charset="0"/>
                            </a:rPr>
                          </m:ctrlPr>
                        </m:sSubPr>
                        <m:e>
                          <m:r>
                            <a:rPr lang="en-US" altLang="zh-CN" sz="8800" i="1">
                              <a:latin typeface="Cambria Math" panose="02040503050406030204" pitchFamily="18" charset="0"/>
                            </a:rPr>
                            <m:t> </m:t>
                          </m:r>
                          <m:r>
                            <a:rPr lang="en-US" altLang="zh-CN" sz="8800" i="1">
                              <a:latin typeface="Cambria Math" panose="02040503050406030204" pitchFamily="18" charset="0"/>
                            </a:rPr>
                            <m:t>𝑏</m:t>
                          </m:r>
                        </m:e>
                        <m:sub>
                          <m:r>
                            <a:rPr lang="en-US" altLang="zh-CN" sz="8800" i="1">
                              <a:latin typeface="Cambria Math" panose="02040503050406030204" pitchFamily="18" charset="0"/>
                            </a:rPr>
                            <m:t>𝑗</m:t>
                          </m:r>
                        </m:sub>
                      </m:sSub>
                      <m:r>
                        <a:rPr lang="en-US" altLang="zh-CN" sz="8800" b="0" i="1" smtClean="0">
                          <a:latin typeface="Cambria Math" panose="02040503050406030204" pitchFamily="18" charset="0"/>
                        </a:rPr>
                        <m:t>.</m:t>
                      </m:r>
                    </m:oMath>
                  </m:oMathPara>
                </a14:m>
                <a:endParaRPr lang="en-US" altLang="zh-CN" sz="8800" dirty="0"/>
              </a:p>
              <a:p>
                <a:pPr marL="0" indent="0">
                  <a:spcBef>
                    <a:spcPts val="600"/>
                  </a:spcBef>
                  <a:buNone/>
                </a:pPr>
                <a:r>
                  <a:rPr lang="zh-CN" altLang="en-US" sz="8800" dirty="0"/>
                  <a:t>的不等式约束，其中</a:t>
                </a:r>
                <a:r>
                  <a:rPr lang="en-US" altLang="zh-CN" sz="8800" dirty="0"/>
                  <a:t> </a:t>
                </a:r>
                <a14:m>
                  <m:oMath xmlns:m="http://schemas.openxmlformats.org/officeDocument/2006/math">
                    <m:sSub>
                      <m:sSubPr>
                        <m:ctrlPr>
                          <a:rPr lang="en-US" altLang="zh-CN" sz="8800" b="0" i="1" smtClean="0">
                            <a:latin typeface="Cambria Math" panose="02040503050406030204" pitchFamily="18" charset="0"/>
                          </a:rPr>
                        </m:ctrlPr>
                      </m:sSubPr>
                      <m:e>
                        <m:r>
                          <a:rPr lang="en-US" altLang="zh-CN" sz="8800" b="0" i="1" smtClean="0">
                            <a:latin typeface="Cambria Math" panose="02040503050406030204" pitchFamily="18" charset="0"/>
                          </a:rPr>
                          <m:t>𝑓</m:t>
                        </m:r>
                      </m:e>
                      <m:sub>
                        <m:r>
                          <a:rPr lang="en-US" altLang="zh-CN" sz="8800" b="0" i="1" smtClean="0">
                            <a:latin typeface="Cambria Math" panose="02040503050406030204" pitchFamily="18" charset="0"/>
                          </a:rPr>
                          <m:t>𝑗</m:t>
                        </m:r>
                      </m:sub>
                    </m:sSub>
                  </m:oMath>
                </a14:m>
                <a:r>
                  <a:rPr lang="en-US" altLang="zh-CN" sz="8800" dirty="0"/>
                  <a:t> </a:t>
                </a:r>
                <a:r>
                  <a:rPr lang="zh-CN" altLang="en-US" sz="8800" dirty="0"/>
                  <a:t>为一个线性函数。</a:t>
                </a:r>
                <a:r>
                  <a:rPr lang="zh-CN" altLang="en-US" sz="8800" b="1" dirty="0"/>
                  <a:t>注意：线性规划中没有严格不等式</a:t>
                </a:r>
                <a:r>
                  <a:rPr lang="zh-CN" altLang="en-US" sz="8800" dirty="0"/>
                  <a:t>！</a:t>
                </a:r>
                <a:endParaRPr lang="en-US" altLang="zh-CN" sz="8800" dirty="0"/>
              </a:p>
              <a:p>
                <a:pPr marL="0" indent="0">
                  <a:spcBef>
                    <a:spcPts val="600"/>
                  </a:spcBef>
                  <a:buNone/>
                </a:pPr>
                <a:r>
                  <a:rPr lang="zh-CN" altLang="en-US" sz="8800" dirty="0"/>
                  <a:t>最终要求最大化或最小化目标函数 </a:t>
                </a:r>
                <a14:m>
                  <m:oMath xmlns:m="http://schemas.openxmlformats.org/officeDocument/2006/math">
                    <m:r>
                      <a:rPr lang="en-US" altLang="zh-CN" sz="8800" b="0" i="1" smtClean="0">
                        <a:latin typeface="Cambria Math" panose="02040503050406030204" pitchFamily="18" charset="0"/>
                      </a:rPr>
                      <m:t>𝑓</m:t>
                    </m:r>
                  </m:oMath>
                </a14:m>
                <a:r>
                  <a:rPr lang="en-US" altLang="zh-CN" sz="8800" dirty="0"/>
                  <a:t>.</a:t>
                </a:r>
              </a:p>
              <a:p>
                <a:pPr marL="0" indent="0">
                  <a:buNone/>
                </a:pPr>
                <a:endParaRPr lang="en-US" altLang="zh-CN" dirty="0"/>
              </a:p>
              <a:p>
                <a:pPr marL="0" indent="0">
                  <a:buNone/>
                </a:pPr>
                <a:endParaRPr lang="en-US" altLang="zh-CN" dirty="0"/>
              </a:p>
              <a:p>
                <a:pPr>
                  <a:lnSpc>
                    <a:spcPct val="100000"/>
                  </a:lnSpc>
                </a:pPr>
                <a:endParaRPr lang="en-US" altLang="zh-CN" dirty="0"/>
              </a:p>
              <a:p>
                <a:pPr algn="ctr">
                  <a:lnSpc>
                    <a:spcPct val="100000"/>
                  </a:lnSpc>
                </a:pPr>
                <a:endParaRPr lang="en-US" altLang="zh-CN" b="0" dirty="0"/>
              </a:p>
              <a:p>
                <a:pPr algn="ctr"/>
                <a:endParaRPr lang="en-US" altLang="zh-CN" b="0" dirty="0"/>
              </a:p>
              <a:p>
                <a:pPr algn="ctr"/>
                <a:endParaRPr lang="en-US" altLang="zh-CN" b="0" dirty="0"/>
              </a:p>
              <a:p>
                <a:endParaRPr lang="en-US" altLang="zh-CN" b="0"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9" y="1884065"/>
                <a:ext cx="9720071" cy="4677509"/>
              </a:xfrm>
              <a:blipFill>
                <a:blip r:embed="rId3"/>
                <a:stretch>
                  <a:fillRect l="-1254" t="-1043" r="-1003"/>
                </a:stretch>
              </a:blipFill>
            </p:spPr>
            <p:txBody>
              <a:bodyPr/>
              <a:lstStyle/>
              <a:p>
                <a:r>
                  <a:rPr lang="en-US">
                    <a:noFill/>
                  </a:rPr>
                  <a:t> </a:t>
                </a:r>
              </a:p>
            </p:txBody>
          </p:sp>
        </mc:Fallback>
      </mc:AlternateContent>
    </p:spTree>
    <p:extLst>
      <p:ext uri="{BB962C8B-B14F-4D97-AF65-F5344CB8AC3E}">
        <p14:creationId xmlns:p14="http://schemas.microsoft.com/office/powerpoint/2010/main" val="664410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最大流与最小割</a:t>
            </a:r>
            <a:endParaRPr lang="en-US" dirty="0"/>
          </a:p>
        </p:txBody>
      </p:sp>
      <p:sp>
        <p:nvSpPr>
          <p:cNvPr id="5" name="内容占位符 4"/>
          <p:cNvSpPr>
            <a:spLocks noGrp="1"/>
          </p:cNvSpPr>
          <p:nvPr>
            <p:ph sz="half" idx="1"/>
          </p:nvPr>
        </p:nvSpPr>
        <p:spPr>
          <a:xfrm>
            <a:off x="954855" y="2036620"/>
            <a:ext cx="4754880" cy="4023360"/>
          </a:xfrm>
        </p:spPr>
        <p:txBody>
          <a:bodyPr>
            <a:noAutofit/>
          </a:bodyPr>
          <a:lstStyle/>
          <a:p>
            <a:pPr>
              <a:buNone/>
            </a:pPr>
            <a:r>
              <a:rPr lang="zh-CN" altLang="en-US" sz="2400" dirty="0"/>
              <a:t>原始线性规划</a:t>
            </a:r>
            <a:endParaRPr lang="en-US" altLang="zh-CN" sz="2400" dirty="0"/>
          </a:p>
          <a:p>
            <a:pPr>
              <a:buNone/>
            </a:pPr>
            <a:r>
              <a:rPr lang="zh-CN" altLang="en-US" sz="2400" dirty="0"/>
              <a:t>最大化</a:t>
            </a:r>
            <a:endParaRPr lang="en-US" altLang="zh-CN" sz="2400" dirty="0"/>
          </a:p>
          <a:p>
            <a:pPr>
              <a:buNone/>
            </a:pPr>
            <a:r>
              <a:rPr lang="zh-CN" altLang="en-US" sz="2400" dirty="0"/>
              <a:t>满足约束：</a:t>
            </a: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r>
              <a:rPr lang="en-US" altLang="zh-CN" sz="2400" dirty="0"/>
              <a:t>		</a:t>
            </a:r>
          </a:p>
        </p:txBody>
      </p:sp>
      <p:pic>
        <p:nvPicPr>
          <p:cNvPr id="1028" name="Picture 4" descr="C:\Users\Administrator\Downloads\CodeCogsEqn (1).gif"/>
          <p:cNvPicPr>
            <a:picLocks noChangeAspect="1" noChangeArrowheads="1"/>
          </p:cNvPicPr>
          <p:nvPr/>
        </p:nvPicPr>
        <p:blipFill>
          <a:blip r:embed="rId3"/>
          <a:srcRect/>
          <a:stretch>
            <a:fillRect/>
          </a:stretch>
        </p:blipFill>
        <p:spPr bwMode="auto">
          <a:xfrm>
            <a:off x="2107190" y="2697299"/>
            <a:ext cx="828675" cy="438150"/>
          </a:xfrm>
          <a:prstGeom prst="rect">
            <a:avLst/>
          </a:prstGeom>
          <a:noFill/>
        </p:spPr>
      </p:pic>
      <p:pic>
        <p:nvPicPr>
          <p:cNvPr id="1029" name="Picture 5" descr="C:\Users\Administrator\Downloads\CodeCogsEqn (4).gif"/>
          <p:cNvPicPr>
            <a:picLocks noChangeAspect="1" noChangeArrowheads="1"/>
          </p:cNvPicPr>
          <p:nvPr/>
        </p:nvPicPr>
        <p:blipFill>
          <a:blip r:embed="rId4"/>
          <a:srcRect/>
          <a:stretch>
            <a:fillRect/>
          </a:stretch>
        </p:blipFill>
        <p:spPr bwMode="auto">
          <a:xfrm>
            <a:off x="2080774" y="3871047"/>
            <a:ext cx="1657350" cy="695325"/>
          </a:xfrm>
          <a:prstGeom prst="rect">
            <a:avLst/>
          </a:prstGeom>
          <a:noFill/>
        </p:spPr>
      </p:pic>
      <p:pic>
        <p:nvPicPr>
          <p:cNvPr id="1031" name="Picture 7" descr="C:\Users\Administrator\Downloads\CodeCogsEqn (3).gif"/>
          <p:cNvPicPr>
            <a:picLocks noChangeAspect="1" noChangeArrowheads="1"/>
          </p:cNvPicPr>
          <p:nvPr/>
        </p:nvPicPr>
        <p:blipFill>
          <a:blip r:embed="rId5"/>
          <a:srcRect/>
          <a:stretch>
            <a:fillRect/>
          </a:stretch>
        </p:blipFill>
        <p:spPr bwMode="auto">
          <a:xfrm>
            <a:off x="2702064" y="4722237"/>
            <a:ext cx="885825" cy="295275"/>
          </a:xfrm>
          <a:prstGeom prst="rect">
            <a:avLst/>
          </a:prstGeom>
          <a:noFill/>
        </p:spPr>
      </p:pic>
      <p:pic>
        <p:nvPicPr>
          <p:cNvPr id="17" name="内容占位符 3" descr="图片包含 墙壁, 时钟, 天空, 照片&#10;&#10;已生成高可信度的说明"/>
          <p:cNvPicPr>
            <a:picLocks noChangeAspect="1"/>
          </p:cNvPicPr>
          <p:nvPr/>
        </p:nvPicPr>
        <p:blipFill>
          <a:blip r:embed="rId6"/>
          <a:stretch>
            <a:fillRect/>
          </a:stretch>
        </p:blipFill>
        <p:spPr>
          <a:xfrm>
            <a:off x="4652974" y="2084832"/>
            <a:ext cx="6909577" cy="2976077"/>
          </a:xfrm>
          <a:prstGeom prst="rect">
            <a:avLst/>
          </a:prstGeom>
        </p:spPr>
      </p:pic>
      <p:sp>
        <p:nvSpPr>
          <p:cNvPr id="18" name="TextBox 17"/>
          <p:cNvSpPr txBox="1"/>
          <p:nvPr/>
        </p:nvSpPr>
        <p:spPr>
          <a:xfrm>
            <a:off x="10460176" y="4613555"/>
            <a:ext cx="1107996" cy="369332"/>
          </a:xfrm>
          <a:prstGeom prst="rect">
            <a:avLst/>
          </a:prstGeom>
          <a:noFill/>
        </p:spPr>
        <p:txBody>
          <a:bodyPr wrap="none" rtlCol="0">
            <a:spAutoFit/>
          </a:bodyPr>
          <a:lstStyle/>
          <a:p>
            <a:r>
              <a:rPr lang="en-US" altLang="zh-CN" dirty="0" err="1"/>
              <a:t>MaxFlow</a:t>
            </a:r>
            <a:endParaRPr lang="zh-CN" altLang="en-US" dirty="0"/>
          </a:p>
        </p:txBody>
      </p:sp>
    </p:spTree>
    <p:extLst>
      <p:ext uri="{BB962C8B-B14F-4D97-AF65-F5344CB8AC3E}">
        <p14:creationId xmlns:p14="http://schemas.microsoft.com/office/powerpoint/2010/main" val="2083623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最大流与最小割</a:t>
            </a:r>
            <a:endParaRPr lang="en-US" dirty="0"/>
          </a:p>
        </p:txBody>
      </p:sp>
      <p:sp>
        <p:nvSpPr>
          <p:cNvPr id="12" name="内容占位符 11"/>
          <p:cNvSpPr>
            <a:spLocks noGrp="1"/>
          </p:cNvSpPr>
          <p:nvPr>
            <p:ph sz="half" idx="2"/>
          </p:nvPr>
        </p:nvSpPr>
        <p:spPr>
          <a:xfrm>
            <a:off x="946269" y="2036619"/>
            <a:ext cx="4754880" cy="4023360"/>
          </a:xfrm>
        </p:spPr>
        <p:txBody>
          <a:bodyPr>
            <a:normAutofit/>
          </a:bodyPr>
          <a:lstStyle/>
          <a:p>
            <a:pPr>
              <a:buNone/>
            </a:pPr>
            <a:r>
              <a:rPr lang="zh-CN" altLang="en-US" sz="2400" dirty="0"/>
              <a:t>对偶线性规划</a:t>
            </a:r>
            <a:endParaRPr lang="en-US" altLang="zh-CN" sz="2400" dirty="0"/>
          </a:p>
          <a:p>
            <a:pPr>
              <a:buNone/>
            </a:pPr>
            <a:r>
              <a:rPr lang="zh-CN" altLang="en-US" sz="2400" dirty="0"/>
              <a:t>最小化</a:t>
            </a:r>
            <a:endParaRPr lang="en-US" altLang="zh-CN" sz="2400" dirty="0"/>
          </a:p>
          <a:p>
            <a:pPr>
              <a:buNone/>
            </a:pPr>
            <a:r>
              <a:rPr lang="zh-CN" altLang="en-US" sz="2400" dirty="0"/>
              <a:t>满足约束：</a:t>
            </a:r>
            <a:endParaRPr lang="en-US" altLang="zh-CN" sz="2400" dirty="0"/>
          </a:p>
        </p:txBody>
      </p:sp>
      <p:pic>
        <p:nvPicPr>
          <p:cNvPr id="1033" name="Picture 9" descr="C:\Users\Administrator\Downloads\CodeCogsEqn (5).gif"/>
          <p:cNvPicPr>
            <a:picLocks noChangeAspect="1" noChangeArrowheads="1"/>
          </p:cNvPicPr>
          <p:nvPr/>
        </p:nvPicPr>
        <p:blipFill>
          <a:blip r:embed="rId3"/>
          <a:srcRect/>
          <a:stretch>
            <a:fillRect/>
          </a:stretch>
        </p:blipFill>
        <p:spPr bwMode="auto">
          <a:xfrm>
            <a:off x="2105450" y="2697301"/>
            <a:ext cx="942975" cy="438150"/>
          </a:xfrm>
          <a:prstGeom prst="rect">
            <a:avLst/>
          </a:prstGeom>
          <a:noFill/>
        </p:spPr>
      </p:pic>
      <p:pic>
        <p:nvPicPr>
          <p:cNvPr id="1036" name="Picture 12" descr="C:\Users\Administrator\Downloads\CodeCogsEqn (6).gif"/>
          <p:cNvPicPr>
            <a:picLocks noChangeAspect="1" noChangeArrowheads="1"/>
          </p:cNvPicPr>
          <p:nvPr/>
        </p:nvPicPr>
        <p:blipFill>
          <a:blip r:embed="rId4"/>
          <a:srcRect/>
          <a:stretch>
            <a:fillRect/>
          </a:stretch>
        </p:blipFill>
        <p:spPr bwMode="auto">
          <a:xfrm>
            <a:off x="2133151" y="3848097"/>
            <a:ext cx="1247775" cy="685800"/>
          </a:xfrm>
          <a:prstGeom prst="rect">
            <a:avLst/>
          </a:prstGeom>
          <a:noFill/>
        </p:spPr>
      </p:pic>
      <p:pic>
        <p:nvPicPr>
          <p:cNvPr id="1037" name="Picture 13" descr="C:\Users\Administrator\Downloads\CodeCogsEqn (7).gif"/>
          <p:cNvPicPr>
            <a:picLocks noChangeAspect="1" noChangeArrowheads="1"/>
          </p:cNvPicPr>
          <p:nvPr/>
        </p:nvPicPr>
        <p:blipFill>
          <a:blip r:embed="rId5"/>
          <a:srcRect/>
          <a:stretch>
            <a:fillRect/>
          </a:stretch>
        </p:blipFill>
        <p:spPr bwMode="auto">
          <a:xfrm>
            <a:off x="2602041" y="4699720"/>
            <a:ext cx="781050" cy="257175"/>
          </a:xfrm>
          <a:prstGeom prst="rect">
            <a:avLst/>
          </a:prstGeom>
          <a:noFill/>
        </p:spPr>
      </p:pic>
      <p:pic>
        <p:nvPicPr>
          <p:cNvPr id="13" name="内容占位符 3" descr="图片包含 墙壁, 时钟, 天空, 照片&#10;&#10;已生成高可信度的说明"/>
          <p:cNvPicPr>
            <a:picLocks noChangeAspect="1"/>
          </p:cNvPicPr>
          <p:nvPr/>
        </p:nvPicPr>
        <p:blipFill>
          <a:blip r:embed="rId6"/>
          <a:stretch>
            <a:fillRect/>
          </a:stretch>
        </p:blipFill>
        <p:spPr>
          <a:xfrm>
            <a:off x="4652974" y="2084832"/>
            <a:ext cx="6909577" cy="2976077"/>
          </a:xfrm>
          <a:prstGeom prst="rect">
            <a:avLst/>
          </a:prstGeom>
        </p:spPr>
      </p:pic>
      <p:sp>
        <p:nvSpPr>
          <p:cNvPr id="14" name="TextBox 13"/>
          <p:cNvSpPr txBox="1"/>
          <p:nvPr/>
        </p:nvSpPr>
        <p:spPr>
          <a:xfrm>
            <a:off x="10460176" y="4613555"/>
            <a:ext cx="915635" cy="369332"/>
          </a:xfrm>
          <a:prstGeom prst="rect">
            <a:avLst/>
          </a:prstGeom>
          <a:noFill/>
        </p:spPr>
        <p:txBody>
          <a:bodyPr wrap="none" rtlCol="0">
            <a:spAutoFit/>
          </a:bodyPr>
          <a:lstStyle/>
          <a:p>
            <a:r>
              <a:rPr lang="en-US" altLang="zh-CN" dirty="0" err="1"/>
              <a:t>MinCut</a:t>
            </a:r>
            <a:endParaRPr lang="zh-CN" altLang="en-US" dirty="0"/>
          </a:p>
        </p:txBody>
      </p:sp>
    </p:spTree>
    <p:extLst>
      <p:ext uri="{BB962C8B-B14F-4D97-AF65-F5344CB8AC3E}">
        <p14:creationId xmlns:p14="http://schemas.microsoft.com/office/powerpoint/2010/main" val="2083623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遗留的问题</a:t>
            </a:r>
            <a:endParaRPr lang="en-US" dirty="0"/>
          </a:p>
        </p:txBody>
      </p:sp>
      <p:sp>
        <p:nvSpPr>
          <p:cNvPr id="3" name="内容占位符 2"/>
          <p:cNvSpPr>
            <a:spLocks noGrp="1"/>
          </p:cNvSpPr>
          <p:nvPr>
            <p:ph idx="1"/>
          </p:nvPr>
        </p:nvSpPr>
        <p:spPr/>
        <p:txBody>
          <a:bodyPr/>
          <a:lstStyle/>
          <a:p>
            <a:pPr marL="0" indent="0">
              <a:lnSpc>
                <a:spcPct val="120000"/>
              </a:lnSpc>
              <a:buNone/>
            </a:pPr>
            <a:r>
              <a:rPr lang="zh-CN" altLang="en-US" dirty="0"/>
              <a:t>由于时间问题，我们在之前的证明中遗留了几个定理的证明，现列举如下，希望有兴趣的同学可以课后研究一下</a:t>
            </a:r>
            <a:endParaRPr lang="en-US" altLang="zh-CN" dirty="0"/>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用于选择替入、替出变量的 </a:t>
            </a:r>
            <a:r>
              <a:rPr lang="en-US" dirty="0">
                <a:latin typeface="Times New Roman" panose="02020603050405020304" pitchFamily="18" charset="0"/>
                <a:cs typeface="Times New Roman" panose="02020603050405020304" pitchFamily="18" charset="0"/>
              </a:rPr>
              <a:t>Bland </a:t>
            </a:r>
            <a:r>
              <a:rPr lang="zh-CN" altLang="en-US" dirty="0">
                <a:latin typeface="Times New Roman" panose="02020603050405020304" pitchFamily="18" charset="0"/>
                <a:cs typeface="Times New Roman" panose="02020603050405020304" pitchFamily="18" charset="0"/>
              </a:rPr>
              <a:t>法则</a:t>
            </a:r>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PPT </a:t>
            </a:r>
            <a:r>
              <a:rPr lang="zh-CN" altLang="en-US" dirty="0">
                <a:latin typeface="Times New Roman" panose="02020603050405020304" pitchFamily="18" charset="0"/>
                <a:cs typeface="Times New Roman" panose="02020603050405020304" pitchFamily="18" charset="0"/>
              </a:rPr>
              <a:t>第 </a:t>
            </a:r>
            <a:r>
              <a:rPr lang="en-US" altLang="zh-CN" dirty="0">
                <a:latin typeface="Times New Roman" panose="02020603050405020304" pitchFamily="18" charset="0"/>
                <a:cs typeface="Times New Roman" panose="02020603050405020304" pitchFamily="18" charset="0"/>
              </a:rPr>
              <a:t>32 </a:t>
            </a:r>
            <a:r>
              <a:rPr lang="zh-CN" altLang="en-US" dirty="0">
                <a:latin typeface="Times New Roman" panose="02020603050405020304" pitchFamily="18" charset="0"/>
                <a:cs typeface="Times New Roman" panose="02020603050405020304" pitchFamily="18" charset="0"/>
              </a:rPr>
              <a:t>页的有关终止性的定理，在算导</a:t>
            </a:r>
            <a:r>
              <a:rPr lang="en-US" altLang="zh-CN" dirty="0">
                <a:latin typeface="Times New Roman" panose="02020603050405020304" pitchFamily="18" charset="0"/>
                <a:cs typeface="Times New Roman" panose="02020603050405020304" pitchFamily="18" charset="0"/>
              </a:rPr>
              <a:t>514</a:t>
            </a:r>
            <a:r>
              <a:rPr lang="zh-CN" altLang="en-US" dirty="0">
                <a:latin typeface="Times New Roman" panose="02020603050405020304" pitchFamily="18" charset="0"/>
                <a:cs typeface="Times New Roman" panose="02020603050405020304" pitchFamily="18" charset="0"/>
              </a:rPr>
              <a:t>页有证明</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9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零和博弈与线性规划</a:t>
            </a:r>
            <a:r>
              <a:rPr lang="en-US" dirty="0">
                <a:latin typeface="Times New Roman" panose="02020603050405020304" pitchFamily="18" charset="0"/>
                <a:cs typeface="Times New Roman" panose="02020603050405020304" pitchFamily="18" charset="0"/>
              </a:rPr>
              <a:t> </a:t>
            </a:r>
          </a:p>
        </p:txBody>
      </p:sp>
      <p:sp>
        <p:nvSpPr>
          <p:cNvPr id="5" name="文本占位符 4"/>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Tetris AI </a:t>
            </a:r>
            <a:r>
              <a:rPr lang="zh-CN" altLang="en-US" sz="2000" dirty="0">
                <a:latin typeface="Times New Roman" panose="02020603050405020304" pitchFamily="18" charset="0"/>
                <a:cs typeface="Times New Roman" panose="02020603050405020304" pitchFamily="18" charset="0"/>
              </a:rPr>
              <a:t>技术分享</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李佳蔚，梁家硕，吴克文</a:t>
            </a:r>
            <a:endParaRPr lang="en-US" sz="2000" dirty="0"/>
          </a:p>
        </p:txBody>
      </p:sp>
    </p:spTree>
    <p:extLst>
      <p:ext uri="{BB962C8B-B14F-4D97-AF65-F5344CB8AC3E}">
        <p14:creationId xmlns:p14="http://schemas.microsoft.com/office/powerpoint/2010/main" val="3573732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真</a:t>
            </a:r>
            <a:r>
              <a:rPr lang="en-US" altLang="zh-CN" dirty="0"/>
              <a:t>·</a:t>
            </a:r>
            <a:r>
              <a:rPr lang="zh-CN" altLang="en-US" dirty="0"/>
              <a:t>选题原因</a:t>
            </a:r>
            <a:endParaRPr 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1024128" y="2233688"/>
            <a:ext cx="9720071" cy="4023360"/>
          </a:xfrm>
        </p:spPr>
        <p:txBody>
          <a:bodyPr>
            <a:noAutofit/>
          </a:body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 Tetris AI </a:t>
            </a:r>
            <a:r>
              <a:rPr lang="zh-CN" altLang="en-US" sz="2400" dirty="0">
                <a:latin typeface="Times New Roman" panose="02020603050405020304" pitchFamily="18" charset="0"/>
                <a:cs typeface="Times New Roman" panose="02020603050405020304" pitchFamily="18" charset="0"/>
              </a:rPr>
              <a:t>不应该使用最大最小搜索。为了解决这个问题，构建了一个博弈模型。</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 看过</a:t>
            </a:r>
            <a:r>
              <a:rPr lang="en-US" altLang="zh-CN" sz="2400" dirty="0">
                <a:latin typeface="Times New Roman" panose="02020603050405020304" pitchFamily="18" charset="0"/>
                <a:cs typeface="Times New Roman" panose="02020603050405020304" pitchFamily="18" charset="0"/>
              </a:rPr>
              <a:t>《</a:t>
            </a:r>
            <a:r>
              <a:rPr lang="zh-CN" altLang="en-US" sz="2400" dirty="0"/>
              <a:t>美丽心灵</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这部电影，所以一开始认为是纳什均衡。当然此问题也确实可使用纳什均衡解决。</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但其实零和博弈有特殊性，所以可以转化为线性规划求解。学了一</a:t>
            </a:r>
            <a:r>
              <a:rPr lang="zh-CN" altLang="en-US" sz="2400">
                <a:latin typeface="Times New Roman" panose="02020603050405020304" pitchFamily="18" charset="0"/>
                <a:cs typeface="Times New Roman" panose="02020603050405020304" pitchFamily="18" charset="0"/>
              </a:rPr>
              <a:t>波线性规划之后，</a:t>
            </a:r>
            <a:r>
              <a:rPr lang="zh-CN" altLang="en-US" sz="2400" dirty="0">
                <a:latin typeface="Times New Roman" panose="02020603050405020304" pitchFamily="18" charset="0"/>
                <a:cs typeface="Times New Roman" panose="02020603050405020304" pitchFamily="18" charset="0"/>
              </a:rPr>
              <a:t>发现很有意思，并决定分享一下</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892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Tetris AI </a:t>
            </a:r>
            <a:r>
              <a:rPr lang="zh-CN" altLang="en-US" dirty="0">
                <a:latin typeface="Times New Roman" panose="02020603050405020304" pitchFamily="18" charset="0"/>
                <a:cs typeface="Times New Roman" panose="02020603050405020304" pitchFamily="18" charset="0"/>
              </a:rPr>
              <a:t>建模</a:t>
            </a:r>
            <a:endParaRPr lang="en-US" dirty="0">
              <a:latin typeface="Times New Roman" panose="02020603050405020304" pitchFamily="18" charset="0"/>
              <a:cs typeface="Times New Roman" panose="02020603050405020304" pitchFamily="18" charset="0"/>
            </a:endParaRPr>
          </a:p>
        </p:txBody>
      </p:sp>
      <p:sp>
        <p:nvSpPr>
          <p:cNvPr id="8" name="内容占位符 7"/>
          <p:cNvSpPr>
            <a:spLocks noGrp="1"/>
          </p:cNvSpPr>
          <p:nvPr>
            <p:ph idx="1"/>
          </p:nvPr>
        </p:nvSpPr>
        <p:spPr/>
        <p:txBody>
          <a:bodyPr>
            <a:normAutofit/>
          </a:bodyPr>
          <a:lstStyle/>
          <a:p>
            <a:pPr lvl="1">
              <a:buFont typeface="Wingdings" panose="05000000000000000000" pitchFamily="2" charset="2"/>
              <a:buChar char="v"/>
            </a:pPr>
            <a:r>
              <a:rPr lang="en-US" altLang="zh-CN" sz="2800" dirty="0"/>
              <a:t> </a:t>
            </a:r>
            <a:r>
              <a:rPr lang="zh-CN" altLang="en-US" sz="2800" dirty="0"/>
              <a:t>文字不易描述，请期待上课讲解</a:t>
            </a:r>
          </a:p>
        </p:txBody>
      </p:sp>
    </p:spTree>
    <p:extLst>
      <p:ext uri="{BB962C8B-B14F-4D97-AF65-F5344CB8AC3E}">
        <p14:creationId xmlns:p14="http://schemas.microsoft.com/office/powerpoint/2010/main" val="2834122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零和博弈</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a:xfrm>
                <a:off x="885905" y="1945758"/>
                <a:ext cx="4754880" cy="4752754"/>
              </a:xfrm>
            </p:spPr>
            <p:txBody>
              <a:bodyPr>
                <a:normAutofit/>
              </a:bodyPr>
              <a:lstStyle/>
              <a:p>
                <a:pPr>
                  <a:buFont typeface="Wingdings" panose="05000000000000000000" pitchFamily="2" charset="2"/>
                  <a:buChar char="q"/>
                </a:pPr>
                <a:r>
                  <a:rPr lang="en-US" sz="2400" dirty="0"/>
                  <a:t> </a:t>
                </a:r>
                <a:r>
                  <a:rPr lang="zh-CN" altLang="en-US" sz="2400" b="1" dirty="0"/>
                  <a:t>零和博弈</a:t>
                </a:r>
                <a:r>
                  <a:rPr lang="zh-CN" altLang="en-US" sz="2400" dirty="0"/>
                  <a:t>（ </a:t>
                </a:r>
                <a:r>
                  <a:rPr lang="en-US" altLang="zh-CN" sz="2400" b="1" i="1" dirty="0">
                    <a:latin typeface="Times New Roman" panose="02020603050405020304" pitchFamily="18" charset="0"/>
                    <a:cs typeface="Times New Roman" panose="02020603050405020304" pitchFamily="18" charset="0"/>
                  </a:rPr>
                  <a:t>Zero-Sum Game </a:t>
                </a:r>
                <a:r>
                  <a:rPr lang="zh-CN" altLang="en-US" sz="2400" dirty="0"/>
                  <a:t>），又称</a:t>
                </a:r>
                <a:r>
                  <a:rPr lang="zh-CN" altLang="en-US" sz="2400" b="1" dirty="0"/>
                  <a:t>零和游戏</a:t>
                </a:r>
                <a:r>
                  <a:rPr lang="zh-CN" altLang="en-US" sz="2400" dirty="0"/>
                  <a:t>或</a:t>
                </a:r>
                <a:r>
                  <a:rPr lang="zh-CN" altLang="en-US" sz="2400" b="1" dirty="0"/>
                  <a:t>零和赛局</a:t>
                </a:r>
                <a:r>
                  <a:rPr lang="zh-CN" altLang="en-US" sz="2400" dirty="0"/>
                  <a:t>，与非零和博弈相对，是博弈论的一个概念，属非合作博弈。</a:t>
                </a:r>
                <a:endParaRPr lang="en-US" altLang="zh-CN" sz="2400" dirty="0"/>
              </a:p>
              <a:p>
                <a:pPr>
                  <a:buFont typeface="Wingdings" panose="05000000000000000000" pitchFamily="2" charset="2"/>
                  <a:buChar char="v"/>
                </a:pPr>
                <a:r>
                  <a:rPr lang="zh-CN" altLang="en-US" sz="2400" dirty="0"/>
                  <a:t> 零和博弈表示所有博弈方的利益之和为零或一个常数，即一方有所得，其他方必有所失</a:t>
                </a:r>
                <a:endParaRPr lang="en-US" altLang="zh-CN" sz="2400" dirty="0"/>
              </a:p>
              <a:p>
                <a:pPr>
                  <a:buFont typeface="Wingdings" panose="05000000000000000000" pitchFamily="2" charset="2"/>
                  <a:buChar char="v"/>
                </a:pPr>
                <a:r>
                  <a:rPr lang="en-US" altLang="zh-CN" sz="2400" dirty="0"/>
                  <a:t> </a:t>
                </a:r>
                <a:r>
                  <a:rPr lang="zh-CN" altLang="en-US" sz="2400" dirty="0"/>
                  <a:t>之后使用 </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𝐼</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𝐼𝐼</m:t>
                    </m:r>
                  </m:oMath>
                </a14:m>
                <a:r>
                  <a:rPr lang="en-US" altLang="zh-CN" sz="2400" i="1" dirty="0"/>
                  <a:t> </a:t>
                </a:r>
                <a:r>
                  <a:rPr lang="zh-CN" altLang="en-US" sz="2400" dirty="0"/>
                  <a:t>指代二人零和游戏中的 </a:t>
                </a:r>
                <a:r>
                  <a:rPr lang="en-US" altLang="zh-CN" sz="2400" dirty="0">
                    <a:latin typeface="Times New Roman" panose="02020603050405020304" pitchFamily="18" charset="0"/>
                    <a:cs typeface="Times New Roman" panose="02020603050405020304" pitchFamily="18" charset="0"/>
                  </a:rPr>
                  <a:t>Player1, Player2</a:t>
                </a:r>
                <a:endParaRPr lang="en-US" altLang="zh-CN" sz="2400" i="1"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xfrm>
                <a:off x="885905" y="1945758"/>
                <a:ext cx="4754880" cy="4752754"/>
              </a:xfrm>
              <a:blipFill>
                <a:blip r:embed="rId3"/>
                <a:stretch>
                  <a:fillRect l="-2692" t="-256" r="-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sz="half" idx="2"/>
              </p:nvPr>
            </p:nvSpPr>
            <p:spPr>
              <a:xfrm>
                <a:off x="5964865" y="1335024"/>
                <a:ext cx="5709684" cy="5522976"/>
              </a:xfrm>
            </p:spPr>
            <p:txBody>
              <a:bodyPr>
                <a:noAutofit/>
              </a:bodyPr>
              <a:lstStyle/>
              <a:p>
                <a:pPr>
                  <a:buFont typeface="Wingdings" panose="05000000000000000000" pitchFamily="2" charset="2"/>
                  <a:buChar char="v"/>
                </a:pPr>
                <a:r>
                  <a:rPr lang="en-US" sz="2400" dirty="0"/>
                  <a:t> </a:t>
                </a:r>
                <a:r>
                  <a:rPr lang="zh-CN" altLang="en-US" sz="2400" dirty="0"/>
                  <a:t>常用</a:t>
                </a:r>
                <a:r>
                  <a:rPr lang="zh-CN" altLang="en-US" sz="2400" b="1" dirty="0"/>
                  <a:t>正则形式 </a:t>
                </a:r>
                <a:r>
                  <a:rPr lang="en-US" altLang="zh-CN"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Strategic Form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来表示一个二人零和博弈，即一个三元组</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𝑋</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𝑌</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𝐴</m:t>
                    </m:r>
                    <m:r>
                      <a:rPr lang="en-US" altLang="zh-CN" sz="2400" i="1">
                        <a:latin typeface="Cambria Math" panose="02040503050406030204" pitchFamily="18" charset="0"/>
                        <a:cs typeface="Times New Roman" panose="02020603050405020304" pitchFamily="18" charset="0"/>
                      </a:rPr>
                      <m:t>)</m:t>
                    </m:r>
                  </m:oMath>
                </a14:m>
                <a:r>
                  <a:rPr lang="en-US" sz="2400" dirty="0"/>
                  <a:t> </a:t>
                </a:r>
                <a:r>
                  <a:rPr lang="zh-CN" altLang="en-US" sz="2400" dirty="0"/>
                  <a:t>，其中：</a:t>
                </a:r>
                <a:endParaRPr lang="en-US" altLang="zh-CN"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𝑋</m:t>
                    </m:r>
                  </m:oMath>
                </a14:m>
                <a:r>
                  <a:rPr lang="en-US" sz="2400" dirty="0"/>
                  <a:t> </a:t>
                </a:r>
                <a:r>
                  <a:rPr lang="zh-CN" altLang="en-US" sz="2400" dirty="0"/>
                  <a:t>是一个非空集合，表示 </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𝐼</m:t>
                    </m:r>
                  </m:oMath>
                </a14:m>
                <a:r>
                  <a:rPr lang="en-US" sz="2400" dirty="0"/>
                  <a:t> </a:t>
                </a:r>
                <a:r>
                  <a:rPr lang="zh-CN" altLang="en-US" sz="2400" dirty="0"/>
                  <a:t>的策略集</a:t>
                </a:r>
                <a:endParaRPr lang="en-US" altLang="zh-CN"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𝑌</m:t>
                    </m:r>
                  </m:oMath>
                </a14:m>
                <a:r>
                  <a:rPr lang="en-US" sz="2400" dirty="0"/>
                  <a:t> </a:t>
                </a:r>
                <a:r>
                  <a:rPr lang="zh-CN" altLang="en-US" sz="2400" dirty="0"/>
                  <a:t>是一个非空集合，表示 </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𝐼</m:t>
                    </m:r>
                    <m:r>
                      <a:rPr lang="en-US" altLang="zh-CN" sz="2400" b="0" i="1" dirty="0" smtClean="0">
                        <a:latin typeface="Cambria Math" panose="02040503050406030204" pitchFamily="18" charset="0"/>
                        <a:cs typeface="Times New Roman" panose="02020603050405020304" pitchFamily="18" charset="0"/>
                      </a:rPr>
                      <m:t>𝐼</m:t>
                    </m:r>
                  </m:oMath>
                </a14:m>
                <a:r>
                  <a:rPr lang="en-US" altLang="zh-CN" sz="2400" dirty="0">
                    <a:latin typeface="Times New Roman" panose="02020603050405020304" pitchFamily="18" charset="0"/>
                    <a:cs typeface="Times New Roman" panose="02020603050405020304" pitchFamily="18" charset="0"/>
                  </a:rPr>
                  <a:t> </a:t>
                </a:r>
                <a:r>
                  <a:rPr lang="zh-CN" altLang="en-US" sz="2400" dirty="0"/>
                  <a:t>的策略集</a:t>
                </a:r>
                <a:endParaRPr lang="en-US" altLang="zh-CN" sz="2400" dirty="0"/>
              </a:p>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𝐴</m:t>
                    </m:r>
                  </m:oMath>
                </a14:m>
                <a:r>
                  <a:rPr lang="en-US" altLang="zh-CN" sz="2400" dirty="0"/>
                  <a:t> </a:t>
                </a:r>
                <a:r>
                  <a:rPr lang="zh-CN" altLang="en-US" sz="2400" dirty="0"/>
                  <a:t>是一个定义在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𝑌</m:t>
                    </m:r>
                  </m:oMath>
                </a14:m>
                <a:r>
                  <a:rPr lang="zh-CN" altLang="en-US" sz="2400" dirty="0"/>
                  <a:t> 上的实矩阵，</a:t>
                </a:r>
                <a:endParaRPr lang="en-US" altLang="zh-CN" sz="2400" dirty="0"/>
              </a:p>
              <a:p>
                <a:pPr marL="0" indent="0" algn="ctr">
                  <a:buNone/>
                </a:pPr>
                <a:r>
                  <a:rPr lang="en-US" altLang="zh-CN" sz="2400" dirty="0"/>
                  <a:t> </a:t>
                </a:r>
                <a14:m>
                  <m:oMath xmlns:m="http://schemas.openxmlformats.org/officeDocument/2006/math">
                    <m:r>
                      <a:rPr lang="en-US" altLang="zh-CN" sz="2400" b="0" i="1" smtClean="0">
                        <a:latin typeface="Cambria Math" panose="02040503050406030204" pitchFamily="18" charset="0"/>
                      </a:rPr>
                      <m:t>𝐴</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oMath>
                </a14:m>
                <a:r>
                  <a:rPr lang="en-US" altLang="zh-CN" sz="2400" dirty="0"/>
                  <a:t> </a:t>
                </a:r>
              </a:p>
              <a:p>
                <a:pPr marL="0" indent="0">
                  <a:buNone/>
                </a:pPr>
                <a:r>
                  <a:rPr lang="en-US" altLang="zh-CN" sz="2400" dirty="0"/>
                  <a:t>     </a:t>
                </a:r>
                <a:r>
                  <a:rPr lang="zh-CN" altLang="en-US" sz="2400" dirty="0"/>
                  <a:t>表示若</a:t>
                </a:r>
                <a:r>
                  <a:rPr lang="en-US" altLang="zh-CN" sz="2400" dirty="0"/>
                  <a:t> </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𝐼</m:t>
                    </m:r>
                  </m:oMath>
                </a14:m>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选择策略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𝑥</m:t>
                    </m:r>
                  </m:oMath>
                </a14:m>
                <a:r>
                  <a:rPr lang="en-US" altLang="zh-CN" sz="2400" dirty="0"/>
                  <a:t> </a:t>
                </a:r>
                <a:r>
                  <a:rPr lang="zh-CN" altLang="en-US" sz="2400" dirty="0"/>
                  <a:t>，</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𝐼𝐼</m:t>
                    </m:r>
                  </m:oMath>
                </a14:m>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选择策略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𝑦</m:t>
                    </m:r>
                  </m:oMath>
                </a14:m>
                <a:r>
                  <a:rPr lang="en-US" altLang="zh-CN" sz="2400" dirty="0"/>
                  <a:t> </a:t>
                </a:r>
                <a:r>
                  <a:rPr lang="zh-CN" altLang="en-US" sz="2400" dirty="0"/>
                  <a:t>，则 </a:t>
                </a:r>
                <a14:m>
                  <m:oMath xmlns:m="http://schemas.openxmlformats.org/officeDocument/2006/math">
                    <m:r>
                      <a:rPr lang="en-US" altLang="zh-CN" sz="2400" b="0" i="1" smtClean="0">
                        <a:latin typeface="Cambria Math" panose="02040503050406030204" pitchFamily="18" charset="0"/>
                      </a:rPr>
                      <m:t>𝐼</m:t>
                    </m:r>
                  </m:oMath>
                </a14:m>
                <a:r>
                  <a:rPr lang="en-US" altLang="zh-CN" sz="2400" dirty="0"/>
                  <a:t> </a:t>
                </a:r>
                <a:r>
                  <a:rPr lang="zh-CN" altLang="en-US" sz="2400" dirty="0"/>
                  <a:t>从 </a:t>
                </a:r>
                <a14:m>
                  <m:oMath xmlns:m="http://schemas.openxmlformats.org/officeDocument/2006/math">
                    <m:r>
                      <a:rPr lang="en-US" altLang="zh-CN" sz="2400" b="0" i="1" smtClean="0">
                        <a:latin typeface="Cambria Math" panose="02040503050406030204" pitchFamily="18" charset="0"/>
                      </a:rPr>
                      <m:t>𝐼𝐼</m:t>
                    </m:r>
                  </m:oMath>
                </a14:m>
                <a:r>
                  <a:rPr lang="en-US" altLang="zh-CN" sz="2400" dirty="0"/>
                  <a:t> </a:t>
                </a:r>
                <a:r>
                  <a:rPr lang="zh-CN" altLang="en-US" sz="2400" dirty="0"/>
                  <a:t>处赢得了 </a:t>
                </a:r>
                <a14:m>
                  <m:oMath xmlns:m="http://schemas.openxmlformats.org/officeDocument/2006/math">
                    <m:r>
                      <a:rPr lang="en-US" altLang="zh-CN" sz="2400" b="0" i="1" smtClean="0">
                        <a:latin typeface="Cambria Math" panose="02040503050406030204" pitchFamily="18" charset="0"/>
                      </a:rPr>
                      <m:t>𝐴</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oMath>
                </a14:m>
                <a:r>
                  <a:rPr lang="en-US" altLang="zh-CN" sz="2400" dirty="0"/>
                  <a:t> </a:t>
                </a:r>
                <a:r>
                  <a:rPr lang="zh-CN" altLang="en-US" sz="2400" dirty="0"/>
                  <a:t>的价值。</a:t>
                </a:r>
                <a:endParaRPr lang="en-US" altLang="zh-CN" sz="2400" dirty="0"/>
              </a:p>
              <a:p>
                <a:pPr marL="457200" indent="-457200">
                  <a:lnSpc>
                    <a:spcPct val="100000"/>
                  </a:lnSpc>
                  <a:buFont typeface="+mj-lt"/>
                  <a:buAutoNum type="arabicPeriod"/>
                </a:pPr>
                <a:endParaRPr lang="en-US" dirty="0"/>
              </a:p>
              <a:p>
                <a:pPr>
                  <a:lnSpc>
                    <a:spcPct val="100000"/>
                  </a:lnSpc>
                </a:pPr>
                <a:endParaRPr 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xfrm>
                <a:off x="5964865" y="1335024"/>
                <a:ext cx="5709684" cy="5522976"/>
              </a:xfrm>
              <a:blipFill>
                <a:blip r:embed="rId4"/>
                <a:stretch>
                  <a:fillRect l="-2455" t="-221" r="-7791"/>
                </a:stretch>
              </a:blipFill>
            </p:spPr>
            <p:txBody>
              <a:bodyPr/>
              <a:lstStyle/>
              <a:p>
                <a:r>
                  <a:rPr lang="en-US">
                    <a:noFill/>
                  </a:rPr>
                  <a:t> </a:t>
                </a:r>
              </a:p>
            </p:txBody>
          </p:sp>
        </mc:Fallback>
      </mc:AlternateContent>
    </p:spTree>
    <p:extLst>
      <p:ext uri="{BB962C8B-B14F-4D97-AF65-F5344CB8AC3E}">
        <p14:creationId xmlns:p14="http://schemas.microsoft.com/office/powerpoint/2010/main" val="2233610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odd or even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9" y="2286000"/>
                <a:ext cx="5344774" cy="4023360"/>
              </a:xfrm>
            </p:spPr>
            <p:txBody>
              <a:bodyPr>
                <a:noAutofit/>
              </a:bodyPr>
              <a:lstStyle/>
              <a:p>
                <a:pPr>
                  <a:buFont typeface="Wingdings" panose="05000000000000000000" pitchFamily="2" charset="2"/>
                  <a:buChar char="v"/>
                </a:pPr>
                <a:r>
                  <a:rPr lang="en-US" sz="2400" dirty="0"/>
                  <a:t> </a:t>
                </a:r>
                <a14:m>
                  <m:oMath xmlns:m="http://schemas.openxmlformats.org/officeDocument/2006/math">
                    <m:r>
                      <a:rPr lang="en-US" sz="2400" b="0" i="1" smtClean="0">
                        <a:latin typeface="Cambria Math" panose="02040503050406030204" pitchFamily="18" charset="0"/>
                      </a:rPr>
                      <m:t>𝐼</m:t>
                    </m:r>
                    <m:r>
                      <a:rPr lang="en-US" sz="2400" b="0" i="1" smtClean="0">
                        <a:latin typeface="Cambria Math" panose="02040503050406030204" pitchFamily="18" charset="0"/>
                      </a:rPr>
                      <m:t>, </m:t>
                    </m:r>
                    <m:r>
                      <a:rPr lang="en-US" sz="2400" b="0" i="1" smtClean="0">
                        <a:latin typeface="Cambria Math" panose="02040503050406030204" pitchFamily="18" charset="0"/>
                      </a:rPr>
                      <m:t>𝐼𝐼</m:t>
                    </m:r>
                  </m:oMath>
                </a14:m>
                <a:r>
                  <a:rPr lang="en-US" sz="2400" dirty="0"/>
                  <a:t> </a:t>
                </a:r>
                <a:r>
                  <a:rPr lang="zh-CN" altLang="en-US" sz="2400" dirty="0"/>
                  <a:t>同时说出数字 </a:t>
                </a:r>
                <a14:m>
                  <m:oMath xmlns:m="http://schemas.openxmlformats.org/officeDocument/2006/math">
                    <m:r>
                      <a:rPr lang="en-US" altLang="zh-CN" sz="2400" b="0" i="1" smtClean="0">
                        <a:latin typeface="Cambria Math" panose="02040503050406030204" pitchFamily="18" charset="0"/>
                      </a:rPr>
                      <m:t>1</m:t>
                    </m:r>
                  </m:oMath>
                </a14:m>
                <a:r>
                  <a:rPr lang="zh-CN" altLang="en-US" sz="2400" dirty="0"/>
                  <a:t> 或者 </a:t>
                </a:r>
                <a14:m>
                  <m:oMath xmlns:m="http://schemas.openxmlformats.org/officeDocument/2006/math">
                    <m:r>
                      <a:rPr lang="en-US" altLang="zh-CN" sz="2400" b="0" i="1" smtClean="0">
                        <a:latin typeface="Cambria Math" panose="02040503050406030204" pitchFamily="18" charset="0"/>
                      </a:rPr>
                      <m:t>2</m:t>
                    </m:r>
                  </m:oMath>
                </a14:m>
                <a:r>
                  <a:rPr lang="zh-CN" altLang="en-US" sz="2400" dirty="0"/>
                  <a:t>，若数字之和为奇数，则 </a:t>
                </a:r>
                <a14:m>
                  <m:oMath xmlns:m="http://schemas.openxmlformats.org/officeDocument/2006/math">
                    <m:r>
                      <a:rPr lang="en-US" altLang="zh-CN" sz="2400" b="0" i="1" smtClean="0">
                        <a:latin typeface="Cambria Math" panose="02040503050406030204" pitchFamily="18" charset="0"/>
                      </a:rPr>
                      <m:t>𝐼</m:t>
                    </m:r>
                  </m:oMath>
                </a14:m>
                <a:r>
                  <a:rPr lang="en-US" sz="2400" dirty="0"/>
                  <a:t> </a:t>
                </a:r>
                <a:r>
                  <a:rPr lang="zh-CN" altLang="en-US" sz="2400" dirty="0"/>
                  <a:t>赢，否则 </a:t>
                </a:r>
                <a14:m>
                  <m:oMath xmlns:m="http://schemas.openxmlformats.org/officeDocument/2006/math">
                    <m:r>
                      <a:rPr lang="en-US" altLang="zh-CN" sz="2400" b="0" i="1" smtClean="0">
                        <a:latin typeface="Cambria Math" panose="02040503050406030204" pitchFamily="18" charset="0"/>
                      </a:rPr>
                      <m:t>𝐼𝐼</m:t>
                    </m:r>
                  </m:oMath>
                </a14:m>
                <a:r>
                  <a:rPr lang="en-US" sz="2400" dirty="0"/>
                  <a:t> </a:t>
                </a:r>
                <a:r>
                  <a:rPr lang="zh-CN" altLang="en-US" sz="2400" dirty="0"/>
                  <a:t>赢。</a:t>
                </a:r>
                <a:endParaRPr lang="en-US" altLang="zh-CN" sz="2400" dirty="0"/>
              </a:p>
              <a:p>
                <a:pPr>
                  <a:buFont typeface="Wingdings" panose="05000000000000000000" pitchFamily="2" charset="2"/>
                  <a:buChar char="v"/>
                </a:pPr>
                <a:r>
                  <a:rPr lang="zh-CN" altLang="en-US" sz="2400" dirty="0"/>
                  <a:t> 这里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1,2</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={1,2}</m:t>
                    </m:r>
                  </m:oMath>
                </a14:m>
                <a:r>
                  <a:rPr lang="zh-CN" altLang="en-US" sz="2400" dirty="0"/>
                  <a:t>，</a:t>
                </a:r>
                <a14:m>
                  <m:oMath xmlns:m="http://schemas.openxmlformats.org/officeDocument/2006/math">
                    <m:r>
                      <a:rPr lang="en-US" altLang="zh-CN" sz="2400" b="0" i="1" dirty="0" smtClean="0">
                        <a:latin typeface="Cambria Math" panose="02040503050406030204" pitchFamily="18" charset="0"/>
                      </a:rPr>
                      <m:t>𝐴</m:t>
                    </m:r>
                  </m:oMath>
                </a14:m>
                <a:r>
                  <a:rPr lang="en-US" altLang="zh-CN" sz="2400" dirty="0"/>
                  <a:t> </a:t>
                </a:r>
                <a:r>
                  <a:rPr lang="zh-CN" altLang="en-US" sz="2400" dirty="0"/>
                  <a:t>由右图给出：</a:t>
                </a:r>
                <a:endParaRPr lang="en-US" altLang="zh-CN" sz="2400" dirty="0"/>
              </a:p>
              <a:p>
                <a:pPr>
                  <a:buFont typeface="Wingdings" panose="05000000000000000000" pitchFamily="2" charset="2"/>
                  <a:buChar char="v"/>
                </a:pPr>
                <a:r>
                  <a:rPr lang="zh-CN" altLang="en-US" sz="2400" dirty="0"/>
                  <a:t> 这个游戏中有一个玩家有优势，猜猜是哪个？</a:t>
                </a:r>
                <a:endParaRPr lang="en-US" altLang="zh-CN" sz="2400" dirty="0"/>
              </a:p>
              <a:p>
                <a:pPr>
                  <a:buFont typeface="Wingdings" panose="05000000000000000000" pitchFamily="2" charset="2"/>
                  <a:buChar char="v"/>
                </a:pPr>
                <a:r>
                  <a:rPr lang="en-US" sz="2400" dirty="0"/>
                  <a:t> </a:t>
                </a:r>
                <a:r>
                  <a:rPr lang="zh-CN" altLang="en-US" sz="2400" dirty="0"/>
                  <a:t>怎样又算“有优势”呢？</a:t>
                </a:r>
                <a:endParaRPr lang="en-US" sz="2400" dirty="0"/>
              </a:p>
              <a:p>
                <a:pPr>
                  <a:buFont typeface="Wingdings" panose="05000000000000000000" pitchFamily="2" charset="2"/>
                  <a:buChar char="v"/>
                </a:pPr>
                <a:endParaRPr lang="en-US" altLang="zh-CN" sz="2400" dirty="0"/>
              </a:p>
              <a:p>
                <a:pPr>
                  <a:buFont typeface="Wingdings" panose="05000000000000000000" pitchFamily="2" charset="2"/>
                  <a:buChar char="v"/>
                </a:pPr>
                <a:endParaRPr lang="en-US" altLang="zh-CN" sz="2400" dirty="0"/>
              </a:p>
              <a:p>
                <a:pPr>
                  <a:buFont typeface="Wingdings" panose="05000000000000000000" pitchFamily="2" charset="2"/>
                  <a:buChar char="v"/>
                </a:pPr>
                <a:endParaRPr lang="en-US" altLang="zh-CN" sz="2400" dirty="0"/>
              </a:p>
              <a:p>
                <a:pPr marL="0" indent="0">
                  <a:buNone/>
                </a:pPr>
                <a:r>
                  <a:rPr lang="en-US" sz="2400"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9" y="2286000"/>
                <a:ext cx="5344774" cy="4023360"/>
              </a:xfrm>
              <a:blipFill>
                <a:blip r:embed="rId3"/>
                <a:stretch>
                  <a:fillRect l="-2395" r="-2052"/>
                </a:stretch>
              </a:blipFill>
            </p:spPr>
            <p:txBody>
              <a:bodyPr/>
              <a:lstStyle/>
              <a:p>
                <a:r>
                  <a:rPr lang="en-US">
                    <a:noFill/>
                  </a:rPr>
                  <a:t> </a:t>
                </a:r>
              </a:p>
            </p:txBody>
          </p:sp>
        </mc:Fallback>
      </mc:AlternateContent>
      <p:pic>
        <p:nvPicPr>
          <p:cNvPr id="8" name="图片 7"/>
          <p:cNvPicPr>
            <a:picLocks noChangeAspect="1"/>
          </p:cNvPicPr>
          <p:nvPr/>
        </p:nvPicPr>
        <p:blipFill>
          <a:blip r:embed="rId4"/>
          <a:stretch>
            <a:fillRect/>
          </a:stretch>
        </p:blipFill>
        <p:spPr>
          <a:xfrm>
            <a:off x="6618987" y="2668772"/>
            <a:ext cx="4778958" cy="2398705"/>
          </a:xfrm>
          <a:prstGeom prst="rect">
            <a:avLst/>
          </a:prstGeom>
        </p:spPr>
      </p:pic>
    </p:spTree>
    <p:extLst>
      <p:ext uri="{BB962C8B-B14F-4D97-AF65-F5344CB8AC3E}">
        <p14:creationId xmlns:p14="http://schemas.microsoft.com/office/powerpoint/2010/main" val="3300205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odd or even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9" y="1988288"/>
                <a:ext cx="5812606" cy="4321072"/>
              </a:xfrm>
            </p:spPr>
            <p:txBody>
              <a:bodyPr>
                <a:noAutofit/>
              </a:bodyPr>
              <a:lstStyle/>
              <a:p>
                <a:pPr>
                  <a:spcBef>
                    <a:spcPts val="1200"/>
                  </a:spcBef>
                  <a:buFont typeface="Wingdings" panose="05000000000000000000" pitchFamily="2" charset="2"/>
                  <a:buChar char="v"/>
                </a:pPr>
                <a:r>
                  <a:rPr lang="zh-CN" altLang="en-US" sz="2200" dirty="0"/>
                  <a:t> 若 </a:t>
                </a:r>
                <a14:m>
                  <m:oMath xmlns:m="http://schemas.openxmlformats.org/officeDocument/2006/math">
                    <m:r>
                      <a:rPr lang="en-US" altLang="zh-CN" sz="2200" b="0" i="1" smtClean="0">
                        <a:latin typeface="Cambria Math" panose="02040503050406030204" pitchFamily="18" charset="0"/>
                      </a:rPr>
                      <m:t>𝐼</m:t>
                    </m:r>
                  </m:oMath>
                </a14:m>
                <a:r>
                  <a:rPr lang="en-US" altLang="zh-CN" sz="2200" dirty="0"/>
                  <a:t> </a:t>
                </a:r>
                <a:r>
                  <a:rPr lang="zh-CN" altLang="en-US" sz="2200" dirty="0"/>
                  <a:t>可以采取某种策略策略，使得无论 </a:t>
                </a:r>
                <a14:m>
                  <m:oMath xmlns:m="http://schemas.openxmlformats.org/officeDocument/2006/math">
                    <m:r>
                      <a:rPr lang="en-US" altLang="zh-CN" sz="2200" b="0" i="1" smtClean="0">
                        <a:latin typeface="Cambria Math" panose="02040503050406030204" pitchFamily="18" charset="0"/>
                      </a:rPr>
                      <m:t>𝐼𝐼</m:t>
                    </m:r>
                  </m:oMath>
                </a14:m>
                <a:r>
                  <a:rPr lang="en-US" altLang="zh-CN" sz="2200" dirty="0"/>
                  <a:t> </a:t>
                </a:r>
                <a:r>
                  <a:rPr lang="zh-CN" altLang="en-US" sz="2200" dirty="0"/>
                  <a:t>使用怎样的策略，</a:t>
                </a:r>
                <a14:m>
                  <m:oMath xmlns:m="http://schemas.openxmlformats.org/officeDocument/2006/math">
                    <m:r>
                      <a:rPr lang="en-US" altLang="zh-CN" sz="2200" b="0" i="1" smtClean="0">
                        <a:latin typeface="Cambria Math" panose="02040503050406030204" pitchFamily="18" charset="0"/>
                      </a:rPr>
                      <m:t>𝐼</m:t>
                    </m:r>
                  </m:oMath>
                </a14:m>
                <a:r>
                  <a:rPr lang="en-US" altLang="zh-CN" sz="2200" dirty="0"/>
                  <a:t> </a:t>
                </a:r>
                <a:r>
                  <a:rPr lang="zh-CN" altLang="en-US" sz="2200" dirty="0"/>
                  <a:t>的收入期望恒正</a:t>
                </a:r>
                <a:r>
                  <a:rPr lang="en-US" altLang="zh-CN" sz="2200" dirty="0"/>
                  <a:t>(</a:t>
                </a:r>
                <a:r>
                  <a:rPr lang="zh-CN" altLang="en-US" sz="2200" dirty="0"/>
                  <a:t>稳赚不赔</a:t>
                </a:r>
                <a:r>
                  <a:rPr lang="en-US" altLang="zh-CN" sz="2200" dirty="0"/>
                  <a:t>)</a:t>
                </a:r>
                <a:r>
                  <a:rPr lang="zh-CN" altLang="en-US" sz="2200" dirty="0"/>
                  <a:t>，则我们称“</a:t>
                </a:r>
                <a14:m>
                  <m:oMath xmlns:m="http://schemas.openxmlformats.org/officeDocument/2006/math">
                    <m:r>
                      <a:rPr lang="en-US" altLang="zh-CN" sz="2200" i="1">
                        <a:latin typeface="Cambria Math" panose="02040503050406030204" pitchFamily="18" charset="0"/>
                      </a:rPr>
                      <m:t>𝐼</m:t>
                    </m:r>
                  </m:oMath>
                </a14:m>
                <a:r>
                  <a:rPr lang="zh-CN" altLang="en-US" sz="2200" dirty="0"/>
                  <a:t> 有优势”。</a:t>
                </a:r>
                <a:endParaRPr lang="en-US" altLang="zh-CN" sz="2200" dirty="0"/>
              </a:p>
              <a:p>
                <a:pPr>
                  <a:spcBef>
                    <a:spcPts val="1200"/>
                  </a:spcBef>
                  <a:buFont typeface="Wingdings" panose="05000000000000000000" pitchFamily="2" charset="2"/>
                  <a:buChar char="v"/>
                </a:pPr>
                <a:r>
                  <a:rPr lang="en-US" altLang="zh-CN" sz="2200" dirty="0"/>
                  <a:t> </a:t>
                </a:r>
                <a:r>
                  <a:rPr lang="zh-CN" altLang="en-US" sz="2200" dirty="0"/>
                  <a:t>考虑 </a:t>
                </a:r>
                <a14:m>
                  <m:oMath xmlns:m="http://schemas.openxmlformats.org/officeDocument/2006/math">
                    <m:r>
                      <a:rPr lang="en-US" altLang="zh-CN" sz="2200" b="0" i="1" smtClean="0">
                        <a:latin typeface="Cambria Math" panose="02040503050406030204" pitchFamily="18" charset="0"/>
                      </a:rPr>
                      <m:t>𝐼</m:t>
                    </m:r>
                  </m:oMath>
                </a14:m>
                <a:r>
                  <a:rPr lang="en-US" altLang="zh-CN" sz="2200" dirty="0"/>
                  <a:t> </a:t>
                </a:r>
                <a:r>
                  <a:rPr lang="zh-CN" altLang="en-US" sz="2200" dirty="0"/>
                  <a:t>在选择数字 </a:t>
                </a:r>
                <a14:m>
                  <m:oMath xmlns:m="http://schemas.openxmlformats.org/officeDocument/2006/math">
                    <m:r>
                      <a:rPr lang="en-US" altLang="zh-CN" sz="2200" b="0" i="1" smtClean="0">
                        <a:latin typeface="Cambria Math" panose="02040503050406030204" pitchFamily="18" charset="0"/>
                      </a:rPr>
                      <m:t>1</m:t>
                    </m:r>
                  </m:oMath>
                </a14:m>
                <a:r>
                  <a:rPr lang="en-US" altLang="zh-CN" sz="2200" dirty="0"/>
                  <a:t> </a:t>
                </a:r>
                <a:r>
                  <a:rPr lang="zh-CN" altLang="en-US" sz="2200" dirty="0"/>
                  <a:t>的概率为 </a:t>
                </a:r>
                <a14:m>
                  <m:oMath xmlns:m="http://schemas.openxmlformats.org/officeDocument/2006/math">
                    <m:r>
                      <a:rPr lang="en-US" altLang="zh-CN" sz="2200" b="0" i="1" smtClean="0">
                        <a:latin typeface="Cambria Math" panose="02040503050406030204" pitchFamily="18" charset="0"/>
                      </a:rPr>
                      <m:t>𝑝</m:t>
                    </m:r>
                  </m:oMath>
                </a14:m>
                <a:r>
                  <a:rPr lang="zh-CN" altLang="en-US" sz="2200" dirty="0"/>
                  <a:t>则数字 </a:t>
                </a:r>
                <a14:m>
                  <m:oMath xmlns:m="http://schemas.openxmlformats.org/officeDocument/2006/math">
                    <m:r>
                      <a:rPr lang="en-US" altLang="zh-CN" sz="2200" b="0" i="1" smtClean="0">
                        <a:latin typeface="Cambria Math" panose="02040503050406030204" pitchFamily="18" charset="0"/>
                      </a:rPr>
                      <m:t>2</m:t>
                    </m:r>
                  </m:oMath>
                </a14:m>
                <a:r>
                  <a:rPr lang="en-US" altLang="zh-CN" sz="2200" dirty="0"/>
                  <a:t> </a:t>
                </a:r>
                <a:r>
                  <a:rPr lang="zh-CN" altLang="en-US" sz="2200" dirty="0"/>
                  <a:t>的概率为 </a:t>
                </a:r>
                <a14:m>
                  <m:oMath xmlns:m="http://schemas.openxmlformats.org/officeDocument/2006/math">
                    <m:r>
                      <a:rPr lang="en-US" altLang="zh-CN" sz="2200" b="0" i="1" smtClean="0">
                        <a:latin typeface="Cambria Math" panose="02040503050406030204" pitchFamily="18" charset="0"/>
                      </a:rPr>
                      <m:t>1−</m:t>
                    </m:r>
                    <m:r>
                      <a:rPr lang="en-US" altLang="zh-CN" sz="2200" b="0" i="1" smtClean="0">
                        <a:latin typeface="Cambria Math" panose="02040503050406030204" pitchFamily="18" charset="0"/>
                      </a:rPr>
                      <m:t>𝑝</m:t>
                    </m:r>
                  </m:oMath>
                </a14:m>
                <a:r>
                  <a:rPr lang="en-US" altLang="zh-CN" sz="2200" dirty="0"/>
                  <a:t> </a:t>
                </a:r>
                <a:r>
                  <a:rPr lang="zh-CN" altLang="en-US" sz="2200" dirty="0"/>
                  <a:t>。要想在 </a:t>
                </a:r>
                <a14:m>
                  <m:oMath xmlns:m="http://schemas.openxmlformats.org/officeDocument/2006/math">
                    <m:r>
                      <a:rPr lang="en-US" altLang="zh-CN" sz="2200" b="0" i="1" smtClean="0">
                        <a:latin typeface="Cambria Math" panose="02040503050406030204" pitchFamily="18" charset="0"/>
                      </a:rPr>
                      <m:t>𝐼𝐼</m:t>
                    </m:r>
                  </m:oMath>
                </a14:m>
                <a:r>
                  <a:rPr lang="en-US" altLang="zh-CN" sz="2200" dirty="0"/>
                  <a:t> </a:t>
                </a:r>
                <a:r>
                  <a:rPr lang="zh-CN" altLang="en-US" sz="2200" dirty="0"/>
                  <a:t>无论选 </a:t>
                </a:r>
                <a14:m>
                  <m:oMath xmlns:m="http://schemas.openxmlformats.org/officeDocument/2006/math">
                    <m:r>
                      <a:rPr lang="en-US" altLang="zh-CN" sz="2200" b="0" i="1" smtClean="0">
                        <a:latin typeface="Cambria Math" panose="02040503050406030204" pitchFamily="18" charset="0"/>
                      </a:rPr>
                      <m:t>1</m:t>
                    </m:r>
                  </m:oMath>
                </a14:m>
                <a:r>
                  <a:rPr lang="en-US" altLang="zh-CN" sz="2200" dirty="0"/>
                  <a:t> </a:t>
                </a:r>
                <a:r>
                  <a:rPr lang="zh-CN" altLang="en-US" sz="2200" dirty="0"/>
                  <a:t>还是 </a:t>
                </a:r>
                <a14:m>
                  <m:oMath xmlns:m="http://schemas.openxmlformats.org/officeDocument/2006/math">
                    <m:r>
                      <a:rPr lang="en-US" altLang="zh-CN" sz="2200" b="0" i="1" smtClean="0">
                        <a:latin typeface="Cambria Math" panose="02040503050406030204" pitchFamily="18" charset="0"/>
                      </a:rPr>
                      <m:t>2</m:t>
                    </m:r>
                  </m:oMath>
                </a14:m>
                <a:r>
                  <a:rPr lang="en-US" altLang="zh-CN" sz="2200" dirty="0"/>
                  <a:t> </a:t>
                </a:r>
                <a:r>
                  <a:rPr lang="zh-CN" altLang="en-US" sz="2200" dirty="0"/>
                  <a:t>，收益都相同，则可列出等式：</a:t>
                </a:r>
                <a:endParaRPr lang="en-US" altLang="zh-CN" sz="2200" dirty="0"/>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+3</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r>
                            <a:rPr lang="en-US" altLang="zh-CN" sz="2200" b="0" i="1" smtClean="0">
                              <a:latin typeface="Cambria Math" panose="02040503050406030204" pitchFamily="18" charset="0"/>
                            </a:rPr>
                            <m:t>𝑝</m:t>
                          </m:r>
                        </m:e>
                      </m:d>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−4(1−</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oMath>
                  </m:oMathPara>
                </a14:m>
                <a:endParaRPr lang="en-US" altLang="zh-CN" sz="2200" dirty="0"/>
              </a:p>
              <a:p>
                <a:pPr marL="0" indent="0">
                  <a:spcBef>
                    <a:spcPts val="1200"/>
                  </a:spcBef>
                  <a:buNone/>
                </a:pPr>
                <a:r>
                  <a:rPr lang="zh-CN" altLang="en-US" sz="2200" dirty="0"/>
                  <a:t>解得 </a:t>
                </a:r>
                <a14:m>
                  <m:oMath xmlns:m="http://schemas.openxmlformats.org/officeDocument/2006/math">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7</m:t>
                        </m:r>
                      </m:num>
                      <m:den>
                        <m:r>
                          <a:rPr lang="en-US" altLang="zh-CN" sz="2200" b="0" i="1" smtClean="0">
                            <a:latin typeface="Cambria Math" panose="02040503050406030204" pitchFamily="18" charset="0"/>
                          </a:rPr>
                          <m:t>12</m:t>
                        </m:r>
                      </m:den>
                    </m:f>
                  </m:oMath>
                </a14:m>
                <a:r>
                  <a:rPr lang="en-US" altLang="zh-CN" sz="2200" dirty="0"/>
                  <a:t> </a:t>
                </a:r>
                <a:r>
                  <a:rPr lang="zh-CN" altLang="en-US" sz="2200" dirty="0"/>
                  <a:t>。此时无论</a:t>
                </a:r>
                <a:r>
                  <a:rPr lang="en-US" altLang="zh-CN" sz="2200" dirty="0"/>
                  <a:t> </a:t>
                </a:r>
                <a14:m>
                  <m:oMath xmlns:m="http://schemas.openxmlformats.org/officeDocument/2006/math">
                    <m:r>
                      <a:rPr lang="en-US" altLang="zh-CN" sz="2200" b="0" i="1" smtClean="0">
                        <a:latin typeface="Cambria Math" panose="02040503050406030204" pitchFamily="18" charset="0"/>
                      </a:rPr>
                      <m:t>𝐼𝐼</m:t>
                    </m:r>
                  </m:oMath>
                </a14:m>
                <a:r>
                  <a:rPr lang="zh-CN" altLang="en-US" sz="2200" dirty="0"/>
                  <a:t> 如何“勾心斗角”，</a:t>
                </a:r>
                <a14:m>
                  <m:oMath xmlns:m="http://schemas.openxmlformats.org/officeDocument/2006/math">
                    <m:r>
                      <a:rPr lang="en-US" altLang="zh-CN" sz="2200" b="0" i="1" smtClean="0">
                        <a:latin typeface="Cambria Math" panose="02040503050406030204" pitchFamily="18" charset="0"/>
                      </a:rPr>
                      <m:t>𝐼</m:t>
                    </m:r>
                  </m:oMath>
                </a14:m>
                <a:r>
                  <a:rPr lang="en-US" altLang="zh-CN" sz="2200" dirty="0"/>
                  <a:t> </a:t>
                </a:r>
                <a:r>
                  <a:rPr lang="zh-CN" altLang="en-US" sz="2200" dirty="0"/>
                  <a:t>都是每回合期望收益 </a:t>
                </a:r>
                <a14:m>
                  <m:oMath xmlns:m="http://schemas.openxmlformats.org/officeDocument/2006/math">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12</m:t>
                        </m:r>
                      </m:den>
                    </m:f>
                  </m:oMath>
                </a14:m>
                <a:r>
                  <a:rPr lang="en-US" altLang="zh-CN" sz="2200" dirty="0"/>
                  <a:t> </a:t>
                </a:r>
              </a:p>
              <a:p>
                <a:pPr>
                  <a:buFont typeface="Wingdings" panose="05000000000000000000" pitchFamily="2" charset="2"/>
                  <a:buChar char="v"/>
                </a:pPr>
                <a:endParaRPr lang="en-US" altLang="zh-CN" sz="2200" dirty="0"/>
              </a:p>
              <a:p>
                <a:pPr>
                  <a:buFont typeface="Wingdings" panose="05000000000000000000" pitchFamily="2" charset="2"/>
                  <a:buChar char="v"/>
                </a:pPr>
                <a:endParaRPr lang="en-US" altLang="zh-CN" sz="2200" dirty="0"/>
              </a:p>
              <a:p>
                <a:pPr marL="0" indent="0">
                  <a:buNone/>
                </a:pPr>
                <a:r>
                  <a:rPr lang="en-US" sz="2200"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9" y="1988288"/>
                <a:ext cx="5812606" cy="4321072"/>
              </a:xfrm>
              <a:blipFill>
                <a:blip r:embed="rId3"/>
                <a:stretch>
                  <a:fillRect l="-2096" r="-6813" b="-3385"/>
                </a:stretch>
              </a:blipFill>
            </p:spPr>
            <p:txBody>
              <a:bodyPr/>
              <a:lstStyle/>
              <a:p>
                <a:r>
                  <a:rPr lang="en-US">
                    <a:noFill/>
                  </a:rPr>
                  <a:t> </a:t>
                </a:r>
              </a:p>
            </p:txBody>
          </p:sp>
        </mc:Fallback>
      </mc:AlternateContent>
      <p:pic>
        <p:nvPicPr>
          <p:cNvPr id="8" name="图片 7"/>
          <p:cNvPicPr>
            <a:picLocks noChangeAspect="1"/>
          </p:cNvPicPr>
          <p:nvPr/>
        </p:nvPicPr>
        <p:blipFill>
          <a:blip r:embed="rId4"/>
          <a:stretch>
            <a:fillRect/>
          </a:stretch>
        </p:blipFill>
        <p:spPr>
          <a:xfrm>
            <a:off x="7097452" y="2668773"/>
            <a:ext cx="4778958" cy="2398705"/>
          </a:xfrm>
          <a:prstGeom prst="rect">
            <a:avLst/>
          </a:prstGeom>
        </p:spPr>
      </p:pic>
    </p:spTree>
    <p:extLst>
      <p:ext uri="{BB962C8B-B14F-4D97-AF65-F5344CB8AC3E}">
        <p14:creationId xmlns:p14="http://schemas.microsoft.com/office/powerpoint/2010/main" val="2626787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odd or even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9" y="1988288"/>
                <a:ext cx="5812606" cy="4321072"/>
              </a:xfrm>
            </p:spPr>
            <p:txBody>
              <a:bodyPr>
                <a:noAutofit/>
              </a:bodyPr>
              <a:lstStyle/>
              <a:p>
                <a:pPr>
                  <a:spcBef>
                    <a:spcPts val="1200"/>
                  </a:spcBef>
                  <a:buFont typeface="Wingdings" panose="05000000000000000000" pitchFamily="2" charset="2"/>
                  <a:buChar char="v"/>
                </a:pPr>
                <a:r>
                  <a:rPr lang="zh-CN" altLang="en-US" sz="2400" dirty="0"/>
                  <a:t> 我们把 </a:t>
                </a:r>
                <a14:m>
                  <m:oMath xmlns:m="http://schemas.openxmlformats.org/officeDocument/2006/math">
                    <m:r>
                      <a:rPr lang="en-US" altLang="zh-CN" sz="2400" b="0" i="1" smtClean="0">
                        <a:latin typeface="Cambria Math" panose="02040503050406030204" pitchFamily="18" charset="0"/>
                      </a:rPr>
                      <m:t>𝐼</m:t>
                    </m:r>
                  </m:oMath>
                </a14:m>
                <a:r>
                  <a:rPr lang="zh-CN" altLang="en-US" sz="2400" dirty="0"/>
                  <a:t> 的这种策略称为</a:t>
                </a:r>
                <a:r>
                  <a:rPr lang="zh-CN" altLang="en-US" sz="2400" b="1" dirty="0"/>
                  <a:t>平衡策略</a:t>
                </a:r>
                <a:r>
                  <a:rPr lang="zh-CN" altLang="en-US" sz="2400" dirty="0"/>
                  <a:t>（</a:t>
                </a:r>
                <a:r>
                  <a:rPr lang="en-US" altLang="zh-CN" sz="2400" dirty="0"/>
                  <a:t> </a:t>
                </a:r>
                <a:r>
                  <a:rPr lang="en-US" sz="2400" b="1" i="1" dirty="0"/>
                  <a:t>equalizing strategy</a:t>
                </a:r>
                <a:r>
                  <a:rPr lang="en-US" altLang="zh-CN" sz="2400" i="1" dirty="0"/>
                  <a:t> </a:t>
                </a:r>
                <a:r>
                  <a:rPr lang="zh-CN" altLang="en-US" sz="2400" dirty="0"/>
                  <a:t>）</a:t>
                </a:r>
                <a:r>
                  <a:rPr lang="en-US" altLang="zh-CN" sz="2400" dirty="0"/>
                  <a:t> </a:t>
                </a:r>
              </a:p>
              <a:p>
                <a:pPr>
                  <a:spcBef>
                    <a:spcPts val="1200"/>
                  </a:spcBef>
                  <a:buFont typeface="Wingdings" panose="05000000000000000000" pitchFamily="2" charset="2"/>
                  <a:buChar char="v"/>
                </a:pPr>
                <a:r>
                  <a:rPr lang="en-US" altLang="zh-CN" sz="2400" dirty="0"/>
                  <a:t> </a:t>
                </a:r>
                <a:r>
                  <a:rPr lang="zh-CN" altLang="en-US" sz="2400" dirty="0"/>
                  <a:t>看起来这个平衡策略每次期望最多也只能赚 </a:t>
                </a:r>
                <a14:m>
                  <m:oMath xmlns:m="http://schemas.openxmlformats.org/officeDocument/2006/math">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12</m:t>
                        </m:r>
                      </m:den>
                    </m:f>
                  </m:oMath>
                </a14:m>
                <a:r>
                  <a:rPr lang="en-US" altLang="zh-CN" sz="2400" dirty="0"/>
                  <a:t> </a:t>
                </a:r>
                <a:r>
                  <a:rPr lang="zh-CN" altLang="en-US" sz="2400" dirty="0"/>
                  <a:t>，有没有赚的更多的策略？</a:t>
                </a:r>
                <a:r>
                  <a:rPr lang="en-US" sz="2400" dirty="0"/>
                  <a:t> </a:t>
                </a:r>
              </a:p>
              <a:p>
                <a:pPr>
                  <a:spcBef>
                    <a:spcPts val="1200"/>
                  </a:spcBef>
                  <a:buFont typeface="Wingdings" panose="05000000000000000000" pitchFamily="2" charset="2"/>
                  <a:buChar char="v"/>
                </a:pPr>
                <a:endParaRPr lang="en-US" sz="2400" dirty="0"/>
              </a:p>
              <a:p>
                <a:pPr>
                  <a:spcBef>
                    <a:spcPts val="1200"/>
                  </a:spcBef>
                  <a:buFont typeface="Wingdings" panose="05000000000000000000" pitchFamily="2" charset="2"/>
                  <a:buChar char="v"/>
                </a:pPr>
                <a:r>
                  <a:rPr lang="en-US" sz="2400" dirty="0"/>
                  <a:t> </a:t>
                </a:r>
                <a:r>
                  <a:rPr lang="zh-CN" altLang="en-US" sz="2400" dirty="0"/>
                  <a:t>答案是没有，假如 </a:t>
                </a:r>
                <a14:m>
                  <m:oMath xmlns:m="http://schemas.openxmlformats.org/officeDocument/2006/math">
                    <m:r>
                      <a:rPr lang="en-US" altLang="zh-CN" sz="2400" b="0" i="1" smtClean="0">
                        <a:latin typeface="Cambria Math" panose="02040503050406030204" pitchFamily="18" charset="0"/>
                      </a:rPr>
                      <m:t>𝐼𝐼</m:t>
                    </m:r>
                  </m:oMath>
                </a14:m>
                <a:r>
                  <a:rPr lang="en-US" sz="2400" dirty="0"/>
                  <a:t> “</a:t>
                </a:r>
                <a:r>
                  <a:rPr lang="zh-CN" altLang="en-US" sz="2400" dirty="0"/>
                  <a:t>会玩</a:t>
                </a:r>
                <a:r>
                  <a:rPr lang="en-US" sz="2400" dirty="0"/>
                  <a:t>”</a:t>
                </a:r>
                <a:r>
                  <a:rPr lang="zh-CN" altLang="en-US" sz="2400" dirty="0"/>
                  <a:t>的话。</a:t>
                </a:r>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9" y="1988288"/>
                <a:ext cx="5812606" cy="4321072"/>
              </a:xfrm>
              <a:blipFill>
                <a:blip r:embed="rId3"/>
                <a:stretch>
                  <a:fillRect l="-2201"/>
                </a:stretch>
              </a:blipFill>
            </p:spPr>
            <p:txBody>
              <a:bodyPr/>
              <a:lstStyle/>
              <a:p>
                <a:r>
                  <a:rPr lang="en-US">
                    <a:noFill/>
                  </a:rPr>
                  <a:t> </a:t>
                </a:r>
              </a:p>
            </p:txBody>
          </p:sp>
        </mc:Fallback>
      </mc:AlternateContent>
      <p:pic>
        <p:nvPicPr>
          <p:cNvPr id="8" name="图片 7"/>
          <p:cNvPicPr>
            <a:picLocks noChangeAspect="1"/>
          </p:cNvPicPr>
          <p:nvPr/>
        </p:nvPicPr>
        <p:blipFill>
          <a:blip r:embed="rId4"/>
          <a:stretch>
            <a:fillRect/>
          </a:stretch>
        </p:blipFill>
        <p:spPr>
          <a:xfrm>
            <a:off x="6980493" y="2658140"/>
            <a:ext cx="4778958" cy="2398705"/>
          </a:xfrm>
          <a:prstGeom prst="rect">
            <a:avLst/>
          </a:prstGeom>
        </p:spPr>
      </p:pic>
    </p:spTree>
    <p:extLst>
      <p:ext uri="{BB962C8B-B14F-4D97-AF65-F5344CB8AC3E}">
        <p14:creationId xmlns:p14="http://schemas.microsoft.com/office/powerpoint/2010/main" val="173212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一个简单例子</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a:t>
                </a:r>
                <a:r>
                  <a:rPr lang="en-US" altLang="zh-CN" dirty="0"/>
                  <a:t>1</a:t>
                </a:r>
                <a:r>
                  <a:rPr lang="zh-CN" altLang="en-US" dirty="0"/>
                  <a:t>：最大化函数</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a14:m>
                <a:endParaRPr lang="en-US" altLang="zh-CN" dirty="0"/>
              </a:p>
              <a:p>
                <a:pPr marL="0" indent="0">
                  <a:lnSpc>
                    <a:spcPct val="100000"/>
                  </a:lnSpc>
                  <a:buNone/>
                </a:pPr>
                <a:r>
                  <a:rPr lang="zh-CN" altLang="en-US" dirty="0"/>
                  <a:t> 满足约束：</a:t>
                </a:r>
                <a:endParaRPr lang="en-US" altLang="zh-CN" dirty="0"/>
              </a:p>
              <a:p>
                <a:pPr marL="0" indent="0" algn="ctr">
                  <a:lnSpc>
                    <a:spcPct val="100000"/>
                  </a:lnSpc>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≤4</m:t>
                    </m:r>
                  </m:oMath>
                </a14:m>
                <a:endParaRPr lang="en-US" altLang="zh-CN" dirty="0"/>
              </a:p>
              <a:p>
                <a:pPr algn="ctr">
                  <a:lnSpc>
                    <a:spcPct val="100000"/>
                  </a:lnSpc>
                </a:pPr>
                <a14:m>
                  <m:oMath xmlns:m="http://schemas.openxmlformats.org/officeDocument/2006/math">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≤12</m:t>
                    </m:r>
                  </m:oMath>
                </a14:m>
                <a:endParaRPr lang="en-US" altLang="zh-CN" dirty="0"/>
              </a:p>
              <a:p>
                <a:pPr algn="ctr">
                  <a:lnSpc>
                    <a:spcPct val="100000"/>
                  </a:lnSpc>
                </a:pP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≤1</m:t>
                    </m:r>
                  </m:oMath>
                </a14:m>
                <a:endParaRPr lang="en-US" altLang="zh-CN" dirty="0"/>
              </a:p>
              <a:p>
                <a:pPr algn="ctr">
                  <a:lnSpc>
                    <a:spcPct val="100000"/>
                  </a:lnSpc>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≥0</m:t>
                    </m:r>
                  </m:oMath>
                </a14:m>
                <a:endParaRPr lang="en-US" altLang="zh-CN"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6" t="-303"/>
                </a:stretch>
              </a:blipFill>
            </p:spPr>
            <p:txBody>
              <a:bodyPr/>
              <a:lstStyle/>
              <a:p>
                <a:r>
                  <a:rPr lang="en-US">
                    <a:noFill/>
                  </a:rPr>
                  <a:t> </a:t>
                </a:r>
              </a:p>
            </p:txBody>
          </p:sp>
        </mc:Fallback>
      </mc:AlternateContent>
    </p:spTree>
    <p:extLst>
      <p:ext uri="{BB962C8B-B14F-4D97-AF65-F5344CB8AC3E}">
        <p14:creationId xmlns:p14="http://schemas.microsoft.com/office/powerpoint/2010/main" val="2621754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odd or even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1956390"/>
                <a:ext cx="9720071" cy="4023360"/>
              </a:xfrm>
            </p:spPr>
            <p:txBody>
              <a:bodyPr>
                <a:noAutofit/>
              </a:bodyPr>
              <a:lstStyle/>
              <a:p>
                <a:pPr>
                  <a:lnSpc>
                    <a:spcPct val="100000"/>
                  </a:lnSpc>
                  <a:spcBef>
                    <a:spcPts val="1200"/>
                  </a:spcBef>
                  <a:buFont typeface="Wingdings" panose="05000000000000000000" pitchFamily="2" charset="2"/>
                  <a:buChar char="v"/>
                </a:pPr>
                <a:r>
                  <a:rPr lang="zh-CN" altLang="en-US" sz="2200" dirty="0"/>
                  <a:t> 对于 </a:t>
                </a:r>
                <a14:m>
                  <m:oMath xmlns:m="http://schemas.openxmlformats.org/officeDocument/2006/math">
                    <m:r>
                      <a:rPr lang="en-US" altLang="zh-CN" sz="2200" b="0" i="1" smtClean="0">
                        <a:latin typeface="Cambria Math" panose="02040503050406030204" pitchFamily="18" charset="0"/>
                      </a:rPr>
                      <m:t>𝐼𝐼</m:t>
                    </m:r>
                  </m:oMath>
                </a14:m>
                <a:r>
                  <a:rPr lang="en-US" sz="2200" dirty="0"/>
                  <a:t> </a:t>
                </a:r>
                <a:r>
                  <a:rPr lang="zh-CN" altLang="en-US" sz="2200" dirty="0"/>
                  <a:t>，设他选择 </a:t>
                </a:r>
                <a14:m>
                  <m:oMath xmlns:m="http://schemas.openxmlformats.org/officeDocument/2006/math">
                    <m:r>
                      <a:rPr lang="en-US" altLang="zh-CN" sz="2200" i="1" dirty="0" smtClean="0">
                        <a:latin typeface="Cambria Math" panose="02040503050406030204" pitchFamily="18" charset="0"/>
                      </a:rPr>
                      <m:t>1</m:t>
                    </m:r>
                  </m:oMath>
                </a14:m>
                <a:r>
                  <a:rPr lang="en-US" altLang="zh-CN" sz="2200" dirty="0"/>
                  <a:t> </a:t>
                </a:r>
                <a:r>
                  <a:rPr lang="zh-CN" altLang="en-US" sz="2200" dirty="0"/>
                  <a:t>的概率为 </a:t>
                </a:r>
                <a14:m>
                  <m:oMath xmlns:m="http://schemas.openxmlformats.org/officeDocument/2006/math">
                    <m:r>
                      <a:rPr lang="en-US" altLang="zh-CN" sz="2200" b="0" i="1" dirty="0" smtClean="0">
                        <a:latin typeface="Cambria Math" panose="02040503050406030204" pitchFamily="18" charset="0"/>
                      </a:rPr>
                      <m:t>𝑞</m:t>
                    </m:r>
                  </m:oMath>
                </a14:m>
                <a:r>
                  <a:rPr lang="zh-CN" altLang="en-US" sz="2200" dirty="0"/>
                  <a:t>，则同样可以用平衡策略的思路列出方程：</a:t>
                </a:r>
                <a:endParaRPr lang="en-US" altLang="zh-CN" sz="22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2</m:t>
                      </m:r>
                      <m:r>
                        <a:rPr lang="en-US" sz="2200" b="0" i="1" smtClean="0">
                          <a:latin typeface="Cambria Math" panose="02040503050406030204" pitchFamily="18" charset="0"/>
                        </a:rPr>
                        <m:t>𝑞</m:t>
                      </m:r>
                      <m:r>
                        <a:rPr lang="en-US" sz="2200" b="0" i="1" smtClean="0">
                          <a:latin typeface="Cambria Math" panose="02040503050406030204" pitchFamily="18" charset="0"/>
                        </a:rPr>
                        <m:t>−3</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𝑞</m:t>
                          </m:r>
                        </m:e>
                      </m:d>
                      <m:r>
                        <a:rPr lang="en-US" sz="2200" b="0" i="1" smtClean="0">
                          <a:latin typeface="Cambria Math" panose="02040503050406030204" pitchFamily="18" charset="0"/>
                        </a:rPr>
                        <m:t>=−3</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𝑞</m:t>
                          </m:r>
                        </m:e>
                      </m:d>
                      <m:r>
                        <a:rPr lang="en-US" sz="2200" b="0" i="1" smtClean="0">
                          <a:latin typeface="Cambria Math" panose="02040503050406030204" pitchFamily="18" charset="0"/>
                        </a:rPr>
                        <m:t>+4</m:t>
                      </m:r>
                      <m:r>
                        <a:rPr lang="en-US" sz="2200" b="0" i="1" smtClean="0">
                          <a:latin typeface="Cambria Math" panose="02040503050406030204" pitchFamily="18" charset="0"/>
                        </a:rPr>
                        <m:t>𝑞</m:t>
                      </m:r>
                    </m:oMath>
                  </m:oMathPara>
                </a14:m>
                <a:endParaRPr lang="en-US" sz="2200" dirty="0"/>
              </a:p>
              <a:p>
                <a:pPr marL="0" indent="0">
                  <a:lnSpc>
                    <a:spcPct val="100000"/>
                  </a:lnSpc>
                  <a:spcBef>
                    <a:spcPts val="1200"/>
                  </a:spcBef>
                  <a:buNone/>
                </a:pPr>
                <a:r>
                  <a:rPr lang="zh-CN" altLang="en-US" sz="2200" dirty="0"/>
                  <a:t>解得 </a:t>
                </a:r>
                <a14:m>
                  <m:oMath xmlns:m="http://schemas.openxmlformats.org/officeDocument/2006/math">
                    <m:r>
                      <a:rPr lang="en-US" altLang="zh-CN" sz="2200" b="0" i="1" smtClean="0">
                        <a:latin typeface="Cambria Math" panose="02040503050406030204" pitchFamily="18" charset="0"/>
                      </a:rPr>
                      <m:t>𝑞</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5</m:t>
                        </m:r>
                      </m:num>
                      <m:den>
                        <m:r>
                          <a:rPr lang="en-US" altLang="zh-CN" sz="2200" b="0" i="1" smtClean="0">
                            <a:latin typeface="Cambria Math" panose="02040503050406030204" pitchFamily="18" charset="0"/>
                          </a:rPr>
                          <m:t>12</m:t>
                        </m:r>
                      </m:den>
                    </m:f>
                  </m:oMath>
                </a14:m>
                <a:r>
                  <a:rPr lang="en-US" sz="2200" dirty="0"/>
                  <a:t> </a:t>
                </a:r>
                <a:r>
                  <a:rPr lang="zh-CN" altLang="en-US" sz="2200" dirty="0"/>
                  <a:t>，代入后可算出 </a:t>
                </a:r>
                <a14:m>
                  <m:oMath xmlns:m="http://schemas.openxmlformats.org/officeDocument/2006/math">
                    <m:r>
                      <a:rPr lang="en-US" altLang="zh-CN" sz="2200" b="0" i="1" smtClean="0">
                        <a:latin typeface="Cambria Math" panose="02040503050406030204" pitchFamily="18" charset="0"/>
                      </a:rPr>
                      <m:t>𝐼𝐼</m:t>
                    </m:r>
                  </m:oMath>
                </a14:m>
                <a:r>
                  <a:rPr lang="en-US" sz="2200" dirty="0"/>
                  <a:t> </a:t>
                </a:r>
                <a:r>
                  <a:rPr lang="zh-CN" altLang="en-US" sz="2200" dirty="0"/>
                  <a:t>在此策略下，无论 </a:t>
                </a:r>
                <a14:m>
                  <m:oMath xmlns:m="http://schemas.openxmlformats.org/officeDocument/2006/math">
                    <m:r>
                      <a:rPr lang="en-US" altLang="zh-CN" sz="2200" b="0" i="1" smtClean="0">
                        <a:latin typeface="Cambria Math" panose="02040503050406030204" pitchFamily="18" charset="0"/>
                      </a:rPr>
                      <m:t>𝐼</m:t>
                    </m:r>
                  </m:oMath>
                </a14:m>
                <a:r>
                  <a:rPr lang="en-US" sz="2200" dirty="0"/>
                  <a:t> </a:t>
                </a:r>
                <a:r>
                  <a:rPr lang="zh-CN" altLang="en-US" sz="2200" dirty="0"/>
                  <a:t>采取怎样的策略，</a:t>
                </a:r>
                <a14:m>
                  <m:oMath xmlns:m="http://schemas.openxmlformats.org/officeDocument/2006/math">
                    <m:r>
                      <a:rPr lang="en-US" altLang="zh-CN" sz="2200" b="0" i="1" smtClean="0">
                        <a:latin typeface="Cambria Math" panose="02040503050406030204" pitchFamily="18" charset="0"/>
                      </a:rPr>
                      <m:t>𝐼𝐼</m:t>
                    </m:r>
                  </m:oMath>
                </a14:m>
                <a:r>
                  <a:rPr lang="en-US" sz="2200" dirty="0"/>
                  <a:t> </a:t>
                </a:r>
                <a:r>
                  <a:rPr lang="zh-CN" altLang="en-US" sz="2200" dirty="0"/>
                  <a:t>都期望每局损失 </a:t>
                </a:r>
                <a14:m>
                  <m:oMath xmlns:m="http://schemas.openxmlformats.org/officeDocument/2006/math">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12</m:t>
                        </m:r>
                      </m:den>
                    </m:f>
                    <m:r>
                      <a:rPr lang="zh-CN" altLang="en-US" sz="2200" i="1">
                        <a:latin typeface="Cambria Math" panose="02040503050406030204" pitchFamily="18" charset="0"/>
                      </a:rPr>
                      <m:t>。</m:t>
                    </m:r>
                  </m:oMath>
                </a14:m>
                <a:r>
                  <a:rPr lang="zh-CN" altLang="en-US" sz="2200" dirty="0"/>
                  <a:t>不会更多或更少</a:t>
                </a:r>
                <a:endParaRPr lang="en-US" altLang="zh-CN" sz="2200" dirty="0"/>
              </a:p>
              <a:p>
                <a:pPr>
                  <a:lnSpc>
                    <a:spcPct val="100000"/>
                  </a:lnSpc>
                  <a:spcBef>
                    <a:spcPts val="1200"/>
                  </a:spcBef>
                  <a:buFont typeface="Wingdings" panose="05000000000000000000" pitchFamily="2" charset="2"/>
                  <a:buChar char="v"/>
                </a:pPr>
                <a:r>
                  <a:rPr lang="en-US" sz="2200" dirty="0"/>
                  <a:t> </a:t>
                </a:r>
                <a:r>
                  <a:rPr lang="zh-CN" altLang="en-US" sz="2200" dirty="0"/>
                  <a:t>可以发现</a:t>
                </a:r>
                <a:r>
                  <a:rPr lang="en-US" altLang="zh-CN" sz="2200" dirty="0"/>
                  <a:t> </a:t>
                </a:r>
                <a14:m>
                  <m:oMath xmlns:m="http://schemas.openxmlformats.org/officeDocument/2006/math">
                    <m:r>
                      <a:rPr lang="en-US" altLang="zh-CN" sz="2200" b="0" i="1" smtClean="0">
                        <a:latin typeface="Cambria Math" panose="02040503050406030204" pitchFamily="18" charset="0"/>
                      </a:rPr>
                      <m:t>𝐼</m:t>
                    </m:r>
                  </m:oMath>
                </a14:m>
                <a:r>
                  <a:rPr lang="en-US" sz="2200" dirty="0"/>
                  <a:t> </a:t>
                </a:r>
                <a:r>
                  <a:rPr lang="zh-CN" altLang="en-US" sz="2200" dirty="0"/>
                  <a:t>能通过采取适当策略，使得收益至少为 </a:t>
                </a:r>
                <a14:m>
                  <m:oMath xmlns:m="http://schemas.openxmlformats.org/officeDocument/2006/math">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12</m:t>
                        </m:r>
                      </m:den>
                    </m:f>
                  </m:oMath>
                </a14:m>
                <a:r>
                  <a:rPr lang="en-US" sz="2200" dirty="0"/>
                  <a:t> </a:t>
                </a:r>
                <a:r>
                  <a:rPr lang="zh-CN" altLang="en-US" sz="2200" dirty="0"/>
                  <a:t>，而 </a:t>
                </a:r>
                <a14:m>
                  <m:oMath xmlns:m="http://schemas.openxmlformats.org/officeDocument/2006/math">
                    <m:r>
                      <a:rPr lang="en-US" altLang="zh-CN" sz="2200" b="0" i="1" smtClean="0">
                        <a:latin typeface="Cambria Math" panose="02040503050406030204" pitchFamily="18" charset="0"/>
                      </a:rPr>
                      <m:t>𝐼𝐼</m:t>
                    </m:r>
                  </m:oMath>
                </a14:m>
                <a:r>
                  <a:rPr lang="en-US" sz="2200" dirty="0"/>
                  <a:t> </a:t>
                </a:r>
                <a:r>
                  <a:rPr lang="zh-CN" altLang="en-US" sz="2200" dirty="0"/>
                  <a:t>可以采取策略使得损失最大为</a:t>
                </a:r>
                <a:r>
                  <a:rPr lang="en-US" altLang="zh-CN" sz="2200" dirty="0"/>
                  <a:t> </a:t>
                </a:r>
                <a14:m>
                  <m:oMath xmlns:m="http://schemas.openxmlformats.org/officeDocument/2006/math">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12</m:t>
                        </m:r>
                      </m:den>
                    </m:f>
                    <m:r>
                      <a:rPr lang="zh-CN" altLang="en-US" sz="2200" i="1">
                        <a:latin typeface="Cambria Math" panose="02040503050406030204" pitchFamily="18" charset="0"/>
                      </a:rPr>
                      <m:t>。</m:t>
                    </m:r>
                  </m:oMath>
                </a14:m>
                <a:endParaRPr lang="en-US" sz="2200" b="1" i="1" dirty="0"/>
              </a:p>
              <a:p>
                <a:pPr>
                  <a:buFont typeface="Wingdings" panose="05000000000000000000" pitchFamily="2" charset="2"/>
                  <a:buChar char="v"/>
                </a:pPr>
                <a:r>
                  <a:rPr lang="zh-CN" altLang="en-US" sz="2200" dirty="0"/>
                  <a:t> 所以我们称</a:t>
                </a:r>
                <a:r>
                  <a:rPr lang="en-US" altLang="zh-CN" sz="2200" dirty="0"/>
                  <a:t> </a:t>
                </a:r>
                <a14:m>
                  <m:oMath xmlns:m="http://schemas.openxmlformats.org/officeDocument/2006/math">
                    <m:f>
                      <m:fPr>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12</m:t>
                        </m:r>
                      </m:den>
                    </m:f>
                  </m:oMath>
                </a14:m>
                <a:r>
                  <a:rPr lang="en-US" sz="2200" dirty="0"/>
                  <a:t> </a:t>
                </a:r>
                <a:r>
                  <a:rPr lang="zh-CN" altLang="en-US" sz="2200" dirty="0"/>
                  <a:t>为该游戏的 </a:t>
                </a:r>
                <a:r>
                  <a:rPr lang="en-US" altLang="zh-CN" sz="2200" b="1" i="1" dirty="0"/>
                  <a:t>value</a:t>
                </a:r>
                <a:r>
                  <a:rPr lang="en-US" sz="2200" b="1" i="1" dirty="0"/>
                  <a:t> </a:t>
                </a:r>
                <a:r>
                  <a:rPr lang="zh-CN" altLang="en-US" sz="2200" dirty="0"/>
                  <a:t>（值？），两人采取的策略称为极大极小策略 </a:t>
                </a:r>
                <a:r>
                  <a:rPr lang="en-US" altLang="zh-CN" sz="2200" dirty="0"/>
                  <a:t>( </a:t>
                </a:r>
                <a:r>
                  <a:rPr lang="en-US" altLang="zh-CN" sz="2200" b="1" i="1" dirty="0"/>
                  <a:t>Minimax</a:t>
                </a:r>
                <a:r>
                  <a:rPr lang="en-US" altLang="zh-CN" sz="2200" dirty="0"/>
                  <a:t> ) </a:t>
                </a:r>
                <a:r>
                  <a:rPr lang="zh-CN" altLang="en-US" sz="2200" dirty="0"/>
                  <a:t>，或最优策略</a:t>
                </a:r>
                <a:endParaRPr lang="en-US" altLang="zh-CN" sz="2200" dirty="0"/>
              </a:p>
              <a:p>
                <a:pPr>
                  <a:buFont typeface="Wingdings" panose="05000000000000000000" pitchFamily="2" charset="2"/>
                  <a:buChar char="v"/>
                </a:pPr>
                <a:endParaRPr lang="en-US" sz="2400" dirty="0"/>
              </a:p>
              <a:p>
                <a:pPr>
                  <a:lnSpc>
                    <a:spcPct val="100000"/>
                  </a:lnSpc>
                  <a:spcBef>
                    <a:spcPts val="1200"/>
                  </a:spcBef>
                  <a:buFont typeface="Wingdings" panose="05000000000000000000" pitchFamily="2" charset="2"/>
                  <a:buChar char="v"/>
                </a:pPr>
                <a:endParaRPr lang="en-US" sz="2200" b="1"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1956390"/>
                <a:ext cx="9720071" cy="4023360"/>
              </a:xfrm>
              <a:blipFill>
                <a:blip r:embed="rId3"/>
                <a:stretch>
                  <a:fillRect l="-1255" t="-909" r="-1255" b="-4697"/>
                </a:stretch>
              </a:blipFill>
            </p:spPr>
            <p:txBody>
              <a:bodyPr/>
              <a:lstStyle/>
              <a:p>
                <a:r>
                  <a:rPr lang="en-US">
                    <a:noFill/>
                  </a:rPr>
                  <a:t> </a:t>
                </a:r>
              </a:p>
            </p:txBody>
          </p:sp>
        </mc:Fallback>
      </mc:AlternateContent>
      <p:sp>
        <p:nvSpPr>
          <p:cNvPr id="4" name="内容占位符 3"/>
          <p:cNvSpPr>
            <a:spLocks noGrp="1"/>
          </p:cNvSpPr>
          <p:nvPr>
            <p:ph sz="half" idx="4294967295"/>
          </p:nvPr>
        </p:nvSpPr>
        <p:spPr>
          <a:xfrm>
            <a:off x="11286424" y="766025"/>
            <a:ext cx="600776" cy="180273"/>
          </a:xfrm>
        </p:spPr>
        <p:txBody>
          <a:bodyPr>
            <a:normAutofit fontScale="32500" lnSpcReduction="20000"/>
          </a:bodyPr>
          <a:lstStyle/>
          <a:p>
            <a:pPr marL="0" indent="0">
              <a:buNone/>
            </a:pPr>
            <a:endParaRPr lang="en-US" dirty="0"/>
          </a:p>
        </p:txBody>
      </p:sp>
    </p:spTree>
    <p:extLst>
      <p:ext uri="{BB962C8B-B14F-4D97-AF65-F5344CB8AC3E}">
        <p14:creationId xmlns:p14="http://schemas.microsoft.com/office/powerpoint/2010/main" val="3837993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几个名词的补充</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1903228"/>
                <a:ext cx="9720071" cy="4954772"/>
              </a:xfrm>
            </p:spPr>
            <p:txBody>
              <a:bodyPr>
                <a:noAutofit/>
              </a:bodyPr>
              <a:lstStyle/>
              <a:p>
                <a:pPr>
                  <a:spcBef>
                    <a:spcPts val="1200"/>
                  </a:spcBef>
                  <a:buFont typeface="Wingdings" panose="05000000000000000000" pitchFamily="2" charset="2"/>
                  <a:buChar char="q"/>
                </a:pPr>
                <a:r>
                  <a:rPr lang="en-US" sz="2500" dirty="0"/>
                  <a:t> </a:t>
                </a:r>
                <a:r>
                  <a:rPr lang="zh-CN" altLang="en-US" sz="2500" b="1" dirty="0"/>
                  <a:t>纯策略 </a:t>
                </a:r>
                <a:r>
                  <a:rPr lang="en-US" altLang="zh-CN" sz="2500" dirty="0"/>
                  <a:t>( </a:t>
                </a:r>
                <a:r>
                  <a:rPr lang="en-US" altLang="zh-CN" sz="2500" b="1" i="1" dirty="0"/>
                  <a:t>pure strategy </a:t>
                </a:r>
                <a:r>
                  <a:rPr lang="en-US" altLang="zh-CN" sz="2500" dirty="0"/>
                  <a:t>)</a:t>
                </a:r>
                <a:r>
                  <a:rPr lang="zh-CN" altLang="en-US" sz="2500" dirty="0"/>
                  <a:t>：</a:t>
                </a:r>
                <a14:m>
                  <m:oMath xmlns:m="http://schemas.openxmlformats.org/officeDocument/2006/math">
                    <m:r>
                      <a:rPr lang="en-US" altLang="zh-CN" sz="2500" b="0" i="1" smtClean="0">
                        <a:latin typeface="Cambria Math" panose="02040503050406030204" pitchFamily="18" charset="0"/>
                      </a:rPr>
                      <m:t>𝑋</m:t>
                    </m:r>
                    <m:r>
                      <a:rPr lang="en-US" altLang="zh-CN" sz="2500" b="0" i="1" smtClean="0">
                        <a:latin typeface="Cambria Math" panose="02040503050406030204" pitchFamily="18" charset="0"/>
                      </a:rPr>
                      <m:t>,</m:t>
                    </m:r>
                    <m:r>
                      <a:rPr lang="en-US" altLang="zh-CN" sz="2500" b="0" i="1" smtClean="0">
                        <a:latin typeface="Cambria Math" panose="02040503050406030204" pitchFamily="18" charset="0"/>
                      </a:rPr>
                      <m:t>𝑌</m:t>
                    </m:r>
                  </m:oMath>
                </a14:m>
                <a:r>
                  <a:rPr lang="en-US" sz="2500" dirty="0"/>
                  <a:t> </a:t>
                </a:r>
                <a:r>
                  <a:rPr lang="zh-CN" altLang="en-US" sz="2500" dirty="0"/>
                  <a:t>中的元素称为纯策略</a:t>
                </a:r>
                <a:endParaRPr lang="en-US" altLang="zh-CN" sz="2500" dirty="0"/>
              </a:p>
              <a:p>
                <a:pPr>
                  <a:spcBef>
                    <a:spcPts val="1200"/>
                  </a:spcBef>
                  <a:buFont typeface="Wingdings" panose="05000000000000000000" pitchFamily="2" charset="2"/>
                  <a:buChar char="q"/>
                </a:pPr>
                <a:r>
                  <a:rPr lang="en-US" sz="2500" dirty="0"/>
                  <a:t> </a:t>
                </a:r>
                <a:r>
                  <a:rPr lang="zh-CN" altLang="en-US" sz="2500" b="1" dirty="0"/>
                  <a:t>混合策略</a:t>
                </a:r>
                <a:r>
                  <a:rPr lang="zh-CN" altLang="en-US" sz="2500" dirty="0"/>
                  <a:t> </a:t>
                </a:r>
                <a:r>
                  <a:rPr lang="en-US" altLang="zh-CN" sz="2500" dirty="0"/>
                  <a:t>( </a:t>
                </a:r>
                <a:r>
                  <a:rPr lang="en-US" altLang="zh-CN" sz="2500" b="1" i="1" dirty="0"/>
                  <a:t>mixed strategy </a:t>
                </a:r>
                <a:r>
                  <a:rPr lang="en-US" altLang="zh-CN" sz="2500" dirty="0"/>
                  <a:t>)</a:t>
                </a:r>
                <a:r>
                  <a:rPr lang="zh-CN" altLang="en-US" sz="2500" dirty="0"/>
                  <a:t>：按照一些比例在 </a:t>
                </a:r>
                <a14:m>
                  <m:oMath xmlns:m="http://schemas.openxmlformats.org/officeDocument/2006/math">
                    <m:r>
                      <a:rPr lang="en-US" altLang="zh-CN" sz="2500" b="0" i="1" smtClean="0">
                        <a:latin typeface="Cambria Math" panose="02040503050406030204" pitchFamily="18" charset="0"/>
                      </a:rPr>
                      <m:t>𝑋</m:t>
                    </m:r>
                    <m:r>
                      <a:rPr lang="en-US" altLang="zh-CN" sz="2500" b="0" i="1" smtClean="0">
                        <a:latin typeface="Cambria Math" panose="02040503050406030204" pitchFamily="18" charset="0"/>
                      </a:rPr>
                      <m:t>,</m:t>
                    </m:r>
                    <m:r>
                      <a:rPr lang="en-US" altLang="zh-CN" sz="2500" b="0" i="1" smtClean="0">
                        <a:latin typeface="Cambria Math" panose="02040503050406030204" pitchFamily="18" charset="0"/>
                      </a:rPr>
                      <m:t>𝑌</m:t>
                    </m:r>
                  </m:oMath>
                </a14:m>
                <a:r>
                  <a:rPr lang="en-US" sz="2500" dirty="0"/>
                  <a:t> </a:t>
                </a:r>
                <a:r>
                  <a:rPr lang="zh-CN" altLang="en-US" sz="2500" dirty="0"/>
                  <a:t>中</a:t>
                </a:r>
                <a:r>
                  <a:rPr lang="zh-CN" altLang="en-US" sz="2500" b="1" dirty="0"/>
                  <a:t>随机</a:t>
                </a:r>
                <a:r>
                  <a:rPr lang="zh-CN" altLang="en-US" sz="2500" dirty="0"/>
                  <a:t>选择策略。</a:t>
                </a:r>
                <a:r>
                  <a:rPr lang="en-US" altLang="zh-CN" sz="2500" dirty="0"/>
                  <a:t>Odd or Even </a:t>
                </a:r>
                <a:r>
                  <a:rPr lang="zh-CN" altLang="en-US" sz="2500" dirty="0"/>
                  <a:t>中 </a:t>
                </a:r>
                <a14:m>
                  <m:oMath xmlns:m="http://schemas.openxmlformats.org/officeDocument/2006/math">
                    <m:r>
                      <a:rPr lang="en-US" altLang="zh-CN" sz="2500" b="0" i="1" smtClean="0">
                        <a:latin typeface="Cambria Math" panose="02040503050406030204" pitchFamily="18" charset="0"/>
                      </a:rPr>
                      <m:t>𝐼</m:t>
                    </m:r>
                    <m:r>
                      <a:rPr lang="en-US" altLang="zh-CN" sz="2500" b="0" i="1" smtClean="0">
                        <a:latin typeface="Cambria Math" panose="02040503050406030204" pitchFamily="18" charset="0"/>
                      </a:rPr>
                      <m:t>,</m:t>
                    </m:r>
                    <m:r>
                      <a:rPr lang="en-US" altLang="zh-CN" sz="2500" b="0" i="1" smtClean="0">
                        <a:latin typeface="Cambria Math" panose="02040503050406030204" pitchFamily="18" charset="0"/>
                      </a:rPr>
                      <m:t>𝐼𝐼</m:t>
                    </m:r>
                  </m:oMath>
                </a14:m>
                <a:r>
                  <a:rPr lang="en-US" altLang="zh-CN" sz="2500" dirty="0"/>
                  <a:t> </a:t>
                </a:r>
                <a:r>
                  <a:rPr lang="zh-CN" altLang="en-US" sz="2500" dirty="0"/>
                  <a:t>的平衡策略就属于混合策略。纯策略 </a:t>
                </a:r>
                <a14:m>
                  <m:oMath xmlns:m="http://schemas.openxmlformats.org/officeDocument/2006/math">
                    <m:r>
                      <a:rPr lang="en-US" altLang="zh-CN" sz="2500" b="0" i="1" smtClean="0">
                        <a:latin typeface="Cambria Math" panose="02040503050406030204" pitchFamily="18" charset="0"/>
                      </a:rPr>
                      <m:t>𝑥</m:t>
                    </m:r>
                    <m:r>
                      <a:rPr lang="en-US" altLang="zh-CN" sz="2500" b="0" i="1" smtClean="0">
                        <a:latin typeface="Cambria Math" panose="02040503050406030204" pitchFamily="18" charset="0"/>
                      </a:rPr>
                      <m:t>∈</m:t>
                    </m:r>
                    <m:r>
                      <a:rPr lang="en-US" altLang="zh-CN" sz="2500" b="0" i="1" smtClean="0">
                        <a:latin typeface="Cambria Math" panose="02040503050406030204" pitchFamily="18" charset="0"/>
                      </a:rPr>
                      <m:t>𝑋</m:t>
                    </m:r>
                  </m:oMath>
                </a14:m>
                <a:r>
                  <a:rPr lang="zh-CN" altLang="en-US" sz="2500" dirty="0"/>
                  <a:t> 也可以认为是选择 </a:t>
                </a:r>
                <a14:m>
                  <m:oMath xmlns:m="http://schemas.openxmlformats.org/officeDocument/2006/math">
                    <m:r>
                      <a:rPr lang="en-US" altLang="zh-CN" sz="2500" b="0" i="1" smtClean="0">
                        <a:latin typeface="Cambria Math" panose="02040503050406030204" pitchFamily="18" charset="0"/>
                      </a:rPr>
                      <m:t>𝑥</m:t>
                    </m:r>
                  </m:oMath>
                </a14:m>
                <a:r>
                  <a:rPr lang="zh-CN" altLang="en-US" sz="2500" dirty="0"/>
                  <a:t> 的概率为 </a:t>
                </a:r>
                <a14:m>
                  <m:oMath xmlns:m="http://schemas.openxmlformats.org/officeDocument/2006/math">
                    <m:r>
                      <a:rPr lang="en-US" altLang="zh-CN" sz="2500" b="0" i="1" smtClean="0">
                        <a:latin typeface="Cambria Math" panose="02040503050406030204" pitchFamily="18" charset="0"/>
                      </a:rPr>
                      <m:t>1</m:t>
                    </m:r>
                  </m:oMath>
                </a14:m>
                <a:r>
                  <a:rPr lang="en-US" altLang="zh-CN" sz="2500" dirty="0"/>
                  <a:t> </a:t>
                </a:r>
                <a:r>
                  <a:rPr lang="zh-CN" altLang="en-US" sz="2500" dirty="0"/>
                  <a:t>的混合策略。</a:t>
                </a:r>
                <a:endParaRPr lang="en-US" altLang="zh-CN" sz="2500" dirty="0"/>
              </a:p>
              <a:p>
                <a:pPr>
                  <a:spcBef>
                    <a:spcPts val="1200"/>
                  </a:spcBef>
                  <a:buFont typeface="Wingdings" panose="05000000000000000000" pitchFamily="2" charset="2"/>
                  <a:buChar char="q"/>
                </a:pPr>
                <a:r>
                  <a:rPr lang="zh-CN" altLang="en-US" sz="2500" b="1" dirty="0"/>
                  <a:t>有限游戏 </a:t>
                </a:r>
                <a:r>
                  <a:rPr lang="en-US" altLang="zh-CN" sz="2500" dirty="0"/>
                  <a:t>( </a:t>
                </a:r>
                <a:r>
                  <a:rPr lang="en-US" altLang="zh-CN" sz="2500" b="1" i="1" dirty="0"/>
                  <a:t>Finite Game </a:t>
                </a:r>
                <a:r>
                  <a:rPr lang="en-US" altLang="zh-CN" sz="2500" dirty="0"/>
                  <a:t>)</a:t>
                </a:r>
                <a:r>
                  <a:rPr lang="zh-CN" altLang="en-US" sz="2500" dirty="0"/>
                  <a:t>：若一个双人零和游戏</a:t>
                </a:r>
                <a:r>
                  <a:rPr lang="en-US" altLang="zh-CN" sz="2500" dirty="0"/>
                  <a:t> </a:t>
                </a:r>
                <a14:m>
                  <m:oMath xmlns:m="http://schemas.openxmlformats.org/officeDocument/2006/math">
                    <m:d>
                      <m:dPr>
                        <m:ctrlPr>
                          <a:rPr lang="en-US" altLang="zh-CN" sz="2500" i="1">
                            <a:latin typeface="Cambria Math" panose="02040503050406030204" pitchFamily="18" charset="0"/>
                          </a:rPr>
                        </m:ctrlPr>
                      </m:dPr>
                      <m:e>
                        <m:r>
                          <a:rPr lang="en-US" altLang="zh-CN" sz="2500" i="1">
                            <a:latin typeface="Cambria Math" panose="02040503050406030204" pitchFamily="18" charset="0"/>
                          </a:rPr>
                          <m:t>𝑋</m:t>
                        </m:r>
                        <m:r>
                          <a:rPr lang="en-US" altLang="zh-CN" sz="2500" i="1">
                            <a:latin typeface="Cambria Math" panose="02040503050406030204" pitchFamily="18" charset="0"/>
                          </a:rPr>
                          <m:t>,</m:t>
                        </m:r>
                        <m:r>
                          <a:rPr lang="en-US" altLang="zh-CN" sz="2500" i="1">
                            <a:latin typeface="Cambria Math" panose="02040503050406030204" pitchFamily="18" charset="0"/>
                          </a:rPr>
                          <m:t>𝑌</m:t>
                        </m:r>
                        <m:r>
                          <a:rPr lang="en-US" altLang="zh-CN" sz="2500" i="1">
                            <a:latin typeface="Cambria Math" panose="02040503050406030204" pitchFamily="18" charset="0"/>
                          </a:rPr>
                          <m:t>,</m:t>
                        </m:r>
                        <m:r>
                          <a:rPr lang="en-US" altLang="zh-CN" sz="2500" i="1">
                            <a:latin typeface="Cambria Math" panose="02040503050406030204" pitchFamily="18" charset="0"/>
                          </a:rPr>
                          <m:t>𝐴</m:t>
                        </m:r>
                      </m:e>
                    </m:d>
                  </m:oMath>
                </a14:m>
                <a:r>
                  <a:rPr lang="en-US" altLang="zh-CN" sz="2500" b="1" i="1" dirty="0"/>
                  <a:t> </a:t>
                </a:r>
                <a:r>
                  <a:rPr lang="zh-CN" altLang="en-US" sz="2500" dirty="0"/>
                  <a:t>中的  </a:t>
                </a:r>
                <a14:m>
                  <m:oMath xmlns:m="http://schemas.openxmlformats.org/officeDocument/2006/math">
                    <m:r>
                      <a:rPr lang="en-US" altLang="zh-CN" sz="2500" i="1">
                        <a:latin typeface="Cambria Math" panose="02040503050406030204" pitchFamily="18" charset="0"/>
                      </a:rPr>
                      <m:t>𝑋</m:t>
                    </m:r>
                    <m:r>
                      <a:rPr lang="en-US" altLang="zh-CN" sz="2500" i="1">
                        <a:latin typeface="Cambria Math" panose="02040503050406030204" pitchFamily="18" charset="0"/>
                      </a:rPr>
                      <m:t>,</m:t>
                    </m:r>
                    <m:r>
                      <a:rPr lang="en-US" altLang="zh-CN" sz="2500" i="1">
                        <a:latin typeface="Cambria Math" panose="02040503050406030204" pitchFamily="18" charset="0"/>
                      </a:rPr>
                      <m:t>𝑌</m:t>
                    </m:r>
                  </m:oMath>
                </a14:m>
                <a:r>
                  <a:rPr lang="en-US" altLang="zh-CN" sz="2500" b="1" i="1" dirty="0"/>
                  <a:t> </a:t>
                </a:r>
                <a:r>
                  <a:rPr lang="zh-CN" altLang="en-US" sz="2500" dirty="0"/>
                  <a:t>有限集合，则我们称这个游戏为</a:t>
                </a:r>
                <a:r>
                  <a:rPr lang="zh-CN" altLang="en-US" sz="2500" b="1" dirty="0"/>
                  <a:t>有限游戏 </a:t>
                </a:r>
                <a:r>
                  <a:rPr lang="zh-CN" altLang="en-US" sz="2500" dirty="0"/>
                  <a:t>，有时我们也称其为</a:t>
                </a:r>
                <a:r>
                  <a:rPr lang="zh-CN" altLang="en-US" sz="2500" b="1" dirty="0"/>
                  <a:t>矩阵游戏</a:t>
                </a:r>
                <a:r>
                  <a:rPr lang="zh-CN" altLang="en-US" sz="2500" dirty="0"/>
                  <a:t>，</a:t>
                </a:r>
                <a:r>
                  <a:rPr lang="en-US" altLang="zh-CN" sz="2500" dirty="0"/>
                  <a:t>Odd or Even </a:t>
                </a:r>
                <a:r>
                  <a:rPr lang="zh-CN" altLang="en-US" sz="2500" dirty="0"/>
                  <a:t>和我们的 </a:t>
                </a:r>
                <a:r>
                  <a:rPr lang="en-US" altLang="zh-CN" sz="2500" dirty="0"/>
                  <a:t>Tetris AI </a:t>
                </a:r>
                <a:r>
                  <a:rPr lang="zh-CN" altLang="en-US" sz="2500" dirty="0"/>
                  <a:t>的模型都是有限游戏。</a:t>
                </a:r>
                <a:endParaRPr lang="en-US" altLang="zh-CN" sz="2500" dirty="0"/>
              </a:p>
              <a:p>
                <a:pPr>
                  <a:spcBef>
                    <a:spcPts val="1200"/>
                  </a:spcBef>
                  <a:buFont typeface="Wingdings" panose="05000000000000000000" pitchFamily="2" charset="2"/>
                  <a:buChar char="v"/>
                </a:pPr>
                <a:r>
                  <a:rPr lang="en-US" altLang="zh-CN" sz="2500" b="1" i="1" dirty="0"/>
                  <a:t> </a:t>
                </a:r>
                <a:r>
                  <a:rPr lang="zh-CN" altLang="en-US" sz="2500" dirty="0"/>
                  <a:t>是否所有有限游戏都像 </a:t>
                </a:r>
                <a:r>
                  <a:rPr lang="en-US" altLang="zh-CN" sz="2500" dirty="0"/>
                  <a:t>Odd or Even </a:t>
                </a:r>
                <a:r>
                  <a:rPr lang="zh-CN" altLang="en-US" sz="2500" dirty="0"/>
                  <a:t>那样，存在达到平衡的 </a:t>
                </a:r>
                <a:r>
                  <a:rPr lang="en-US" altLang="zh-CN" sz="2500" dirty="0"/>
                  <a:t>value</a:t>
                </a:r>
                <a:r>
                  <a:rPr lang="zh-CN" altLang="en-US" sz="2500" dirty="0"/>
                  <a:t>，和相应的极大极小策略？</a:t>
                </a:r>
                <a:endParaRPr lang="en-US" altLang="zh-CN" sz="2500" b="1" i="1" dirty="0"/>
              </a:p>
              <a:p>
                <a:pPr>
                  <a:spcBef>
                    <a:spcPts val="1200"/>
                  </a:spcBef>
                  <a:buFont typeface="Wingdings" panose="05000000000000000000" pitchFamily="2" charset="2"/>
                  <a:buChar char="q"/>
                </a:pPr>
                <a:endParaRPr lang="en-US" sz="25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1903228"/>
                <a:ext cx="9720071" cy="4954772"/>
              </a:xfrm>
              <a:blipFill>
                <a:blip r:embed="rId3"/>
                <a:stretch>
                  <a:fillRect l="-1380" t="-246" r="-4768"/>
                </a:stretch>
              </a:blipFill>
            </p:spPr>
            <p:txBody>
              <a:bodyPr/>
              <a:lstStyle/>
              <a:p>
                <a:r>
                  <a:rPr lang="en-US">
                    <a:noFill/>
                  </a:rPr>
                  <a:t> </a:t>
                </a:r>
              </a:p>
            </p:txBody>
          </p:sp>
        </mc:Fallback>
      </mc:AlternateContent>
    </p:spTree>
    <p:extLst>
      <p:ext uri="{BB962C8B-B14F-4D97-AF65-F5344CB8AC3E}">
        <p14:creationId xmlns:p14="http://schemas.microsoft.com/office/powerpoint/2010/main" val="2473348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Minimax Theorem</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2084831"/>
                <a:ext cx="10044365" cy="4517987"/>
              </a:xfrm>
            </p:spPr>
            <p:txBody>
              <a:bodyPr>
                <a:normAutofit lnSpcReduction="10000"/>
              </a:bodyPr>
              <a:lstStyle/>
              <a:p>
                <a:pPr>
                  <a:buFont typeface="Wingdings" panose="05000000000000000000" pitchFamily="2" charset="2"/>
                  <a:buChar char="q"/>
                </a:pPr>
                <a:r>
                  <a:rPr lang="en-US" altLang="zh-CN" sz="2600" b="1" i="1" dirty="0">
                    <a:latin typeface="Times New Roman" panose="02020603050405020304" pitchFamily="18" charset="0"/>
                    <a:cs typeface="Times New Roman" panose="02020603050405020304" pitchFamily="18" charset="0"/>
                  </a:rPr>
                  <a:t> Minimax Theorem </a:t>
                </a:r>
                <a:r>
                  <a:rPr lang="zh-CN" altLang="en-US" sz="2600" dirty="0">
                    <a:latin typeface="Times New Roman" panose="02020603050405020304" pitchFamily="18" charset="0"/>
                    <a:cs typeface="Times New Roman" panose="02020603050405020304" pitchFamily="18" charset="0"/>
                  </a:rPr>
                  <a:t>：</a:t>
                </a:r>
                <a:r>
                  <a:rPr lang="zh-CN" altLang="en-US" sz="2600" dirty="0"/>
                  <a:t>对于任意一个有限游戏，都有：</a:t>
                </a:r>
                <a:endParaRPr lang="en-US" altLang="zh-CN" sz="2600" dirty="0"/>
              </a:p>
              <a:p>
                <a:pPr marL="514350" indent="-514350">
                  <a:buFont typeface="+mj-lt"/>
                  <a:buAutoNum type="arabicPeriod"/>
                </a:pPr>
                <a:r>
                  <a:rPr lang="en-US" sz="2600" dirty="0"/>
                  <a:t> </a:t>
                </a:r>
                <a:r>
                  <a:rPr lang="zh-CN" altLang="en-US" sz="2600" dirty="0"/>
                  <a:t>存在一个数 </a:t>
                </a:r>
                <a14:m>
                  <m:oMath xmlns:m="http://schemas.openxmlformats.org/officeDocument/2006/math">
                    <m:r>
                      <a:rPr lang="en-US" altLang="zh-CN" sz="2600" b="0" i="1" smtClean="0">
                        <a:latin typeface="Cambria Math" panose="02040503050406030204" pitchFamily="18" charset="0"/>
                      </a:rPr>
                      <m:t>𝑉</m:t>
                    </m:r>
                  </m:oMath>
                </a14:m>
                <a:r>
                  <a:rPr 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，表示这个游戏的值 </a:t>
                </a:r>
                <a:r>
                  <a:rPr lang="en-US" altLang="zh-CN" sz="2600" dirty="0">
                    <a:latin typeface="Times New Roman" panose="02020603050405020304" pitchFamily="18" charset="0"/>
                    <a:cs typeface="Times New Roman" panose="02020603050405020304" pitchFamily="18" charset="0"/>
                  </a:rPr>
                  <a:t>(value)</a:t>
                </a:r>
              </a:p>
              <a:p>
                <a:pPr marL="514350" indent="-514350">
                  <a:buFont typeface="+mj-lt"/>
                  <a:buAutoNum type="arabicPeriod"/>
                </a:pPr>
                <a:r>
                  <a:rPr lang="en-US" sz="2600" dirty="0"/>
                  <a:t> </a:t>
                </a:r>
                <a14:m>
                  <m:oMath xmlns:m="http://schemas.openxmlformats.org/officeDocument/2006/math">
                    <m:r>
                      <a:rPr lang="en-US" sz="2600" b="0" i="1" smtClean="0">
                        <a:latin typeface="Cambria Math" panose="02040503050406030204" pitchFamily="18" charset="0"/>
                      </a:rPr>
                      <m:t>𝐼</m:t>
                    </m:r>
                  </m:oMath>
                </a14:m>
                <a:r>
                  <a:rPr 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有一个混合策略，使得</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𝐼</m:t>
                    </m:r>
                  </m:oMath>
                </a14:m>
                <a:r>
                  <a:rPr 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期望至少收益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𝑉</m:t>
                    </m:r>
                  </m:oMath>
                </a14:m>
                <a:r>
                  <a:rPr lang="zh-CN" altLang="en-US" sz="2600" dirty="0">
                    <a:latin typeface="Times New Roman" panose="02020603050405020304" pitchFamily="18" charset="0"/>
                    <a:cs typeface="Times New Roman" panose="02020603050405020304" pitchFamily="18" charset="0"/>
                  </a:rPr>
                  <a:t>，无论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𝐼𝐼</m:t>
                    </m:r>
                  </m:oMath>
                </a14:m>
                <a:r>
                  <a:rPr 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采取怎样的策略</a:t>
                </a:r>
                <a:endParaRPr lang="en-US" altLang="zh-CN" sz="2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a:t> </a:t>
                </a:r>
                <a14:m>
                  <m:oMath xmlns:m="http://schemas.openxmlformats.org/officeDocument/2006/math">
                    <m:r>
                      <a:rPr lang="en-US" sz="2600" i="1">
                        <a:latin typeface="Cambria Math" panose="02040503050406030204" pitchFamily="18" charset="0"/>
                      </a:rPr>
                      <m:t>𝐼</m:t>
                    </m:r>
                    <m:r>
                      <a:rPr lang="en-US" sz="2600" b="0" i="1" smtClean="0">
                        <a:latin typeface="Cambria Math" panose="02040503050406030204" pitchFamily="18" charset="0"/>
                      </a:rPr>
                      <m:t>𝐼</m:t>
                    </m:r>
                  </m:oMath>
                </a14:m>
                <a:r>
                  <a:rPr lang="en-US" sz="2600" dirty="0"/>
                  <a:t> </a:t>
                </a:r>
                <a:r>
                  <a:rPr lang="zh-CN" altLang="en-US" sz="2600" dirty="0"/>
                  <a:t>有一个混合策略，使得</a:t>
                </a:r>
                <a:r>
                  <a:rPr lang="en-US" altLang="zh-CN" sz="2600" dirty="0"/>
                  <a:t> </a:t>
                </a:r>
                <a14:m>
                  <m:oMath xmlns:m="http://schemas.openxmlformats.org/officeDocument/2006/math">
                    <m:r>
                      <a:rPr lang="en-US" altLang="zh-CN" sz="2600" b="0" i="1" smtClean="0">
                        <a:latin typeface="Cambria Math" panose="02040503050406030204" pitchFamily="18" charset="0"/>
                      </a:rPr>
                      <m:t>𝐼𝐼</m:t>
                    </m:r>
                  </m:oMath>
                </a14:m>
                <a:r>
                  <a:rPr lang="en-US" sz="2600" dirty="0"/>
                  <a:t> </a:t>
                </a:r>
                <a:r>
                  <a:rPr lang="zh-CN" altLang="en-US" sz="2600" dirty="0"/>
                  <a:t>期望最多损失 </a:t>
                </a:r>
                <a14:m>
                  <m:oMath xmlns:m="http://schemas.openxmlformats.org/officeDocument/2006/math">
                    <m:r>
                      <a:rPr lang="en-US" altLang="zh-CN" sz="2600" i="1">
                        <a:latin typeface="Cambria Math" panose="02040503050406030204" pitchFamily="18" charset="0"/>
                      </a:rPr>
                      <m:t>𝑉</m:t>
                    </m:r>
                  </m:oMath>
                </a14:m>
                <a:r>
                  <a:rPr lang="zh-CN" altLang="en-US" sz="2600" dirty="0"/>
                  <a:t>，无论 </a:t>
                </a:r>
                <a14:m>
                  <m:oMath xmlns:m="http://schemas.openxmlformats.org/officeDocument/2006/math">
                    <m:r>
                      <a:rPr lang="en-US" altLang="zh-CN" sz="2600" i="1">
                        <a:latin typeface="Cambria Math" panose="02040503050406030204" pitchFamily="18" charset="0"/>
                      </a:rPr>
                      <m:t>𝐼</m:t>
                    </m:r>
                  </m:oMath>
                </a14:m>
                <a:r>
                  <a:rPr lang="en-US" sz="2600" dirty="0"/>
                  <a:t> </a:t>
                </a:r>
                <a:r>
                  <a:rPr lang="zh-CN" altLang="en-US" sz="2600" dirty="0"/>
                  <a:t>采取怎样的策略</a:t>
                </a:r>
                <a:endParaRPr lang="en-US" sz="2600"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该定理由</a:t>
                </a:r>
                <a:r>
                  <a:rPr lang="zh-CN" altLang="en-US" sz="2400" b="1" dirty="0"/>
                  <a:t>约翰</a:t>
                </a:r>
                <a:r>
                  <a:rPr lang="en-US" altLang="zh-CN" sz="2400" b="1" dirty="0"/>
                  <a:t>·</a:t>
                </a:r>
                <a:r>
                  <a:rPr lang="zh-CN" altLang="en-US" sz="2400" b="1" dirty="0"/>
                  <a:t>冯</a:t>
                </a:r>
                <a:r>
                  <a:rPr lang="en-US" altLang="zh-CN" sz="2400" b="1" dirty="0"/>
                  <a:t>·</a:t>
                </a:r>
                <a:r>
                  <a:rPr lang="zh-CN" altLang="en-US" sz="2400" b="1" dirty="0"/>
                  <a:t>诺伊曼 </a:t>
                </a:r>
                <a:r>
                  <a:rPr lang="en-US" altLang="zh-CN" sz="2400" b="1" dirty="0"/>
                  <a:t>( </a:t>
                </a:r>
                <a:r>
                  <a:rPr lang="en-US" sz="2400" b="1" i="1" dirty="0"/>
                  <a:t>John von Neumann</a:t>
                </a:r>
                <a:r>
                  <a:rPr lang="en-US" altLang="zh-CN" sz="2400" b="1" i="1" dirty="0"/>
                  <a:t> </a:t>
                </a:r>
                <a:r>
                  <a:rPr lang="en-US" altLang="zh-CN" sz="2400" b="1" dirty="0"/>
                  <a:t>) </a:t>
                </a:r>
                <a:r>
                  <a:rPr lang="zh-CN" altLang="en-US" sz="2400" dirty="0"/>
                  <a:t>在 </a:t>
                </a:r>
                <a:r>
                  <a:rPr lang="en-US" altLang="zh-CN" sz="2400" dirty="0"/>
                  <a:t>1928 </a:t>
                </a:r>
                <a:r>
                  <a:rPr lang="zh-CN" altLang="en-US" sz="2400" dirty="0"/>
                  <a:t>年的一篇关于社会博弈论文中证明，这篇论文宣告了博弈论的正式诞生。该定理被称为博弈论的基本原理。冯</a:t>
                </a:r>
                <a:r>
                  <a:rPr lang="en-US" sz="2400" dirty="0"/>
                  <a:t>·</a:t>
                </a:r>
                <a:r>
                  <a:rPr lang="zh-CN" altLang="en-US" sz="2400" dirty="0"/>
                  <a:t>诺依曼也因此被称为博弈论之父</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2084831"/>
                <a:ext cx="10044365" cy="4517987"/>
              </a:xfrm>
              <a:blipFill>
                <a:blip r:embed="rId3"/>
                <a:stretch>
                  <a:fillRect l="-1396" t="-945" r="-850"/>
                </a:stretch>
              </a:blipFill>
            </p:spPr>
            <p:txBody>
              <a:bodyPr/>
              <a:lstStyle/>
              <a:p>
                <a:r>
                  <a:rPr lang="en-US">
                    <a:noFill/>
                  </a:rPr>
                  <a:t> </a:t>
                </a:r>
              </a:p>
            </p:txBody>
          </p:sp>
        </mc:Fallback>
      </mc:AlternateContent>
    </p:spTree>
    <p:extLst>
      <p:ext uri="{BB962C8B-B14F-4D97-AF65-F5344CB8AC3E}">
        <p14:creationId xmlns:p14="http://schemas.microsoft.com/office/powerpoint/2010/main" val="3126320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一个重要的引理</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2084832"/>
                <a:ext cx="9720071" cy="4224528"/>
              </a:xfrm>
            </p:spPr>
            <p:txBody>
              <a:bodyPr>
                <a:normAutofit fontScale="92500" lnSpcReduction="10000"/>
              </a:bodyPr>
              <a:lstStyle/>
              <a:p>
                <a:pPr>
                  <a:buFont typeface="Wingdings" panose="05000000000000000000" pitchFamily="2" charset="2"/>
                  <a:buChar char="v"/>
                </a:pPr>
                <a:r>
                  <a:rPr lang="en-US" dirty="0"/>
                  <a:t> </a:t>
                </a:r>
                <a:r>
                  <a:rPr lang="zh-CN" altLang="en-US" dirty="0"/>
                  <a:t>对于一个有限游戏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en-US" dirty="0"/>
                  <a:t> </a:t>
                </a:r>
                <a:r>
                  <a:rPr lang="zh-CN" altLang="en-US" dirty="0"/>
                  <a:t>，</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 </a:t>
                </a:r>
                <a14:m>
                  <m:oMath xmlns:m="http://schemas.openxmlformats.org/officeDocument/2006/math">
                    <m:r>
                      <a:rPr lang="en-US" altLang="zh-CN" b="0" i="1" smtClean="0">
                        <a:latin typeface="Cambria Math" panose="02040503050406030204" pitchFamily="18" charset="0"/>
                      </a:rPr>
                      <m:t>𝐼</m:t>
                    </m:r>
                  </m:oMath>
                </a14:m>
                <a:r>
                  <a:rPr lang="en-US" dirty="0"/>
                  <a:t> </a:t>
                </a:r>
                <a:r>
                  <a:rPr lang="zh-CN" altLang="en-US" dirty="0"/>
                  <a:t>的一个混合策略可以表示为向量</a:t>
                </a:r>
                <a:endParaRPr lang="en-US" altLang="zh-CN" dirty="0"/>
              </a:p>
              <a:p>
                <a:pPr marL="0" indent="0" algn="ctr">
                  <a:buNone/>
                </a:pPr>
                <a:r>
                  <a:rPr lang="zh-CN" altLang="en-US" dirty="0"/>
                  <a:t>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𝑚</m:t>
                                </m:r>
                              </m:sub>
                            </m:sSub>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=1</m:t>
                        </m:r>
                      </m:e>
                    </m:nary>
                  </m:oMath>
                </a14:m>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𝐼𝐼</m:t>
                    </m:r>
                  </m:oMath>
                </a14:m>
                <a:r>
                  <a:rPr lang="en-US" dirty="0"/>
                  <a:t> </a:t>
                </a:r>
                <a:r>
                  <a:rPr lang="zh-CN" altLang="en-US" dirty="0"/>
                  <a:t>的一个混合策略表示为 </a:t>
                </a:r>
                <a:endParaRPr lang="en-US" altLang="zh-CN" dirty="0"/>
              </a:p>
              <a:p>
                <a:pPr marL="0" indent="0" algn="ctr">
                  <a:buNone/>
                </a:pP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𝑛</m:t>
                                </m:r>
                              </m:sub>
                            </m:sSub>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a:rPr lang="en-US" altLang="zh-CN" i="1">
                            <a:latin typeface="Cambria Math" panose="02040503050406030204" pitchFamily="18" charset="0"/>
                          </a:rPr>
                          <m:t>=1</m:t>
                        </m:r>
                      </m:e>
                    </m:nary>
                  </m:oMath>
                </a14:m>
                <a:r>
                  <a:rPr lang="en-US" dirty="0"/>
                  <a:t>. </a:t>
                </a:r>
              </a:p>
              <a:p>
                <a:pPr marL="0" indent="0">
                  <a:buNone/>
                </a:pPr>
                <a:r>
                  <a:rPr lang="zh-CN" altLang="en-US" dirty="0"/>
                  <a:t> </a:t>
                </a:r>
                <a14:m>
                  <m:oMath xmlns:m="http://schemas.openxmlformats.org/officeDocument/2006/math">
                    <m:r>
                      <a:rPr lang="en-US" altLang="zh-CN" b="0" i="1" smtClean="0">
                        <a:latin typeface="Cambria Math" panose="02040503050406030204" pitchFamily="18" charset="0"/>
                      </a:rPr>
                      <m:t>𝐼</m:t>
                    </m:r>
                  </m:oMath>
                </a14:m>
                <a:r>
                  <a:rPr lang="en-US" dirty="0"/>
                  <a:t> </a:t>
                </a:r>
                <a:r>
                  <a:rPr lang="zh-CN" altLang="en-US" dirty="0"/>
                  <a:t>的收益可以表示为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oMath>
                </a14:m>
                <a:r>
                  <a:rPr lang="en-US" dirty="0"/>
                  <a:t>.</a:t>
                </a:r>
              </a:p>
              <a:p>
                <a:pPr>
                  <a:buFont typeface="Wingdings" panose="05000000000000000000" pitchFamily="2" charset="2"/>
                  <a:buChar char="q"/>
                </a:pPr>
                <a:r>
                  <a:rPr lang="en-US" altLang="zh-CN" dirty="0"/>
                  <a:t> </a:t>
                </a:r>
                <a:r>
                  <a:rPr lang="zh-CN" altLang="en-US" dirty="0"/>
                  <a:t>对于 </a:t>
                </a:r>
                <a14:m>
                  <m:oMath xmlns:m="http://schemas.openxmlformats.org/officeDocument/2006/math">
                    <m:r>
                      <a:rPr lang="en-US" altLang="zh-CN" b="0" i="1" smtClean="0">
                        <a:latin typeface="Cambria Math" panose="02040503050406030204" pitchFamily="18" charset="0"/>
                      </a:rPr>
                      <m:t>𝐼𝐼</m:t>
                    </m:r>
                  </m:oMath>
                </a14:m>
                <a:r>
                  <a:rPr lang="en-US" dirty="0"/>
                  <a:t> </a:t>
                </a:r>
                <a:r>
                  <a:rPr lang="zh-CN" altLang="en-US" dirty="0"/>
                  <a:t>的任意一种混合策略</a:t>
                </a:r>
                <a:r>
                  <a:rPr lang="en-US" altLang="zh-CN" dirty="0"/>
                  <a:t> </a:t>
                </a:r>
                <a14:m>
                  <m:oMath xmlns:m="http://schemas.openxmlformats.org/officeDocument/2006/math">
                    <m:r>
                      <a:rPr lang="en-US" altLang="zh-CN" b="0" i="1" smtClean="0">
                        <a:latin typeface="Cambria Math" panose="02040503050406030204" pitchFamily="18" charset="0"/>
                      </a:rPr>
                      <m:t>𝑞</m:t>
                    </m:r>
                  </m:oMath>
                </a14:m>
                <a:r>
                  <a:rPr lang="en-US" dirty="0"/>
                  <a:t> </a:t>
                </a:r>
                <a:r>
                  <a:rPr lang="zh-CN" altLang="en-US" dirty="0"/>
                  <a:t>，</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𝐼</m:t>
                    </m:r>
                  </m:oMath>
                </a14:m>
                <a:r>
                  <a:rPr lang="zh-CN" altLang="en-US" dirty="0"/>
                  <a:t> 能使得收益最大策略中，一定包括至少一种纯策略。</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2084832"/>
                <a:ext cx="9720071" cy="4224528"/>
              </a:xfrm>
              <a:blipFill>
                <a:blip r:embed="rId3"/>
                <a:stretch>
                  <a:fillRect l="-1443" t="-722" r="-1004"/>
                </a:stretch>
              </a:blipFill>
            </p:spPr>
            <p:txBody>
              <a:bodyPr/>
              <a:lstStyle/>
              <a:p>
                <a:r>
                  <a:rPr lang="en-US">
                    <a:noFill/>
                  </a:rPr>
                  <a:t> </a:t>
                </a:r>
              </a:p>
            </p:txBody>
          </p:sp>
        </mc:Fallback>
      </mc:AlternateContent>
    </p:spTree>
    <p:extLst>
      <p:ext uri="{BB962C8B-B14F-4D97-AF65-F5344CB8AC3E}">
        <p14:creationId xmlns:p14="http://schemas.microsoft.com/office/powerpoint/2010/main" val="941461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矩阵游戏的线性规划模型</a:t>
            </a:r>
            <a:endParaRPr 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1"/>
              </p:nvPr>
            </p:nvSpPr>
            <p:spPr/>
            <p:txBody>
              <a:bodyPr>
                <a:noAutofit/>
              </a:bodyPr>
              <a:lstStyle/>
              <a:p>
                <a:pPr>
                  <a:buFont typeface="Wingdings" panose="05000000000000000000" pitchFamily="2" charset="2"/>
                  <a:buChar char="v"/>
                </a:pPr>
                <a:r>
                  <a:rPr lang="zh-CN" altLang="en-US" dirty="0"/>
                  <a:t>利用极大极小策略的思想和之前的引理，从 </a:t>
                </a:r>
                <a14:m>
                  <m:oMath xmlns:m="http://schemas.openxmlformats.org/officeDocument/2006/math">
                    <m:r>
                      <a:rPr lang="en-US" altLang="zh-CN" b="0" i="1" smtClean="0">
                        <a:latin typeface="Cambria Math" panose="02040503050406030204" pitchFamily="18" charset="0"/>
                      </a:rPr>
                      <m:t>𝐼</m:t>
                    </m:r>
                  </m:oMath>
                </a14:m>
                <a:r>
                  <a:rPr lang="zh-CN" altLang="en-US" dirty="0"/>
                  <a:t> 的视角，可列出以下模型：</a:t>
                </a:r>
                <a:endParaRPr lang="en-US" altLang="zh-CN" dirty="0"/>
              </a:p>
              <a:p>
                <a:pPr marL="0" indent="0">
                  <a:buNone/>
                </a:pPr>
                <a:r>
                  <a:rPr lang="zh-CN" altLang="en-US" dirty="0"/>
                  <a:t>最大化：</a:t>
                </a:r>
                <a:endParaRPr lang="en-US" altLang="zh-CN" dirty="0"/>
              </a:p>
              <a:p>
                <a:pPr marL="0" indent="0" algn="ctr">
                  <a:buNone/>
                </a:pPr>
                <a:r>
                  <a:rPr lang="en-US" sz="2400" dirty="0"/>
                  <a:t> </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min</m:t>
                            </m:r>
                          </m:e>
                          <m:lim>
                            <m:r>
                              <a:rPr lang="en-US" sz="2400" b="0" i="1" smtClean="0">
                                <a:latin typeface="Cambria Math" panose="02040503050406030204" pitchFamily="18" charset="0"/>
                              </a:rPr>
                              <m:t>1≤</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𝑛</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e>
                        </m:nary>
                      </m:e>
                    </m:func>
                  </m:oMath>
                </a14:m>
                <a:endParaRPr lang="en-US" dirty="0"/>
              </a:p>
              <a:p>
                <a:pPr marL="0" indent="0">
                  <a:buNone/>
                </a:pPr>
                <a:r>
                  <a:rPr lang="zh-CN" altLang="en-US" dirty="0"/>
                  <a:t>满足约束：</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=1</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≥0</m:t>
                      </m:r>
                      <m:r>
                        <a:rPr lang="zh-CN" alt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=1,2,…</m:t>
                      </m:r>
                      <m:r>
                        <a:rPr lang="en-US" sz="2400" i="1">
                          <a:latin typeface="Cambria Math" panose="02040503050406030204" pitchFamily="18" charset="0"/>
                        </a:rPr>
                        <m:t>𝑚</m:t>
                      </m:r>
                    </m:oMath>
                  </m:oMathPara>
                </a14:m>
                <a:endParaRPr lang="en-US" sz="2400" dirty="0"/>
              </a:p>
              <a:p>
                <a:pPr marL="0" indent="0">
                  <a:buNone/>
                </a:pPr>
                <a:endParaRPr lang="en-US" sz="2400" dirty="0"/>
              </a:p>
            </p:txBody>
          </p:sp>
        </mc:Choice>
        <mc:Fallback xmlns="">
          <p:sp>
            <p:nvSpPr>
              <p:cNvPr id="4" name="内容占位符 3"/>
              <p:cNvSpPr>
                <a:spLocks noGrp="1" noRot="1" noChangeAspect="1" noMove="1" noResize="1" noEditPoints="1" noAdjustHandles="1" noChangeArrowheads="1" noChangeShapeType="1" noTextEdit="1"/>
              </p:cNvSpPr>
              <p:nvPr>
                <p:ph sz="half" idx="1"/>
              </p:nvPr>
            </p:nvSpPr>
            <p:spPr>
              <a:blipFill>
                <a:blip r:embed="rId3"/>
                <a:stretch>
                  <a:fillRect l="-2564" r="-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内容占位符 4"/>
              <p:cNvSpPr>
                <a:spLocks noGrp="1"/>
              </p:cNvSpPr>
              <p:nvPr>
                <p:ph sz="half" idx="2"/>
              </p:nvPr>
            </p:nvSpPr>
            <p:spPr/>
            <p:txBody>
              <a:bodyPr>
                <a:normAutofit lnSpcReduction="10000"/>
              </a:bodyPr>
              <a:lstStyle/>
              <a:p>
                <a:pPr>
                  <a:buFont typeface="Wingdings" panose="05000000000000000000" pitchFamily="2" charset="2"/>
                  <a:buChar char="v"/>
                </a:pPr>
                <a:r>
                  <a:rPr lang="en-US" dirty="0"/>
                  <a:t> </a:t>
                </a:r>
                <a:r>
                  <a:rPr lang="zh-CN" altLang="en-US" dirty="0"/>
                  <a:t>目标函数不是一个线性函数？可以做个巧妙的转化，新加一个变量</a:t>
                </a:r>
                <a14:m>
                  <m:oMath xmlns:m="http://schemas.openxmlformats.org/officeDocument/2006/math">
                    <m:r>
                      <a:rPr lang="en-US" altLang="zh-CN" b="0" i="1" smtClean="0">
                        <a:latin typeface="Cambria Math" panose="02040503050406030204" pitchFamily="18" charset="0"/>
                      </a:rPr>
                      <m:t>𝑣</m:t>
                    </m:r>
                  </m:oMath>
                </a14:m>
                <a:r>
                  <a:rPr lang="zh-CN" altLang="en-US" dirty="0"/>
                  <a:t>：</a:t>
                </a:r>
                <a:endParaRPr lang="en-US" altLang="zh-CN" dirty="0"/>
              </a:p>
              <a:p>
                <a:pPr marL="0" indent="0">
                  <a:buNone/>
                </a:pPr>
                <a:r>
                  <a:rPr lang="zh-CN" altLang="en-US" dirty="0"/>
                  <a:t>最大化：</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oMath>
                  </m:oMathPara>
                </a14:m>
                <a:endParaRPr lang="en-US" altLang="zh-CN" dirty="0"/>
              </a:p>
              <a:p>
                <a:pPr marL="0" indent="0">
                  <a:buNone/>
                </a:pPr>
                <a:r>
                  <a:rPr lang="zh-CN" altLang="en-US" dirty="0"/>
                  <a:t>满足约束：</a:t>
                </a:r>
                <a:endParaRPr lang="en-US" altLang="zh-CN" dirty="0"/>
              </a:p>
              <a:p>
                <a:pPr marL="0" indent="0" algn="ctr">
                  <a:buNone/>
                </a:pPr>
                <a:r>
                  <a:rPr lang="zh-CN" altLang="en-US" sz="2400" dirty="0"/>
                  <a:t>  </a:t>
                </a:r>
                <a14:m>
                  <m:oMath xmlns:m="http://schemas.openxmlformats.org/officeDocument/2006/math">
                    <m:r>
                      <a:rPr lang="en-US" altLang="zh-CN" sz="2400" i="1" dirty="0">
                        <a:latin typeface="Cambria Math" panose="02040503050406030204" pitchFamily="18" charset="0"/>
                      </a:rPr>
                      <m:t>𝑣</m:t>
                    </m:r>
                    <m:r>
                      <a:rPr lang="en-US" sz="2400" b="0" i="0" smtClean="0">
                        <a:latin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e>
                    </m:nary>
                    <m:r>
                      <a:rPr lang="en-US" sz="2400" i="1">
                        <a:latin typeface="Cambria Math" panose="02040503050406030204" pitchFamily="18" charset="0"/>
                      </a:rPr>
                      <m:t>,</m:t>
                    </m:r>
                    <m:r>
                      <a:rPr lang="en-US" sz="2400" i="1" smtClean="0">
                        <a:latin typeface="Cambria Math" panose="02040503050406030204" pitchFamily="18" charset="0"/>
                      </a:rPr>
                      <m:t>   </m:t>
                    </m:r>
                    <m:r>
                      <a:rPr lang="en-US" sz="2400" b="0" i="1" smtClean="0">
                        <a:latin typeface="Cambria Math" panose="02040503050406030204" pitchFamily="18" charset="0"/>
                      </a:rPr>
                      <m:t>𝑗</m:t>
                    </m:r>
                    <m:r>
                      <a:rPr lang="en-US" sz="2400" i="1">
                        <a:latin typeface="Cambria Math" panose="02040503050406030204" pitchFamily="18" charset="0"/>
                      </a:rPr>
                      <m:t>=1,2,…</m:t>
                    </m:r>
                    <m:r>
                      <a:rPr lang="en-US" sz="2400" b="0" i="1" smtClean="0">
                        <a:latin typeface="Cambria Math" panose="02040503050406030204" pitchFamily="18" charset="0"/>
                      </a:rPr>
                      <m:t>𝑛</m:t>
                    </m:r>
                  </m:oMath>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𝑚</m:t>
                          </m:r>
                        </m:sub>
                      </m:sSub>
                      <m:r>
                        <a:rPr lang="en-US" sz="2400" i="1">
                          <a:latin typeface="Cambria Math" panose="02040503050406030204" pitchFamily="18" charset="0"/>
                        </a:rPr>
                        <m:t>=1</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≥0</m:t>
                      </m:r>
                      <m:r>
                        <a:rPr lang="zh-CN" altLang="en-US" sz="240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=1,2,…</m:t>
                      </m:r>
                      <m:r>
                        <a:rPr lang="en-US" sz="2400" b="0" i="1" smtClean="0">
                          <a:latin typeface="Cambria Math" panose="02040503050406030204" pitchFamily="18" charset="0"/>
                        </a:rPr>
                        <m:t>𝑚</m:t>
                      </m:r>
                    </m:oMath>
                  </m:oMathPara>
                </a14:m>
                <a:endParaRPr lang="en-US" sz="2400" dirty="0"/>
              </a:p>
              <a:p>
                <a:pPr marL="0" indent="0" algn="ctr">
                  <a:buNone/>
                </a:pPr>
                <a:endParaRPr lang="en-US" dirty="0"/>
              </a:p>
              <a:p>
                <a:pPr marL="0" indent="0" algn="ctr">
                  <a:buNone/>
                </a:pPr>
                <a:endParaRPr lang="en-US" dirty="0"/>
              </a:p>
              <a:p>
                <a:pPr marL="0" indent="0">
                  <a:buNone/>
                </a:pPr>
                <a:endParaRPr lang="en-US" altLang="zh-CN" dirty="0"/>
              </a:p>
              <a:p>
                <a:pPr marL="0" indent="0">
                  <a:buNone/>
                </a:pPr>
                <a:endParaRPr lang="en-US" altLang="zh-CN" dirty="0"/>
              </a:p>
              <a:p>
                <a:pPr>
                  <a:buFont typeface="Wingdings" panose="05000000000000000000" pitchFamily="2" charset="2"/>
                  <a:buChar char="v"/>
                </a:pPr>
                <a:endParaRPr lang="en-US" dirty="0"/>
              </a:p>
            </p:txBody>
          </p:sp>
        </mc:Choice>
        <mc:Fallback xmlns="">
          <p:sp>
            <p:nvSpPr>
              <p:cNvPr id="5" name="内容占位符 4"/>
              <p:cNvSpPr>
                <a:spLocks noGrp="1" noRot="1" noChangeAspect="1" noMove="1" noResize="1" noEditPoints="1" noAdjustHandles="1" noChangeArrowheads="1" noChangeShapeType="1" noTextEdit="1"/>
              </p:cNvSpPr>
              <p:nvPr>
                <p:ph sz="half" idx="2"/>
              </p:nvPr>
            </p:nvSpPr>
            <p:spPr>
              <a:blipFill>
                <a:blip r:embed="rId4"/>
                <a:stretch>
                  <a:fillRect l="-2692" t="-606"/>
                </a:stretch>
              </a:blipFill>
            </p:spPr>
            <p:txBody>
              <a:bodyPr/>
              <a:lstStyle/>
              <a:p>
                <a:r>
                  <a:rPr lang="en-US">
                    <a:noFill/>
                  </a:rPr>
                  <a:t> </a:t>
                </a:r>
              </a:p>
            </p:txBody>
          </p:sp>
        </mc:Fallback>
      </mc:AlternateContent>
    </p:spTree>
    <p:extLst>
      <p:ext uri="{BB962C8B-B14F-4D97-AF65-F5344CB8AC3E}">
        <p14:creationId xmlns:p14="http://schemas.microsoft.com/office/powerpoint/2010/main" val="1613764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矩阵游戏的线性规划模型</a:t>
            </a:r>
            <a:endParaRPr 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1"/>
              </p:nvPr>
            </p:nvSpPr>
            <p:spPr/>
            <p:txBody>
              <a:bodyPr>
                <a:noAutofit/>
              </a:bodyPr>
              <a:lstStyle/>
              <a:p>
                <a:pPr>
                  <a:buFont typeface="Wingdings" panose="05000000000000000000" pitchFamily="2" charset="2"/>
                  <a:buChar char="v"/>
                </a:pPr>
                <a:r>
                  <a:rPr lang="en-US" altLang="zh-CN" dirty="0"/>
                  <a:t> </a:t>
                </a:r>
                <a14:m>
                  <m:oMath xmlns:m="http://schemas.openxmlformats.org/officeDocument/2006/math">
                    <m:r>
                      <a:rPr lang="en-US" altLang="zh-CN" b="0" i="1" smtClean="0">
                        <a:latin typeface="Cambria Math" panose="02040503050406030204" pitchFamily="18" charset="0"/>
                      </a:rPr>
                      <m:t>𝐼</m:t>
                    </m:r>
                  </m:oMath>
                </a14:m>
                <a:r>
                  <a:rPr lang="en-US" altLang="zh-CN" dirty="0"/>
                  <a:t> </a:t>
                </a:r>
                <a:r>
                  <a:rPr lang="zh-CN" altLang="en-US" dirty="0"/>
                  <a:t>的视角：</a:t>
                </a:r>
                <a:endParaRPr lang="en-US" altLang="zh-CN" dirty="0"/>
              </a:p>
              <a:p>
                <a:pPr marL="0" indent="0">
                  <a:buNone/>
                </a:pPr>
                <a:r>
                  <a:rPr lang="zh-CN" altLang="en-US" dirty="0"/>
                  <a:t>最大化：</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𝑣</m:t>
                      </m:r>
                    </m:oMath>
                  </m:oMathPara>
                </a14:m>
                <a:endParaRPr lang="en-US" altLang="zh-CN" sz="2400" dirty="0"/>
              </a:p>
              <a:p>
                <a:pPr marL="0" indent="0">
                  <a:buNone/>
                </a:pPr>
                <a:r>
                  <a:rPr lang="zh-CN" altLang="en-US" dirty="0"/>
                  <a:t>满足约束：</a:t>
                </a:r>
                <a:endParaRPr lang="en-US" altLang="zh-CN" dirty="0"/>
              </a:p>
              <a:p>
                <a:pPr marL="0" indent="0" algn="ctr">
                  <a:buNone/>
                </a:pPr>
                <a:r>
                  <a:rPr lang="zh-CN" altLang="en-US" sz="2400" dirty="0"/>
                  <a:t>  </a:t>
                </a:r>
                <a14:m>
                  <m:oMath xmlns:m="http://schemas.openxmlformats.org/officeDocument/2006/math">
                    <m:r>
                      <a:rPr lang="en-US" altLang="zh-CN" sz="2400" i="1" dirty="0">
                        <a:latin typeface="Cambria Math" panose="02040503050406030204" pitchFamily="18" charset="0"/>
                      </a:rPr>
                      <m:t>𝑣</m:t>
                    </m:r>
                    <m:r>
                      <a:rPr lang="en-US" sz="2400">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e>
                    </m:nary>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=1,2,…</m:t>
                    </m:r>
                    <m:r>
                      <a:rPr lang="en-US" sz="2400" i="1">
                        <a:latin typeface="Cambria Math" panose="02040503050406030204" pitchFamily="18" charset="0"/>
                      </a:rPr>
                      <m:t>𝑛</m:t>
                    </m:r>
                  </m:oMath>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𝑚</m:t>
                          </m:r>
                        </m:sub>
                      </m:sSub>
                      <m:r>
                        <a:rPr lang="en-US" sz="2400" i="1">
                          <a:latin typeface="Cambria Math" panose="02040503050406030204" pitchFamily="18" charset="0"/>
                        </a:rPr>
                        <m:t>=1</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≥0</m:t>
                      </m:r>
                      <m:r>
                        <a:rPr lang="zh-CN" alt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=1,2,…</m:t>
                      </m:r>
                      <m:r>
                        <a:rPr lang="en-US" sz="2400" i="1">
                          <a:latin typeface="Cambria Math" panose="02040503050406030204" pitchFamily="18" charset="0"/>
                        </a:rPr>
                        <m:t>𝑚</m:t>
                      </m:r>
                    </m:oMath>
                  </m:oMathPara>
                </a14:m>
                <a:endParaRPr lang="en-US" sz="2400" dirty="0"/>
              </a:p>
              <a:p>
                <a:pPr marL="0" indent="0">
                  <a:buNone/>
                </a:pPr>
                <a:endParaRPr lang="en-US" sz="2400" dirty="0"/>
              </a:p>
            </p:txBody>
          </p:sp>
        </mc:Choice>
        <mc:Fallback xmlns="">
          <p:sp>
            <p:nvSpPr>
              <p:cNvPr id="4" name="内容占位符 3"/>
              <p:cNvSpPr>
                <a:spLocks noGrp="1" noRot="1" noChangeAspect="1" noMove="1" noResize="1" noEditPoints="1" noAdjustHandles="1" noChangeArrowheads="1" noChangeShapeType="1" noTextEdit="1"/>
              </p:cNvSpPr>
              <p:nvPr>
                <p:ph sz="half" idx="1"/>
              </p:nvPr>
            </p:nvSpPr>
            <p:spPr>
              <a:blipFill>
                <a:blip r:embed="rId3"/>
                <a:stretch>
                  <a:fillRect l="-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内容占位符 4"/>
              <p:cNvSpPr>
                <a:spLocks noGrp="1"/>
              </p:cNvSpPr>
              <p:nvPr>
                <p:ph sz="half" idx="2"/>
              </p:nvPr>
            </p:nvSpPr>
            <p:spPr/>
            <p:txBody>
              <a:bodyPr>
                <a:normAutofit/>
              </a:bodyPr>
              <a:lstStyle/>
              <a:p>
                <a:pPr>
                  <a:buFont typeface="Wingdings" panose="05000000000000000000" pitchFamily="2" charset="2"/>
                  <a:buChar char="v"/>
                </a:pPr>
                <a:r>
                  <a:rPr lang="en-US" altLang="zh-CN" dirty="0"/>
                  <a:t> </a:t>
                </a:r>
                <a14:m>
                  <m:oMath xmlns:m="http://schemas.openxmlformats.org/officeDocument/2006/math">
                    <m:r>
                      <a:rPr lang="en-US" altLang="zh-CN" i="1">
                        <a:latin typeface="Cambria Math" panose="02040503050406030204" pitchFamily="18" charset="0"/>
                      </a:rPr>
                      <m:t>𝐼</m:t>
                    </m:r>
                    <m:r>
                      <a:rPr lang="en-US" altLang="zh-CN" b="0" i="1" smtClean="0">
                        <a:latin typeface="Cambria Math" panose="02040503050406030204" pitchFamily="18" charset="0"/>
                      </a:rPr>
                      <m:t>𝐼</m:t>
                    </m:r>
                  </m:oMath>
                </a14:m>
                <a:r>
                  <a:rPr lang="en-US" altLang="zh-CN" dirty="0"/>
                  <a:t> </a:t>
                </a:r>
                <a:r>
                  <a:rPr lang="zh-CN" altLang="en-US" dirty="0"/>
                  <a:t>的视角：</a:t>
                </a:r>
                <a:endParaRPr lang="en-US" altLang="zh-CN" dirty="0"/>
              </a:p>
              <a:p>
                <a:pPr marL="0" indent="0">
                  <a:buNone/>
                </a:pPr>
                <a:r>
                  <a:rPr lang="zh-CN" altLang="en-US" dirty="0"/>
                  <a:t>最小化：</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𝑣</m:t>
                      </m:r>
                    </m:oMath>
                  </m:oMathPara>
                </a14:m>
                <a:endParaRPr lang="en-US" altLang="zh-CN" sz="2400" dirty="0"/>
              </a:p>
              <a:p>
                <a:pPr marL="0" indent="0">
                  <a:buNone/>
                </a:pPr>
                <a:r>
                  <a:rPr lang="zh-CN" altLang="en-US" dirty="0"/>
                  <a:t>满足约束：</a:t>
                </a:r>
                <a:endParaRPr lang="en-US" altLang="zh-CN" dirty="0"/>
              </a:p>
              <a:p>
                <a:pPr marL="0" indent="0" algn="ctr">
                  <a:buNone/>
                </a:pPr>
                <a:r>
                  <a:rPr lang="zh-CN" altLang="en-US" sz="2400" dirty="0"/>
                  <a:t>  </a:t>
                </a:r>
                <a14:m>
                  <m:oMath xmlns:m="http://schemas.openxmlformats.org/officeDocument/2006/math">
                    <m:r>
                      <a:rPr lang="en-US" altLang="zh-CN" sz="2400" i="1" dirty="0">
                        <a:latin typeface="Cambria Math" panose="02040503050406030204" pitchFamily="18" charset="0"/>
                      </a:rPr>
                      <m:t>𝑣</m:t>
                    </m:r>
                    <m:r>
                      <a:rPr lang="en-US" altLang="zh-CN" sz="2400" b="0" i="0" dirty="0" smtClean="0">
                        <a:latin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e>
                    </m:nary>
                    <m:r>
                      <a:rPr lang="en-US" sz="2400" i="1">
                        <a:latin typeface="Cambria Math" panose="02040503050406030204" pitchFamily="18" charset="0"/>
                      </a:rPr>
                      <m:t>,   </m:t>
                    </m:r>
                    <m:r>
                      <a:rPr lang="en-US" sz="2400" b="0" i="1" smtClean="0">
                        <a:latin typeface="Cambria Math" panose="02040503050406030204" pitchFamily="18" charset="0"/>
                      </a:rPr>
                      <m:t>𝑖</m:t>
                    </m:r>
                    <m:r>
                      <a:rPr lang="en-US" sz="2400" i="1">
                        <a:latin typeface="Cambria Math" panose="02040503050406030204" pitchFamily="18" charset="0"/>
                      </a:rPr>
                      <m:t>=1,2,…</m:t>
                    </m:r>
                    <m:r>
                      <a:rPr lang="en-US" sz="2400" b="0" i="1" smtClean="0">
                        <a:latin typeface="Cambria Math" panose="02040503050406030204" pitchFamily="18" charset="0"/>
                      </a:rPr>
                      <m:t>𝑚</m:t>
                    </m:r>
                  </m:oMath>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𝑞</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𝑞</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𝑛</m:t>
                          </m:r>
                        </m:sub>
                      </m:sSub>
                      <m:r>
                        <a:rPr lang="en-US" sz="2400" i="1">
                          <a:latin typeface="Cambria Math" panose="02040503050406030204" pitchFamily="18" charset="0"/>
                        </a:rPr>
                        <m:t>=1</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𝑗</m:t>
                          </m:r>
                        </m:sub>
                      </m:sSub>
                      <m:r>
                        <a:rPr lang="en-US" sz="2400" i="1">
                          <a:latin typeface="Cambria Math" panose="02040503050406030204" pitchFamily="18" charset="0"/>
                        </a:rPr>
                        <m:t>≥0</m:t>
                      </m:r>
                      <m:r>
                        <a:rPr lang="zh-CN" alt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=1,2,…</m:t>
                      </m:r>
                      <m:r>
                        <a:rPr lang="en-US" sz="2400" b="0" i="1" smtClean="0">
                          <a:latin typeface="Cambria Math" panose="02040503050406030204" pitchFamily="18" charset="0"/>
                        </a:rPr>
                        <m:t>𝑛</m:t>
                      </m:r>
                    </m:oMath>
                  </m:oMathPara>
                </a14:m>
                <a:endParaRPr lang="en-US" sz="2400" dirty="0"/>
              </a:p>
              <a:p>
                <a:pPr marL="0" indent="0">
                  <a:buNone/>
                </a:pPr>
                <a:endParaRPr lang="en-US" sz="2800" dirty="0"/>
              </a:p>
            </p:txBody>
          </p:sp>
        </mc:Choice>
        <mc:Fallback xmlns="">
          <p:sp>
            <p:nvSpPr>
              <p:cNvPr id="5" name="内容占位符 4"/>
              <p:cNvSpPr>
                <a:spLocks noGrp="1" noRot="1" noChangeAspect="1" noMove="1" noResize="1" noEditPoints="1" noAdjustHandles="1" noChangeArrowheads="1" noChangeShapeType="1" noTextEdit="1"/>
              </p:cNvSpPr>
              <p:nvPr>
                <p:ph sz="half" idx="2"/>
              </p:nvPr>
            </p:nvSpPr>
            <p:spPr>
              <a:blipFill>
                <a:blip r:embed="rId4"/>
                <a:stretch>
                  <a:fillRect l="-2692"/>
                </a:stretch>
              </a:blipFill>
            </p:spPr>
            <p:txBody>
              <a:bodyPr/>
              <a:lstStyle/>
              <a:p>
                <a:r>
                  <a:rPr lang="en-US">
                    <a:noFill/>
                  </a:rPr>
                  <a:t> </a:t>
                </a:r>
              </a:p>
            </p:txBody>
          </p:sp>
        </mc:Fallback>
      </mc:AlternateContent>
    </p:spTree>
    <p:extLst>
      <p:ext uri="{BB962C8B-B14F-4D97-AF65-F5344CB8AC3E}">
        <p14:creationId xmlns:p14="http://schemas.microsoft.com/office/powerpoint/2010/main" val="26725427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矩阵游戏的线性规划模型</a:t>
            </a:r>
            <a:endParaRPr 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Autofit/>
              </a:bodyPr>
              <a:lstStyle/>
              <a:p>
                <a:pPr>
                  <a:buFont typeface="Wingdings" panose="05000000000000000000" pitchFamily="2" charset="2"/>
                  <a:buChar char="v"/>
                </a:pPr>
                <a:r>
                  <a:rPr lang="zh-CN" altLang="en-US" dirty="0"/>
                  <a:t> 可以发现从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𝐼𝐼</m:t>
                    </m:r>
                  </m:oMath>
                </a14:m>
                <a:r>
                  <a:rPr lang="en-US" dirty="0"/>
                  <a:t> </a:t>
                </a:r>
                <a:r>
                  <a:rPr lang="zh-CN" altLang="en-US" dirty="0"/>
                  <a:t>两个视角列出的线性规划模型是对偶的，利用线性规划对偶性，我们就证明了 </a:t>
                </a:r>
                <a:r>
                  <a:rPr lang="en-US" altLang="zh-CN" i="1" dirty="0"/>
                  <a:t>Minimax Theorem </a:t>
                </a:r>
                <a:r>
                  <a:rPr lang="zh-CN" altLang="en-US" dirty="0"/>
                  <a:t>！</a:t>
                </a:r>
                <a:endParaRPr lang="en-US" altLang="zh-CN"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zh-CN" altLang="en-US" dirty="0"/>
                  <a:t>对于矩阵游戏</a:t>
                </a:r>
                <a:r>
                  <a:rPr lang="zh-CN" altLang="en-US"/>
                  <a:t>，现在有了</a:t>
                </a:r>
                <a:r>
                  <a:rPr lang="zh-CN" altLang="en-US" dirty="0"/>
                  <a:t>一个完美的解决方案！</a:t>
                </a:r>
                <a:endParaRPr 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3"/>
                <a:stretch>
                  <a:fillRect l="-1568" t="-152"/>
                </a:stretch>
              </a:blipFill>
            </p:spPr>
            <p:txBody>
              <a:bodyPr/>
              <a:lstStyle/>
              <a:p>
                <a:r>
                  <a:rPr lang="en-US">
                    <a:noFill/>
                  </a:rPr>
                  <a:t> </a:t>
                </a:r>
              </a:p>
            </p:txBody>
          </p:sp>
        </mc:Fallback>
      </mc:AlternateContent>
    </p:spTree>
    <p:extLst>
      <p:ext uri="{BB962C8B-B14F-4D97-AF65-F5344CB8AC3E}">
        <p14:creationId xmlns:p14="http://schemas.microsoft.com/office/powerpoint/2010/main" val="1944000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 </a:t>
            </a:r>
            <a:r>
              <a:rPr lang="zh-CN" altLang="en-US" dirty="0"/>
              <a:t>双矩阵游戏</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v"/>
                </a:pPr>
                <a:r>
                  <a:rPr lang="en-US" dirty="0"/>
                  <a:t> </a:t>
                </a:r>
                <a:r>
                  <a:rPr lang="zh-CN" altLang="en-US" dirty="0"/>
                  <a:t>两人零和博弈的一个简单扩展，就是两人非零和博弈，这类博弈在实际生活中也经常出现。</a:t>
                </a:r>
                <a:endParaRPr lang="en-US" altLang="zh-CN"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zh-CN" altLang="en-US" dirty="0"/>
                  <a:t>这里不再给形式的定义了，可以简单的理解为零和博弈中的矩阵 </a:t>
                </a:r>
                <a14:m>
                  <m:oMath xmlns:m="http://schemas.openxmlformats.org/officeDocument/2006/math">
                    <m:r>
                      <a:rPr lang="en-US" altLang="zh-CN" b="0" i="1" smtClean="0">
                        <a:latin typeface="Cambria Math" panose="02040503050406030204" pitchFamily="18" charset="0"/>
                      </a:rPr>
                      <m:t>𝐴</m:t>
                    </m:r>
                  </m:oMath>
                </a14:m>
                <a:r>
                  <a:rPr lang="en-US" dirty="0"/>
                  <a:t> </a:t>
                </a:r>
                <a:r>
                  <a:rPr lang="zh-CN" altLang="en-US" dirty="0"/>
                  <a:t>，变成两个矩阵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en-US" dirty="0"/>
                  <a:t> </a:t>
                </a:r>
                <a:r>
                  <a:rPr lang="zh-CN" altLang="en-US"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𝐵</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oMath>
                </a14:m>
                <a:r>
                  <a:rPr lang="en-US" dirty="0"/>
                  <a:t> </a:t>
                </a:r>
                <a:r>
                  <a:rPr lang="zh-CN" altLang="en-US" dirty="0"/>
                  <a:t>分别表示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𝐼𝐼</m:t>
                    </m:r>
                  </m:oMath>
                </a14:m>
                <a:r>
                  <a:rPr lang="en-US" dirty="0"/>
                  <a:t> </a:t>
                </a:r>
                <a:r>
                  <a:rPr lang="zh-CN" altLang="en-US" dirty="0"/>
                  <a:t>的收益。</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68" t="-152"/>
                </a:stretch>
              </a:blipFill>
            </p:spPr>
            <p:txBody>
              <a:bodyPr/>
              <a:lstStyle/>
              <a:p>
                <a:r>
                  <a:rPr lang="en-US">
                    <a:noFill/>
                  </a:rPr>
                  <a:t> </a:t>
                </a:r>
              </a:p>
            </p:txBody>
          </p:sp>
        </mc:Fallback>
      </mc:AlternateContent>
    </p:spTree>
    <p:extLst>
      <p:ext uri="{BB962C8B-B14F-4D97-AF65-F5344CB8AC3E}">
        <p14:creationId xmlns:p14="http://schemas.microsoft.com/office/powerpoint/2010/main" val="3314959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囚徒困境</a:t>
            </a:r>
            <a:endParaRPr lang="en-US" dirty="0"/>
          </a:p>
        </p:txBody>
      </p:sp>
      <p:sp>
        <p:nvSpPr>
          <p:cNvPr id="3" name="内容占位符 2"/>
          <p:cNvSpPr>
            <a:spLocks noGrp="1"/>
          </p:cNvSpPr>
          <p:nvPr>
            <p:ph sz="half" idx="1"/>
          </p:nvPr>
        </p:nvSpPr>
        <p:spPr/>
        <p:txBody>
          <a:bodyPr>
            <a:normAutofit/>
          </a:bodyPr>
          <a:lstStyle/>
          <a:p>
            <a:pPr>
              <a:buFont typeface="Wingdings" panose="05000000000000000000" pitchFamily="2" charset="2"/>
              <a:buChar char="v"/>
            </a:pPr>
            <a:r>
              <a:rPr lang="en-US" dirty="0"/>
              <a:t> </a:t>
            </a:r>
            <a:r>
              <a:rPr lang="zh-CN" altLang="en-US" dirty="0"/>
              <a:t>两个共谋犯罪的人被关入监狱，不能互相沟通情况。</a:t>
            </a:r>
            <a:endParaRPr lang="en-US" altLang="zh-CN" dirty="0"/>
          </a:p>
          <a:p>
            <a:pPr>
              <a:buFont typeface="Wingdings" panose="05000000000000000000" pitchFamily="2" charset="2"/>
              <a:buChar char="v"/>
            </a:pPr>
            <a:r>
              <a:rPr lang="zh-CN" altLang="en-US" dirty="0"/>
              <a:t>如果两个人都不揭发对方，则由于证据不确定，每个人都坐牢一年；若一人揭发，而另一人沉默，则揭发者因为立功而立即获释，沉默者因不合作而入狱四年；若互相揭发，则因证据确实，二者都判刑三年</a:t>
            </a:r>
            <a:endParaRPr lang="en-US" dirty="0"/>
          </a:p>
        </p:txBody>
      </p:sp>
      <p:pic>
        <p:nvPicPr>
          <p:cNvPr id="6" name="内容占位符 5"/>
          <p:cNvPicPr>
            <a:picLocks noGrp="1" noChangeAspect="1"/>
          </p:cNvPicPr>
          <p:nvPr>
            <p:ph sz="half" idx="2"/>
          </p:nvPr>
        </p:nvPicPr>
        <p:blipFill>
          <a:blip r:embed="rId3"/>
          <a:stretch>
            <a:fillRect/>
          </a:stretch>
        </p:blipFill>
        <p:spPr>
          <a:xfrm>
            <a:off x="5919798" y="3009013"/>
            <a:ext cx="5680324" cy="1772984"/>
          </a:xfrm>
        </p:spPr>
      </p:pic>
    </p:spTree>
    <p:extLst>
      <p:ext uri="{BB962C8B-B14F-4D97-AF65-F5344CB8AC3E}">
        <p14:creationId xmlns:p14="http://schemas.microsoft.com/office/powerpoint/2010/main" val="2634374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纳什均衡</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q"/>
                </a:pPr>
                <a:r>
                  <a:rPr lang="zh-CN" altLang="en-US" dirty="0"/>
                  <a:t> 纳什均衡 </a:t>
                </a:r>
                <a:r>
                  <a:rPr lang="en-US" altLang="zh-CN" b="1" dirty="0"/>
                  <a:t>(</a:t>
                </a:r>
                <a:r>
                  <a:rPr lang="en-US" altLang="zh-CN" dirty="0"/>
                  <a:t> </a:t>
                </a:r>
                <a:r>
                  <a:rPr lang="en-US" b="1" i="1" dirty="0"/>
                  <a:t>Nash equilibria </a:t>
                </a:r>
                <a:r>
                  <a:rPr lang="en-US" b="1" dirty="0"/>
                  <a:t>)</a:t>
                </a:r>
                <a:r>
                  <a:rPr lang="zh-CN" altLang="en-US" b="1" dirty="0"/>
                  <a:t>：</a:t>
                </a:r>
                <a:r>
                  <a:rPr lang="zh-CN" altLang="en-US" dirty="0"/>
                  <a:t>任何表示成正则表示</a:t>
                </a:r>
                <a:r>
                  <a:rPr lang="en-US" altLang="zh-CN" dirty="0"/>
                  <a:t> ( </a:t>
                </a:r>
                <a:r>
                  <a:rPr lang="en-US" altLang="zh-CN" i="1" dirty="0"/>
                  <a:t>strategic form </a:t>
                </a:r>
                <a:r>
                  <a:rPr lang="en-US" altLang="zh-CN" dirty="0"/>
                  <a:t>) </a:t>
                </a:r>
                <a:r>
                  <a:rPr lang="zh-CN" altLang="en-US" dirty="0"/>
                  <a:t>的有限 </a:t>
                </a:r>
                <a14:m>
                  <m:oMath xmlns:m="http://schemas.openxmlformats.org/officeDocument/2006/math">
                    <m:r>
                      <a:rPr lang="en-US" altLang="zh-CN" b="0" i="1" smtClean="0">
                        <a:latin typeface="Cambria Math" panose="02040503050406030204" pitchFamily="18" charset="0"/>
                      </a:rPr>
                      <m:t>𝑛</m:t>
                    </m:r>
                  </m:oMath>
                </a14:m>
                <a:r>
                  <a:rPr lang="en-US" dirty="0"/>
                  <a:t> </a:t>
                </a:r>
                <a:r>
                  <a:rPr lang="zh-CN" altLang="en-US" dirty="0"/>
                  <a:t>人游戏，都至少有一个策略平衡点</a:t>
                </a:r>
                <a:endParaRPr lang="en-US" altLang="zh-CN" dirty="0"/>
              </a:p>
              <a:p>
                <a:pPr>
                  <a:buFont typeface="Wingdings" panose="05000000000000000000" pitchFamily="2" charset="2"/>
                  <a:buChar char="q"/>
                </a:pPr>
                <a:endParaRPr lang="en-US" altLang="zh-CN" dirty="0"/>
              </a:p>
              <a:p>
                <a:pPr>
                  <a:buFont typeface="Wingdings" panose="05000000000000000000" pitchFamily="2" charset="2"/>
                  <a:buChar char="v"/>
                </a:pPr>
                <a:r>
                  <a:rPr lang="en-US" altLang="zh-CN" dirty="0"/>
                  <a:t> 1951 </a:t>
                </a:r>
                <a:r>
                  <a:rPr lang="zh-CN" altLang="en-US" dirty="0"/>
                  <a:t>年首次被 </a:t>
                </a:r>
                <a:r>
                  <a:rPr lang="en-US" dirty="0"/>
                  <a:t>John Nash </a:t>
                </a:r>
                <a:r>
                  <a:rPr lang="zh-CN" altLang="en-US" dirty="0"/>
                  <a:t>提出，是 </a:t>
                </a:r>
                <a:r>
                  <a:rPr lang="en-US" altLang="zh-CN" i="1" dirty="0"/>
                  <a:t>M</a:t>
                </a:r>
                <a:r>
                  <a:rPr lang="en-US" i="1" dirty="0"/>
                  <a:t>inimax Theorem </a:t>
                </a:r>
                <a:r>
                  <a:rPr lang="zh-CN" altLang="en-US" dirty="0"/>
                  <a:t>的推广</a:t>
                </a:r>
                <a:endParaRPr lang="en-US" altLang="zh-CN" i="1" dirty="0"/>
              </a:p>
              <a:p>
                <a:pPr>
                  <a:buFont typeface="Wingdings" panose="05000000000000000000" pitchFamily="2" charset="2"/>
                  <a:buChar char="q"/>
                </a:pPr>
                <a:endParaRPr lang="en-US" dirty="0"/>
              </a:p>
              <a:p>
                <a:pPr>
                  <a:buFont typeface="Wingdings" panose="05000000000000000000" pitchFamily="2" charset="2"/>
                  <a:buChar char="v"/>
                </a:pPr>
                <a:r>
                  <a:rPr lang="en-US" dirty="0"/>
                  <a:t> </a:t>
                </a:r>
                <a:r>
                  <a:rPr lang="zh-CN" altLang="en-US" dirty="0"/>
                  <a:t>找平衡点是一个非常困难的问题，目前没有好的算法</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68" t="-455" r="-1066"/>
                </a:stretch>
              </a:blipFill>
            </p:spPr>
            <p:txBody>
              <a:bodyPr/>
              <a:lstStyle/>
              <a:p>
                <a:r>
                  <a:rPr lang="en-US">
                    <a:noFill/>
                  </a:rPr>
                  <a:t> </a:t>
                </a:r>
              </a:p>
            </p:txBody>
          </p:sp>
        </mc:Fallback>
      </mc:AlternateContent>
    </p:spTree>
    <p:extLst>
      <p:ext uri="{BB962C8B-B14F-4D97-AF65-F5344CB8AC3E}">
        <p14:creationId xmlns:p14="http://schemas.microsoft.com/office/powerpoint/2010/main" val="87515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r="7176" b="-3"/>
          <a:stretch/>
        </p:blipFill>
        <p:spPr>
          <a:xfrm>
            <a:off x="6822830" y="2286402"/>
            <a:ext cx="4526278" cy="4023360"/>
          </a:xfrm>
          <a:prstGeom prst="rect">
            <a:avLst/>
          </a:prstGeom>
        </p:spPr>
      </p:pic>
      <p:sp>
        <p:nvSpPr>
          <p:cNvPr id="2" name="标题 1"/>
          <p:cNvSpPr>
            <a:spLocks noGrp="1"/>
          </p:cNvSpPr>
          <p:nvPr>
            <p:ph type="title"/>
          </p:nvPr>
        </p:nvSpPr>
        <p:spPr>
          <a:xfrm>
            <a:off x="1024128" y="585216"/>
            <a:ext cx="9720072" cy="1499616"/>
          </a:xfrm>
        </p:spPr>
        <p:txBody>
          <a:bodyPr>
            <a:normAutofit/>
          </a:bodyPr>
          <a:lstStyle/>
          <a:p>
            <a:r>
              <a:rPr lang="zh-CN" altLang="en-US" dirty="0"/>
              <a:t>两个变量线性规划的高中解法</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4448" y="1994598"/>
                <a:ext cx="5767754" cy="4516734"/>
              </a:xfrm>
            </p:spPr>
            <p:txBody>
              <a:bodyPr>
                <a:noAutofit/>
              </a:bodyPr>
              <a:lstStyle/>
              <a:p>
                <a:pPr marL="0" indent="0">
                  <a:buNone/>
                </a:pPr>
                <a:r>
                  <a:rPr lang="zh-CN" altLang="en-US" sz="2400" dirty="0"/>
                  <a:t>高中课本上讲过一种很直观的解决两个变量线性规划问题的解法。右图为例</a:t>
                </a:r>
                <a:r>
                  <a:rPr lang="en-US" altLang="zh-CN" sz="2400" dirty="0"/>
                  <a:t>1</a:t>
                </a:r>
                <a:r>
                  <a:rPr lang="zh-CN" altLang="en-US" sz="2400" dirty="0"/>
                  <a:t>的图解</a:t>
                </a:r>
                <a:endParaRPr lang="en-US" sz="2400" dirty="0"/>
              </a:p>
              <a:p>
                <a:pPr marL="0" indent="0">
                  <a:buNone/>
                </a:pPr>
                <a:r>
                  <a:rPr lang="zh-CN" altLang="en-US" sz="2400" dirty="0"/>
                  <a:t>此做法在高维空间后就不好操作了，我们仍可以推测出</a:t>
                </a:r>
                <a:r>
                  <a:rPr lang="en-US" altLang="zh-CN" sz="2400" dirty="0"/>
                  <a:t>  </a:t>
                </a:r>
                <a14:m>
                  <m:oMath xmlns:m="http://schemas.openxmlformats.org/officeDocument/2006/math">
                    <m:r>
                      <a:rPr lang="en-US" altLang="zh-CN" sz="2400" b="0" i="1" smtClean="0">
                        <a:latin typeface="Cambria Math" panose="02040503050406030204" pitchFamily="18" charset="0"/>
                      </a:rPr>
                      <m:t>𝑛</m:t>
                    </m:r>
                  </m:oMath>
                </a14:m>
                <a:r>
                  <a:rPr lang="en-US" sz="2400" dirty="0"/>
                  <a:t> </a:t>
                </a:r>
                <a:r>
                  <a:rPr lang="zh-CN" altLang="en-US" sz="2400" dirty="0"/>
                  <a:t>维空间中：一组约束表达一个半空间，所有半空间交集为一个凸集，将这个可行区域称为</a:t>
                </a:r>
                <a:r>
                  <a:rPr lang="zh-CN" altLang="en-US" sz="2400" b="1" dirty="0"/>
                  <a:t>单纯形。</a:t>
                </a:r>
                <a:endParaRPr lang="en-US" altLang="zh-CN" sz="2400" b="1" dirty="0"/>
              </a:p>
              <a:p>
                <a:pPr marL="0" indent="0">
                  <a:buNone/>
                </a:pPr>
                <a:r>
                  <a:rPr lang="zh-CN" altLang="en-US" sz="2400" dirty="0"/>
                  <a:t>目标函数取某固定值 </a:t>
                </a:r>
                <a14:m>
                  <m:oMath xmlns:m="http://schemas.openxmlformats.org/officeDocument/2006/math">
                    <m:r>
                      <a:rPr lang="en-US" altLang="zh-CN" sz="2400" b="0" i="1" smtClean="0">
                        <a:latin typeface="Cambria Math" panose="02040503050406030204" pitchFamily="18" charset="0"/>
                      </a:rPr>
                      <m:t>𝑧</m:t>
                    </m:r>
                  </m:oMath>
                </a14:m>
                <a:r>
                  <a:rPr lang="en-US" altLang="zh-CN" sz="2400" dirty="0"/>
                  <a:t> </a:t>
                </a:r>
                <a:r>
                  <a:rPr lang="zh-CN" altLang="en-US" sz="2400" dirty="0"/>
                  <a:t>的区域为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r>
                  <a:rPr lang="en-US" sz="2400" dirty="0"/>
                  <a:t> </a:t>
                </a:r>
                <a:r>
                  <a:rPr lang="zh-CN" altLang="en-US" sz="2400" dirty="0"/>
                  <a:t>维超平面。若该超平面与单纯形交集不为空，则存在目标值为 </a:t>
                </a:r>
                <a14:m>
                  <m:oMath xmlns:m="http://schemas.openxmlformats.org/officeDocument/2006/math">
                    <m:r>
                      <a:rPr lang="en-US" altLang="zh-CN" sz="2400" b="0" i="1" smtClean="0">
                        <a:latin typeface="Cambria Math" panose="02040503050406030204" pitchFamily="18" charset="0"/>
                      </a:rPr>
                      <m:t>𝑧</m:t>
                    </m:r>
                  </m:oMath>
                </a14:m>
                <a:r>
                  <a:rPr lang="en-US" sz="2400" dirty="0"/>
                  <a:t> </a:t>
                </a:r>
                <a:r>
                  <a:rPr lang="zh-CN" altLang="en-US" sz="2400" dirty="0"/>
                  <a:t>的可行解。</a:t>
                </a:r>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4448" y="1994598"/>
                <a:ext cx="5767754" cy="4516734"/>
              </a:xfrm>
              <a:blipFill>
                <a:blip r:embed="rId4"/>
                <a:stretch>
                  <a:fillRect l="-2431" r="-4440"/>
                </a:stretch>
              </a:blipFill>
            </p:spPr>
            <p:txBody>
              <a:bodyPr/>
              <a:lstStyle/>
              <a:p>
                <a:r>
                  <a:rPr lang="en-US">
                    <a:noFill/>
                  </a:rPr>
                  <a:t> </a:t>
                </a:r>
              </a:p>
            </p:txBody>
          </p:sp>
        </mc:Fallback>
      </mc:AlternateContent>
    </p:spTree>
    <p:extLst>
      <p:ext uri="{BB962C8B-B14F-4D97-AF65-F5344CB8AC3E}">
        <p14:creationId xmlns:p14="http://schemas.microsoft.com/office/powerpoint/2010/main" val="3910160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提问环节</a:t>
            </a:r>
            <a:endParaRPr lang="en-US" dirty="0"/>
          </a:p>
        </p:txBody>
      </p:sp>
      <p:sp>
        <p:nvSpPr>
          <p:cNvPr id="3" name="内容占位符 2"/>
          <p:cNvSpPr>
            <a:spLocks noGrp="1"/>
          </p:cNvSpPr>
          <p:nvPr>
            <p:ph sz="half" idx="1"/>
          </p:nvPr>
        </p:nvSpPr>
        <p:spPr>
          <a:xfrm>
            <a:off x="1024128" y="2286000"/>
            <a:ext cx="5078960" cy="4023360"/>
          </a:xfrm>
        </p:spPr>
        <p:txBody>
          <a:bodyPr>
            <a:normAutofit fontScale="92500" lnSpcReduction="20000"/>
          </a:bodyPr>
          <a:lstStyle/>
          <a:p>
            <a:pPr>
              <a:buFont typeface="Wingdings" panose="05000000000000000000" pitchFamily="2" charset="2"/>
              <a:buChar char="Ø"/>
            </a:pPr>
            <a:r>
              <a:rPr lang="zh-CN" altLang="en-US" sz="2600" dirty="0"/>
              <a:t> 欢迎与我联系交流，右边是我的联系方式，或者</a:t>
            </a:r>
            <a:endParaRPr lang="en-US" altLang="zh-CN" sz="2600" dirty="0"/>
          </a:p>
          <a:p>
            <a:pPr marL="0" indent="0">
              <a:buNone/>
            </a:pPr>
            <a:r>
              <a:rPr lang="en-US" sz="2600" dirty="0">
                <a:latin typeface="Times New Roman" panose="02020603050405020304" pitchFamily="18" charset="0"/>
                <a:cs typeface="Times New Roman" panose="02020603050405020304" pitchFamily="18" charset="0"/>
              </a:rPr>
              <a:t>  QQ : 1360230697</a:t>
            </a:r>
          </a:p>
          <a:p>
            <a:pPr marL="0" indent="0">
              <a:buNone/>
            </a:pPr>
            <a:r>
              <a:rPr lang="zh-CN" altLang="en-US" sz="2600" dirty="0">
                <a:latin typeface="Times New Roman" panose="02020603050405020304" pitchFamily="18" charset="0"/>
                <a:cs typeface="Times New Roman" panose="02020603050405020304" pitchFamily="18" charset="0"/>
              </a:rPr>
              <a:t>  邮箱：</a:t>
            </a:r>
            <a:r>
              <a:rPr lang="en-US" sz="2600" dirty="0">
                <a:latin typeface="Times New Roman" panose="02020603050405020304" pitchFamily="18" charset="0"/>
                <a:cs typeface="Times New Roman" panose="02020603050405020304" pitchFamily="18" charset="0"/>
              </a:rPr>
              <a:t>1360230697@qq.com</a:t>
            </a:r>
          </a:p>
          <a:p>
            <a:pPr marL="0" indent="0">
              <a:buNone/>
            </a:pPr>
            <a:endParaRPr lang="en-US" sz="2600" dirty="0"/>
          </a:p>
          <a:p>
            <a:pPr>
              <a:buFont typeface="Wingdings" panose="05000000000000000000" pitchFamily="2" charset="2"/>
              <a:buChar char="Ø"/>
            </a:pPr>
            <a:r>
              <a:rPr lang="en-US" sz="2600" dirty="0"/>
              <a:t> </a:t>
            </a:r>
            <a:r>
              <a:rPr lang="en-US" sz="2600" dirty="0">
                <a:latin typeface="Times New Roman" panose="02020603050405020304" pitchFamily="18" charset="0"/>
                <a:cs typeface="Times New Roman" panose="02020603050405020304" pitchFamily="18" charset="0"/>
              </a:rPr>
              <a:t>PS: </a:t>
            </a:r>
            <a:r>
              <a:rPr lang="zh-CN" altLang="en-US" sz="2600" dirty="0"/>
              <a:t>目前这部分博弈内容题目不多，所以我考虑往各类比赛平台上投一些这类题目。</a:t>
            </a:r>
            <a:endParaRPr lang="en-US" altLang="zh-CN" sz="2600" dirty="0"/>
          </a:p>
          <a:p>
            <a:pPr>
              <a:buFont typeface="Wingdings" panose="05000000000000000000" pitchFamily="2" charset="2"/>
              <a:buChar char="Ø"/>
            </a:pPr>
            <a:endParaRPr lang="en-US" dirty="0"/>
          </a:p>
        </p:txBody>
      </p:sp>
      <p:pic>
        <p:nvPicPr>
          <p:cNvPr id="6" name="内容占位符 5" descr="图片包含 文字, 纵横字谜&#10;&#10;已生成极高可信度的说明"/>
          <p:cNvPicPr>
            <a:picLocks noGrp="1" noChangeAspect="1"/>
          </p:cNvPicPr>
          <p:nvPr>
            <p:ph sz="half" idx="2"/>
          </p:nvPr>
        </p:nvPicPr>
        <p:blipFill>
          <a:blip r:embed="rId3"/>
          <a:stretch>
            <a:fillRect/>
          </a:stretch>
        </p:blipFill>
        <p:spPr>
          <a:xfrm>
            <a:off x="6355556" y="2286000"/>
            <a:ext cx="4022725" cy="4022725"/>
          </a:xfrm>
        </p:spPr>
      </p:pic>
    </p:spTree>
    <p:extLst>
      <p:ext uri="{BB962C8B-B14F-4D97-AF65-F5344CB8AC3E}">
        <p14:creationId xmlns:p14="http://schemas.microsoft.com/office/powerpoint/2010/main" val="1251873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参考资料</a:t>
            </a:r>
            <a:r>
              <a:rPr lang="en-US" dirty="0"/>
              <a:t>	</a:t>
            </a:r>
          </a:p>
        </p:txBody>
      </p:sp>
      <p:sp>
        <p:nvSpPr>
          <p:cNvPr id="3" name="内容占位符 2"/>
          <p:cNvSpPr>
            <a:spLocks noGrp="1"/>
          </p:cNvSpPr>
          <p:nvPr>
            <p:ph idx="1"/>
          </p:nvPr>
        </p:nvSpPr>
        <p:spPr>
          <a:xfrm>
            <a:off x="1024127" y="2286000"/>
            <a:ext cx="10235751" cy="4023360"/>
          </a:xfrm>
        </p:spPr>
        <p:txBody>
          <a:bodyPr>
            <a:normAutofit/>
          </a:bodyPr>
          <a:lstStyle/>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 </a:t>
            </a:r>
            <a:r>
              <a:rPr lang="zh-CN" altLang="en-US" sz="2400" i="1" dirty="0">
                <a:latin typeface="Times New Roman" panose="02020603050405020304" pitchFamily="18" charset="0"/>
                <a:cs typeface="Times New Roman" panose="02020603050405020304" pitchFamily="18" charset="0"/>
              </a:rPr>
              <a:t>算法导论，第</a:t>
            </a:r>
            <a:r>
              <a:rPr lang="en-US" altLang="zh-CN" sz="2400" i="1" dirty="0">
                <a:latin typeface="Times New Roman" panose="02020603050405020304" pitchFamily="18" charset="0"/>
                <a:cs typeface="Times New Roman" panose="02020603050405020304" pitchFamily="18" charset="0"/>
              </a:rPr>
              <a:t>29</a:t>
            </a:r>
            <a:r>
              <a:rPr lang="zh-CN" altLang="en-US" sz="2400" i="1" dirty="0">
                <a:latin typeface="Times New Roman" panose="02020603050405020304" pitchFamily="18" charset="0"/>
                <a:cs typeface="Times New Roman" panose="02020603050405020304" pitchFamily="18" charset="0"/>
              </a:rPr>
              <a:t>章</a:t>
            </a:r>
            <a:endParaRPr lang="en-US" altLang="zh-CN" sz="2400" i="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 “Linear Programming: A Concise Introduction”, Thomas S. Ferguson </a:t>
            </a:r>
            <a:r>
              <a:rPr 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强烈推荐</a:t>
            </a:r>
            <a:r>
              <a:rPr lang="en-US" sz="24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zh-CN" altLang="en-US" sz="2400" i="1" dirty="0">
                <a:latin typeface="Times New Roman" panose="02020603050405020304" pitchFamily="18" charset="0"/>
                <a:cs typeface="Times New Roman" panose="02020603050405020304" pitchFamily="18" charset="0"/>
              </a:rPr>
              <a:t>曹钦翔</a:t>
            </a:r>
            <a:r>
              <a:rPr lang="en-US" altLang="zh-CN" sz="2400" i="1" dirty="0">
                <a:latin typeface="Times New Roman" panose="02020603050405020304" pitchFamily="18" charset="0"/>
                <a:cs typeface="Times New Roman" panose="02020603050405020304" pitchFamily="18" charset="0"/>
              </a:rPr>
              <a:t> </a:t>
            </a:r>
            <a:r>
              <a:rPr lang="zh-CN" altLang="en-US" sz="2400" i="1" dirty="0">
                <a:latin typeface="Times New Roman" panose="02020603050405020304" pitchFamily="18" charset="0"/>
                <a:cs typeface="Times New Roman" panose="02020603050405020304" pitchFamily="18" charset="0"/>
              </a:rPr>
              <a:t>线性规划与网络流</a:t>
            </a:r>
            <a:endParaRPr lang="en-US" altLang="zh-CN" sz="2400" i="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 “Linear Programming and Extensions”, George B. </a:t>
            </a:r>
            <a:r>
              <a:rPr lang="en-US" sz="2400" i="1" dirty="0" err="1">
                <a:latin typeface="Times New Roman" panose="02020603050405020304" pitchFamily="18" charset="0"/>
                <a:cs typeface="Times New Roman" panose="02020603050405020304" pitchFamily="18" charset="0"/>
              </a:rPr>
              <a:t>Dantzig</a:t>
            </a:r>
            <a:endParaRPr lang="en-US" sz="2400" i="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 “GAME THEORY : Part II. Two-Person Zero-Sum Games” Thomas S. Ferguson</a:t>
            </a:r>
          </a:p>
        </p:txBody>
      </p:sp>
    </p:spTree>
    <p:extLst>
      <p:ext uri="{BB962C8B-B14F-4D97-AF65-F5344CB8AC3E}">
        <p14:creationId xmlns:p14="http://schemas.microsoft.com/office/powerpoint/2010/main" val="400449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1499616"/>
          </a:xfrm>
        </p:spPr>
        <p:txBody>
          <a:bodyPr/>
          <a:lstStyle/>
          <a:p>
            <a:r>
              <a:rPr lang="zh-CN" altLang="en-US" dirty="0"/>
              <a:t>几个专业术语</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4128" y="2084832"/>
                <a:ext cx="6130298" cy="4023360"/>
              </a:xfrm>
            </p:spPr>
            <p:txBody>
              <a:bodyPr>
                <a:normAutofit/>
              </a:bodyPr>
              <a:lstStyle/>
              <a:p>
                <a:pPr>
                  <a:spcBef>
                    <a:spcPts val="600"/>
                  </a:spcBef>
                  <a:buFont typeface="Wingdings" panose="05000000000000000000" pitchFamily="2" charset="2"/>
                  <a:buChar char="v"/>
                </a:pPr>
                <a:r>
                  <a:rPr lang="en-US" sz="2400" dirty="0"/>
                  <a:t> </a:t>
                </a:r>
                <a:r>
                  <a:rPr lang="zh-CN" altLang="en-US" sz="2400" dirty="0"/>
                  <a:t>满足所有约束式的变量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sub>
                    </m:sSub>
                  </m:oMath>
                </a14:m>
                <a:r>
                  <a:rPr lang="en-US" sz="2400" dirty="0"/>
                  <a:t> </a:t>
                </a:r>
                <a:r>
                  <a:rPr lang="zh-CN" altLang="en-US" sz="2400" dirty="0"/>
                  <a:t>取值称为一个</a:t>
                </a:r>
                <a:r>
                  <a:rPr lang="zh-CN" altLang="en-US" sz="2400" b="1" dirty="0"/>
                  <a:t>可行解</a:t>
                </a:r>
                <a:r>
                  <a:rPr lang="zh-CN" altLang="en-US" sz="2400" dirty="0"/>
                  <a:t>，否则称为</a:t>
                </a:r>
                <a:r>
                  <a:rPr lang="zh-CN" altLang="en-US" sz="2400" b="1" dirty="0"/>
                  <a:t>不可行解</a:t>
                </a:r>
                <a:endParaRPr lang="en-US" altLang="zh-CN" sz="2400" b="1" dirty="0"/>
              </a:p>
              <a:p>
                <a:pPr>
                  <a:spcBef>
                    <a:spcPts val="600"/>
                  </a:spcBef>
                  <a:buFont typeface="Wingdings" panose="05000000000000000000" pitchFamily="2" charset="2"/>
                  <a:buChar char="v"/>
                </a:pPr>
                <a:r>
                  <a:rPr lang="en-US" sz="2400" b="1" dirty="0"/>
                  <a:t> </a:t>
                </a:r>
                <a:r>
                  <a:rPr lang="zh-CN" altLang="en-US" sz="2400" dirty="0"/>
                  <a:t>可行解形成的区域（右图阴影部分）成为</a:t>
                </a:r>
                <a:r>
                  <a:rPr lang="zh-CN" altLang="en-US" sz="2400" b="1" dirty="0"/>
                  <a:t>可行区域</a:t>
                </a:r>
                <a:endParaRPr lang="en-US" altLang="zh-CN" sz="2400" b="1" dirty="0"/>
              </a:p>
              <a:p>
                <a:pPr>
                  <a:spcBef>
                    <a:spcPts val="600"/>
                  </a:spcBef>
                  <a:buFont typeface="Wingdings" panose="05000000000000000000" pitchFamily="2" charset="2"/>
                  <a:buChar char="v"/>
                </a:pPr>
                <a:r>
                  <a:rPr lang="en-US" sz="2400" b="1" dirty="0"/>
                  <a:t> </a:t>
                </a:r>
                <a:r>
                  <a:rPr lang="zh-CN" altLang="en-US" sz="2400" dirty="0"/>
                  <a:t>目标函数在一特定点上的取值称为</a:t>
                </a:r>
                <a:r>
                  <a:rPr lang="zh-CN" altLang="en-US" sz="2400" b="1" dirty="0"/>
                  <a:t>目标值</a:t>
                </a:r>
                <a:endParaRPr lang="en-US" altLang="zh-CN" sz="2400" b="1" dirty="0"/>
              </a:p>
              <a:p>
                <a:pPr>
                  <a:spcBef>
                    <a:spcPts val="600"/>
                  </a:spcBef>
                  <a:buFont typeface="Wingdings" panose="05000000000000000000" pitchFamily="2" charset="2"/>
                  <a:buChar char="v"/>
                </a:pPr>
                <a:r>
                  <a:rPr lang="en-US" sz="2400" b="1" dirty="0"/>
                  <a:t> </a:t>
                </a:r>
                <a:r>
                  <a:rPr lang="zh-CN" altLang="en-US" sz="2400" dirty="0"/>
                  <a:t>目标值最大的可行解是一个</a:t>
                </a:r>
                <a:r>
                  <a:rPr lang="zh-CN" altLang="en-US" sz="2400" b="1" dirty="0"/>
                  <a:t>最优解</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4128" y="2084832"/>
                <a:ext cx="6130298" cy="4023360"/>
              </a:xfrm>
              <a:blipFill>
                <a:blip r:embed="rId3"/>
                <a:stretch>
                  <a:fillRect l="-2087" r="-99"/>
                </a:stretch>
              </a:blipFill>
            </p:spPr>
            <p:txBody>
              <a:bodyPr/>
              <a:lstStyle/>
              <a:p>
                <a:r>
                  <a:rPr lang="en-US">
                    <a:noFill/>
                  </a:rPr>
                  <a:t> </a:t>
                </a:r>
              </a:p>
            </p:txBody>
          </p:sp>
        </mc:Fallback>
      </mc:AlternateContent>
      <p:pic>
        <p:nvPicPr>
          <p:cNvPr id="4" name="图片 3"/>
          <p:cNvPicPr>
            <a:picLocks noChangeAspect="1"/>
          </p:cNvPicPr>
          <p:nvPr/>
        </p:nvPicPr>
        <p:blipFill rotWithShape="1">
          <a:blip r:embed="rId4"/>
          <a:srcRect r="7176" b="-3"/>
          <a:stretch/>
        </p:blipFill>
        <p:spPr>
          <a:xfrm>
            <a:off x="7496070" y="2084832"/>
            <a:ext cx="3883285" cy="3451810"/>
          </a:xfrm>
          <a:prstGeom prst="rect">
            <a:avLst/>
          </a:prstGeom>
        </p:spPr>
      </p:pic>
    </p:spTree>
    <p:extLst>
      <p:ext uri="{BB962C8B-B14F-4D97-AF65-F5344CB8AC3E}">
        <p14:creationId xmlns:p14="http://schemas.microsoft.com/office/powerpoint/2010/main" val="11288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1499616"/>
          </a:xfrm>
        </p:spPr>
        <p:txBody>
          <a:bodyPr/>
          <a:lstStyle/>
          <a:p>
            <a:r>
              <a:rPr lang="zh-CN" altLang="en-US"/>
              <a:t>几个专业术语</a:t>
            </a:r>
            <a:endParaRPr lang="en-US" dirty="0"/>
          </a:p>
        </p:txBody>
      </p:sp>
      <p:sp>
        <p:nvSpPr>
          <p:cNvPr id="3" name="内容占位符 2"/>
          <p:cNvSpPr>
            <a:spLocks noGrp="1"/>
          </p:cNvSpPr>
          <p:nvPr>
            <p:ph idx="1"/>
          </p:nvPr>
        </p:nvSpPr>
        <p:spPr>
          <a:xfrm>
            <a:off x="1024128" y="2185516"/>
            <a:ext cx="6130298" cy="4023360"/>
          </a:xfrm>
        </p:spPr>
        <p:txBody>
          <a:bodyPr>
            <a:normAutofit/>
          </a:bodyPr>
          <a:lstStyle/>
          <a:p>
            <a:pPr>
              <a:spcBef>
                <a:spcPts val="600"/>
              </a:spcBef>
              <a:buFont typeface="Wingdings" panose="05000000000000000000" pitchFamily="2" charset="2"/>
              <a:buChar char="v"/>
            </a:pPr>
            <a:r>
              <a:rPr lang="en-US" sz="2400"/>
              <a:t> </a:t>
            </a:r>
            <a:r>
              <a:rPr lang="en-US" sz="2400" b="1"/>
              <a:t> </a:t>
            </a:r>
            <a:r>
              <a:rPr lang="zh-CN" altLang="en-US" sz="2400"/>
              <a:t>一个线性规划若无可行解，则称此线性规划为</a:t>
            </a:r>
            <a:r>
              <a:rPr lang="zh-CN" altLang="en-US" sz="2400" b="1"/>
              <a:t>不可行的</a:t>
            </a:r>
            <a:r>
              <a:rPr lang="en-US" altLang="zh-CN" sz="2400" b="1"/>
              <a:t>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infeasible</a:t>
            </a:r>
            <a:r>
              <a:rPr lang="en-US" altLang="zh-CN" sz="2400" b="1">
                <a:latin typeface="Times New Roman" panose="02020603050405020304" pitchFamily="18" charset="0"/>
                <a:cs typeface="Times New Roman" panose="02020603050405020304" pitchFamily="18" charset="0"/>
              </a:rPr>
              <a:t> )</a:t>
            </a:r>
            <a:r>
              <a:rPr lang="zh-CN" altLang="en-US" sz="2400"/>
              <a:t>，否则称它为</a:t>
            </a:r>
            <a:r>
              <a:rPr lang="zh-CN" altLang="en-US" sz="2400" b="1"/>
              <a:t>可行的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feasible</a:t>
            </a:r>
            <a:r>
              <a:rPr lang="en-US" altLang="zh-CN" sz="2400" b="1">
                <a:latin typeface="Times New Roman" panose="02020603050405020304" pitchFamily="18" charset="0"/>
                <a:cs typeface="Times New Roman" panose="02020603050405020304" pitchFamily="18" charset="0"/>
              </a:rPr>
              <a:t> )</a:t>
            </a:r>
            <a:endParaRPr lang="en-US" altLang="zh-CN" sz="2400" b="1"/>
          </a:p>
          <a:p>
            <a:pPr>
              <a:spcBef>
                <a:spcPts val="600"/>
              </a:spcBef>
              <a:buFont typeface="Wingdings" panose="05000000000000000000" pitchFamily="2" charset="2"/>
              <a:buChar char="v"/>
            </a:pPr>
            <a:r>
              <a:rPr lang="en-US" sz="2400" b="1"/>
              <a:t> </a:t>
            </a:r>
            <a:r>
              <a:rPr lang="zh-CN" altLang="en-US" sz="2400"/>
              <a:t>一个线性规划如果有可行解，但是没有有限的最优目标值，则称此线性规划是</a:t>
            </a:r>
            <a:r>
              <a:rPr lang="zh-CN" altLang="en-US" sz="2400" b="1"/>
              <a:t>无界的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unbounded</a:t>
            </a:r>
            <a:r>
              <a:rPr lang="en-US" altLang="zh-CN" sz="2400" b="1">
                <a:latin typeface="Times New Roman" panose="02020603050405020304" pitchFamily="18" charset="0"/>
                <a:cs typeface="Times New Roman" panose="02020603050405020304" pitchFamily="18" charset="0"/>
              </a:rPr>
              <a:t> ) </a:t>
            </a:r>
            <a:r>
              <a:rPr lang="zh-CN" altLang="en-US" sz="2400">
                <a:latin typeface="Times New Roman" panose="02020603050405020304" pitchFamily="18" charset="0"/>
                <a:cs typeface="Times New Roman" panose="02020603050405020304" pitchFamily="18" charset="0"/>
              </a:rPr>
              <a:t>，否则称为</a:t>
            </a:r>
            <a:r>
              <a:rPr lang="zh-CN" altLang="en-US" sz="2400" b="1">
                <a:latin typeface="Times New Roman" panose="02020603050405020304" pitchFamily="18" charset="0"/>
                <a:cs typeface="Times New Roman" panose="02020603050405020304" pitchFamily="18" charset="0"/>
              </a:rPr>
              <a:t>有界的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bounded</a:t>
            </a:r>
            <a:r>
              <a:rPr lang="en-US" altLang="zh-CN" sz="2400" b="1">
                <a:latin typeface="Times New Roman" panose="02020603050405020304" pitchFamily="18" charset="0"/>
                <a:cs typeface="Times New Roman" panose="02020603050405020304" pitchFamily="18" charset="0"/>
              </a:rPr>
              <a:t> )</a:t>
            </a:r>
            <a:endParaRPr lang="en-US" sz="2400" b="1"/>
          </a:p>
          <a:p>
            <a:pPr>
              <a:spcBef>
                <a:spcPts val="600"/>
              </a:spcBef>
              <a:buFont typeface="Wingdings" panose="05000000000000000000" pitchFamily="2" charset="2"/>
              <a:buChar char="v"/>
            </a:pPr>
            <a:endParaRPr lang="zh-CN" altLang="en-US" sz="2400" b="1" dirty="0"/>
          </a:p>
        </p:txBody>
      </p:sp>
      <p:pic>
        <p:nvPicPr>
          <p:cNvPr id="4" name="图片 3"/>
          <p:cNvPicPr>
            <a:picLocks noChangeAspect="1"/>
          </p:cNvPicPr>
          <p:nvPr/>
        </p:nvPicPr>
        <p:blipFill rotWithShape="1">
          <a:blip r:embed="rId3"/>
          <a:srcRect r="7176" b="-3"/>
          <a:stretch/>
        </p:blipFill>
        <p:spPr>
          <a:xfrm>
            <a:off x="7496070" y="2084832"/>
            <a:ext cx="3883285" cy="3451810"/>
          </a:xfrm>
          <a:prstGeom prst="rect">
            <a:avLst/>
          </a:prstGeom>
        </p:spPr>
      </p:pic>
    </p:spTree>
    <p:extLst>
      <p:ext uri="{BB962C8B-B14F-4D97-AF65-F5344CB8AC3E}">
        <p14:creationId xmlns:p14="http://schemas.microsoft.com/office/powerpoint/2010/main" val="1986660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3052</TotalTime>
  <Words>7039</Words>
  <Application>Microsoft Office PowerPoint</Application>
  <PresentationFormat>宽屏</PresentationFormat>
  <Paragraphs>645</Paragraphs>
  <Slides>71</Slides>
  <Notes>55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等线</vt:lpstr>
      <vt:lpstr>华文仿宋</vt:lpstr>
      <vt:lpstr>Calibri</vt:lpstr>
      <vt:lpstr>Cambria Math</vt:lpstr>
      <vt:lpstr>Times New Roman</vt:lpstr>
      <vt:lpstr>Tw Cen MT</vt:lpstr>
      <vt:lpstr>Tw Cen MT Condensed</vt:lpstr>
      <vt:lpstr>Wingdings</vt:lpstr>
      <vt:lpstr>Wingdings 3</vt:lpstr>
      <vt:lpstr>积分</vt:lpstr>
      <vt:lpstr>线性规划与单纯形</vt:lpstr>
      <vt:lpstr>主要内容</vt:lpstr>
      <vt:lpstr>复习考试重点</vt:lpstr>
      <vt:lpstr>选题原因</vt:lpstr>
      <vt:lpstr>一般线性规划问题</vt:lpstr>
      <vt:lpstr>一个简单例子</vt:lpstr>
      <vt:lpstr>两个变量线性规划的高中解法</vt:lpstr>
      <vt:lpstr>几个专业术语</vt:lpstr>
      <vt:lpstr>几个专业术语</vt:lpstr>
      <vt:lpstr>线性规划的等价</vt:lpstr>
      <vt:lpstr>线性规划的两种规范形式</vt:lpstr>
      <vt:lpstr>标准型</vt:lpstr>
      <vt:lpstr>标准型</vt:lpstr>
      <vt:lpstr>转化线性规划为标准型</vt:lpstr>
      <vt:lpstr>转化线性规划为标准型</vt:lpstr>
      <vt:lpstr>转化线性规划为标准型</vt:lpstr>
      <vt:lpstr>转化线性规划为标准型</vt:lpstr>
      <vt:lpstr>松弛型</vt:lpstr>
      <vt:lpstr>转化标准型到松弛型</vt:lpstr>
      <vt:lpstr>转化标准型到松弛型</vt:lpstr>
      <vt:lpstr>转化标准型到松弛型</vt:lpstr>
      <vt:lpstr>线性规划算法</vt:lpstr>
      <vt:lpstr>单纯形算法的几何直观</vt:lpstr>
      <vt:lpstr>单纯形算法</vt:lpstr>
      <vt:lpstr>单纯形算法</vt:lpstr>
      <vt:lpstr>转动 (Pivot)</vt:lpstr>
      <vt:lpstr>转动 (Pivot)</vt:lpstr>
      <vt:lpstr>转动 (Pivot)</vt:lpstr>
      <vt:lpstr>转动 (Pivot)</vt:lpstr>
      <vt:lpstr>单纯形算法</vt:lpstr>
      <vt:lpstr>单纯形算法</vt:lpstr>
      <vt:lpstr>单纯形算法</vt:lpstr>
      <vt:lpstr>单纯形算法</vt:lpstr>
      <vt:lpstr>单纯形算法的终止性</vt:lpstr>
      <vt:lpstr>单纯形算法的终止性</vt:lpstr>
      <vt:lpstr>构造初始可行解</vt:lpstr>
      <vt:lpstr>线性规划的对偶</vt:lpstr>
      <vt:lpstr>对偶的定义</vt:lpstr>
      <vt:lpstr>对偶的定义</vt:lpstr>
      <vt:lpstr>对偶的定义</vt:lpstr>
      <vt:lpstr>线性规划弱对偶性</vt:lpstr>
      <vt:lpstr>线性规划弱对偶性的简单推论</vt:lpstr>
      <vt:lpstr>线性规划对偶性</vt:lpstr>
      <vt:lpstr>线性规划对偶性</vt:lpstr>
      <vt:lpstr>线性规划对偶性</vt:lpstr>
      <vt:lpstr>线性规划基本定理</vt:lpstr>
      <vt:lpstr>最短路的线性规划模型</vt:lpstr>
      <vt:lpstr>最短路的线性规划模型</vt:lpstr>
      <vt:lpstr>网络流的线性规划模型</vt:lpstr>
      <vt:lpstr>最大流与最小割</vt:lpstr>
      <vt:lpstr>最大流与最小割</vt:lpstr>
      <vt:lpstr>遗留的问题</vt:lpstr>
      <vt:lpstr>零和博弈与线性规划 </vt:lpstr>
      <vt:lpstr>真·选题原因</vt:lpstr>
      <vt:lpstr>Tetris AI 建模</vt:lpstr>
      <vt:lpstr>零和博弈</vt:lpstr>
      <vt:lpstr>例题：odd or even</vt:lpstr>
      <vt:lpstr>例题：odd or even</vt:lpstr>
      <vt:lpstr>例题：odd or even</vt:lpstr>
      <vt:lpstr>例题：odd or even</vt:lpstr>
      <vt:lpstr>几个名词的补充</vt:lpstr>
      <vt:lpstr>Minimax Theorem</vt:lpstr>
      <vt:lpstr>一个重要的引理</vt:lpstr>
      <vt:lpstr>矩阵游戏的线性规划模型</vt:lpstr>
      <vt:lpstr>矩阵游戏的线性规划模型</vt:lpstr>
      <vt:lpstr>矩阵游戏的线性规划模型</vt:lpstr>
      <vt:lpstr> 双矩阵游戏</vt:lpstr>
      <vt:lpstr>囚徒困境</vt:lpstr>
      <vt:lpstr>纳什均衡</vt:lpstr>
      <vt:lpstr>提问环节</vt:lpstr>
      <vt:lpstr>参考资料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jw li</dc:creator>
  <cp:lastModifiedBy>jw li</cp:lastModifiedBy>
  <cp:revision>261</cp:revision>
  <dcterms:created xsi:type="dcterms:W3CDTF">2017-05-08T05:26:21Z</dcterms:created>
  <dcterms:modified xsi:type="dcterms:W3CDTF">2017-06-04T12:43:11Z</dcterms:modified>
</cp:coreProperties>
</file>