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257" r:id="rId4"/>
    <p:sldId id="271" r:id="rId5"/>
    <p:sldId id="258" r:id="rId6"/>
    <p:sldId id="272" r:id="rId7"/>
    <p:sldId id="273" r:id="rId8"/>
    <p:sldId id="276" r:id="rId9"/>
    <p:sldId id="264" r:id="rId10"/>
    <p:sldId id="268" r:id="rId11"/>
    <p:sldId id="265" r:id="rId12"/>
    <p:sldId id="266" r:id="rId13"/>
    <p:sldId id="269" r:id="rId14"/>
    <p:sldId id="275" r:id="rId15"/>
    <p:sldId id="267" r:id="rId16"/>
    <p:sldId id="270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3737" autoAdjust="0"/>
  </p:normalViewPr>
  <p:slideViewPr>
    <p:cSldViewPr snapToGrid="0">
      <p:cViewPr varScale="1">
        <p:scale>
          <a:sx n="59" d="100"/>
          <a:sy n="59" d="100"/>
        </p:scale>
        <p:origin x="76" y="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A7BA3-D619-4E7D-85FA-234B331BF2D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EC08E-1116-4025-AD5D-72F75E55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7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EC08E-1116-4025-AD5D-72F75E552F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51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EC08E-1116-4025-AD5D-72F75E552F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49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EC08E-1116-4025-AD5D-72F75E552F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E777-ACBD-4D47-8B0D-0D84600AC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3E18A-A3DC-4D9E-90A7-7D22D8F20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2DC69-39F0-473A-94C6-F161251F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C23A-95A2-4BBD-A57F-9B6ACC006E3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F0A09-7DC6-4768-8381-D9B075AD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84193-1670-476B-BAAA-5E070CC5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28A7-831A-415F-8207-7D88F621D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3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F663-6A43-425E-AA9F-2A2C51DE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E6229-8E3B-4264-8050-E9AD1D4A0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4D14F-9068-4438-86FE-A2C84C08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C23A-95A2-4BBD-A57F-9B6ACC006E3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AE2BD-5DDF-4D7A-87E9-B5402250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437E5-61E5-4E4F-A057-A9DF581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28A7-831A-415F-8207-7D88F621D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5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A463F-EAD7-40B5-84FD-716AFFCC4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FD7DD-4507-400B-9D6D-E3408EED2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71E0B-D4B5-4CE7-B14D-666B8185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C23A-95A2-4BBD-A57F-9B6ACC006E3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75CF4-7B47-4147-A2FF-598B812D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A61DD-60B4-4261-B940-29E9277E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28A7-831A-415F-8207-7D88F621D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1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3044-C9D8-47FC-8622-7C575F17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9050B-A60D-458A-873E-7B60E9FC0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91369-B731-4C24-A61B-A0146073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C23A-95A2-4BBD-A57F-9B6ACC006E3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54A6F-25CE-4B7D-A538-F3014B70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F0959-A596-472F-9AC7-379EBD0F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28A7-831A-415F-8207-7D88F621D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6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C23C-542A-4C6E-84A1-77459416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F33A6-9EEC-4E6F-8B12-276044E1E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5A273-6A02-4D24-B938-447155A6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C23A-95A2-4BBD-A57F-9B6ACC006E3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9A6A9-8AB3-4552-B50B-FE2B2408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21A45-547B-4480-863D-426C910C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28A7-831A-415F-8207-7D88F621D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0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59C8-277C-41A2-9595-A53323E9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EC65C-CB91-4B91-83F1-D66A2043B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1B581-37D2-45A8-A3FA-5C226AE4D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D02AB-EB44-4DEA-A3F0-948F830F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C23A-95A2-4BBD-A57F-9B6ACC006E3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1DC76-9E01-4603-A39B-CF771849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183A4-D57A-4876-8829-DEDA80D0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28A7-831A-415F-8207-7D88F621D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4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190A-C507-487B-ACCC-E510C42A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B77D3-ACA9-473B-AEC9-977DAAF8B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06C0E-9605-43F0-9EE3-C186FE4EE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2E61D-8C58-406B-B516-A393CA9D9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0BE26-1D80-407B-9CD3-26C01A734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366FC-2C25-4C0E-A8C9-FB20565F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C23A-95A2-4BBD-A57F-9B6ACC006E3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711D9-003E-4E88-935E-22C56925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AA99B-3221-441B-BBE1-29D78D81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28A7-831A-415F-8207-7D88F621D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0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AFDA-89DE-4630-BB13-DBFF3336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CA2DD-6E22-4E00-99AB-6170CBE5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C23A-95A2-4BBD-A57F-9B6ACC006E3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44E12-FD12-4C6E-9316-569CFCEE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059BC-B8C1-4C0B-838B-D5AF8A93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28A7-831A-415F-8207-7D88F621D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6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7786D-C134-4D95-A87D-EAAC9882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C23A-95A2-4BBD-A57F-9B6ACC006E3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66027-E50A-4EA0-B484-49204D8B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3C6CF-C873-4F97-91B5-FC27D6C8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28A7-831A-415F-8207-7D88F621D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2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BBE3-776C-4D32-876B-49182149E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615A2-9AB5-4476-AC57-748CCDF21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8A358-3365-4A2B-A75A-64EA41820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B22AF-28F3-4132-86AA-8B0787A3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C23A-95A2-4BBD-A57F-9B6ACC006E3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1B7D1-7565-4472-8455-D1A24A23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BDEA1-EB6D-456D-B0A3-6A4D67DD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28A7-831A-415F-8207-7D88F621D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3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207E-006B-4747-8051-72E2B023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485E5-C1C4-482C-BC3B-E030CAA67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305D7-5B7A-4E03-BF2A-FD3E18537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3947C-4149-4ECD-93F5-88C5606A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C23A-95A2-4BBD-A57F-9B6ACC006E3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037F2-F638-418D-8A2C-BB7F8FB9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FCCFF-05D6-41A7-90E0-C083E59F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28A7-831A-415F-8207-7D88F621D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1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CDFD8-FFFB-41DB-8561-CFEE6538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CC490-134F-4ECD-8161-603ED65C3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4F888-00CC-468B-8257-9A69BA169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3C23A-95A2-4BBD-A57F-9B6ACC006E34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79513-804B-4F28-AAA3-EA7EA4967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D2279-810B-4BF5-94D6-122B67E3B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E28A7-831A-415F-8207-7D88F621D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1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20.png"/><Relationship Id="rId18" Type="http://schemas.openxmlformats.org/officeDocument/2006/relationships/image" Target="../media/image570.png"/><Relationship Id="rId3" Type="http://schemas.openxmlformats.org/officeDocument/2006/relationships/image" Target="../media/image510.png"/><Relationship Id="rId7" Type="http://schemas.openxmlformats.org/officeDocument/2006/relationships/image" Target="../media/image480.png"/><Relationship Id="rId12" Type="http://schemas.openxmlformats.org/officeDocument/2006/relationships/image" Target="../media/image170.png"/><Relationship Id="rId17" Type="http://schemas.openxmlformats.org/officeDocument/2006/relationships/image" Target="../media/image130.png"/><Relationship Id="rId2" Type="http://schemas.openxmlformats.org/officeDocument/2006/relationships/image" Target="../media/image56.png"/><Relationship Id="rId16" Type="http://schemas.openxmlformats.org/officeDocument/2006/relationships/image" Target="../media/image5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160.png"/><Relationship Id="rId5" Type="http://schemas.openxmlformats.org/officeDocument/2006/relationships/image" Target="../media/image530.png"/><Relationship Id="rId15" Type="http://schemas.openxmlformats.org/officeDocument/2006/relationships/image" Target="../media/image57.png"/><Relationship Id="rId10" Type="http://schemas.openxmlformats.org/officeDocument/2006/relationships/image" Target="../media/image150.png"/><Relationship Id="rId4" Type="http://schemas.openxmlformats.org/officeDocument/2006/relationships/image" Target="../media/image520.png"/><Relationship Id="rId9" Type="http://schemas.openxmlformats.org/officeDocument/2006/relationships/image" Target="../media/image140.png"/><Relationship Id="rId14" Type="http://schemas.openxmlformats.org/officeDocument/2006/relationships/image" Target="../media/image5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image" Target="../media/image61.png"/><Relationship Id="rId18" Type="http://schemas.openxmlformats.org/officeDocument/2006/relationships/image" Target="../media/image64.png"/><Relationship Id="rId3" Type="http://schemas.openxmlformats.org/officeDocument/2006/relationships/image" Target="../media/image56.png"/><Relationship Id="rId21" Type="http://schemas.openxmlformats.org/officeDocument/2006/relationships/image" Target="../media/image130.png"/><Relationship Id="rId7" Type="http://schemas.openxmlformats.org/officeDocument/2006/relationships/image" Target="../media/image470.png"/><Relationship Id="rId12" Type="http://schemas.openxmlformats.org/officeDocument/2006/relationships/image" Target="../media/image60.png"/><Relationship Id="rId17" Type="http://schemas.openxmlformats.org/officeDocument/2006/relationships/image" Target="../media/image6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0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59.png"/><Relationship Id="rId24" Type="http://schemas.openxmlformats.org/officeDocument/2006/relationships/image" Target="../media/image67.png"/><Relationship Id="rId5" Type="http://schemas.openxmlformats.org/officeDocument/2006/relationships/image" Target="../media/image520.png"/><Relationship Id="rId15" Type="http://schemas.openxmlformats.org/officeDocument/2006/relationships/image" Target="../media/image62.png"/><Relationship Id="rId23" Type="http://schemas.openxmlformats.org/officeDocument/2006/relationships/image" Target="../media/image66.png"/><Relationship Id="rId10" Type="http://schemas.openxmlformats.org/officeDocument/2006/relationships/image" Target="../media/image110.png"/><Relationship Id="rId19" Type="http://schemas.openxmlformats.org/officeDocument/2006/relationships/image" Target="../media/image540.png"/><Relationship Id="rId4" Type="http://schemas.openxmlformats.org/officeDocument/2006/relationships/image" Target="../media/image510.png"/><Relationship Id="rId9" Type="http://schemas.openxmlformats.org/officeDocument/2006/relationships/image" Target="../media/image58.png"/><Relationship Id="rId14" Type="http://schemas.openxmlformats.org/officeDocument/2006/relationships/image" Target="../media/image160.png"/><Relationship Id="rId22" Type="http://schemas.openxmlformats.org/officeDocument/2006/relationships/image" Target="../media/image1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4.png"/><Relationship Id="rId18" Type="http://schemas.openxmlformats.org/officeDocument/2006/relationships/image" Target="../media/image88.png"/><Relationship Id="rId3" Type="http://schemas.openxmlformats.org/officeDocument/2006/relationships/image" Target="../media/image720.png"/><Relationship Id="rId21" Type="http://schemas.openxmlformats.org/officeDocument/2006/relationships/image" Target="../media/image91.png"/><Relationship Id="rId7" Type="http://schemas.openxmlformats.org/officeDocument/2006/relationships/image" Target="../media/image76.png"/><Relationship Id="rId12" Type="http://schemas.openxmlformats.org/officeDocument/2006/relationships/image" Target="../media/image83.png"/><Relationship Id="rId17" Type="http://schemas.openxmlformats.org/officeDocument/2006/relationships/image" Target="../media/image8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7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2.png"/><Relationship Id="rId5" Type="http://schemas.openxmlformats.org/officeDocument/2006/relationships/image" Target="../media/image74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19" Type="http://schemas.openxmlformats.org/officeDocument/2006/relationships/image" Target="../media/image89.png"/><Relationship Id="rId4" Type="http://schemas.openxmlformats.org/officeDocument/2006/relationships/image" Target="../media/image73.png"/><Relationship Id="rId9" Type="http://schemas.openxmlformats.org/officeDocument/2006/relationships/image" Target="../media/image79.png"/><Relationship Id="rId14" Type="http://schemas.openxmlformats.org/officeDocument/2006/relationships/image" Target="../media/image85.png"/><Relationship Id="rId22" Type="http://schemas.openxmlformats.org/officeDocument/2006/relationships/image" Target="../media/image9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0.png"/><Relationship Id="rId14" Type="http://schemas.openxmlformats.org/officeDocument/2006/relationships/image" Target="../media/image10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20.png"/><Relationship Id="rId3" Type="http://schemas.openxmlformats.org/officeDocument/2006/relationships/image" Target="../media/image510.png"/><Relationship Id="rId7" Type="http://schemas.openxmlformats.org/officeDocument/2006/relationships/image" Target="../media/image480.png"/><Relationship Id="rId12" Type="http://schemas.openxmlformats.org/officeDocument/2006/relationships/image" Target="../media/image170.png"/><Relationship Id="rId17" Type="http://schemas.openxmlformats.org/officeDocument/2006/relationships/image" Target="../media/image130.png"/><Relationship Id="rId2" Type="http://schemas.openxmlformats.org/officeDocument/2006/relationships/image" Target="../media/image52.png"/><Relationship Id="rId16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160.png"/><Relationship Id="rId5" Type="http://schemas.openxmlformats.org/officeDocument/2006/relationships/image" Target="../media/image77.png"/><Relationship Id="rId15" Type="http://schemas.openxmlformats.org/officeDocument/2006/relationships/image" Target="../media/image53.png"/><Relationship Id="rId10" Type="http://schemas.openxmlformats.org/officeDocument/2006/relationships/image" Target="../media/image150.png"/><Relationship Id="rId4" Type="http://schemas.openxmlformats.org/officeDocument/2006/relationships/image" Target="../media/image610.png"/><Relationship Id="rId9" Type="http://schemas.openxmlformats.org/officeDocument/2006/relationships/image" Target="../media/image140.png"/><Relationship Id="rId14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6080-CD14-4D23-B082-BF6A05A96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118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Fourier Growth of </a:t>
            </a:r>
            <a:br>
              <a:rPr lang="en-US" dirty="0"/>
            </a:br>
            <a:r>
              <a:rPr lang="en-US" dirty="0"/>
              <a:t>Parity 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2F098-A0EA-4BEB-AE53-7F4B7324B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5806"/>
            <a:ext cx="9144000" cy="1655762"/>
          </a:xfrm>
        </p:spPr>
        <p:txBody>
          <a:bodyPr/>
          <a:lstStyle/>
          <a:p>
            <a:r>
              <a:rPr lang="en-US" sz="2800" dirty="0"/>
              <a:t>Kewen Wu (UC Berkeley)</a:t>
            </a:r>
          </a:p>
          <a:p>
            <a:r>
              <a:rPr lang="en-US" dirty="0"/>
              <a:t>Joint with Uma Girish (Princeton) and Avishay Tal (UC Berkeley)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29F42-5472-4897-8465-00BD6D794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015" y="4027083"/>
            <a:ext cx="1414492" cy="1980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0A7641-41EA-43AC-9200-E505E6516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53" y="4022317"/>
            <a:ext cx="1630769" cy="198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0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BB64-3737-48E6-97F6-48DDFF3E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Standard Azuma’s Inequality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A7A28-51FA-499E-A0D1-6C0E0185C6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fixed value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are independent random variable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Standard Azuma’s inequality: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almost surely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A7A28-51FA-499E-A0D1-6C0E0185C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97846A1C-6F6F-4347-8AF1-F872136AF941}"/>
              </a:ext>
            </a:extLst>
          </p:cNvPr>
          <p:cNvGrpSpPr/>
          <p:nvPr/>
        </p:nvGrpSpPr>
        <p:grpSpPr>
          <a:xfrm>
            <a:off x="3149879" y="4779131"/>
            <a:ext cx="5892241" cy="1881353"/>
            <a:chOff x="3650862" y="4847827"/>
            <a:chExt cx="4890273" cy="17482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453A767-5914-4CF9-8001-D3340595FCD1}"/>
                    </a:ext>
                  </a:extLst>
                </p:cNvPr>
                <p:cNvSpPr txBox="1"/>
                <p:nvPr/>
              </p:nvSpPr>
              <p:spPr>
                <a:xfrm>
                  <a:off x="3650862" y="4847827"/>
                  <a:ext cx="4890273" cy="17482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∑</m:t>
                                    </m:r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453A767-5914-4CF9-8001-D3340595FC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862" y="4847827"/>
                  <a:ext cx="4890273" cy="17482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ECE460-0B61-48A9-8DAB-E0B329EF3485}"/>
                </a:ext>
              </a:extLst>
            </p:cNvPr>
            <p:cNvSpPr/>
            <p:nvPr/>
          </p:nvSpPr>
          <p:spPr>
            <a:xfrm>
              <a:off x="3703908" y="4847827"/>
              <a:ext cx="4784183" cy="1141737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0F8A957-1227-4956-AE7B-FD9DF315540C}"/>
                  </a:ext>
                </a:extLst>
              </p:cNvPr>
              <p:cNvSpPr/>
              <p:nvPr/>
            </p:nvSpPr>
            <p:spPr>
              <a:xfrm>
                <a:off x="8259910" y="3429000"/>
                <a:ext cx="3137251" cy="95718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≡1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+1,−1</m:t>
                        </m:r>
                      </m:e>
                    </m:d>
                  </m:oMath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ra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0F8A957-1227-4956-AE7B-FD9DF31554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910" y="3429000"/>
                <a:ext cx="3137251" cy="95718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52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450785-3058-45F1-AA85-17110FCC84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Proof Overview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≲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for parity decision trees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450785-3058-45F1-AA85-17110FCC8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45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1C2F869-8C1E-4477-B370-F5188F5B0812}"/>
              </a:ext>
            </a:extLst>
          </p:cNvPr>
          <p:cNvSpPr/>
          <p:nvPr/>
        </p:nvSpPr>
        <p:spPr>
          <a:xfrm>
            <a:off x="2565647" y="1795996"/>
            <a:ext cx="213567" cy="2219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0B3017-77B9-421E-A4C0-7B2CA6EF312C}"/>
              </a:ext>
            </a:extLst>
          </p:cNvPr>
          <p:cNvSpPr/>
          <p:nvPr/>
        </p:nvSpPr>
        <p:spPr>
          <a:xfrm>
            <a:off x="1919560" y="2611516"/>
            <a:ext cx="213567" cy="2219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CE8251-AEB6-4894-9D52-B08002FFF771}"/>
              </a:ext>
            </a:extLst>
          </p:cNvPr>
          <p:cNvSpPr/>
          <p:nvPr/>
        </p:nvSpPr>
        <p:spPr>
          <a:xfrm>
            <a:off x="3321729" y="2611516"/>
            <a:ext cx="213567" cy="2219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69B61A-7103-4223-88EA-DC7B42793C0A}"/>
              </a:ext>
            </a:extLst>
          </p:cNvPr>
          <p:cNvSpPr/>
          <p:nvPr/>
        </p:nvSpPr>
        <p:spPr>
          <a:xfrm>
            <a:off x="1274076" y="3615021"/>
            <a:ext cx="213567" cy="2219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FA9835-5583-4071-893D-DF0CA6405B39}"/>
              </a:ext>
            </a:extLst>
          </p:cNvPr>
          <p:cNvSpPr/>
          <p:nvPr/>
        </p:nvSpPr>
        <p:spPr>
          <a:xfrm>
            <a:off x="2935424" y="3643315"/>
            <a:ext cx="213567" cy="2219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3DDF0A-7814-45D2-8A7B-F4108CEC1D49}"/>
              </a:ext>
            </a:extLst>
          </p:cNvPr>
          <p:cNvSpPr/>
          <p:nvPr/>
        </p:nvSpPr>
        <p:spPr>
          <a:xfrm>
            <a:off x="3889900" y="3632447"/>
            <a:ext cx="213567" cy="2219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F4B5E8-0D84-4BBF-AF16-A6A5EF111544}"/>
                  </a:ext>
                </a:extLst>
              </p:cNvPr>
              <p:cNvSpPr txBox="1"/>
              <p:nvPr/>
            </p:nvSpPr>
            <p:spPr>
              <a:xfrm>
                <a:off x="1578194" y="2217632"/>
                <a:ext cx="470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F4B5E8-0D84-4BBF-AF16-A6A5EF111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194" y="2217632"/>
                <a:ext cx="47026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99FE44-F6CF-46ED-8197-2B94102AC67F}"/>
                  </a:ext>
                </a:extLst>
              </p:cNvPr>
              <p:cNvSpPr txBox="1"/>
              <p:nvPr/>
            </p:nvSpPr>
            <p:spPr>
              <a:xfrm>
                <a:off x="3352368" y="2217632"/>
                <a:ext cx="802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99FE44-F6CF-46ED-8197-2B94102AC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368" y="2217632"/>
                <a:ext cx="80268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677687-1111-4CC2-85B4-80795B7F50FC}"/>
                  </a:ext>
                </a:extLst>
              </p:cNvPr>
              <p:cNvSpPr txBox="1"/>
              <p:nvPr/>
            </p:nvSpPr>
            <p:spPr>
              <a:xfrm>
                <a:off x="1022160" y="3191600"/>
                <a:ext cx="470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677687-1111-4CC2-85B4-80795B7F5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60" y="3191600"/>
                <a:ext cx="470265" cy="46166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C3B378-A452-45D4-A63C-520090AEFEF8}"/>
                  </a:ext>
                </a:extLst>
              </p:cNvPr>
              <p:cNvSpPr txBox="1"/>
              <p:nvPr/>
            </p:nvSpPr>
            <p:spPr>
              <a:xfrm>
                <a:off x="2616968" y="3264327"/>
                <a:ext cx="470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C3B378-A452-45D4-A63C-520090AEF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68" y="3264327"/>
                <a:ext cx="470265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DF1839-A097-4A85-9F60-DC4E71D9653F}"/>
                  </a:ext>
                </a:extLst>
              </p:cNvPr>
              <p:cNvSpPr txBox="1"/>
              <p:nvPr/>
            </p:nvSpPr>
            <p:spPr>
              <a:xfrm>
                <a:off x="4048446" y="3271820"/>
                <a:ext cx="470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DF1839-A097-4A85-9F60-DC4E71D96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446" y="3271820"/>
                <a:ext cx="470265" cy="461665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2E2A1E-5E1A-4C76-8CF7-A8FFF6D75883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101851" y="1985435"/>
            <a:ext cx="495072" cy="658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4C2711-16B3-422D-B6B5-E994689D6F44}"/>
              </a:ext>
            </a:extLst>
          </p:cNvPr>
          <p:cNvCxnSpPr>
            <a:cxnSpLocks/>
          </p:cNvCxnSpPr>
          <p:nvPr/>
        </p:nvCxnSpPr>
        <p:spPr>
          <a:xfrm flipH="1">
            <a:off x="1474590" y="2833458"/>
            <a:ext cx="481016" cy="8198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A5871B-30E4-44DD-8619-D51558535239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087233" y="2800955"/>
            <a:ext cx="265772" cy="831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F860F8-839A-412B-93AE-89F409C6301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3808520" y="3821886"/>
            <a:ext cx="112656" cy="986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D56607-A074-4EA0-90B3-D344E76C4A68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2747938" y="1985435"/>
            <a:ext cx="605067" cy="658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1B2473-B928-4E64-A064-6CA6C0FC55D1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2101851" y="2800955"/>
            <a:ext cx="153077" cy="892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FB413F-0B45-434C-9E55-52FA594682E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467258" y="2781032"/>
            <a:ext cx="453918" cy="8839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008F4F-9DA2-4414-ADDA-095D3D0A98A1}"/>
              </a:ext>
            </a:extLst>
          </p:cNvPr>
          <p:cNvCxnSpPr>
            <a:cxnSpLocks/>
          </p:cNvCxnSpPr>
          <p:nvPr/>
        </p:nvCxnSpPr>
        <p:spPr>
          <a:xfrm>
            <a:off x="4042304" y="3834524"/>
            <a:ext cx="352285" cy="9160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C2CB1C-7D94-4F10-A49C-3CDFE5AD7B5D}"/>
              </a:ext>
            </a:extLst>
          </p:cNvPr>
          <p:cNvCxnSpPr>
            <a:cxnSpLocks/>
            <a:stCxn id="8" idx="5"/>
            <a:endCxn id="57" idx="0"/>
          </p:cNvCxnSpPr>
          <p:nvPr/>
        </p:nvCxnSpPr>
        <p:spPr>
          <a:xfrm>
            <a:off x="3117715" y="3832754"/>
            <a:ext cx="571153" cy="1553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416EDD-F740-40B2-927B-56BF4D854576}"/>
              </a:ext>
            </a:extLst>
          </p:cNvPr>
          <p:cNvCxnSpPr>
            <a:cxnSpLocks/>
          </p:cNvCxnSpPr>
          <p:nvPr/>
        </p:nvCxnSpPr>
        <p:spPr>
          <a:xfrm flipH="1">
            <a:off x="2813423" y="3837068"/>
            <a:ext cx="165916" cy="976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5886B74-A1E6-4FA8-BDBF-20BE3F7F263E}"/>
                  </a:ext>
                </a:extLst>
              </p:cNvPr>
              <p:cNvSpPr txBox="1"/>
              <p:nvPr/>
            </p:nvSpPr>
            <p:spPr>
              <a:xfrm>
                <a:off x="2001632" y="1993294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5886B74-A1E6-4FA8-BDBF-20BE3F7F2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632" y="1993294"/>
                <a:ext cx="47026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AC416A-A746-4414-BACF-2DE5A4F9F825}"/>
                  </a:ext>
                </a:extLst>
              </p:cNvPr>
              <p:cNvSpPr txBox="1"/>
              <p:nvPr/>
            </p:nvSpPr>
            <p:spPr>
              <a:xfrm>
                <a:off x="1328345" y="2946346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AC416A-A746-4414-BACF-2DE5A4F9F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345" y="2946346"/>
                <a:ext cx="47026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A5FB19-199D-4A1D-ABC0-78C23484E3FB}"/>
                  </a:ext>
                </a:extLst>
              </p:cNvPr>
              <p:cNvSpPr txBox="1"/>
              <p:nvPr/>
            </p:nvSpPr>
            <p:spPr>
              <a:xfrm>
                <a:off x="2823580" y="2963829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A5FB19-199D-4A1D-ABC0-78C23484E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580" y="2963829"/>
                <a:ext cx="47026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2801E4-49C9-4741-8956-FDAB45D20153}"/>
                  </a:ext>
                </a:extLst>
              </p:cNvPr>
              <p:cNvSpPr txBox="1"/>
              <p:nvPr/>
            </p:nvSpPr>
            <p:spPr>
              <a:xfrm>
                <a:off x="2554756" y="4030159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2801E4-49C9-4741-8956-FDAB45D20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756" y="4030159"/>
                <a:ext cx="47026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CF9E13-E956-4096-B8B8-B4555512320F}"/>
                  </a:ext>
                </a:extLst>
              </p:cNvPr>
              <p:cNvSpPr txBox="1"/>
              <p:nvPr/>
            </p:nvSpPr>
            <p:spPr>
              <a:xfrm>
                <a:off x="3528569" y="4092007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CF9E13-E956-4096-B8B8-B45555123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569" y="4092007"/>
                <a:ext cx="47026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26D7EFF-C0DF-4EB0-8FBA-6C24B2E0D4F0}"/>
                  </a:ext>
                </a:extLst>
              </p:cNvPr>
              <p:cNvSpPr txBox="1"/>
              <p:nvPr/>
            </p:nvSpPr>
            <p:spPr>
              <a:xfrm>
                <a:off x="2895140" y="1984683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26D7EFF-C0DF-4EB0-8FBA-6C24B2E0D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140" y="1984683"/>
                <a:ext cx="47026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E7E1FB-0DF3-437D-AA2C-FB8E04B332EA}"/>
                  </a:ext>
                </a:extLst>
              </p:cNvPr>
              <p:cNvSpPr txBox="1"/>
              <p:nvPr/>
            </p:nvSpPr>
            <p:spPr>
              <a:xfrm>
                <a:off x="3599109" y="2962924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E7E1FB-0DF3-437D-AA2C-FB8E04B33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109" y="2962924"/>
                <a:ext cx="47026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1A5351-3B47-4D2D-9314-87924836E156}"/>
                  </a:ext>
                </a:extLst>
              </p:cNvPr>
              <p:cNvSpPr txBox="1"/>
              <p:nvPr/>
            </p:nvSpPr>
            <p:spPr>
              <a:xfrm>
                <a:off x="2104661" y="2972355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1A5351-3B47-4D2D-9314-87924836E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661" y="2972355"/>
                <a:ext cx="470265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4BE893-3696-4E58-8AB8-29E0C3AF77C4}"/>
                  </a:ext>
                </a:extLst>
              </p:cNvPr>
              <p:cNvSpPr txBox="1"/>
              <p:nvPr/>
            </p:nvSpPr>
            <p:spPr>
              <a:xfrm>
                <a:off x="4114076" y="3999962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4BE893-3696-4E58-8AB8-29E0C3AF7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076" y="3999962"/>
                <a:ext cx="47026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B6BBFF4-91F6-400C-958A-5EDCED4E3DF9}"/>
                  </a:ext>
                </a:extLst>
              </p:cNvPr>
              <p:cNvSpPr txBox="1"/>
              <p:nvPr/>
            </p:nvSpPr>
            <p:spPr>
              <a:xfrm>
                <a:off x="3091165" y="3999962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B6BBFF4-91F6-400C-958A-5EDCED4E3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165" y="3999962"/>
                <a:ext cx="47026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E0128B0-AF2F-460D-8A7C-EC726E9644E6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445054" y="3856103"/>
            <a:ext cx="220753" cy="1469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9127F3D-125D-4C7A-9637-D66900A87DA2}"/>
              </a:ext>
            </a:extLst>
          </p:cNvPr>
          <p:cNvCxnSpPr>
            <a:cxnSpLocks/>
          </p:cNvCxnSpPr>
          <p:nvPr/>
        </p:nvCxnSpPr>
        <p:spPr>
          <a:xfrm flipH="1">
            <a:off x="1091785" y="3831966"/>
            <a:ext cx="237737" cy="976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EC04A52-D572-4C14-AD92-EA71EA32101E}"/>
                  </a:ext>
                </a:extLst>
              </p:cNvPr>
              <p:cNvSpPr txBox="1"/>
              <p:nvPr/>
            </p:nvSpPr>
            <p:spPr>
              <a:xfrm>
                <a:off x="841533" y="4034254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EC04A52-D572-4C14-AD92-EA71EA321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33" y="4034254"/>
                <a:ext cx="470265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3B5527-597E-47DC-97DA-E217290B43C7}"/>
                  </a:ext>
                </a:extLst>
              </p:cNvPr>
              <p:cNvSpPr txBox="1"/>
              <p:nvPr/>
            </p:nvSpPr>
            <p:spPr>
              <a:xfrm>
                <a:off x="1433213" y="4276837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3B5527-597E-47DC-97DA-E217290B4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213" y="4276837"/>
                <a:ext cx="47026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E724D6D-9374-4562-ABEA-4B225500C4F1}"/>
                  </a:ext>
                </a:extLst>
              </p:cNvPr>
              <p:cNvSpPr txBox="1"/>
              <p:nvPr/>
            </p:nvSpPr>
            <p:spPr>
              <a:xfrm>
                <a:off x="2291645" y="1342135"/>
                <a:ext cx="88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E724D6D-9374-4562-ABEA-4B225500C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645" y="1342135"/>
                <a:ext cx="884432" cy="461665"/>
              </a:xfrm>
              <a:prstGeom prst="rect">
                <a:avLst/>
              </a:prstGeom>
              <a:blipFill>
                <a:blip r:embed="rId14"/>
                <a:stretch>
                  <a:fillRect r="-1862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C8C3607-77FB-4DF4-BED8-4F8CB03F1F71}"/>
                  </a:ext>
                </a:extLst>
              </p:cNvPr>
              <p:cNvSpPr txBox="1"/>
              <p:nvPr/>
            </p:nvSpPr>
            <p:spPr>
              <a:xfrm>
                <a:off x="5282675" y="1690688"/>
                <a:ext cx="6516096" cy="37845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be a random root-to-leaf path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+1,−1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fixed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along the path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∼ℓ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By negating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we may assume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By querying dummy variables, we may assume the tree is full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depends only on the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+1/−1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’s on the path?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C00000"/>
                    </a:solidFill>
                  </a:rPr>
                  <a:t>We need to reweigh the parity decision tree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C8C3607-77FB-4DF4-BED8-4F8CB03F1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675" y="1690688"/>
                <a:ext cx="6516096" cy="3784562"/>
              </a:xfrm>
              <a:prstGeom prst="rect">
                <a:avLst/>
              </a:prstGeom>
              <a:blipFill>
                <a:blip r:embed="rId15"/>
                <a:stretch>
                  <a:fillRect l="-655" t="-805" b="-1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60EAA9A-5825-4117-973A-571C8D4EA42C}"/>
                  </a:ext>
                </a:extLst>
              </p:cNvPr>
              <p:cNvSpPr txBox="1"/>
              <p:nvPr/>
            </p:nvSpPr>
            <p:spPr>
              <a:xfrm>
                <a:off x="3096793" y="5385916"/>
                <a:ext cx="1184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=+1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60EAA9A-5825-4117-973A-571C8D4EA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793" y="5385916"/>
                <a:ext cx="11841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551820ED-3ABF-4DE0-9555-AF685D5A36CB}"/>
              </a:ext>
            </a:extLst>
          </p:cNvPr>
          <p:cNvSpPr/>
          <p:nvPr/>
        </p:nvSpPr>
        <p:spPr>
          <a:xfrm>
            <a:off x="2144438" y="3668466"/>
            <a:ext cx="213567" cy="2219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D758DB4-D873-4FE6-B926-F7E202A35CD2}"/>
              </a:ext>
            </a:extLst>
          </p:cNvPr>
          <p:cNvCxnSpPr>
            <a:cxnSpLocks/>
          </p:cNvCxnSpPr>
          <p:nvPr/>
        </p:nvCxnSpPr>
        <p:spPr>
          <a:xfrm>
            <a:off x="2315416" y="3909548"/>
            <a:ext cx="226858" cy="951973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F163B6-68EC-4A9F-A86A-131DE30057CD}"/>
              </a:ext>
            </a:extLst>
          </p:cNvPr>
          <p:cNvCxnSpPr>
            <a:cxnSpLocks/>
          </p:cNvCxnSpPr>
          <p:nvPr/>
        </p:nvCxnSpPr>
        <p:spPr>
          <a:xfrm flipH="1">
            <a:off x="2033968" y="3885411"/>
            <a:ext cx="165916" cy="97611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5AC399-8219-4FA1-BDBE-FBB2A09533F3}"/>
                  </a:ext>
                </a:extLst>
              </p:cNvPr>
              <p:cNvSpPr txBox="1"/>
              <p:nvPr/>
            </p:nvSpPr>
            <p:spPr>
              <a:xfrm>
                <a:off x="1711895" y="4087699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5AC399-8219-4FA1-BDBE-FBB2A0953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895" y="4087699"/>
                <a:ext cx="470265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6718BFF-2449-4560-AF92-06D139956BE1}"/>
                  </a:ext>
                </a:extLst>
              </p:cNvPr>
              <p:cNvSpPr txBox="1"/>
              <p:nvPr/>
            </p:nvSpPr>
            <p:spPr>
              <a:xfrm>
                <a:off x="2276154" y="4048666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6718BFF-2449-4560-AF92-06D139956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154" y="4048666"/>
                <a:ext cx="47026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C9967E-ADBB-4E8E-9B27-696C84C21E8A}"/>
                  </a:ext>
                </a:extLst>
              </p:cNvPr>
              <p:cNvSpPr txBox="1"/>
              <p:nvPr/>
            </p:nvSpPr>
            <p:spPr>
              <a:xfrm>
                <a:off x="447936" y="5326045"/>
                <a:ext cx="243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C9967E-ADBB-4E8E-9B27-696C84C21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36" y="5326045"/>
                <a:ext cx="2435742" cy="369332"/>
              </a:xfrm>
              <a:prstGeom prst="rect">
                <a:avLst/>
              </a:prstGeom>
              <a:blipFill>
                <a:blip r:embed="rId18"/>
                <a:stretch>
                  <a:fillRect l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63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450785-3058-45F1-AA85-17110FCC84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Proof Overview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≲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for parity decision trees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450785-3058-45F1-AA85-17110FCC8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145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1C2F869-8C1E-4477-B370-F5188F5B0812}"/>
              </a:ext>
            </a:extLst>
          </p:cNvPr>
          <p:cNvSpPr/>
          <p:nvPr/>
        </p:nvSpPr>
        <p:spPr>
          <a:xfrm>
            <a:off x="2565647" y="1795996"/>
            <a:ext cx="213567" cy="2219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0B3017-77B9-421E-A4C0-7B2CA6EF312C}"/>
              </a:ext>
            </a:extLst>
          </p:cNvPr>
          <p:cNvSpPr/>
          <p:nvPr/>
        </p:nvSpPr>
        <p:spPr>
          <a:xfrm>
            <a:off x="1919560" y="2611516"/>
            <a:ext cx="213567" cy="2219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CE8251-AEB6-4894-9D52-B08002FFF771}"/>
              </a:ext>
            </a:extLst>
          </p:cNvPr>
          <p:cNvSpPr/>
          <p:nvPr/>
        </p:nvSpPr>
        <p:spPr>
          <a:xfrm>
            <a:off x="3321729" y="2611516"/>
            <a:ext cx="213567" cy="2219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69B61A-7103-4223-88EA-DC7B42793C0A}"/>
              </a:ext>
            </a:extLst>
          </p:cNvPr>
          <p:cNvSpPr/>
          <p:nvPr/>
        </p:nvSpPr>
        <p:spPr>
          <a:xfrm>
            <a:off x="1274076" y="3615021"/>
            <a:ext cx="213567" cy="2219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FA9835-5583-4071-893D-DF0CA6405B39}"/>
              </a:ext>
            </a:extLst>
          </p:cNvPr>
          <p:cNvSpPr/>
          <p:nvPr/>
        </p:nvSpPr>
        <p:spPr>
          <a:xfrm>
            <a:off x="2935424" y="3643315"/>
            <a:ext cx="213567" cy="2219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3DDF0A-7814-45D2-8A7B-F4108CEC1D49}"/>
              </a:ext>
            </a:extLst>
          </p:cNvPr>
          <p:cNvSpPr/>
          <p:nvPr/>
        </p:nvSpPr>
        <p:spPr>
          <a:xfrm>
            <a:off x="3889900" y="3632447"/>
            <a:ext cx="213567" cy="2219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F4B5E8-0D84-4BBF-AF16-A6A5EF111544}"/>
                  </a:ext>
                </a:extLst>
              </p:cNvPr>
              <p:cNvSpPr txBox="1"/>
              <p:nvPr/>
            </p:nvSpPr>
            <p:spPr>
              <a:xfrm>
                <a:off x="1578194" y="2217632"/>
                <a:ext cx="470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F4B5E8-0D84-4BBF-AF16-A6A5EF111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194" y="2217632"/>
                <a:ext cx="47026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99FE44-F6CF-46ED-8197-2B94102AC67F}"/>
                  </a:ext>
                </a:extLst>
              </p:cNvPr>
              <p:cNvSpPr txBox="1"/>
              <p:nvPr/>
            </p:nvSpPr>
            <p:spPr>
              <a:xfrm>
                <a:off x="3352368" y="2217632"/>
                <a:ext cx="8026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99FE44-F6CF-46ED-8197-2B94102AC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368" y="2217632"/>
                <a:ext cx="80268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677687-1111-4CC2-85B4-80795B7F50FC}"/>
                  </a:ext>
                </a:extLst>
              </p:cNvPr>
              <p:cNvSpPr txBox="1"/>
              <p:nvPr/>
            </p:nvSpPr>
            <p:spPr>
              <a:xfrm>
                <a:off x="1022160" y="3191600"/>
                <a:ext cx="470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677687-1111-4CC2-85B4-80795B7F5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60" y="3191600"/>
                <a:ext cx="470265" cy="461665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C3B378-A452-45D4-A63C-520090AEFEF8}"/>
                  </a:ext>
                </a:extLst>
              </p:cNvPr>
              <p:cNvSpPr txBox="1"/>
              <p:nvPr/>
            </p:nvSpPr>
            <p:spPr>
              <a:xfrm>
                <a:off x="2616968" y="3264327"/>
                <a:ext cx="470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C3B378-A452-45D4-A63C-520090AEF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68" y="3264327"/>
                <a:ext cx="470265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DF1839-A097-4A85-9F60-DC4E71D9653F}"/>
                  </a:ext>
                </a:extLst>
              </p:cNvPr>
              <p:cNvSpPr txBox="1"/>
              <p:nvPr/>
            </p:nvSpPr>
            <p:spPr>
              <a:xfrm>
                <a:off x="4048446" y="3271820"/>
                <a:ext cx="470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DF1839-A097-4A85-9F60-DC4E71D96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446" y="3271820"/>
                <a:ext cx="470265" cy="461665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2E2A1E-5E1A-4C76-8CF7-A8FFF6D75883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101851" y="1985435"/>
            <a:ext cx="495072" cy="658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4C2711-16B3-422D-B6B5-E994689D6F44}"/>
              </a:ext>
            </a:extLst>
          </p:cNvPr>
          <p:cNvCxnSpPr>
            <a:cxnSpLocks/>
          </p:cNvCxnSpPr>
          <p:nvPr/>
        </p:nvCxnSpPr>
        <p:spPr>
          <a:xfrm flipH="1">
            <a:off x="1474590" y="2833458"/>
            <a:ext cx="481016" cy="8198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A5871B-30E4-44DD-8619-D51558535239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087233" y="2800955"/>
            <a:ext cx="265772" cy="831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F860F8-839A-412B-93AE-89F409C63015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3817398" y="3821886"/>
            <a:ext cx="103778" cy="9286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D56607-A074-4EA0-90B3-D344E76C4A68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2747938" y="1985435"/>
            <a:ext cx="605067" cy="658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1B2473-B928-4E64-A064-6CA6C0FC55D1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2101851" y="2800955"/>
            <a:ext cx="153077" cy="892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FB413F-0B45-434C-9E55-52FA594682E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467258" y="2781032"/>
            <a:ext cx="453918" cy="8839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008F4F-9DA2-4414-ADDA-095D3D0A98A1}"/>
              </a:ext>
            </a:extLst>
          </p:cNvPr>
          <p:cNvCxnSpPr>
            <a:cxnSpLocks/>
          </p:cNvCxnSpPr>
          <p:nvPr/>
        </p:nvCxnSpPr>
        <p:spPr>
          <a:xfrm>
            <a:off x="4042304" y="3834524"/>
            <a:ext cx="352285" cy="9160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C2CB1C-7D94-4F10-A49C-3CDFE5AD7B5D}"/>
              </a:ext>
            </a:extLst>
          </p:cNvPr>
          <p:cNvCxnSpPr>
            <a:cxnSpLocks/>
          </p:cNvCxnSpPr>
          <p:nvPr/>
        </p:nvCxnSpPr>
        <p:spPr>
          <a:xfrm>
            <a:off x="3094871" y="3861205"/>
            <a:ext cx="226858" cy="951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416EDD-F740-40B2-927B-56BF4D854576}"/>
              </a:ext>
            </a:extLst>
          </p:cNvPr>
          <p:cNvCxnSpPr>
            <a:cxnSpLocks/>
          </p:cNvCxnSpPr>
          <p:nvPr/>
        </p:nvCxnSpPr>
        <p:spPr>
          <a:xfrm flipH="1">
            <a:off x="2813423" y="3837068"/>
            <a:ext cx="165916" cy="976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5886B74-A1E6-4FA8-BDBF-20BE3F7F263E}"/>
                  </a:ext>
                </a:extLst>
              </p:cNvPr>
              <p:cNvSpPr txBox="1"/>
              <p:nvPr/>
            </p:nvSpPr>
            <p:spPr>
              <a:xfrm>
                <a:off x="2001632" y="1993294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5886B74-A1E6-4FA8-BDBF-20BE3F7F2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632" y="1993294"/>
                <a:ext cx="47026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AC416A-A746-4414-BACF-2DE5A4F9F825}"/>
                  </a:ext>
                </a:extLst>
              </p:cNvPr>
              <p:cNvSpPr txBox="1"/>
              <p:nvPr/>
            </p:nvSpPr>
            <p:spPr>
              <a:xfrm>
                <a:off x="1328345" y="2946346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AC416A-A746-4414-BACF-2DE5A4F9F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345" y="2946346"/>
                <a:ext cx="47026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A5FB19-199D-4A1D-ABC0-78C23484E3FB}"/>
                  </a:ext>
                </a:extLst>
              </p:cNvPr>
              <p:cNvSpPr txBox="1"/>
              <p:nvPr/>
            </p:nvSpPr>
            <p:spPr>
              <a:xfrm>
                <a:off x="2823580" y="2963829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A5FB19-199D-4A1D-ABC0-78C23484E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580" y="2963829"/>
                <a:ext cx="47026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2801E4-49C9-4741-8956-FDAB45D20153}"/>
                  </a:ext>
                </a:extLst>
              </p:cNvPr>
              <p:cNvSpPr txBox="1"/>
              <p:nvPr/>
            </p:nvSpPr>
            <p:spPr>
              <a:xfrm>
                <a:off x="2554756" y="4030159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2801E4-49C9-4741-8956-FDAB45D20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756" y="4030159"/>
                <a:ext cx="47026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CF9E13-E956-4096-B8B8-B4555512320F}"/>
                  </a:ext>
                </a:extLst>
              </p:cNvPr>
              <p:cNvSpPr txBox="1"/>
              <p:nvPr/>
            </p:nvSpPr>
            <p:spPr>
              <a:xfrm>
                <a:off x="3528569" y="4092007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CF9E13-E956-4096-B8B8-B45555123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569" y="4092007"/>
                <a:ext cx="470265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26D7EFF-C0DF-4EB0-8FBA-6C24B2E0D4F0}"/>
                  </a:ext>
                </a:extLst>
              </p:cNvPr>
              <p:cNvSpPr txBox="1"/>
              <p:nvPr/>
            </p:nvSpPr>
            <p:spPr>
              <a:xfrm>
                <a:off x="2895140" y="1984683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26D7EFF-C0DF-4EB0-8FBA-6C24B2E0D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140" y="1984683"/>
                <a:ext cx="47026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E7E1FB-0DF3-437D-AA2C-FB8E04B332EA}"/>
                  </a:ext>
                </a:extLst>
              </p:cNvPr>
              <p:cNvSpPr txBox="1"/>
              <p:nvPr/>
            </p:nvSpPr>
            <p:spPr>
              <a:xfrm>
                <a:off x="3599109" y="2962924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E7E1FB-0DF3-437D-AA2C-FB8E04B33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109" y="2962924"/>
                <a:ext cx="470265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1A5351-3B47-4D2D-9314-87924836E156}"/>
                  </a:ext>
                </a:extLst>
              </p:cNvPr>
              <p:cNvSpPr txBox="1"/>
              <p:nvPr/>
            </p:nvSpPr>
            <p:spPr>
              <a:xfrm>
                <a:off x="2104661" y="2972355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1A5351-3B47-4D2D-9314-87924836E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661" y="2972355"/>
                <a:ext cx="470265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4BE893-3696-4E58-8AB8-29E0C3AF77C4}"/>
                  </a:ext>
                </a:extLst>
              </p:cNvPr>
              <p:cNvSpPr txBox="1"/>
              <p:nvPr/>
            </p:nvSpPr>
            <p:spPr>
              <a:xfrm>
                <a:off x="4114076" y="3999962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4BE893-3696-4E58-8AB8-29E0C3AF7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076" y="3999962"/>
                <a:ext cx="470265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B6BBFF4-91F6-400C-958A-5EDCED4E3DF9}"/>
                  </a:ext>
                </a:extLst>
              </p:cNvPr>
              <p:cNvSpPr txBox="1"/>
              <p:nvPr/>
            </p:nvSpPr>
            <p:spPr>
              <a:xfrm>
                <a:off x="3091165" y="3999962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B6BBFF4-91F6-400C-958A-5EDCED4E3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165" y="3999962"/>
                <a:ext cx="470265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E0128B0-AF2F-460D-8A7C-EC726E9644E6}"/>
              </a:ext>
            </a:extLst>
          </p:cNvPr>
          <p:cNvCxnSpPr>
            <a:cxnSpLocks/>
          </p:cNvCxnSpPr>
          <p:nvPr/>
        </p:nvCxnSpPr>
        <p:spPr>
          <a:xfrm>
            <a:off x="1445054" y="3856103"/>
            <a:ext cx="133140" cy="10054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9127F3D-125D-4C7A-9637-D66900A87DA2}"/>
              </a:ext>
            </a:extLst>
          </p:cNvPr>
          <p:cNvCxnSpPr>
            <a:cxnSpLocks/>
          </p:cNvCxnSpPr>
          <p:nvPr/>
        </p:nvCxnSpPr>
        <p:spPr>
          <a:xfrm flipH="1">
            <a:off x="1091785" y="3831966"/>
            <a:ext cx="237737" cy="976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EC04A52-D572-4C14-AD92-EA71EA32101E}"/>
                  </a:ext>
                </a:extLst>
              </p:cNvPr>
              <p:cNvSpPr txBox="1"/>
              <p:nvPr/>
            </p:nvSpPr>
            <p:spPr>
              <a:xfrm>
                <a:off x="841533" y="4034254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EC04A52-D572-4C14-AD92-EA71EA321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33" y="4034254"/>
                <a:ext cx="470265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3B5527-597E-47DC-97DA-E217290B43C7}"/>
                  </a:ext>
                </a:extLst>
              </p:cNvPr>
              <p:cNvSpPr txBox="1"/>
              <p:nvPr/>
            </p:nvSpPr>
            <p:spPr>
              <a:xfrm>
                <a:off x="1433213" y="4276837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3B5527-597E-47DC-97DA-E217290B4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213" y="4276837"/>
                <a:ext cx="470265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E724D6D-9374-4562-ABEA-4B225500C4F1}"/>
                  </a:ext>
                </a:extLst>
              </p:cNvPr>
              <p:cNvSpPr txBox="1"/>
              <p:nvPr/>
            </p:nvSpPr>
            <p:spPr>
              <a:xfrm>
                <a:off x="2291645" y="1342135"/>
                <a:ext cx="88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E724D6D-9374-4562-ABEA-4B225500C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645" y="1342135"/>
                <a:ext cx="884432" cy="461665"/>
              </a:xfrm>
              <a:prstGeom prst="rect">
                <a:avLst/>
              </a:prstGeom>
              <a:blipFill>
                <a:blip r:embed="rId19"/>
                <a:stretch>
                  <a:fillRect r="-1862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C8C3607-77FB-4DF4-BED8-4F8CB03F1F71}"/>
                  </a:ext>
                </a:extLst>
              </p:cNvPr>
              <p:cNvSpPr txBox="1"/>
              <p:nvPr/>
            </p:nvSpPr>
            <p:spPr>
              <a:xfrm>
                <a:off x="5282675" y="1690688"/>
                <a:ext cx="6684664" cy="400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Relabel the edges of the parity decision tree by the sum of newly fixed 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∈ℓ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nary>
                  </m:oMath>
                </a14:m>
                <a:r>
                  <a:rPr lang="en-US" dirty="0"/>
                  <a:t> and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∈ℓ</m:t>
                                </m:r>
                              </m:sub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Good</a:t>
                </a:r>
                <a:r>
                  <a:rPr lang="en-US" dirty="0"/>
                  <a:t>: it is still a 1D random walk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Bad</a:t>
                </a:r>
                <a:r>
                  <a:rPr lang="en-US" dirty="0"/>
                  <a:t>: each step size is not fixed, but adaptive based on the path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Need to make the step size smooth        </a:t>
                </a:r>
                <a:r>
                  <a:rPr lang="en-US" dirty="0">
                    <a:solidFill>
                      <a:srgbClr val="7030A0"/>
                    </a:solidFill>
                  </a:rPr>
                  <a:t>[Blais-Tan-Wan’15]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		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b="0" dirty="0"/>
                  <a:t> at once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		fix gradually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Need adaptive Azuma’s inequality for concentration bounds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C8C3607-77FB-4DF4-BED8-4F8CB03F1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675" y="1690688"/>
                <a:ext cx="6684664" cy="4006674"/>
              </a:xfrm>
              <a:prstGeom prst="rect">
                <a:avLst/>
              </a:prstGeom>
              <a:blipFill>
                <a:blip r:embed="rId20"/>
                <a:stretch>
                  <a:fillRect l="-639" t="-760" b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551820ED-3ABF-4DE0-9555-AF685D5A36CB}"/>
              </a:ext>
            </a:extLst>
          </p:cNvPr>
          <p:cNvSpPr/>
          <p:nvPr/>
        </p:nvSpPr>
        <p:spPr>
          <a:xfrm>
            <a:off x="2144438" y="3668466"/>
            <a:ext cx="213567" cy="2219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D758DB4-D873-4FE6-B926-F7E202A35CD2}"/>
              </a:ext>
            </a:extLst>
          </p:cNvPr>
          <p:cNvCxnSpPr>
            <a:cxnSpLocks/>
          </p:cNvCxnSpPr>
          <p:nvPr/>
        </p:nvCxnSpPr>
        <p:spPr>
          <a:xfrm>
            <a:off x="2315416" y="3909548"/>
            <a:ext cx="226858" cy="951973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F163B6-68EC-4A9F-A86A-131DE30057CD}"/>
              </a:ext>
            </a:extLst>
          </p:cNvPr>
          <p:cNvCxnSpPr>
            <a:cxnSpLocks/>
          </p:cNvCxnSpPr>
          <p:nvPr/>
        </p:nvCxnSpPr>
        <p:spPr>
          <a:xfrm flipH="1">
            <a:off x="2033968" y="3885411"/>
            <a:ext cx="165916" cy="97611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5AC399-8219-4FA1-BDBE-FBB2A09533F3}"/>
                  </a:ext>
                </a:extLst>
              </p:cNvPr>
              <p:cNvSpPr txBox="1"/>
              <p:nvPr/>
            </p:nvSpPr>
            <p:spPr>
              <a:xfrm>
                <a:off x="1711895" y="4087699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5AC399-8219-4FA1-BDBE-FBB2A0953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895" y="4087699"/>
                <a:ext cx="470265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6718BFF-2449-4560-AF92-06D139956BE1}"/>
                  </a:ext>
                </a:extLst>
              </p:cNvPr>
              <p:cNvSpPr txBox="1"/>
              <p:nvPr/>
            </p:nvSpPr>
            <p:spPr>
              <a:xfrm>
                <a:off x="2276154" y="4048666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6718BFF-2449-4560-AF92-06D139956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154" y="4048666"/>
                <a:ext cx="470265" cy="2616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9B29BA7-AFF8-4C7D-A1E4-300290BAC2AF}"/>
                  </a:ext>
                </a:extLst>
              </p:cNvPr>
              <p:cNvSpPr txBox="1"/>
              <p:nvPr/>
            </p:nvSpPr>
            <p:spPr>
              <a:xfrm>
                <a:off x="1421143" y="5720664"/>
                <a:ext cx="1621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9B29BA7-AFF8-4C7D-A1E4-300290BAC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143" y="5720664"/>
                <a:ext cx="162106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row: Right 33">
            <a:extLst>
              <a:ext uri="{FF2B5EF4-FFF2-40B4-BE49-F238E27FC236}">
                <a16:creationId xmlns:a16="http://schemas.microsoft.com/office/drawing/2014/main" id="{4E1B0B92-9144-4259-8095-64FDDDBD6069}"/>
              </a:ext>
            </a:extLst>
          </p:cNvPr>
          <p:cNvSpPr/>
          <p:nvPr/>
        </p:nvSpPr>
        <p:spPr>
          <a:xfrm rot="15127375">
            <a:off x="1206285" y="5067690"/>
            <a:ext cx="1328808" cy="128800"/>
          </a:xfrm>
          <a:prstGeom prst="rightArrow">
            <a:avLst>
              <a:gd name="adj1" fmla="val 50000"/>
              <a:gd name="adj2" fmla="val 475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960146-C426-4AFB-A301-64427F080789}"/>
                  </a:ext>
                </a:extLst>
              </p:cNvPr>
              <p:cNvSpPr txBox="1"/>
              <p:nvPr/>
            </p:nvSpPr>
            <p:spPr>
              <a:xfrm>
                <a:off x="27668" y="1931386"/>
                <a:ext cx="1621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960146-C426-4AFB-A301-64427F080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8" y="1931386"/>
                <a:ext cx="162106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Right 40">
            <a:extLst>
              <a:ext uri="{FF2B5EF4-FFF2-40B4-BE49-F238E27FC236}">
                <a16:creationId xmlns:a16="http://schemas.microsoft.com/office/drawing/2014/main" id="{FB452D33-7658-418D-BE9A-42E4987CB1CC}"/>
              </a:ext>
            </a:extLst>
          </p:cNvPr>
          <p:cNvSpPr/>
          <p:nvPr/>
        </p:nvSpPr>
        <p:spPr>
          <a:xfrm rot="3086415">
            <a:off x="684489" y="2585556"/>
            <a:ext cx="1006220" cy="135329"/>
          </a:xfrm>
          <a:prstGeom prst="rightArrow">
            <a:avLst>
              <a:gd name="adj1" fmla="val 50000"/>
              <a:gd name="adj2" fmla="val 475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BB64-3737-48E6-97F6-48DDFF3E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Adaptive Azuma’s Inequality </a:t>
            </a:r>
            <a:r>
              <a:rPr lang="en-US" sz="1800" dirty="0">
                <a:solidFill>
                  <a:srgbClr val="7030A0"/>
                </a:solidFill>
              </a:rPr>
              <a:t>[new]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A7A28-51FA-499E-A0D1-6C0E0185C6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fixed value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are independent random variable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Adaptive Azuma’s inequality: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almost surely,   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AA7A28-51FA-499E-A0D1-6C0E0185C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C55CD07-D94C-44DA-9ADA-F1158363AA25}"/>
              </a:ext>
            </a:extLst>
          </p:cNvPr>
          <p:cNvGrpSpPr/>
          <p:nvPr/>
        </p:nvGrpSpPr>
        <p:grpSpPr>
          <a:xfrm>
            <a:off x="3087616" y="4817003"/>
            <a:ext cx="6379708" cy="1359960"/>
            <a:chOff x="838200" y="4309299"/>
            <a:chExt cx="4890273" cy="9346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453A767-5914-4CF9-8001-D3340595FCD1}"/>
                    </a:ext>
                  </a:extLst>
                </p:cNvPr>
                <p:cNvSpPr txBox="1"/>
                <p:nvPr/>
              </p:nvSpPr>
              <p:spPr>
                <a:xfrm>
                  <a:off x="838200" y="4420443"/>
                  <a:ext cx="4890273" cy="5674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ra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453A767-5914-4CF9-8001-D3340595FC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420443"/>
                  <a:ext cx="4890273" cy="56747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ECE460-0B61-48A9-8DAB-E0B329EF3485}"/>
                </a:ext>
              </a:extLst>
            </p:cNvPr>
            <p:cNvSpPr/>
            <p:nvPr/>
          </p:nvSpPr>
          <p:spPr>
            <a:xfrm>
              <a:off x="838200" y="4309299"/>
              <a:ext cx="4723558" cy="93460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B548CE6-50D9-4C24-AC5A-CBEA12EE5ECE}"/>
                  </a:ext>
                </a:extLst>
              </p:cNvPr>
              <p:cNvSpPr/>
              <p:nvPr/>
            </p:nvSpPr>
            <p:spPr>
              <a:xfrm>
                <a:off x="7336843" y="3127713"/>
                <a:ext cx="4560462" cy="105643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Standard Azuma’s inequality: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=∑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almost surely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CB548CE6-50D9-4C24-AC5A-CBEA12EE5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843" y="3127713"/>
                <a:ext cx="4560462" cy="105643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AD2473A4-BFBB-491A-99E0-B66729241C85}"/>
              </a:ext>
            </a:extLst>
          </p:cNvPr>
          <p:cNvSpPr/>
          <p:nvPr/>
        </p:nvSpPr>
        <p:spPr>
          <a:xfrm rot="4917584">
            <a:off x="5702054" y="2359153"/>
            <a:ext cx="353722" cy="2894836"/>
          </a:xfrm>
          <a:prstGeom prst="up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56F07CC-3BA7-4E46-A01C-32C50CFD8EFD}"/>
                  </a:ext>
                </a:extLst>
              </p:cNvPr>
              <p:cNvSpPr/>
              <p:nvPr/>
            </p:nvSpPr>
            <p:spPr>
              <a:xfrm>
                <a:off x="3667703" y="3976634"/>
                <a:ext cx="1939733" cy="41501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w.p at least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56F07CC-3BA7-4E46-A01C-32C50CFD8E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703" y="3976634"/>
                <a:ext cx="1939733" cy="415018"/>
              </a:xfrm>
              <a:prstGeom prst="roundRect">
                <a:avLst/>
              </a:prstGeom>
              <a:blipFill>
                <a:blip r:embed="rId6"/>
                <a:stretch>
                  <a:fillRect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2A36690-2A3D-4D83-869D-2E48130E157B}"/>
                  </a:ext>
                </a:extLst>
              </p:cNvPr>
              <p:cNvSpPr/>
              <p:nvPr/>
            </p:nvSpPr>
            <p:spPr>
              <a:xfrm>
                <a:off x="8593395" y="5084869"/>
                <a:ext cx="559291" cy="603898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2A36690-2A3D-4D83-869D-2E48130E1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395" y="5084869"/>
                <a:ext cx="559291" cy="60389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09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C49FE8E-DAE1-4423-B1B2-449AB4F71DF1}"/>
              </a:ext>
            </a:extLst>
          </p:cNvPr>
          <p:cNvGrpSpPr/>
          <p:nvPr/>
        </p:nvGrpSpPr>
        <p:grpSpPr>
          <a:xfrm>
            <a:off x="2092086" y="1371604"/>
            <a:ext cx="5003054" cy="3733689"/>
            <a:chOff x="3733193" y="849132"/>
            <a:chExt cx="3805363" cy="306552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1C2F869-8C1E-4477-B370-F5188F5B0812}"/>
                </a:ext>
              </a:extLst>
            </p:cNvPr>
            <p:cNvSpPr/>
            <p:nvPr/>
          </p:nvSpPr>
          <p:spPr>
            <a:xfrm>
              <a:off x="5519862" y="849132"/>
              <a:ext cx="213567" cy="221942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80B3017-77B9-421E-A4C0-7B2CA6EF312C}"/>
                </a:ext>
              </a:extLst>
            </p:cNvPr>
            <p:cNvSpPr/>
            <p:nvPr/>
          </p:nvSpPr>
          <p:spPr>
            <a:xfrm>
              <a:off x="4873775" y="1664652"/>
              <a:ext cx="213567" cy="221942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7CE8251-AEB6-4894-9D52-B08002FFF771}"/>
                </a:ext>
              </a:extLst>
            </p:cNvPr>
            <p:cNvSpPr/>
            <p:nvPr/>
          </p:nvSpPr>
          <p:spPr>
            <a:xfrm>
              <a:off x="6275944" y="1664652"/>
              <a:ext cx="213567" cy="221942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C69B61A-7103-4223-88EA-DC7B42793C0A}"/>
                </a:ext>
              </a:extLst>
            </p:cNvPr>
            <p:cNvSpPr/>
            <p:nvPr/>
          </p:nvSpPr>
          <p:spPr>
            <a:xfrm>
              <a:off x="4228291" y="2668157"/>
              <a:ext cx="213567" cy="221942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2FA9835-5583-4071-893D-DF0CA6405B39}"/>
                </a:ext>
              </a:extLst>
            </p:cNvPr>
            <p:cNvSpPr/>
            <p:nvPr/>
          </p:nvSpPr>
          <p:spPr>
            <a:xfrm>
              <a:off x="5889639" y="2696451"/>
              <a:ext cx="213567" cy="221942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D3DDF0A-7814-45D2-8A7B-F4108CEC1D49}"/>
                </a:ext>
              </a:extLst>
            </p:cNvPr>
            <p:cNvSpPr/>
            <p:nvPr/>
          </p:nvSpPr>
          <p:spPr>
            <a:xfrm>
              <a:off x="6844115" y="2685583"/>
              <a:ext cx="213567" cy="221942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72E2A1E-5E1A-4C76-8CF7-A8FFF6D75883}"/>
                </a:ext>
              </a:extLst>
            </p:cNvPr>
            <p:cNvCxnSpPr>
              <a:cxnSpLocks/>
              <a:stCxn id="4" idx="3"/>
              <a:endCxn id="5" idx="7"/>
            </p:cNvCxnSpPr>
            <p:nvPr/>
          </p:nvCxnSpPr>
          <p:spPr>
            <a:xfrm flipH="1">
              <a:off x="5056066" y="1038571"/>
              <a:ext cx="495072" cy="6585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A4C2711-16B3-422D-B6B5-E994689D6F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8805" y="1886594"/>
              <a:ext cx="481016" cy="8198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BA5871B-30E4-44DD-8619-D51558535239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>
              <a:off x="6041448" y="1854091"/>
              <a:ext cx="265772" cy="8314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BF860F8-839A-412B-93AE-89F409C63015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H="1">
              <a:off x="6771613" y="2875022"/>
              <a:ext cx="103778" cy="9286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2D56607-A074-4EA0-90B3-D344E76C4A68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5702153" y="1038571"/>
              <a:ext cx="605067" cy="6585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11B2473-B928-4E64-A064-6CA6C0FC55D1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5056066" y="1854091"/>
              <a:ext cx="153077" cy="8921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1FB413F-0B45-434C-9E55-52FA594682E4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6421473" y="1834168"/>
              <a:ext cx="453918" cy="8839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2008F4F-9DA2-4414-ADDA-095D3D0A98A1}"/>
                </a:ext>
              </a:extLst>
            </p:cNvPr>
            <p:cNvCxnSpPr>
              <a:cxnSpLocks/>
            </p:cNvCxnSpPr>
            <p:nvPr/>
          </p:nvCxnSpPr>
          <p:spPr>
            <a:xfrm>
              <a:off x="6996519" y="2887660"/>
              <a:ext cx="352285" cy="9160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5C2CB1C-7D94-4F10-A49C-3CDFE5AD7B5D}"/>
                </a:ext>
              </a:extLst>
            </p:cNvPr>
            <p:cNvCxnSpPr>
              <a:cxnSpLocks/>
            </p:cNvCxnSpPr>
            <p:nvPr/>
          </p:nvCxnSpPr>
          <p:spPr>
            <a:xfrm>
              <a:off x="6049086" y="2914341"/>
              <a:ext cx="226858" cy="9519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416EDD-F740-40B2-927B-56BF4D8545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7638" y="2890204"/>
              <a:ext cx="165916" cy="976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5886B74-A1E6-4FA8-BDBF-20BE3F7F263E}"/>
                    </a:ext>
                  </a:extLst>
                </p:cNvPr>
                <p:cNvSpPr txBox="1"/>
                <p:nvPr/>
              </p:nvSpPr>
              <p:spPr>
                <a:xfrm>
                  <a:off x="4955847" y="1046430"/>
                  <a:ext cx="470265" cy="328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5886B74-A1E6-4FA8-BDBF-20BE3F7F26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5847" y="1046430"/>
                  <a:ext cx="470265" cy="3285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AAC416A-A746-4414-BACF-2DE5A4F9F825}"/>
                    </a:ext>
                  </a:extLst>
                </p:cNvPr>
                <p:cNvSpPr txBox="1"/>
                <p:nvPr/>
              </p:nvSpPr>
              <p:spPr>
                <a:xfrm>
                  <a:off x="4282560" y="1999482"/>
                  <a:ext cx="470265" cy="328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AAC416A-A746-4414-BACF-2DE5A4F9F8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2560" y="1999482"/>
                  <a:ext cx="470265" cy="3285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8A5FB19-199D-4A1D-ABC0-78C23484E3FB}"/>
                    </a:ext>
                  </a:extLst>
                </p:cNvPr>
                <p:cNvSpPr txBox="1"/>
                <p:nvPr/>
              </p:nvSpPr>
              <p:spPr>
                <a:xfrm>
                  <a:off x="5777795" y="2016965"/>
                  <a:ext cx="470265" cy="328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8A5FB19-199D-4A1D-ABC0-78C23484E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795" y="2016965"/>
                  <a:ext cx="470265" cy="32850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62801E4-49C9-4741-8956-FDAB45D20153}"/>
                    </a:ext>
                  </a:extLst>
                </p:cNvPr>
                <p:cNvSpPr txBox="1"/>
                <p:nvPr/>
              </p:nvSpPr>
              <p:spPr>
                <a:xfrm>
                  <a:off x="5467158" y="3337122"/>
                  <a:ext cx="470265" cy="328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62801E4-49C9-4741-8956-FDAB45D201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158" y="3337122"/>
                  <a:ext cx="470265" cy="32850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7CF9E13-E956-4096-B8B8-B4555512320F}"/>
                    </a:ext>
                  </a:extLst>
                </p:cNvPr>
                <p:cNvSpPr txBox="1"/>
                <p:nvPr/>
              </p:nvSpPr>
              <p:spPr>
                <a:xfrm>
                  <a:off x="6464677" y="2985625"/>
                  <a:ext cx="470265" cy="328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7CF9E13-E956-4096-B8B8-B45555123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677" y="2985625"/>
                  <a:ext cx="470265" cy="3285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26D7EFF-C0DF-4EB0-8FBA-6C24B2E0D4F0}"/>
                    </a:ext>
                  </a:extLst>
                </p:cNvPr>
                <p:cNvSpPr txBox="1"/>
                <p:nvPr/>
              </p:nvSpPr>
              <p:spPr>
                <a:xfrm>
                  <a:off x="5849355" y="1037819"/>
                  <a:ext cx="470265" cy="328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26D7EFF-C0DF-4EB0-8FBA-6C24B2E0D4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9355" y="1037819"/>
                  <a:ext cx="470265" cy="32850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AE7E1FB-0DF3-437D-AA2C-FB8E04B332EA}"/>
                    </a:ext>
                  </a:extLst>
                </p:cNvPr>
                <p:cNvSpPr txBox="1"/>
                <p:nvPr/>
              </p:nvSpPr>
              <p:spPr>
                <a:xfrm>
                  <a:off x="6553324" y="2016060"/>
                  <a:ext cx="470265" cy="328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AE7E1FB-0DF3-437D-AA2C-FB8E04B33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324" y="2016060"/>
                  <a:ext cx="470265" cy="32850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61A5351-3B47-4D2D-9314-87924836E156}"/>
                    </a:ext>
                  </a:extLst>
                </p:cNvPr>
                <p:cNvSpPr txBox="1"/>
                <p:nvPr/>
              </p:nvSpPr>
              <p:spPr>
                <a:xfrm>
                  <a:off x="5058876" y="2025491"/>
                  <a:ext cx="470265" cy="328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61A5351-3B47-4D2D-9314-87924836E1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8876" y="2025491"/>
                  <a:ext cx="470265" cy="32850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84BE893-3696-4E58-8AB8-29E0C3AF77C4}"/>
                    </a:ext>
                  </a:extLst>
                </p:cNvPr>
                <p:cNvSpPr txBox="1"/>
                <p:nvPr/>
              </p:nvSpPr>
              <p:spPr>
                <a:xfrm>
                  <a:off x="7068291" y="3053098"/>
                  <a:ext cx="470265" cy="328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84BE893-3696-4E58-8AB8-29E0C3AF77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8291" y="3053098"/>
                  <a:ext cx="470265" cy="32850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B6BBFF4-91F6-400C-958A-5EDCED4E3DF9}"/>
                    </a:ext>
                  </a:extLst>
                </p:cNvPr>
                <p:cNvSpPr txBox="1"/>
                <p:nvPr/>
              </p:nvSpPr>
              <p:spPr>
                <a:xfrm>
                  <a:off x="6091721" y="3347183"/>
                  <a:ext cx="470265" cy="328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B6BBFF4-91F6-400C-958A-5EDCED4E3D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1721" y="3347183"/>
                  <a:ext cx="470265" cy="32850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E0128B0-AF2F-460D-8A7C-EC726E9644E6}"/>
                </a:ext>
              </a:extLst>
            </p:cNvPr>
            <p:cNvCxnSpPr>
              <a:cxnSpLocks/>
            </p:cNvCxnSpPr>
            <p:nvPr/>
          </p:nvCxnSpPr>
          <p:spPr>
            <a:xfrm>
              <a:off x="4399269" y="2909239"/>
              <a:ext cx="133140" cy="10054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9127F3D-125D-4C7A-9637-D66900A87D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6000" y="2885102"/>
              <a:ext cx="237737" cy="976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EC04A52-D572-4C14-AD92-EA71EA32101E}"/>
                    </a:ext>
                  </a:extLst>
                </p:cNvPr>
                <p:cNvSpPr txBox="1"/>
                <p:nvPr/>
              </p:nvSpPr>
              <p:spPr>
                <a:xfrm>
                  <a:off x="3733193" y="3359916"/>
                  <a:ext cx="470265" cy="328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EC04A52-D572-4C14-AD92-EA71EA321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193" y="3359916"/>
                  <a:ext cx="470265" cy="32850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B3B5527-597E-47DC-97DA-E217290B43C7}"/>
                    </a:ext>
                  </a:extLst>
                </p:cNvPr>
                <p:cNvSpPr txBox="1"/>
                <p:nvPr/>
              </p:nvSpPr>
              <p:spPr>
                <a:xfrm>
                  <a:off x="4387428" y="3329973"/>
                  <a:ext cx="470265" cy="328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B3B5527-597E-47DC-97DA-E217290B43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428" y="3329973"/>
                  <a:ext cx="470265" cy="32850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51820ED-3ABF-4DE0-9555-AF685D5A36CB}"/>
                </a:ext>
              </a:extLst>
            </p:cNvPr>
            <p:cNvSpPr/>
            <p:nvPr/>
          </p:nvSpPr>
          <p:spPr>
            <a:xfrm>
              <a:off x="5098653" y="2721602"/>
              <a:ext cx="213567" cy="2219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D758DB4-D873-4FE6-B926-F7E202A35CD2}"/>
                </a:ext>
              </a:extLst>
            </p:cNvPr>
            <p:cNvCxnSpPr>
              <a:cxnSpLocks/>
            </p:cNvCxnSpPr>
            <p:nvPr/>
          </p:nvCxnSpPr>
          <p:spPr>
            <a:xfrm>
              <a:off x="5269631" y="2962684"/>
              <a:ext cx="226858" cy="9519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8F163B6-68EC-4A9F-A86A-131DE30057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183" y="2938547"/>
              <a:ext cx="165916" cy="976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25AC399-8219-4FA1-BDBE-FBB2A09533F3}"/>
                    </a:ext>
                  </a:extLst>
                </p:cNvPr>
                <p:cNvSpPr txBox="1"/>
                <p:nvPr/>
              </p:nvSpPr>
              <p:spPr>
                <a:xfrm>
                  <a:off x="4666110" y="3140835"/>
                  <a:ext cx="470265" cy="328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25AC399-8219-4FA1-BDBE-FBB2A0953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6110" y="3140835"/>
                  <a:ext cx="470265" cy="32850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718BFF-2449-4560-AF92-06D139956BE1}"/>
                    </a:ext>
                  </a:extLst>
                </p:cNvPr>
                <p:cNvSpPr txBox="1"/>
                <p:nvPr/>
              </p:nvSpPr>
              <p:spPr>
                <a:xfrm>
                  <a:off x="5243050" y="3081553"/>
                  <a:ext cx="470265" cy="3285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6718BFF-2449-4560-AF92-06D139956B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050" y="3081553"/>
                  <a:ext cx="470265" cy="32850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2BED460-8CA3-4E8D-9865-D9A867BBAB2E}"/>
                  </a:ext>
                </a:extLst>
              </p:cNvPr>
              <p:cNvSpPr txBox="1"/>
              <p:nvPr/>
            </p:nvSpPr>
            <p:spPr>
              <a:xfrm>
                <a:off x="8440226" y="1702690"/>
                <a:ext cx="12606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2BED460-8CA3-4E8D-9865-D9A867BBA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226" y="1702690"/>
                <a:ext cx="1260682" cy="461665"/>
              </a:xfrm>
              <a:prstGeom prst="rect">
                <a:avLst/>
              </a:prstGeom>
              <a:blipFill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A0006BB-1042-4A0A-AEA6-38097CB29F43}"/>
                  </a:ext>
                </a:extLst>
              </p:cNvPr>
              <p:cNvSpPr txBox="1"/>
              <p:nvPr/>
            </p:nvSpPr>
            <p:spPr>
              <a:xfrm>
                <a:off x="8440226" y="2794470"/>
                <a:ext cx="12606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A0006BB-1042-4A0A-AEA6-38097CB29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226" y="2794470"/>
                <a:ext cx="1260682" cy="461665"/>
              </a:xfrm>
              <a:prstGeom prst="rect">
                <a:avLst/>
              </a:prstGeom>
              <a:blipFill>
                <a:blip r:embed="rId1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929D66-2FF6-4405-A459-ECFF869C5770}"/>
                  </a:ext>
                </a:extLst>
              </p:cNvPr>
              <p:cNvSpPr txBox="1"/>
              <p:nvPr/>
            </p:nvSpPr>
            <p:spPr>
              <a:xfrm>
                <a:off x="8440226" y="4005015"/>
                <a:ext cx="12606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929D66-2FF6-4405-A459-ECFF869C5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226" y="4005015"/>
                <a:ext cx="1260682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row: Right 47">
            <a:extLst>
              <a:ext uri="{FF2B5EF4-FFF2-40B4-BE49-F238E27FC236}">
                <a16:creationId xmlns:a16="http://schemas.microsoft.com/office/drawing/2014/main" id="{505406E6-94F3-4D4E-90CD-400C7CD33558}"/>
              </a:ext>
            </a:extLst>
          </p:cNvPr>
          <p:cNvSpPr/>
          <p:nvPr/>
        </p:nvSpPr>
        <p:spPr>
          <a:xfrm>
            <a:off x="7233268" y="1764245"/>
            <a:ext cx="1260682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B05D4509-4A63-4808-B397-A93DF0296122}"/>
              </a:ext>
            </a:extLst>
          </p:cNvPr>
          <p:cNvSpPr/>
          <p:nvPr/>
        </p:nvSpPr>
        <p:spPr>
          <a:xfrm>
            <a:off x="7233268" y="2825247"/>
            <a:ext cx="1260682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568FE528-02C1-49E5-A102-1C54BAF7EF73}"/>
              </a:ext>
            </a:extLst>
          </p:cNvPr>
          <p:cNvSpPr/>
          <p:nvPr/>
        </p:nvSpPr>
        <p:spPr>
          <a:xfrm>
            <a:off x="7233268" y="4055948"/>
            <a:ext cx="1260682" cy="400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30B3616-4D9A-457C-8710-F9A8D9188F15}"/>
                  </a:ext>
                </a:extLst>
              </p:cNvPr>
              <p:cNvSpPr txBox="1"/>
              <p:nvPr/>
            </p:nvSpPr>
            <p:spPr>
              <a:xfrm>
                <a:off x="10407716" y="2784467"/>
                <a:ext cx="1298774" cy="481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∑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30B3616-4D9A-457C-8710-F9A8D9188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716" y="2784467"/>
                <a:ext cx="1298774" cy="48167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DD8C063-6734-4D32-881C-C7CBF2C1EA23}"/>
                  </a:ext>
                </a:extLst>
              </p:cNvPr>
              <p:cNvSpPr txBox="1"/>
              <p:nvPr/>
            </p:nvSpPr>
            <p:spPr>
              <a:xfrm>
                <a:off x="3202076" y="5923530"/>
                <a:ext cx="28786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DD8C063-6734-4D32-881C-C7CBF2C1E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076" y="5923530"/>
                <a:ext cx="2878684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ight Brace 49">
            <a:extLst>
              <a:ext uri="{FF2B5EF4-FFF2-40B4-BE49-F238E27FC236}">
                <a16:creationId xmlns:a16="http://schemas.microsoft.com/office/drawing/2014/main" id="{6DF84E2A-AE27-4055-8433-4696C0282944}"/>
              </a:ext>
            </a:extLst>
          </p:cNvPr>
          <p:cNvSpPr/>
          <p:nvPr/>
        </p:nvSpPr>
        <p:spPr>
          <a:xfrm>
            <a:off x="9868639" y="1933522"/>
            <a:ext cx="463162" cy="228442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2BA2D412-A72B-414E-806B-508411DD780B}"/>
              </a:ext>
            </a:extLst>
          </p:cNvPr>
          <p:cNvSpPr/>
          <p:nvPr/>
        </p:nvSpPr>
        <p:spPr>
          <a:xfrm rot="5400000">
            <a:off x="4409837" y="3384407"/>
            <a:ext cx="463162" cy="427614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58255F6-B530-4EB0-8C81-1E3D0FFC5099}"/>
              </a:ext>
            </a:extLst>
          </p:cNvPr>
          <p:cNvSpPr/>
          <p:nvPr/>
        </p:nvSpPr>
        <p:spPr>
          <a:xfrm>
            <a:off x="2369189" y="716533"/>
            <a:ext cx="3743879" cy="42174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F42EC8-5D1C-42B0-AF59-A7035878F636}"/>
                  </a:ext>
                </a:extLst>
              </p:cNvPr>
              <p:cNvSpPr txBox="1"/>
              <p:nvPr/>
            </p:nvSpPr>
            <p:spPr>
              <a:xfrm>
                <a:off x="1182310" y="1678881"/>
                <a:ext cx="12885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w</a:t>
                </a:r>
                <a:r>
                  <a:rPr lang="en-US" sz="2400" dirty="0" err="1"/>
                  <a:t>.p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0.75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F42EC8-5D1C-42B0-AF59-A7035878F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310" y="1678881"/>
                <a:ext cx="1288585" cy="830997"/>
              </a:xfrm>
              <a:prstGeom prst="rect">
                <a:avLst/>
              </a:prstGeom>
              <a:blipFill>
                <a:blip r:embed="rId22"/>
                <a:stretch>
                  <a:fillRect l="-7583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96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7" grpId="0"/>
      <p:bldP spid="58" grpId="0"/>
      <p:bldP spid="48" grpId="0" animBg="1"/>
      <p:bldP spid="64" grpId="0" animBg="1"/>
      <p:bldP spid="65" grpId="0" animBg="1"/>
      <p:bldP spid="49" grpId="0"/>
      <p:bldP spid="66" grpId="0"/>
      <p:bldP spid="50" grpId="0" animBg="1"/>
      <p:bldP spid="67" grpId="0" animBg="1"/>
      <p:bldP spid="2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450785-3058-45F1-AA85-17110FCC84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Proof Overview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for parity decision trees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450785-3058-45F1-AA85-17110FCC8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435" r="-1275" b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row: Right 45">
            <a:extLst>
              <a:ext uri="{FF2B5EF4-FFF2-40B4-BE49-F238E27FC236}">
                <a16:creationId xmlns:a16="http://schemas.microsoft.com/office/drawing/2014/main" id="{257446CF-8768-46A6-80B3-F8B2925D33E9}"/>
              </a:ext>
            </a:extLst>
          </p:cNvPr>
          <p:cNvSpPr/>
          <p:nvPr/>
        </p:nvSpPr>
        <p:spPr>
          <a:xfrm>
            <a:off x="1909165" y="2691970"/>
            <a:ext cx="1235289" cy="509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Up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1C4BB8-1A52-4510-8ABB-8056C0230488}"/>
              </a:ext>
            </a:extLst>
          </p:cNvPr>
          <p:cNvGrpSpPr/>
          <p:nvPr/>
        </p:nvGrpSpPr>
        <p:grpSpPr>
          <a:xfrm>
            <a:off x="0" y="1834945"/>
            <a:ext cx="2308194" cy="2384610"/>
            <a:chOff x="1" y="1807004"/>
            <a:chExt cx="2308194" cy="238461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1B02822-07FB-4CBB-812E-B8A0DE476BCE}"/>
                </a:ext>
              </a:extLst>
            </p:cNvPr>
            <p:cNvSpPr/>
            <p:nvPr/>
          </p:nvSpPr>
          <p:spPr>
            <a:xfrm>
              <a:off x="1279865" y="2167631"/>
              <a:ext cx="213567" cy="221942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2FFA362-1222-4698-9970-E69AAE58A1E2}"/>
                    </a:ext>
                  </a:extLst>
                </p:cNvPr>
                <p:cNvSpPr txBox="1"/>
                <p:nvPr/>
              </p:nvSpPr>
              <p:spPr>
                <a:xfrm>
                  <a:off x="1438411" y="1807004"/>
                  <a:ext cx="4702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2FFA362-1222-4698-9970-E69AAE58A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8411" y="1807004"/>
                  <a:ext cx="470265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59740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773BEB3-6EB7-4C44-90C7-A769F8785B0F}"/>
                </a:ext>
              </a:extLst>
            </p:cNvPr>
            <p:cNvCxnSpPr>
              <a:cxnSpLocks/>
              <a:stCxn id="52" idx="3"/>
              <a:endCxn id="86" idx="0"/>
            </p:cNvCxnSpPr>
            <p:nvPr/>
          </p:nvCxnSpPr>
          <p:spPr>
            <a:xfrm flipH="1">
              <a:off x="1154098" y="2357070"/>
              <a:ext cx="157043" cy="11882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08C156C-A6AA-47DE-8CD7-D42792268715}"/>
                </a:ext>
              </a:extLst>
            </p:cNvPr>
            <p:cNvCxnSpPr>
              <a:cxnSpLocks/>
            </p:cNvCxnSpPr>
            <p:nvPr/>
          </p:nvCxnSpPr>
          <p:spPr>
            <a:xfrm>
              <a:off x="1432269" y="2369708"/>
              <a:ext cx="284882" cy="7948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DA624F0-5F1F-498D-9EEF-6F7541777485}"/>
                    </a:ext>
                  </a:extLst>
                </p:cNvPr>
                <p:cNvSpPr txBox="1"/>
                <p:nvPr/>
              </p:nvSpPr>
              <p:spPr>
                <a:xfrm>
                  <a:off x="1" y="3545283"/>
                  <a:ext cx="23081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b="0" dirty="0"/>
                </a:p>
                <a:p>
                  <a:r>
                    <a:rPr lang="en-US" dirty="0"/>
                    <a:t>But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DA624F0-5F1F-498D-9EEF-6F75417774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" y="3545283"/>
                  <a:ext cx="2308194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2111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2712F9F-55A7-4CE8-9D22-3E10337C126B}"/>
                    </a:ext>
                  </a:extLst>
                </p:cNvPr>
                <p:cNvSpPr txBox="1"/>
                <p:nvPr/>
              </p:nvSpPr>
              <p:spPr>
                <a:xfrm>
                  <a:off x="796862" y="2631111"/>
                  <a:ext cx="47026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2712F9F-55A7-4CE8-9D22-3E10337C1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862" y="2631111"/>
                  <a:ext cx="470265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9AC37D1-0EA6-4E11-9CF7-69E78B74CC0A}"/>
                    </a:ext>
                  </a:extLst>
                </p:cNvPr>
                <p:cNvSpPr txBox="1"/>
                <p:nvPr/>
              </p:nvSpPr>
              <p:spPr>
                <a:xfrm>
                  <a:off x="1530824" y="2558762"/>
                  <a:ext cx="47026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9AC37D1-0EA6-4E11-9CF7-69E78B74CC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0824" y="2558762"/>
                  <a:ext cx="470265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06251AE-6709-4548-810A-E109A5068832}"/>
                  </a:ext>
                </a:extLst>
              </p:cNvPr>
              <p:cNvSpPr txBox="1"/>
              <p:nvPr/>
            </p:nvSpPr>
            <p:spPr>
              <a:xfrm>
                <a:off x="5336231" y="1651538"/>
                <a:ext cx="6516096" cy="4683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be a random root-to-leaf path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+1,−1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fixed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along the path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∼ℓ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sgn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dirty="0"/>
                  <a:t>, then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The growth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at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can be written as a level-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a depth-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parity decision tree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Intuitively, this is because the derivative of a quadratic is a linear function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06251AE-6709-4548-810A-E109A5068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231" y="1651538"/>
                <a:ext cx="6516096" cy="4683205"/>
              </a:xfrm>
              <a:prstGeom prst="rect">
                <a:avLst/>
              </a:prstGeom>
              <a:blipFill>
                <a:blip r:embed="rId8"/>
                <a:stretch>
                  <a:fillRect l="-561" t="-781" r="-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5B4A9FC0-D7C5-4649-AD9E-5478CF7D19AA}"/>
              </a:ext>
            </a:extLst>
          </p:cNvPr>
          <p:cNvGrpSpPr/>
          <p:nvPr/>
        </p:nvGrpSpPr>
        <p:grpSpPr>
          <a:xfrm>
            <a:off x="2752833" y="1690688"/>
            <a:ext cx="2583398" cy="2655261"/>
            <a:chOff x="3082801" y="1813203"/>
            <a:chExt cx="2583398" cy="2655261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F71EF48-954C-4ECF-ADD2-CC1EA7CAA1E8}"/>
                </a:ext>
              </a:extLst>
            </p:cNvPr>
            <p:cNvSpPr/>
            <p:nvPr/>
          </p:nvSpPr>
          <p:spPr>
            <a:xfrm>
              <a:off x="4140723" y="2173830"/>
              <a:ext cx="213567" cy="221942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9B67B3B-434C-483C-9262-6F4B6C543A9A}"/>
                    </a:ext>
                  </a:extLst>
                </p:cNvPr>
                <p:cNvSpPr txBox="1"/>
                <p:nvPr/>
              </p:nvSpPr>
              <p:spPr>
                <a:xfrm>
                  <a:off x="4299269" y="1813203"/>
                  <a:ext cx="4702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9B67B3B-434C-483C-9262-6F4B6C543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269" y="1813203"/>
                  <a:ext cx="470265" cy="461665"/>
                </a:xfrm>
                <a:prstGeom prst="rect">
                  <a:avLst/>
                </a:prstGeom>
                <a:blipFill>
                  <a:blip r:embed="rId10"/>
                  <a:stretch>
                    <a:fillRect r="-59740"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7047604-1DCF-48F3-AA20-1A90DF5B42B0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 flipH="1">
              <a:off x="3957779" y="2363269"/>
              <a:ext cx="214220" cy="6790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AB416E4-FCCD-4C14-8E8A-D5BF37B778EF}"/>
                </a:ext>
              </a:extLst>
            </p:cNvPr>
            <p:cNvCxnSpPr>
              <a:cxnSpLocks/>
            </p:cNvCxnSpPr>
            <p:nvPr/>
          </p:nvCxnSpPr>
          <p:spPr>
            <a:xfrm>
              <a:off x="4293127" y="2375907"/>
              <a:ext cx="244107" cy="666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C19A3F3-3B80-4E8F-991C-2F318AAD29FB}"/>
                </a:ext>
              </a:extLst>
            </p:cNvPr>
            <p:cNvSpPr/>
            <p:nvPr/>
          </p:nvSpPr>
          <p:spPr>
            <a:xfrm>
              <a:off x="3850995" y="3022497"/>
              <a:ext cx="213567" cy="221942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63FC13A-C982-48DD-9AB6-06B8FC00A0C6}"/>
                    </a:ext>
                  </a:extLst>
                </p:cNvPr>
                <p:cNvSpPr txBox="1"/>
                <p:nvPr/>
              </p:nvSpPr>
              <p:spPr>
                <a:xfrm>
                  <a:off x="3473447" y="2726466"/>
                  <a:ext cx="4702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63FC13A-C982-48DD-9AB6-06B8FC00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3447" y="2726466"/>
                  <a:ext cx="470265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A20BE30-C185-4155-8D05-3E01863584C5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 flipH="1">
              <a:off x="3699451" y="3211936"/>
              <a:ext cx="182820" cy="6915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9AFF029-AB04-4179-8B43-A051628B7FA9}"/>
                </a:ext>
              </a:extLst>
            </p:cNvPr>
            <p:cNvCxnSpPr>
              <a:cxnSpLocks/>
            </p:cNvCxnSpPr>
            <p:nvPr/>
          </p:nvCxnSpPr>
          <p:spPr>
            <a:xfrm>
              <a:off x="4003399" y="3224574"/>
              <a:ext cx="168600" cy="6789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5F28427-4BAA-46E5-94D6-A9BB06D289D5}"/>
                </a:ext>
              </a:extLst>
            </p:cNvPr>
            <p:cNvSpPr/>
            <p:nvPr/>
          </p:nvSpPr>
          <p:spPr>
            <a:xfrm>
              <a:off x="4482611" y="3022497"/>
              <a:ext cx="213567" cy="221942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20CEAA9-671B-439F-A337-CF674BF2D7F5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 flipH="1">
              <a:off x="4482611" y="3211936"/>
              <a:ext cx="31276" cy="6790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5785EE8-D737-42AD-9068-C5C64A5FB7C7}"/>
                </a:ext>
              </a:extLst>
            </p:cNvPr>
            <p:cNvCxnSpPr>
              <a:cxnSpLocks/>
            </p:cNvCxnSpPr>
            <p:nvPr/>
          </p:nvCxnSpPr>
          <p:spPr>
            <a:xfrm>
              <a:off x="4635015" y="3224574"/>
              <a:ext cx="289728" cy="6789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F04D56A-7490-459D-9875-57CB7FAEFB51}"/>
                    </a:ext>
                  </a:extLst>
                </p:cNvPr>
                <p:cNvSpPr txBox="1"/>
                <p:nvPr/>
              </p:nvSpPr>
              <p:spPr>
                <a:xfrm>
                  <a:off x="4620617" y="2709134"/>
                  <a:ext cx="4702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F04D56A-7490-459D-9875-57CB7FAEF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617" y="2709134"/>
                  <a:ext cx="470265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467C3BF-64E5-461B-8F9C-0FC76D1A436F}"/>
                    </a:ext>
                  </a:extLst>
                </p:cNvPr>
                <p:cNvSpPr txBox="1"/>
                <p:nvPr/>
              </p:nvSpPr>
              <p:spPr>
                <a:xfrm>
                  <a:off x="3082801" y="4099132"/>
                  <a:ext cx="25833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0" dirty="0"/>
                    <a:t>Now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467C3BF-64E5-461B-8F9C-0FC76D1A43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801" y="4099132"/>
                  <a:ext cx="2583398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12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B8C9F6D-1FB1-4BC1-980C-7D5F037E6DFA}"/>
                    </a:ext>
                  </a:extLst>
                </p:cNvPr>
                <p:cNvSpPr txBox="1"/>
                <p:nvPr/>
              </p:nvSpPr>
              <p:spPr>
                <a:xfrm>
                  <a:off x="3722645" y="2454406"/>
                  <a:ext cx="47026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B8C9F6D-1FB1-4BC1-980C-7D5F037E6D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2645" y="2454406"/>
                  <a:ext cx="470265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B78375B-EE76-400B-95D3-A95F7389E7D1}"/>
                    </a:ext>
                  </a:extLst>
                </p:cNvPr>
                <p:cNvSpPr txBox="1"/>
                <p:nvPr/>
              </p:nvSpPr>
              <p:spPr>
                <a:xfrm>
                  <a:off x="3385754" y="3367807"/>
                  <a:ext cx="47026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B78375B-EE76-400B-95D3-A95F7389E7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5754" y="3367807"/>
                  <a:ext cx="470265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0655B95-4AED-48EE-8A7E-858E7A0330F5}"/>
                    </a:ext>
                  </a:extLst>
                </p:cNvPr>
                <p:cNvSpPr txBox="1"/>
                <p:nvPr/>
              </p:nvSpPr>
              <p:spPr>
                <a:xfrm>
                  <a:off x="4116389" y="3480632"/>
                  <a:ext cx="47026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0655B95-4AED-48EE-8A7E-858E7A033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389" y="3480632"/>
                  <a:ext cx="470265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CEE11D8-ADE8-427D-90B0-256A1773C947}"/>
                    </a:ext>
                  </a:extLst>
                </p:cNvPr>
                <p:cNvSpPr txBox="1"/>
                <p:nvPr/>
              </p:nvSpPr>
              <p:spPr>
                <a:xfrm>
                  <a:off x="4274548" y="2441030"/>
                  <a:ext cx="47026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CEE11D8-ADE8-427D-90B0-256A1773C9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4548" y="2441030"/>
                  <a:ext cx="470265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5AC4301-2D83-41C1-AE4D-72F88767DF13}"/>
                    </a:ext>
                  </a:extLst>
                </p:cNvPr>
                <p:cNvSpPr txBox="1"/>
                <p:nvPr/>
              </p:nvSpPr>
              <p:spPr>
                <a:xfrm>
                  <a:off x="3951782" y="3298576"/>
                  <a:ext cx="47026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5AC4301-2D83-41C1-AE4D-72F88767D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1782" y="3298576"/>
                  <a:ext cx="470265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A00702F-52E6-4753-A8EA-D7B8EC8F5F19}"/>
                    </a:ext>
                  </a:extLst>
                </p:cNvPr>
                <p:cNvSpPr txBox="1"/>
                <p:nvPr/>
              </p:nvSpPr>
              <p:spPr>
                <a:xfrm>
                  <a:off x="4696803" y="3487452"/>
                  <a:ext cx="47026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A00702F-52E6-4753-A8EA-D7B8EC8F5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6803" y="3487452"/>
                  <a:ext cx="470265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69669F8-1932-40B2-A586-C05BAA5E9FC1}"/>
                </a:ext>
              </a:extLst>
            </p:cNvPr>
            <p:cNvSpPr/>
            <p:nvPr/>
          </p:nvSpPr>
          <p:spPr>
            <a:xfrm>
              <a:off x="4145091" y="2173828"/>
              <a:ext cx="213567" cy="221942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3FD100D-345E-4BC8-9D9C-18A62B7438C4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 flipH="1">
              <a:off x="3962147" y="2363267"/>
              <a:ext cx="214220" cy="6790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31630D8-1ED4-41F3-A876-2B9215407458}"/>
                </a:ext>
              </a:extLst>
            </p:cNvPr>
            <p:cNvCxnSpPr>
              <a:cxnSpLocks/>
            </p:cNvCxnSpPr>
            <p:nvPr/>
          </p:nvCxnSpPr>
          <p:spPr>
            <a:xfrm>
              <a:off x="4297495" y="2375905"/>
              <a:ext cx="244107" cy="666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C25AA1F-8A5F-4150-BCCC-F2CB318D8E8C}"/>
                </a:ext>
              </a:extLst>
            </p:cNvPr>
            <p:cNvSpPr/>
            <p:nvPr/>
          </p:nvSpPr>
          <p:spPr>
            <a:xfrm>
              <a:off x="3855363" y="3022495"/>
              <a:ext cx="213567" cy="221942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FD22553-4EC4-4899-A8AD-9ABA978F2D30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 flipH="1">
              <a:off x="3703819" y="3211934"/>
              <a:ext cx="182820" cy="6915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0D86A11-0979-4ACF-8A5A-5E30D404A438}"/>
                </a:ext>
              </a:extLst>
            </p:cNvPr>
            <p:cNvCxnSpPr>
              <a:cxnSpLocks/>
            </p:cNvCxnSpPr>
            <p:nvPr/>
          </p:nvCxnSpPr>
          <p:spPr>
            <a:xfrm>
              <a:off x="4007767" y="3224572"/>
              <a:ext cx="168600" cy="6789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39A6CF6-5072-46F8-B5FF-2852248351A3}"/>
                </a:ext>
              </a:extLst>
            </p:cNvPr>
            <p:cNvSpPr/>
            <p:nvPr/>
          </p:nvSpPr>
          <p:spPr>
            <a:xfrm>
              <a:off x="4486979" y="3022495"/>
              <a:ext cx="213567" cy="221942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BFF6A98-BEC4-44CE-80C0-79E11753ACBB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 flipH="1">
              <a:off x="4486979" y="3211934"/>
              <a:ext cx="31276" cy="6790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B2B0E0B-4BE6-421C-8550-2DEB96E76BE5}"/>
                </a:ext>
              </a:extLst>
            </p:cNvPr>
            <p:cNvCxnSpPr>
              <a:cxnSpLocks/>
            </p:cNvCxnSpPr>
            <p:nvPr/>
          </p:nvCxnSpPr>
          <p:spPr>
            <a:xfrm>
              <a:off x="4639383" y="3224572"/>
              <a:ext cx="289728" cy="6789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8BF8607-10E6-485A-A38A-6D3DE2428628}"/>
                    </a:ext>
                  </a:extLst>
                </p:cNvPr>
                <p:cNvSpPr txBox="1"/>
                <p:nvPr/>
              </p:nvSpPr>
              <p:spPr>
                <a:xfrm>
                  <a:off x="4624985" y="2709132"/>
                  <a:ext cx="4702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8BF8607-10E6-485A-A38A-6D3DE24286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985" y="2709132"/>
                  <a:ext cx="470265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EAA219F-074B-4BAC-A0B7-373FA21AA144}"/>
                    </a:ext>
                  </a:extLst>
                </p:cNvPr>
                <p:cNvSpPr txBox="1"/>
                <p:nvPr/>
              </p:nvSpPr>
              <p:spPr>
                <a:xfrm>
                  <a:off x="3727013" y="2454404"/>
                  <a:ext cx="47026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EAA219F-074B-4BAC-A0B7-373FA21AA1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013" y="2454404"/>
                  <a:ext cx="470265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B856AF7-E581-4333-9C05-CCC9A0A985A7}"/>
                    </a:ext>
                  </a:extLst>
                </p:cNvPr>
                <p:cNvSpPr txBox="1"/>
                <p:nvPr/>
              </p:nvSpPr>
              <p:spPr>
                <a:xfrm>
                  <a:off x="4120757" y="3480630"/>
                  <a:ext cx="47026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B856AF7-E581-4333-9C05-CCC9A0A98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0757" y="3480630"/>
                  <a:ext cx="470265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32C3E21-4C12-4038-B651-3A40B2555BC3}"/>
                    </a:ext>
                  </a:extLst>
                </p:cNvPr>
                <p:cNvSpPr txBox="1"/>
                <p:nvPr/>
              </p:nvSpPr>
              <p:spPr>
                <a:xfrm>
                  <a:off x="4278916" y="2441028"/>
                  <a:ext cx="47026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32C3E21-4C12-4038-B651-3A40B2555B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8916" y="2441028"/>
                  <a:ext cx="470265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8DF7930-3C06-446B-9420-47B292174EAB}"/>
                    </a:ext>
                  </a:extLst>
                </p:cNvPr>
                <p:cNvSpPr txBox="1"/>
                <p:nvPr/>
              </p:nvSpPr>
              <p:spPr>
                <a:xfrm>
                  <a:off x="3956150" y="3298574"/>
                  <a:ext cx="47026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8DF7930-3C06-446B-9420-47B292174E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150" y="3298574"/>
                  <a:ext cx="470265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477723C-A737-4ABB-BD20-9C2F726046A4}"/>
                    </a:ext>
                  </a:extLst>
                </p:cNvPr>
                <p:cNvSpPr txBox="1"/>
                <p:nvPr/>
              </p:nvSpPr>
              <p:spPr>
                <a:xfrm>
                  <a:off x="4701171" y="3487450"/>
                  <a:ext cx="47026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b="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477723C-A737-4ABB-BD20-9C2F72604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1171" y="3487450"/>
                  <a:ext cx="470265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5581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665B-C682-4D47-9EEB-8F0BF2B4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D222D2-858B-45DD-BE75-645696C54F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prove Fourier growth of (randomized) parity/noisy decision trees</a:t>
                </a:r>
              </a:p>
              <a:p>
                <a:pPr lvl="1"/>
                <a:r>
                  <a:rPr lang="en-US" dirty="0"/>
                  <a:t>Random top-down walk, adaptive Azuma’s inequality, induction on levels</a:t>
                </a:r>
              </a:p>
              <a:p>
                <a:r>
                  <a:rPr lang="en-US" dirty="0"/>
                  <a:t>Applications in</a:t>
                </a:r>
              </a:p>
              <a:p>
                <a:pPr lvl="1"/>
                <a:r>
                  <a:rPr lang="en-US" dirty="0"/>
                  <a:t>Separations between quantum/parity query complexity</a:t>
                </a:r>
              </a:p>
              <a:p>
                <a:pPr lvl="1"/>
                <a:r>
                  <a:rPr lang="en-US" dirty="0"/>
                  <a:t>Expander random walks</a:t>
                </a:r>
              </a:p>
              <a:p>
                <a:pPr lvl="1"/>
                <a:r>
                  <a:rPr lang="en-US" dirty="0"/>
                  <a:t>XOR-lifting in communication complexity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Open problems</a:t>
                </a:r>
              </a:p>
              <a:p>
                <a:r>
                  <a:rPr lang="en-US" dirty="0"/>
                  <a:t>Level-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Fourier bounds for XOR-lifting in communication complexity</a:t>
                </a:r>
              </a:p>
              <a:p>
                <a:r>
                  <a:rPr lang="en-US" dirty="0"/>
                  <a:t>Tight bounds for the Fourier growth: a gap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D222D2-858B-45DD-BE75-645696C54F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5" t="-308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62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8794-972C-41EF-A341-B41E11E3D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49738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D61C-D583-4155-884F-5434336B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Trees and Parity Decision Trees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7D91CF-1820-40B1-B7F4-A057A217BA92}"/>
              </a:ext>
            </a:extLst>
          </p:cNvPr>
          <p:cNvSpPr/>
          <p:nvPr/>
        </p:nvSpPr>
        <p:spPr>
          <a:xfrm>
            <a:off x="2565647" y="1795996"/>
            <a:ext cx="213567" cy="2219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9A2C5A-C39C-4920-9832-CFC2182ABED2}"/>
              </a:ext>
            </a:extLst>
          </p:cNvPr>
          <p:cNvSpPr/>
          <p:nvPr/>
        </p:nvSpPr>
        <p:spPr>
          <a:xfrm>
            <a:off x="1919560" y="2611516"/>
            <a:ext cx="213567" cy="2219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D54C63-DB54-4E0E-9E08-6DF933134796}"/>
              </a:ext>
            </a:extLst>
          </p:cNvPr>
          <p:cNvSpPr/>
          <p:nvPr/>
        </p:nvSpPr>
        <p:spPr>
          <a:xfrm>
            <a:off x="3321729" y="2611516"/>
            <a:ext cx="213567" cy="2219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CDC18E-C5F1-4C93-B49D-192C1809DFEC}"/>
              </a:ext>
            </a:extLst>
          </p:cNvPr>
          <p:cNvSpPr/>
          <p:nvPr/>
        </p:nvSpPr>
        <p:spPr>
          <a:xfrm>
            <a:off x="1274076" y="3615021"/>
            <a:ext cx="213567" cy="2219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C31FC7-8472-4600-A877-0833E5617A69}"/>
              </a:ext>
            </a:extLst>
          </p:cNvPr>
          <p:cNvSpPr/>
          <p:nvPr/>
        </p:nvSpPr>
        <p:spPr>
          <a:xfrm>
            <a:off x="2935424" y="3643315"/>
            <a:ext cx="213567" cy="2219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184CE2-1F3C-4DA5-81B1-1217429DE171}"/>
              </a:ext>
            </a:extLst>
          </p:cNvPr>
          <p:cNvSpPr/>
          <p:nvPr/>
        </p:nvSpPr>
        <p:spPr>
          <a:xfrm>
            <a:off x="3889900" y="3632447"/>
            <a:ext cx="213567" cy="2219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B75EBC-C3DF-4098-9A73-3A4B306753A8}"/>
              </a:ext>
            </a:extLst>
          </p:cNvPr>
          <p:cNvSpPr/>
          <p:nvPr/>
        </p:nvSpPr>
        <p:spPr>
          <a:xfrm>
            <a:off x="4271639" y="4591236"/>
            <a:ext cx="213567" cy="2219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9DEEF0-09DA-4BA0-B40E-C9A634934AA3}"/>
                  </a:ext>
                </a:extLst>
              </p:cNvPr>
              <p:cNvSpPr txBox="1"/>
              <p:nvPr/>
            </p:nvSpPr>
            <p:spPr>
              <a:xfrm>
                <a:off x="2437297" y="1334331"/>
                <a:ext cx="470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9DEEF0-09DA-4BA0-B40E-C9A634934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297" y="1334331"/>
                <a:ext cx="47026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546CA1-0BD6-4E6A-A6CA-7CDEECACCB03}"/>
                  </a:ext>
                </a:extLst>
              </p:cNvPr>
              <p:cNvSpPr txBox="1"/>
              <p:nvPr/>
            </p:nvSpPr>
            <p:spPr>
              <a:xfrm>
                <a:off x="1578194" y="2217632"/>
                <a:ext cx="470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546CA1-0BD6-4E6A-A6CA-7CDEECACC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194" y="2217632"/>
                <a:ext cx="47026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CA84DD-3C40-410F-9795-0B23C8BA1384}"/>
                  </a:ext>
                </a:extLst>
              </p:cNvPr>
              <p:cNvSpPr txBox="1"/>
              <p:nvPr/>
            </p:nvSpPr>
            <p:spPr>
              <a:xfrm>
                <a:off x="3352368" y="2217632"/>
                <a:ext cx="470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8CA84DD-3C40-410F-9795-0B23C8BA1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368" y="2217632"/>
                <a:ext cx="47026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138345A-AF89-46A0-93FB-D64E181F308C}"/>
                  </a:ext>
                </a:extLst>
              </p:cNvPr>
              <p:cNvSpPr txBox="1"/>
              <p:nvPr/>
            </p:nvSpPr>
            <p:spPr>
              <a:xfrm>
                <a:off x="1022160" y="3191600"/>
                <a:ext cx="470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138345A-AF89-46A0-93FB-D64E181F3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60" y="3191600"/>
                <a:ext cx="470265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0F135FD-EB37-4FD7-BDF7-D0D5E53F986F}"/>
                  </a:ext>
                </a:extLst>
              </p:cNvPr>
              <p:cNvSpPr txBox="1"/>
              <p:nvPr/>
            </p:nvSpPr>
            <p:spPr>
              <a:xfrm>
                <a:off x="2616968" y="3264327"/>
                <a:ext cx="470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0F135FD-EB37-4FD7-BDF7-D0D5E53F9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68" y="3264327"/>
                <a:ext cx="470265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48147A-E980-46AB-9C70-0163E4D16A51}"/>
                  </a:ext>
                </a:extLst>
              </p:cNvPr>
              <p:cNvSpPr txBox="1"/>
              <p:nvPr/>
            </p:nvSpPr>
            <p:spPr>
              <a:xfrm>
                <a:off x="4048446" y="3271820"/>
                <a:ext cx="470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48147A-E980-46AB-9C70-0163E4D16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446" y="3271820"/>
                <a:ext cx="470265" cy="461665"/>
              </a:xfrm>
              <a:prstGeom prst="rect">
                <a:avLst/>
              </a:prstGeom>
              <a:blipFill>
                <a:blip r:embed="rId7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B250254-5E3A-4B60-96A5-6182E2198EF8}"/>
                  </a:ext>
                </a:extLst>
              </p:cNvPr>
              <p:cNvSpPr txBox="1"/>
              <p:nvPr/>
            </p:nvSpPr>
            <p:spPr>
              <a:xfrm>
                <a:off x="4451100" y="4259364"/>
                <a:ext cx="470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B250254-5E3A-4B60-96A5-6182E219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100" y="4259364"/>
                <a:ext cx="470265" cy="461665"/>
              </a:xfrm>
              <a:prstGeom prst="rect">
                <a:avLst/>
              </a:prstGeom>
              <a:blipFill>
                <a:blip r:embed="rId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6C526B-8455-44BC-BA4F-5038C774F558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2101851" y="1985435"/>
            <a:ext cx="495072" cy="658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888095-E7DD-4609-9CF3-D4A595F13E4D}"/>
              </a:ext>
            </a:extLst>
          </p:cNvPr>
          <p:cNvCxnSpPr>
            <a:cxnSpLocks/>
          </p:cNvCxnSpPr>
          <p:nvPr/>
        </p:nvCxnSpPr>
        <p:spPr>
          <a:xfrm flipH="1">
            <a:off x="1474590" y="2833458"/>
            <a:ext cx="481016" cy="8198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90F735-A489-42D9-9DE5-7407399866B7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3087233" y="2800955"/>
            <a:ext cx="265772" cy="831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7792184-11F1-4316-B9F7-D6D267823216}"/>
              </a:ext>
            </a:extLst>
          </p:cNvPr>
          <p:cNvCxnSpPr>
            <a:cxnSpLocks/>
          </p:cNvCxnSpPr>
          <p:nvPr/>
        </p:nvCxnSpPr>
        <p:spPr>
          <a:xfrm flipH="1">
            <a:off x="3813007" y="3810050"/>
            <a:ext cx="142357" cy="9651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381AA7-4B0E-4C6C-B0FB-A8A74169E287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2747938" y="1985435"/>
            <a:ext cx="605067" cy="658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1FEB5B4-40F0-4AC4-B14D-27A987FB08EC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2101851" y="2800955"/>
            <a:ext cx="153077" cy="892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93CFF48-4C64-48A4-9A9E-6A2FE96522F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467258" y="2781032"/>
            <a:ext cx="453918" cy="8839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C5B0B4-33E5-4E60-91A0-A7841438A88E}"/>
              </a:ext>
            </a:extLst>
          </p:cNvPr>
          <p:cNvCxnSpPr>
            <a:cxnSpLocks/>
          </p:cNvCxnSpPr>
          <p:nvPr/>
        </p:nvCxnSpPr>
        <p:spPr>
          <a:xfrm>
            <a:off x="4042304" y="3834524"/>
            <a:ext cx="290460" cy="7567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1A0FFC-C4A5-4C91-B78B-4AA58D247F1B}"/>
              </a:ext>
            </a:extLst>
          </p:cNvPr>
          <p:cNvCxnSpPr>
            <a:cxnSpLocks/>
          </p:cNvCxnSpPr>
          <p:nvPr/>
        </p:nvCxnSpPr>
        <p:spPr>
          <a:xfrm>
            <a:off x="3094871" y="3861205"/>
            <a:ext cx="226858" cy="951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CCBC3C3-7E81-49DE-9BEB-B31787B0535C}"/>
              </a:ext>
            </a:extLst>
          </p:cNvPr>
          <p:cNvCxnSpPr>
            <a:cxnSpLocks/>
          </p:cNvCxnSpPr>
          <p:nvPr/>
        </p:nvCxnSpPr>
        <p:spPr>
          <a:xfrm>
            <a:off x="4412007" y="4813178"/>
            <a:ext cx="389474" cy="948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CEF7EB-E95F-4C70-90FF-896E70501A0D}"/>
              </a:ext>
            </a:extLst>
          </p:cNvPr>
          <p:cNvCxnSpPr>
            <a:cxnSpLocks/>
          </p:cNvCxnSpPr>
          <p:nvPr/>
        </p:nvCxnSpPr>
        <p:spPr>
          <a:xfrm flipH="1">
            <a:off x="2813423" y="3837068"/>
            <a:ext cx="165916" cy="976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9D261F9-266E-4E1E-894D-F6F254404F86}"/>
              </a:ext>
            </a:extLst>
          </p:cNvPr>
          <p:cNvCxnSpPr>
            <a:cxnSpLocks/>
          </p:cNvCxnSpPr>
          <p:nvPr/>
        </p:nvCxnSpPr>
        <p:spPr>
          <a:xfrm flipH="1">
            <a:off x="4183385" y="4775217"/>
            <a:ext cx="138518" cy="986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32E9E1F-EFDD-4C6C-9FD7-B4D0FE05F65D}"/>
                  </a:ext>
                </a:extLst>
              </p:cNvPr>
              <p:cNvSpPr txBox="1"/>
              <p:nvPr/>
            </p:nvSpPr>
            <p:spPr>
              <a:xfrm>
                <a:off x="2001632" y="1993294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32E9E1F-EFDD-4C6C-9FD7-B4D0FE05F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632" y="1993294"/>
                <a:ext cx="47026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E81152B-26CD-469D-B381-4609DA78F006}"/>
                  </a:ext>
                </a:extLst>
              </p:cNvPr>
              <p:cNvSpPr txBox="1"/>
              <p:nvPr/>
            </p:nvSpPr>
            <p:spPr>
              <a:xfrm>
                <a:off x="1328345" y="2946346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E81152B-26CD-469D-B381-4609DA78F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345" y="2946346"/>
                <a:ext cx="47026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971F84A-8D56-4ADA-AB96-F43E98B7276A}"/>
                  </a:ext>
                </a:extLst>
              </p:cNvPr>
              <p:cNvSpPr txBox="1"/>
              <p:nvPr/>
            </p:nvSpPr>
            <p:spPr>
              <a:xfrm>
                <a:off x="2823580" y="2963829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971F84A-8D56-4ADA-AB96-F43E98B72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580" y="2963829"/>
                <a:ext cx="47026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2ADABA3-5AB2-4229-81EC-3BC057AC1775}"/>
                  </a:ext>
                </a:extLst>
              </p:cNvPr>
              <p:cNvSpPr txBox="1"/>
              <p:nvPr/>
            </p:nvSpPr>
            <p:spPr>
              <a:xfrm>
                <a:off x="2491350" y="4039356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2ADABA3-5AB2-4229-81EC-3BC057AC1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350" y="4039356"/>
                <a:ext cx="47026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8138E68-612F-4743-B796-F5F9A55C1862}"/>
                  </a:ext>
                </a:extLst>
              </p:cNvPr>
              <p:cNvSpPr txBox="1"/>
              <p:nvPr/>
            </p:nvSpPr>
            <p:spPr>
              <a:xfrm>
                <a:off x="3528569" y="4092007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8138E68-612F-4743-B796-F5F9A55C1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569" y="4092007"/>
                <a:ext cx="47026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5BEAD7A-D958-4ABE-BE5E-F4C04FE8A74B}"/>
                  </a:ext>
                </a:extLst>
              </p:cNvPr>
              <p:cNvSpPr txBox="1"/>
              <p:nvPr/>
            </p:nvSpPr>
            <p:spPr>
              <a:xfrm>
                <a:off x="3834242" y="5075408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5BEAD7A-D958-4ABE-BE5E-F4C04FE8A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242" y="5075408"/>
                <a:ext cx="470265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5DD0D58-4F39-49B5-8D58-A37FE9DBB12D}"/>
                  </a:ext>
                </a:extLst>
              </p:cNvPr>
              <p:cNvSpPr txBox="1"/>
              <p:nvPr/>
            </p:nvSpPr>
            <p:spPr>
              <a:xfrm>
                <a:off x="2895140" y="1984683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5DD0D58-4F39-49B5-8D58-A37FE9DBB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140" y="1984683"/>
                <a:ext cx="47026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5B44065-1D23-4100-9E65-C0E52D621C12}"/>
                  </a:ext>
                </a:extLst>
              </p:cNvPr>
              <p:cNvSpPr txBox="1"/>
              <p:nvPr/>
            </p:nvSpPr>
            <p:spPr>
              <a:xfrm>
                <a:off x="3599109" y="2962924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5B44065-1D23-4100-9E65-C0E52D621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109" y="2962924"/>
                <a:ext cx="470265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365CA29-25A7-4167-A4A9-14D8AF8CC4E9}"/>
                  </a:ext>
                </a:extLst>
              </p:cNvPr>
              <p:cNvSpPr txBox="1"/>
              <p:nvPr/>
            </p:nvSpPr>
            <p:spPr>
              <a:xfrm>
                <a:off x="2104661" y="2972355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365CA29-25A7-4167-A4A9-14D8AF8CC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661" y="2972355"/>
                <a:ext cx="470265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5BD025A-9E8F-41D8-934E-542449037F91}"/>
                  </a:ext>
                </a:extLst>
              </p:cNvPr>
              <p:cNvSpPr txBox="1"/>
              <p:nvPr/>
            </p:nvSpPr>
            <p:spPr>
              <a:xfrm>
                <a:off x="4114076" y="3999962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5BD025A-9E8F-41D8-934E-542449037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076" y="3999962"/>
                <a:ext cx="470265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785CBEC-5AA7-4BAF-9DF7-EF14F4DD0A5E}"/>
                  </a:ext>
                </a:extLst>
              </p:cNvPr>
              <p:cNvSpPr txBox="1"/>
              <p:nvPr/>
            </p:nvSpPr>
            <p:spPr>
              <a:xfrm>
                <a:off x="3091165" y="3999962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785CBEC-5AA7-4BAF-9DF7-EF14F4DD0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165" y="3999962"/>
                <a:ext cx="470265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6EA426E-4444-4458-9961-666C8549862C}"/>
                  </a:ext>
                </a:extLst>
              </p:cNvPr>
              <p:cNvSpPr txBox="1"/>
              <p:nvPr/>
            </p:nvSpPr>
            <p:spPr>
              <a:xfrm>
                <a:off x="4566348" y="5073916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6EA426E-4444-4458-9961-666C85498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348" y="5073916"/>
                <a:ext cx="470265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B283505-9714-46E2-8BD4-86CC3629196B}"/>
                  </a:ext>
                </a:extLst>
              </p:cNvPr>
              <p:cNvSpPr txBox="1"/>
              <p:nvPr/>
            </p:nvSpPr>
            <p:spPr>
              <a:xfrm>
                <a:off x="2010579" y="3691543"/>
                <a:ext cx="470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B283505-9714-46E2-8BD4-86CC36291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579" y="3691543"/>
                <a:ext cx="47026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80A69FC-24B8-4390-BEA9-F877D0088DC8}"/>
              </a:ext>
            </a:extLst>
          </p:cNvPr>
          <p:cNvCxnSpPr>
            <a:cxnSpLocks/>
          </p:cNvCxnSpPr>
          <p:nvPr/>
        </p:nvCxnSpPr>
        <p:spPr>
          <a:xfrm>
            <a:off x="1445054" y="3856103"/>
            <a:ext cx="226858" cy="951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8156BE1-FF18-4B1C-B994-4BC40F5F9DF5}"/>
              </a:ext>
            </a:extLst>
          </p:cNvPr>
          <p:cNvCxnSpPr>
            <a:cxnSpLocks/>
          </p:cNvCxnSpPr>
          <p:nvPr/>
        </p:nvCxnSpPr>
        <p:spPr>
          <a:xfrm flipH="1">
            <a:off x="1163606" y="3831966"/>
            <a:ext cx="165916" cy="976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3D842D8-EC8F-4142-A3DA-216AABCB83C3}"/>
                  </a:ext>
                </a:extLst>
              </p:cNvPr>
              <p:cNvSpPr txBox="1"/>
              <p:nvPr/>
            </p:nvSpPr>
            <p:spPr>
              <a:xfrm>
                <a:off x="841533" y="4034254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3D842D8-EC8F-4142-A3DA-216AABCB8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33" y="4034254"/>
                <a:ext cx="47026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B5DCC0F-59DD-40FE-B47A-8A93B9B6FA33}"/>
                  </a:ext>
                </a:extLst>
              </p:cNvPr>
              <p:cNvSpPr txBox="1"/>
              <p:nvPr/>
            </p:nvSpPr>
            <p:spPr>
              <a:xfrm>
                <a:off x="1441348" y="3994860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B5DCC0F-59DD-40FE-B47A-8A93B9B6F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348" y="3994860"/>
                <a:ext cx="470265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9C5FAD5-7447-4630-BF71-01C7B4E4F40C}"/>
                  </a:ext>
                </a:extLst>
              </p:cNvPr>
              <p:cNvSpPr txBox="1"/>
              <p:nvPr/>
            </p:nvSpPr>
            <p:spPr>
              <a:xfrm>
                <a:off x="884685" y="4775217"/>
                <a:ext cx="470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9C5FAD5-7447-4630-BF71-01C7B4E4F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85" y="4775217"/>
                <a:ext cx="47026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C7DCC0F-5931-4304-8D9D-5DD158E91981}"/>
                  </a:ext>
                </a:extLst>
              </p:cNvPr>
              <p:cNvSpPr txBox="1"/>
              <p:nvPr/>
            </p:nvSpPr>
            <p:spPr>
              <a:xfrm>
                <a:off x="3076785" y="4792922"/>
                <a:ext cx="470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C7DCC0F-5931-4304-8D9D-5DD158E91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785" y="4792922"/>
                <a:ext cx="47026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5F09BE9-508E-44C7-B629-755C44CE0717}"/>
                  </a:ext>
                </a:extLst>
              </p:cNvPr>
              <p:cNvSpPr txBox="1"/>
              <p:nvPr/>
            </p:nvSpPr>
            <p:spPr>
              <a:xfrm>
                <a:off x="3547050" y="4740897"/>
                <a:ext cx="470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5F09BE9-508E-44C7-B629-755C44CE0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050" y="4740897"/>
                <a:ext cx="47026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8342670-EAB0-40A3-8F2B-149E99E9E61E}"/>
                  </a:ext>
                </a:extLst>
              </p:cNvPr>
              <p:cNvSpPr txBox="1"/>
              <p:nvPr/>
            </p:nvSpPr>
            <p:spPr>
              <a:xfrm>
                <a:off x="4606744" y="5736122"/>
                <a:ext cx="470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8342670-EAB0-40A3-8F2B-149E99E9E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744" y="5736122"/>
                <a:ext cx="47026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4763FCB-7883-4D0E-B3D4-3B230894EC9D}"/>
                  </a:ext>
                </a:extLst>
              </p:cNvPr>
              <p:cNvSpPr txBox="1"/>
              <p:nvPr/>
            </p:nvSpPr>
            <p:spPr>
              <a:xfrm>
                <a:off x="1434918" y="4804889"/>
                <a:ext cx="470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14763FCB-7883-4D0E-B3D4-3B230894E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918" y="4804889"/>
                <a:ext cx="47026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B6FE2F5-DC35-4BBF-806D-5B37145D1EC0}"/>
                  </a:ext>
                </a:extLst>
              </p:cNvPr>
              <p:cNvSpPr txBox="1"/>
              <p:nvPr/>
            </p:nvSpPr>
            <p:spPr>
              <a:xfrm>
                <a:off x="2557797" y="4773673"/>
                <a:ext cx="470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B6FE2F5-DC35-4BBF-806D-5B37145D1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797" y="4773673"/>
                <a:ext cx="47026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338585A-C5B3-4FC5-B6E8-580625FF68BC}"/>
                  </a:ext>
                </a:extLst>
              </p:cNvPr>
              <p:cNvSpPr txBox="1"/>
              <p:nvPr/>
            </p:nvSpPr>
            <p:spPr>
              <a:xfrm>
                <a:off x="3921176" y="5736853"/>
                <a:ext cx="470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2338585A-C5B3-4FC5-B6E8-580625FF6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76" y="5736853"/>
                <a:ext cx="47026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21FEFA32-6337-497E-9A21-E040CF843F3F}"/>
              </a:ext>
            </a:extLst>
          </p:cNvPr>
          <p:cNvSpPr txBox="1"/>
          <p:nvPr/>
        </p:nvSpPr>
        <p:spPr>
          <a:xfrm>
            <a:off x="1616349" y="6143126"/>
            <a:ext cx="2112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Decision tree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EA662FF-2B0C-435C-9784-307BDBC67DE4}"/>
              </a:ext>
            </a:extLst>
          </p:cNvPr>
          <p:cNvSpPr txBox="1"/>
          <p:nvPr/>
        </p:nvSpPr>
        <p:spPr>
          <a:xfrm>
            <a:off x="7168334" y="6162063"/>
            <a:ext cx="2996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Parity decision tree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D17E1CF-906E-4E10-804B-178470370DE1}"/>
              </a:ext>
            </a:extLst>
          </p:cNvPr>
          <p:cNvSpPr/>
          <p:nvPr/>
        </p:nvSpPr>
        <p:spPr>
          <a:xfrm>
            <a:off x="8487417" y="1795996"/>
            <a:ext cx="213567" cy="2219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D8EB36E-85AC-4CAC-9B79-93743DE66353}"/>
              </a:ext>
            </a:extLst>
          </p:cNvPr>
          <p:cNvSpPr/>
          <p:nvPr/>
        </p:nvSpPr>
        <p:spPr>
          <a:xfrm>
            <a:off x="7841330" y="2611516"/>
            <a:ext cx="213567" cy="2219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10F22C1-1846-4CE1-8FD1-67EE9FB5AF3A}"/>
              </a:ext>
            </a:extLst>
          </p:cNvPr>
          <p:cNvSpPr/>
          <p:nvPr/>
        </p:nvSpPr>
        <p:spPr>
          <a:xfrm>
            <a:off x="9243499" y="2611516"/>
            <a:ext cx="213567" cy="2219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156BE0D5-CCF5-4E3B-A41A-2132FF8C9D06}"/>
              </a:ext>
            </a:extLst>
          </p:cNvPr>
          <p:cNvSpPr/>
          <p:nvPr/>
        </p:nvSpPr>
        <p:spPr>
          <a:xfrm>
            <a:off x="7195846" y="3615021"/>
            <a:ext cx="213567" cy="2219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9C922BE8-D535-4502-8DAD-0086EE806987}"/>
              </a:ext>
            </a:extLst>
          </p:cNvPr>
          <p:cNvSpPr/>
          <p:nvPr/>
        </p:nvSpPr>
        <p:spPr>
          <a:xfrm>
            <a:off x="8857194" y="3643315"/>
            <a:ext cx="213567" cy="2219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6DEAE690-EFB5-4ACA-815D-D07AFA1672E6}"/>
              </a:ext>
            </a:extLst>
          </p:cNvPr>
          <p:cNvSpPr/>
          <p:nvPr/>
        </p:nvSpPr>
        <p:spPr>
          <a:xfrm>
            <a:off x="9811670" y="3632447"/>
            <a:ext cx="213567" cy="2219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86A6E211-B1E8-4517-93C5-9F0DE82452FE}"/>
              </a:ext>
            </a:extLst>
          </p:cNvPr>
          <p:cNvSpPr/>
          <p:nvPr/>
        </p:nvSpPr>
        <p:spPr>
          <a:xfrm>
            <a:off x="10193409" y="4591236"/>
            <a:ext cx="213567" cy="2219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FAC462E-76BD-4067-8783-C46C52A883F1}"/>
                  </a:ext>
                </a:extLst>
              </p:cNvPr>
              <p:cNvSpPr txBox="1"/>
              <p:nvPr/>
            </p:nvSpPr>
            <p:spPr>
              <a:xfrm>
                <a:off x="8359067" y="1334331"/>
                <a:ext cx="8844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FAC462E-76BD-4067-8783-C46C52A88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067" y="1334331"/>
                <a:ext cx="884432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7A783173-20E1-49EC-A13A-CA0470B601EF}"/>
                  </a:ext>
                </a:extLst>
              </p:cNvPr>
              <p:cNvSpPr txBox="1"/>
              <p:nvPr/>
            </p:nvSpPr>
            <p:spPr>
              <a:xfrm>
                <a:off x="7499964" y="2217632"/>
                <a:ext cx="470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7A783173-20E1-49EC-A13A-CA0470B60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964" y="2217632"/>
                <a:ext cx="470265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A45DFF4-AA20-471A-B8BE-24E25ADAC4E9}"/>
                  </a:ext>
                </a:extLst>
              </p:cNvPr>
              <p:cNvSpPr txBox="1"/>
              <p:nvPr/>
            </p:nvSpPr>
            <p:spPr>
              <a:xfrm>
                <a:off x="9274138" y="2217632"/>
                <a:ext cx="470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A45DFF4-AA20-471A-B8BE-24E25ADAC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138" y="2217632"/>
                <a:ext cx="470265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1118F89-03A8-4DD2-81D1-FE431F9F562B}"/>
                  </a:ext>
                </a:extLst>
              </p:cNvPr>
              <p:cNvSpPr txBox="1"/>
              <p:nvPr/>
            </p:nvSpPr>
            <p:spPr>
              <a:xfrm>
                <a:off x="6641144" y="3183691"/>
                <a:ext cx="773506" cy="473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1118F89-03A8-4DD2-81D1-FE431F9F5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144" y="3183691"/>
                <a:ext cx="773506" cy="47335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A7D7770-59AF-4444-9FF1-E006401AB270}"/>
                  </a:ext>
                </a:extLst>
              </p:cNvPr>
              <p:cNvSpPr txBox="1"/>
              <p:nvPr/>
            </p:nvSpPr>
            <p:spPr>
              <a:xfrm>
                <a:off x="8538738" y="3264327"/>
                <a:ext cx="470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FA7D7770-59AF-4444-9FF1-E006401AB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738" y="3264327"/>
                <a:ext cx="470265" cy="461665"/>
              </a:xfrm>
              <a:prstGeom prst="rect">
                <a:avLst/>
              </a:prstGeom>
              <a:blipFill>
                <a:blip r:embed="rId2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8A5F84C3-0562-499B-B140-6A3F8B85FBE2}"/>
                  </a:ext>
                </a:extLst>
              </p:cNvPr>
              <p:cNvSpPr txBox="1"/>
              <p:nvPr/>
            </p:nvSpPr>
            <p:spPr>
              <a:xfrm>
                <a:off x="9970216" y="3271820"/>
                <a:ext cx="470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8A5F84C3-0562-499B-B140-6A3F8B85F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216" y="3271820"/>
                <a:ext cx="470265" cy="461665"/>
              </a:xfrm>
              <a:prstGeom prst="rect">
                <a:avLst/>
              </a:prstGeom>
              <a:blipFill>
                <a:blip r:embed="rId29"/>
                <a:stretch>
                  <a:fillRect r="-59740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28C1B872-A206-4ECB-85C1-3D5869BD8621}"/>
                  </a:ext>
                </a:extLst>
              </p:cNvPr>
              <p:cNvSpPr txBox="1"/>
              <p:nvPr/>
            </p:nvSpPr>
            <p:spPr>
              <a:xfrm>
                <a:off x="10283477" y="4240228"/>
                <a:ext cx="1190690" cy="461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28C1B872-A206-4ECB-85C1-3D5869BD8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477" y="4240228"/>
                <a:ext cx="1190690" cy="461979"/>
              </a:xfrm>
              <a:prstGeom prst="rect">
                <a:avLst/>
              </a:prstGeom>
              <a:blipFill>
                <a:blip r:embed="rId3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C515F147-619A-40BC-9A64-04481CB221D7}"/>
              </a:ext>
            </a:extLst>
          </p:cNvPr>
          <p:cNvCxnSpPr>
            <a:cxnSpLocks/>
            <a:stCxn id="106" idx="3"/>
            <a:endCxn id="108" idx="7"/>
          </p:cNvCxnSpPr>
          <p:nvPr/>
        </p:nvCxnSpPr>
        <p:spPr>
          <a:xfrm flipH="1">
            <a:off x="8023621" y="1985435"/>
            <a:ext cx="495072" cy="658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988FDA2-74CC-475A-8158-D48425540BAE}"/>
              </a:ext>
            </a:extLst>
          </p:cNvPr>
          <p:cNvCxnSpPr>
            <a:cxnSpLocks/>
          </p:cNvCxnSpPr>
          <p:nvPr/>
        </p:nvCxnSpPr>
        <p:spPr>
          <a:xfrm flipH="1">
            <a:off x="7396360" y="2833458"/>
            <a:ext cx="481016" cy="8198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9CD63F28-E1F1-4ECA-A5BC-A724C0CCCE9F}"/>
              </a:ext>
            </a:extLst>
          </p:cNvPr>
          <p:cNvCxnSpPr>
            <a:cxnSpLocks/>
            <a:stCxn id="110" idx="3"/>
          </p:cNvCxnSpPr>
          <p:nvPr/>
        </p:nvCxnSpPr>
        <p:spPr>
          <a:xfrm flipH="1">
            <a:off x="9009003" y="2800955"/>
            <a:ext cx="265772" cy="831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20FA4A2-8F18-41F4-9286-EC5A3526B635}"/>
              </a:ext>
            </a:extLst>
          </p:cNvPr>
          <p:cNvCxnSpPr>
            <a:cxnSpLocks/>
          </p:cNvCxnSpPr>
          <p:nvPr/>
        </p:nvCxnSpPr>
        <p:spPr>
          <a:xfrm flipH="1">
            <a:off x="9734777" y="3810050"/>
            <a:ext cx="142357" cy="9651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B1874DEB-15A8-4D3C-81EA-AC519990E5D0}"/>
              </a:ext>
            </a:extLst>
          </p:cNvPr>
          <p:cNvCxnSpPr>
            <a:cxnSpLocks/>
            <a:stCxn id="106" idx="5"/>
            <a:endCxn id="110" idx="1"/>
          </p:cNvCxnSpPr>
          <p:nvPr/>
        </p:nvCxnSpPr>
        <p:spPr>
          <a:xfrm>
            <a:off x="8669708" y="1985435"/>
            <a:ext cx="605067" cy="658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30C7355-2157-4467-83D9-20BEDE1039A2}"/>
              </a:ext>
            </a:extLst>
          </p:cNvPr>
          <p:cNvCxnSpPr>
            <a:cxnSpLocks/>
            <a:stCxn id="108" idx="5"/>
          </p:cNvCxnSpPr>
          <p:nvPr/>
        </p:nvCxnSpPr>
        <p:spPr>
          <a:xfrm>
            <a:off x="8023621" y="2800955"/>
            <a:ext cx="153077" cy="8921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8ED77E5C-BBAC-4D7F-BF99-65973300FAC3}"/>
              </a:ext>
            </a:extLst>
          </p:cNvPr>
          <p:cNvCxnSpPr>
            <a:cxnSpLocks/>
            <a:endCxn id="165" idx="1"/>
          </p:cNvCxnSpPr>
          <p:nvPr/>
        </p:nvCxnSpPr>
        <p:spPr>
          <a:xfrm>
            <a:off x="9389028" y="2781032"/>
            <a:ext cx="453918" cy="8839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4F7C87E-7B95-45D7-8F74-7F86941D9C58}"/>
              </a:ext>
            </a:extLst>
          </p:cNvPr>
          <p:cNvCxnSpPr>
            <a:cxnSpLocks/>
          </p:cNvCxnSpPr>
          <p:nvPr/>
        </p:nvCxnSpPr>
        <p:spPr>
          <a:xfrm>
            <a:off x="9964074" y="3834524"/>
            <a:ext cx="290460" cy="7567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D81BD7FD-41F3-496B-91F8-7235FE64A1A8}"/>
              </a:ext>
            </a:extLst>
          </p:cNvPr>
          <p:cNvCxnSpPr>
            <a:cxnSpLocks/>
          </p:cNvCxnSpPr>
          <p:nvPr/>
        </p:nvCxnSpPr>
        <p:spPr>
          <a:xfrm>
            <a:off x="9016641" y="3861205"/>
            <a:ext cx="226858" cy="951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90F9F5E-12E8-4C6B-9E08-380596DD39ED}"/>
              </a:ext>
            </a:extLst>
          </p:cNvPr>
          <p:cNvCxnSpPr>
            <a:cxnSpLocks/>
          </p:cNvCxnSpPr>
          <p:nvPr/>
        </p:nvCxnSpPr>
        <p:spPr>
          <a:xfrm>
            <a:off x="10333777" y="4813178"/>
            <a:ext cx="389474" cy="948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4AFE3F38-AEE5-458B-A89F-FF1F8733C122}"/>
              </a:ext>
            </a:extLst>
          </p:cNvPr>
          <p:cNvCxnSpPr>
            <a:cxnSpLocks/>
          </p:cNvCxnSpPr>
          <p:nvPr/>
        </p:nvCxnSpPr>
        <p:spPr>
          <a:xfrm flipH="1">
            <a:off x="8735193" y="3837068"/>
            <a:ext cx="165916" cy="976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8CB6AAE-128B-4A66-B7EF-CB08F0357E69}"/>
              </a:ext>
            </a:extLst>
          </p:cNvPr>
          <p:cNvCxnSpPr>
            <a:cxnSpLocks/>
          </p:cNvCxnSpPr>
          <p:nvPr/>
        </p:nvCxnSpPr>
        <p:spPr>
          <a:xfrm flipH="1">
            <a:off x="10105155" y="4775217"/>
            <a:ext cx="138518" cy="986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C04DF358-F616-4CDF-AF9F-54E0861D68E4}"/>
                  </a:ext>
                </a:extLst>
              </p:cNvPr>
              <p:cNvSpPr txBox="1"/>
              <p:nvPr/>
            </p:nvSpPr>
            <p:spPr>
              <a:xfrm>
                <a:off x="7923402" y="1993294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C04DF358-F616-4CDF-AF9F-54E0861D6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402" y="1993294"/>
                <a:ext cx="47026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C1A12EE-681E-4614-854A-26F9229D7F04}"/>
                  </a:ext>
                </a:extLst>
              </p:cNvPr>
              <p:cNvSpPr txBox="1"/>
              <p:nvPr/>
            </p:nvSpPr>
            <p:spPr>
              <a:xfrm>
                <a:off x="7250115" y="2946346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7C1A12EE-681E-4614-854A-26F9229D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115" y="2946346"/>
                <a:ext cx="47026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3BDBB787-ED11-4631-A251-E26ED6EAF5CE}"/>
                  </a:ext>
                </a:extLst>
              </p:cNvPr>
              <p:cNvSpPr txBox="1"/>
              <p:nvPr/>
            </p:nvSpPr>
            <p:spPr>
              <a:xfrm>
                <a:off x="8745350" y="2963829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3BDBB787-ED11-4631-A251-E26ED6EAF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350" y="2963829"/>
                <a:ext cx="47026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E385692-664F-4EEC-A8F1-0FF127295C78}"/>
                  </a:ext>
                </a:extLst>
              </p:cNvPr>
              <p:cNvSpPr txBox="1"/>
              <p:nvPr/>
            </p:nvSpPr>
            <p:spPr>
              <a:xfrm>
                <a:off x="8413120" y="4039356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E385692-664F-4EEC-A8F1-0FF127295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120" y="4039356"/>
                <a:ext cx="47026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D4049E3-CCD0-4C47-AE0A-58849A733977}"/>
                  </a:ext>
                </a:extLst>
              </p:cNvPr>
              <p:cNvSpPr txBox="1"/>
              <p:nvPr/>
            </p:nvSpPr>
            <p:spPr>
              <a:xfrm>
                <a:off x="9450339" y="4092007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7D4049E3-CCD0-4C47-AE0A-58849A733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339" y="4092007"/>
                <a:ext cx="47026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46CB878-82D2-4ACC-A7AF-7C363E7F5F47}"/>
                  </a:ext>
                </a:extLst>
              </p:cNvPr>
              <p:cNvSpPr txBox="1"/>
              <p:nvPr/>
            </p:nvSpPr>
            <p:spPr>
              <a:xfrm>
                <a:off x="9756012" y="5075408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46CB878-82D2-4ACC-A7AF-7C363E7F5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012" y="5075408"/>
                <a:ext cx="470265" cy="26161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1D4F9F29-E69A-4087-9E3D-33116EF80811}"/>
                  </a:ext>
                </a:extLst>
              </p:cNvPr>
              <p:cNvSpPr txBox="1"/>
              <p:nvPr/>
            </p:nvSpPr>
            <p:spPr>
              <a:xfrm>
                <a:off x="8816910" y="1984683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1D4F9F29-E69A-4087-9E3D-33116EF80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910" y="1984683"/>
                <a:ext cx="47026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B6100E8-FC91-4B36-945C-E44560DFAEEF}"/>
                  </a:ext>
                </a:extLst>
              </p:cNvPr>
              <p:cNvSpPr txBox="1"/>
              <p:nvPr/>
            </p:nvSpPr>
            <p:spPr>
              <a:xfrm>
                <a:off x="9520879" y="2962924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B6100E8-FC91-4B36-945C-E44560DFA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879" y="2962924"/>
                <a:ext cx="470265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681F365A-C71C-4E75-9543-D7D3367FEEAC}"/>
                  </a:ext>
                </a:extLst>
              </p:cNvPr>
              <p:cNvSpPr txBox="1"/>
              <p:nvPr/>
            </p:nvSpPr>
            <p:spPr>
              <a:xfrm>
                <a:off x="8026431" y="2972355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681F365A-C71C-4E75-9543-D7D3367FE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431" y="2972355"/>
                <a:ext cx="470265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01A31D48-8E84-4252-9025-40772E00C004}"/>
                  </a:ext>
                </a:extLst>
              </p:cNvPr>
              <p:cNvSpPr txBox="1"/>
              <p:nvPr/>
            </p:nvSpPr>
            <p:spPr>
              <a:xfrm>
                <a:off x="10035846" y="3999962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01A31D48-8E84-4252-9025-40772E00C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846" y="3999962"/>
                <a:ext cx="470265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DDCD0B41-EFBE-428E-B423-79A91A51B783}"/>
                  </a:ext>
                </a:extLst>
              </p:cNvPr>
              <p:cNvSpPr txBox="1"/>
              <p:nvPr/>
            </p:nvSpPr>
            <p:spPr>
              <a:xfrm>
                <a:off x="9012935" y="3999962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DDCD0B41-EFBE-428E-B423-79A91A51B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935" y="3999962"/>
                <a:ext cx="470265" cy="26161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BF12FB09-09FB-40EB-927D-B229A316CB62}"/>
                  </a:ext>
                </a:extLst>
              </p:cNvPr>
              <p:cNvSpPr txBox="1"/>
              <p:nvPr/>
            </p:nvSpPr>
            <p:spPr>
              <a:xfrm>
                <a:off x="10488118" y="5073916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BF12FB09-09FB-40EB-927D-B229A316C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118" y="5073916"/>
                <a:ext cx="470265" cy="26161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50E6C470-9809-4044-9958-BE5B2F036A70}"/>
                  </a:ext>
                </a:extLst>
              </p:cNvPr>
              <p:cNvSpPr txBox="1"/>
              <p:nvPr/>
            </p:nvSpPr>
            <p:spPr>
              <a:xfrm>
                <a:off x="7932349" y="3691543"/>
                <a:ext cx="470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50E6C470-9809-4044-9958-BE5B2F036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349" y="3691543"/>
                <a:ext cx="470265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52B4B59C-3A87-45F5-AACA-7A9BF8033D0F}"/>
              </a:ext>
            </a:extLst>
          </p:cNvPr>
          <p:cNvCxnSpPr>
            <a:cxnSpLocks/>
          </p:cNvCxnSpPr>
          <p:nvPr/>
        </p:nvCxnSpPr>
        <p:spPr>
          <a:xfrm>
            <a:off x="7366824" y="3856103"/>
            <a:ext cx="226858" cy="951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D4FBF67-A31E-4BFF-B549-A9B37DC16CC5}"/>
              </a:ext>
            </a:extLst>
          </p:cNvPr>
          <p:cNvCxnSpPr>
            <a:cxnSpLocks/>
          </p:cNvCxnSpPr>
          <p:nvPr/>
        </p:nvCxnSpPr>
        <p:spPr>
          <a:xfrm flipH="1">
            <a:off x="7085376" y="3831966"/>
            <a:ext cx="165916" cy="976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824A7CC8-10D4-4B04-BB18-858DEC0C10EE}"/>
                  </a:ext>
                </a:extLst>
              </p:cNvPr>
              <p:cNvSpPr txBox="1"/>
              <p:nvPr/>
            </p:nvSpPr>
            <p:spPr>
              <a:xfrm>
                <a:off x="6763303" y="4034254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824A7CC8-10D4-4B04-BB18-858DEC0C1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303" y="4034254"/>
                <a:ext cx="470265" cy="26161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EDBB3E46-1EE7-4B83-89D5-595D3DAC02B0}"/>
                  </a:ext>
                </a:extLst>
              </p:cNvPr>
              <p:cNvSpPr txBox="1"/>
              <p:nvPr/>
            </p:nvSpPr>
            <p:spPr>
              <a:xfrm>
                <a:off x="7363118" y="3994860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EDBB3E46-1EE7-4B83-89D5-595D3DAC0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118" y="3994860"/>
                <a:ext cx="470265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F994C26-2CBF-423D-AB99-4789150FE10D}"/>
                  </a:ext>
                </a:extLst>
              </p:cNvPr>
              <p:cNvSpPr txBox="1"/>
              <p:nvPr/>
            </p:nvSpPr>
            <p:spPr>
              <a:xfrm>
                <a:off x="6806455" y="4775217"/>
                <a:ext cx="470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3F994C26-2CBF-423D-AB99-4789150FE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455" y="4775217"/>
                <a:ext cx="470265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5C554FFC-9B08-4EA6-B488-48803248B02A}"/>
                  </a:ext>
                </a:extLst>
              </p:cNvPr>
              <p:cNvSpPr txBox="1"/>
              <p:nvPr/>
            </p:nvSpPr>
            <p:spPr>
              <a:xfrm>
                <a:off x="8998555" y="4792922"/>
                <a:ext cx="470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5C554FFC-9B08-4EA6-B488-48803248B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555" y="4792922"/>
                <a:ext cx="470265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CB317F64-BCF0-4A0E-A6E3-A9CA06503F3C}"/>
                  </a:ext>
                </a:extLst>
              </p:cNvPr>
              <p:cNvSpPr txBox="1"/>
              <p:nvPr/>
            </p:nvSpPr>
            <p:spPr>
              <a:xfrm>
                <a:off x="9468820" y="4740897"/>
                <a:ext cx="470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CB317F64-BCF0-4A0E-A6E3-A9CA06503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820" y="4740897"/>
                <a:ext cx="470265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13CE44AC-CE7D-4D69-8B5E-760753C826D8}"/>
                  </a:ext>
                </a:extLst>
              </p:cNvPr>
              <p:cNvSpPr txBox="1"/>
              <p:nvPr/>
            </p:nvSpPr>
            <p:spPr>
              <a:xfrm>
                <a:off x="10528514" y="5736122"/>
                <a:ext cx="470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13CE44AC-CE7D-4D69-8B5E-760753C82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514" y="5736122"/>
                <a:ext cx="470265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7D8E35C5-5554-43FC-B70D-7DF501691EEC}"/>
                  </a:ext>
                </a:extLst>
              </p:cNvPr>
              <p:cNvSpPr txBox="1"/>
              <p:nvPr/>
            </p:nvSpPr>
            <p:spPr>
              <a:xfrm>
                <a:off x="7356688" y="4804889"/>
                <a:ext cx="470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7D8E35C5-5554-43FC-B70D-7DF501691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688" y="4804889"/>
                <a:ext cx="470265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1F0F29C3-77C3-41EB-BDA2-11D3C3A95660}"/>
                  </a:ext>
                </a:extLst>
              </p:cNvPr>
              <p:cNvSpPr txBox="1"/>
              <p:nvPr/>
            </p:nvSpPr>
            <p:spPr>
              <a:xfrm>
                <a:off x="8479567" y="4773673"/>
                <a:ext cx="470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1F0F29C3-77C3-41EB-BDA2-11D3C3A95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9567" y="4773673"/>
                <a:ext cx="470265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B483345-8628-4592-BF96-94AC2CCC56FB}"/>
                  </a:ext>
                </a:extLst>
              </p:cNvPr>
              <p:cNvSpPr txBox="1"/>
              <p:nvPr/>
            </p:nvSpPr>
            <p:spPr>
              <a:xfrm>
                <a:off x="9842946" y="5736853"/>
                <a:ext cx="470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B483345-8628-4592-BF96-94AC2CCC5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946" y="5736853"/>
                <a:ext cx="470265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E7B15F-6936-48AD-AE42-61DD390694A7}"/>
                  </a:ext>
                </a:extLst>
              </p:cNvPr>
              <p:cNvSpPr txBox="1"/>
              <p:nvPr/>
            </p:nvSpPr>
            <p:spPr>
              <a:xfrm>
                <a:off x="4527359" y="1774668"/>
                <a:ext cx="23130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+1,−1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Output: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E7B15F-6936-48AD-AE42-61DD39069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359" y="1774668"/>
                <a:ext cx="2313044" cy="646331"/>
              </a:xfrm>
              <a:prstGeom prst="rect">
                <a:avLst/>
              </a:prstGeom>
              <a:blipFill>
                <a:blip r:embed="rId42"/>
                <a:stretch>
                  <a:fillRect l="-237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59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7" grpId="0"/>
      <p:bldP spid="19" grpId="0"/>
      <p:bldP spid="21" grpId="0"/>
      <p:bldP spid="23" grpId="0"/>
      <p:bldP spid="25" grpId="0"/>
      <p:bldP spid="27" grpId="0"/>
      <p:bldP spid="29" grpId="0"/>
      <p:bldP spid="69" grpId="0"/>
      <p:bldP spid="71" grpId="0"/>
      <p:bldP spid="73" grpId="0"/>
      <p:bldP spid="75" grpId="0"/>
      <p:bldP spid="77" grpId="0"/>
      <p:bldP spid="79" grpId="0"/>
      <p:bldP spid="81" grpId="0"/>
      <p:bldP spid="83" grpId="0"/>
      <p:bldP spid="85" grpId="0"/>
      <p:bldP spid="87" grpId="0"/>
      <p:bldP spid="89" grpId="0"/>
      <p:bldP spid="91" grpId="0"/>
      <p:bldP spid="93" grpId="0"/>
      <p:bldP spid="96" grpId="0"/>
      <p:bldP spid="97" grpId="0"/>
      <p:bldP spid="99" grpId="0"/>
      <p:bldP spid="101" grpId="0"/>
      <p:bldP spid="103" grpId="0"/>
      <p:bldP spid="105" grpId="0"/>
      <p:bldP spid="107" grpId="0"/>
      <p:bldP spid="109" grpId="0"/>
      <p:bldP spid="111" grpId="0"/>
      <p:bldP spid="112" grpId="0"/>
      <p:bldP spid="163" grpId="0"/>
      <p:bldP spid="106" grpId="0" animBg="1"/>
      <p:bldP spid="108" grpId="0" animBg="1"/>
      <p:bldP spid="110" grpId="0" animBg="1"/>
      <p:bldP spid="151" grpId="0" animBg="1"/>
      <p:bldP spid="164" grpId="0" animBg="1"/>
      <p:bldP spid="165" grpId="0" animBg="1"/>
      <p:bldP spid="166" grpId="0" animBg="1"/>
      <p:bldP spid="167" grpId="0"/>
      <p:bldP spid="168" grpId="0"/>
      <p:bldP spid="169" grpId="0"/>
      <p:bldP spid="170" grpId="0"/>
      <p:bldP spid="172" grpId="0"/>
      <p:bldP spid="173" grpId="0"/>
      <p:bldP spid="174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194" grpId="0"/>
      <p:bldP spid="195" grpId="0"/>
      <p:bldP spid="196" grpId="0"/>
      <p:bldP spid="197" grpId="0"/>
      <p:bldP spid="198" grpId="0"/>
      <p:bldP spid="199" grpId="0"/>
      <p:bldP spid="202" grpId="0"/>
      <p:bldP spid="203" grpId="0"/>
      <p:bldP spid="204" grpId="0"/>
      <p:bldP spid="205" grpId="0"/>
      <p:bldP spid="206" grpId="0"/>
      <p:bldP spid="207" grpId="0"/>
      <p:bldP spid="208" grpId="0"/>
      <p:bldP spid="209" grpId="0"/>
      <p:bldP spid="210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E3EB-9DE4-4473-B2CF-8718E0FB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Fourier Basics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6848BC-EA16-40D3-8D1D-B52642D447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Boolean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Fourier coefficients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Fourier representation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Level-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-sum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Building PRGs for functions with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>
                    <a:solidFill>
                      <a:srgbClr val="7030A0"/>
                    </a:solidFill>
                  </a:rPr>
                  <a:t>[RSV13, CHRT18, CHHL19, CHLT19, CGL+20]</a:t>
                </a:r>
              </a:p>
              <a:p>
                <a:pPr lvl="1"/>
                <a:r>
                  <a:rPr lang="en-US" dirty="0"/>
                  <a:t>Learning theory: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-norm implies sparse (in Fourier base) approximators</a:t>
                </a:r>
              </a:p>
              <a:p>
                <a:pPr lvl="2"/>
                <a:r>
                  <a:rPr lang="en-US" dirty="0">
                    <a:solidFill>
                      <a:srgbClr val="7030A0"/>
                    </a:solidFill>
                  </a:rPr>
                  <a:t>[KM93, Man95, OS07]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6848BC-EA16-40D3-8D1D-B52642D447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06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AD5E-1737-4AB5-B906-2B08F8DD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65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Known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F546C-C1D8-4D8E-B895-FE3652AE55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61182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Width-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DNFs/CNFs: 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			</a:t>
                </a:r>
                <a:r>
                  <a:rPr lang="en-US" sz="2400" dirty="0">
                    <a:solidFill>
                      <a:srgbClr val="7030A0"/>
                    </a:solidFill>
                  </a:rPr>
                  <a:t>[Man95]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/>
                  <a:t> circuit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and depth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func>
                          </m:e>
                        </m:d>
                      </m:e>
                      <m: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		</a:t>
                </a:r>
                <a:r>
                  <a:rPr lang="en-US" sz="2400" dirty="0">
                    <a:solidFill>
                      <a:srgbClr val="7030A0"/>
                    </a:solidFill>
                  </a:rPr>
                  <a:t>[Tal17]</a:t>
                </a:r>
              </a:p>
              <a:p>
                <a:r>
                  <a:rPr lang="en-US" sz="2400" dirty="0"/>
                  <a:t>Boolean functions with 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			</a:t>
                </a:r>
                <a:r>
                  <a:rPr lang="en-US" sz="2400" dirty="0">
                    <a:solidFill>
                      <a:srgbClr val="7030A0"/>
                    </a:solidFill>
                  </a:rPr>
                  <a:t>[GSTW16]</a:t>
                </a:r>
              </a:p>
              <a:p>
                <a:r>
                  <a:rPr lang="en-US" sz="2400" dirty="0"/>
                  <a:t>Width-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read-once branching program: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𝑤𝑘</m:t>
                        </m:r>
                      </m:sup>
                    </m:sSup>
                  </m:oMath>
                </a14:m>
                <a:r>
                  <a:rPr lang="en-US" sz="2400" dirty="0"/>
                  <a:t>		</a:t>
                </a:r>
                <a:r>
                  <a:rPr lang="en-US" sz="2400" dirty="0">
                    <a:solidFill>
                      <a:srgbClr val="7030A0"/>
                    </a:solidFill>
                  </a:rPr>
                  <a:t>[CHRT18]</a:t>
                </a:r>
              </a:p>
              <a:p>
                <a:r>
                  <a:rPr lang="en-US" sz="2400" dirty="0"/>
                  <a:t>Depth-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(randomized) decision tree: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2400" dirty="0"/>
                  <a:t>		</a:t>
                </a:r>
                <a:r>
                  <a:rPr lang="en-US" sz="2400" dirty="0">
                    <a:solidFill>
                      <a:srgbClr val="7030A0"/>
                    </a:solidFill>
                  </a:rPr>
                  <a:t>[Tal20, SSW21]</a:t>
                </a:r>
              </a:p>
              <a:p>
                <a:r>
                  <a:rPr lang="en-US" sz="2400" dirty="0"/>
                  <a:t>Degree-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 polynomials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GF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400" dirty="0"/>
                  <a:t>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		</a:t>
                </a:r>
                <a:r>
                  <a:rPr lang="en-US" sz="2400" dirty="0">
                    <a:solidFill>
                      <a:srgbClr val="7030A0"/>
                    </a:solidFill>
                  </a:rPr>
                  <a:t>[CHHL19]</a:t>
                </a:r>
              </a:p>
              <a:p>
                <a:r>
                  <a:rPr lang="en-US" sz="2400" dirty="0"/>
                  <a:t>……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Depth-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(randomized) noisy decision tree: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func>
                              <m:func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		[New]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Depth-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(randomized) parity decision tree: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		[New]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7F546C-C1D8-4D8E-B895-FE3652AE55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61182" cy="4351338"/>
              </a:xfrm>
              <a:blipFill>
                <a:blip r:embed="rId2"/>
                <a:stretch>
                  <a:fillRect l="-595" t="-182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7398589B-5E49-4750-953B-76C3FD4B77B8}"/>
              </a:ext>
            </a:extLst>
          </p:cNvPr>
          <p:cNvSpPr/>
          <p:nvPr/>
        </p:nvSpPr>
        <p:spPr>
          <a:xfrm>
            <a:off x="5888870" y="3768743"/>
            <a:ext cx="525401" cy="203087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6F8C14D-F989-4A9A-A64E-A1A03852FF0E}"/>
                  </a:ext>
                </a:extLst>
              </p:cNvPr>
              <p:cNvSpPr/>
              <p:nvPr/>
            </p:nvSpPr>
            <p:spPr>
              <a:xfrm>
                <a:off x="6734228" y="463676"/>
                <a:ext cx="3495939" cy="103752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PRGs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seed length [CHHL19, CHLT19, CGL+20]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6F8C14D-F989-4A9A-A64E-A1A03852F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228" y="463676"/>
                <a:ext cx="3495939" cy="1037523"/>
              </a:xfrm>
              <a:prstGeom prst="roundRect">
                <a:avLst/>
              </a:prstGeom>
              <a:blipFill>
                <a:blip r:embed="rId3"/>
                <a:stretch>
                  <a:fillRect b="-4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1E9492D-0728-47EF-B21B-BC040869EC73}"/>
                  </a:ext>
                </a:extLst>
              </p:cNvPr>
              <p:cNvSpPr/>
              <p:nvPr/>
            </p:nvSpPr>
            <p:spPr>
              <a:xfrm>
                <a:off x="6151570" y="6065948"/>
                <a:ext cx="3339328" cy="65675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The dependence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optimal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1E9492D-0728-47EF-B21B-BC040869EC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570" y="6065948"/>
                <a:ext cx="3339328" cy="65675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12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0D4F-A6B5-4897-A5DB-17B83426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Quantum vs Parity Query Complexity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C36DD-41A6-41C3-8C3C-50C0687B0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70105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Fo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rr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is a partial Boolean function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input bits	</a:t>
                </a:r>
                <a:r>
                  <a:rPr lang="en-US" sz="1800" dirty="0">
                    <a:solidFill>
                      <a:srgbClr val="7030A0"/>
                    </a:solidFill>
                  </a:rPr>
                  <a:t>[Aaronson-Ambainis’14]</a:t>
                </a:r>
                <a:endParaRPr lang="en-US" sz="1800" dirty="0"/>
              </a:p>
              <a:p>
                <a:r>
                  <a:rPr lang="en-US" dirty="0"/>
                  <a:t>Quantum query complexity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Forr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is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/2⌉</m:t>
                    </m:r>
                  </m:oMath>
                </a14:m>
                <a:r>
                  <a:rPr lang="en-US" dirty="0"/>
                  <a:t>		</a:t>
                </a:r>
                <a:r>
                  <a:rPr lang="en-US" sz="1800" dirty="0">
                    <a:solidFill>
                      <a:srgbClr val="7030A0"/>
                    </a:solidFill>
                  </a:rPr>
                  <a:t>[Aaronson-Ambainis’14]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r>
                  <a:rPr lang="en-US" dirty="0"/>
                  <a:t>Randomized query complexity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For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is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1−1/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	</a:t>
                </a:r>
                <a:r>
                  <a:rPr lang="en-US" sz="1800" dirty="0">
                    <a:solidFill>
                      <a:srgbClr val="7030A0"/>
                    </a:solidFill>
                  </a:rPr>
                  <a:t>[Bansal-Sinha’21]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en-US" dirty="0"/>
                  <a:t>Fourier growth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lower bounds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For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Randomized </a:t>
                </a:r>
                <a:r>
                  <a:rPr lang="en-US" dirty="0">
                    <a:solidFill>
                      <a:srgbClr val="C00000"/>
                    </a:solidFill>
                  </a:rPr>
                  <a:t>parity</a:t>
                </a:r>
                <a:r>
                  <a:rPr lang="en-US" dirty="0"/>
                  <a:t> query complexity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For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is 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1−1/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Randomized </a:t>
                </a:r>
                <a:r>
                  <a:rPr lang="en-US" dirty="0">
                    <a:solidFill>
                      <a:srgbClr val="C00000"/>
                    </a:solidFill>
                  </a:rPr>
                  <a:t>noisy</a:t>
                </a:r>
                <a:r>
                  <a:rPr lang="en-US" dirty="0"/>
                  <a:t> query complexity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For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is 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1−1/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C36DD-41A6-41C3-8C3C-50C0687B0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70105" cy="4351338"/>
              </a:xfrm>
              <a:blipFill>
                <a:blip r:embed="rId2"/>
                <a:stretch>
                  <a:fillRect l="-971" t="-2241" r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0BB64BC-3684-4732-A3BA-69C7440F8AB9}"/>
              </a:ext>
            </a:extLst>
          </p:cNvPr>
          <p:cNvSpPr/>
          <p:nvPr/>
        </p:nvSpPr>
        <p:spPr>
          <a:xfrm>
            <a:off x="7148486" y="2152125"/>
            <a:ext cx="1828800" cy="1459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54E0C6-6032-45E9-8CCD-CA7685CB470A}"/>
              </a:ext>
            </a:extLst>
          </p:cNvPr>
          <p:cNvSpPr/>
          <p:nvPr/>
        </p:nvSpPr>
        <p:spPr>
          <a:xfrm>
            <a:off x="7989633" y="3491049"/>
            <a:ext cx="2253162" cy="510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separation</a:t>
            </a:r>
          </a:p>
        </p:txBody>
      </p:sp>
    </p:spTree>
    <p:extLst>
      <p:ext uri="{BB962C8B-B14F-4D97-AF65-F5344CB8AC3E}">
        <p14:creationId xmlns:p14="http://schemas.microsoft.com/office/powerpoint/2010/main" val="54409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0D4F-A6B5-4897-A5DB-17B83426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Expander Random Walks </a:t>
            </a:r>
            <a:r>
              <a:rPr lang="en-US" sz="1800" dirty="0">
                <a:solidFill>
                  <a:srgbClr val="7030A0"/>
                </a:solidFill>
              </a:rPr>
              <a:t>[Cohen, Peri, Ta-Shma’21]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C36DD-41A6-41C3-8C3C-50C0687B0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7010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 an expander graph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vertices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Labels of vertices: half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and half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uniform random string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the label sequence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-step random walk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C36DD-41A6-41C3-8C3C-50C0687B0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70105" cy="4351338"/>
              </a:xfrm>
              <a:blipFill>
                <a:blip r:embed="rId2"/>
                <a:stretch>
                  <a:fillRect l="-971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5CFDF4-F64B-4E4D-8EB7-87D3F8E7E662}"/>
              </a:ext>
            </a:extLst>
          </p:cNvPr>
          <p:cNvSpPr/>
          <p:nvPr/>
        </p:nvSpPr>
        <p:spPr>
          <a:xfrm>
            <a:off x="9669401" y="1569442"/>
            <a:ext cx="2005618" cy="1017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Fourier growth of PDTs and NDTs</a:t>
            </a:r>
          </a:p>
        </p:txBody>
      </p:sp>
    </p:spTree>
    <p:extLst>
      <p:ext uri="{BB962C8B-B14F-4D97-AF65-F5344CB8AC3E}">
        <p14:creationId xmlns:p14="http://schemas.microsoft.com/office/powerpoint/2010/main" val="399021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0D4F-A6B5-4897-A5DB-17B83426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7442" cy="11807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XOR-lifting in Communication Protocols </a:t>
            </a:r>
            <a:r>
              <a:rPr lang="en-US" sz="1800" dirty="0">
                <a:solidFill>
                  <a:srgbClr val="7030A0"/>
                </a:solidFill>
              </a:rPr>
              <a:t>[Girish-Raz-Tal’21]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C36DD-41A6-41C3-8C3C-50C0687B0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70105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is computable by a deterministic communication protocol of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Alice gets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Bob gets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They should obtain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bits of communication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Conjecture: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	</a:t>
                </a:r>
              </a:p>
              <a:p>
                <a:pPr lvl="1"/>
                <a:r>
                  <a:rPr lang="en-US" b="0" dirty="0"/>
                  <a:t>Known bounds: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true: randomized communication complexity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For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XOR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dirty="0"/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Conjecture is true if the protocol follows a parity decision tree strategy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C36DD-41A6-41C3-8C3C-50C0687B0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70105" cy="4351338"/>
              </a:xfrm>
              <a:blipFill>
                <a:blip r:embed="rId2"/>
                <a:stretch>
                  <a:fillRect l="-857" t="-2801" r="-1428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90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78C3-0E96-4982-BBA4-9790BA9C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475A8C-DF7A-4443-A9A1-DC37804CBB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General framework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Random top-down walk in the decision tree</a:t>
                </a:r>
              </a:p>
              <a:p>
                <a:pPr lvl="1"/>
                <a:r>
                  <a:rPr lang="en-US" b="0" dirty="0">
                    <a:latin typeface="Cambria Math" panose="02040503050406030204" pitchFamily="18" charset="0"/>
                  </a:rPr>
                  <a:t>Adaptive Azuma’s inequality</a:t>
                </a:r>
              </a:p>
              <a:p>
                <a:pPr lvl="1"/>
                <a:r>
                  <a:rPr lang="en-US" b="0" dirty="0">
                    <a:latin typeface="Cambria Math" panose="02040503050406030204" pitchFamily="18" charset="0"/>
                  </a:rPr>
                  <a:t>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dirty="0"/>
                  <a:t> for depth-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decision trees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 in expectation and a concentration bound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US" dirty="0"/>
                  <a:t> for depth-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parity decision trees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en-US" dirty="0"/>
                  <a:t>Adaptive Azuma’s inequality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dirty="0"/>
                  <a:t> for depth-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parity decision trees</a:t>
                </a:r>
              </a:p>
              <a:p>
                <a:pPr lvl="1"/>
                <a:r>
                  <a:rPr lang="en-US" dirty="0"/>
                  <a:t>Reduction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475A8C-DF7A-4443-A9A1-DC37804CBB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C6F0299-9743-4749-BB42-45BEDD907E17}"/>
                  </a:ext>
                </a:extLst>
              </p:cNvPr>
              <p:cNvSpPr/>
              <p:nvPr/>
            </p:nvSpPr>
            <p:spPr>
              <a:xfrm>
                <a:off x="7982056" y="2995796"/>
                <a:ext cx="3298911" cy="155599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C6F0299-9743-4749-BB42-45BEDD907E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056" y="2995796"/>
                <a:ext cx="3298911" cy="155599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72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450785-3058-45F1-AA85-17110FCC84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Proof Overview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m:rPr>
                        <m:nor/>
                      </m:rPr>
                      <a:rPr lang="en-US" dirty="0"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≲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for decision trees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3450785-3058-45F1-AA85-17110FCC8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35" b="-4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1C2F869-8C1E-4477-B370-F5188F5B0812}"/>
              </a:ext>
            </a:extLst>
          </p:cNvPr>
          <p:cNvSpPr/>
          <p:nvPr/>
        </p:nvSpPr>
        <p:spPr>
          <a:xfrm>
            <a:off x="2565647" y="1795996"/>
            <a:ext cx="213567" cy="2219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0B3017-77B9-421E-A4C0-7B2CA6EF312C}"/>
              </a:ext>
            </a:extLst>
          </p:cNvPr>
          <p:cNvSpPr/>
          <p:nvPr/>
        </p:nvSpPr>
        <p:spPr>
          <a:xfrm>
            <a:off x="1919560" y="2611516"/>
            <a:ext cx="213567" cy="2219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CE8251-AEB6-4894-9D52-B08002FFF771}"/>
              </a:ext>
            </a:extLst>
          </p:cNvPr>
          <p:cNvSpPr/>
          <p:nvPr/>
        </p:nvSpPr>
        <p:spPr>
          <a:xfrm>
            <a:off x="3321729" y="2611516"/>
            <a:ext cx="213567" cy="2219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69B61A-7103-4223-88EA-DC7B42793C0A}"/>
              </a:ext>
            </a:extLst>
          </p:cNvPr>
          <p:cNvSpPr/>
          <p:nvPr/>
        </p:nvSpPr>
        <p:spPr>
          <a:xfrm>
            <a:off x="1274076" y="3615021"/>
            <a:ext cx="213567" cy="2219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FA9835-5583-4071-893D-DF0CA6405B39}"/>
              </a:ext>
            </a:extLst>
          </p:cNvPr>
          <p:cNvSpPr/>
          <p:nvPr/>
        </p:nvSpPr>
        <p:spPr>
          <a:xfrm>
            <a:off x="2935424" y="3643315"/>
            <a:ext cx="213567" cy="2219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3DDF0A-7814-45D2-8A7B-F4108CEC1D49}"/>
              </a:ext>
            </a:extLst>
          </p:cNvPr>
          <p:cNvSpPr/>
          <p:nvPr/>
        </p:nvSpPr>
        <p:spPr>
          <a:xfrm>
            <a:off x="3889900" y="3632447"/>
            <a:ext cx="213567" cy="221942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F4B5E8-0D84-4BBF-AF16-A6A5EF111544}"/>
                  </a:ext>
                </a:extLst>
              </p:cNvPr>
              <p:cNvSpPr txBox="1"/>
              <p:nvPr/>
            </p:nvSpPr>
            <p:spPr>
              <a:xfrm>
                <a:off x="1578194" y="2217632"/>
                <a:ext cx="470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F4B5E8-0D84-4BBF-AF16-A6A5EF111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194" y="2217632"/>
                <a:ext cx="47026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99FE44-F6CF-46ED-8197-2B94102AC67F}"/>
                  </a:ext>
                </a:extLst>
              </p:cNvPr>
              <p:cNvSpPr txBox="1"/>
              <p:nvPr/>
            </p:nvSpPr>
            <p:spPr>
              <a:xfrm>
                <a:off x="3352368" y="2217632"/>
                <a:ext cx="470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99FE44-F6CF-46ED-8197-2B94102AC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368" y="2217632"/>
                <a:ext cx="47026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677687-1111-4CC2-85B4-80795B7F50FC}"/>
                  </a:ext>
                </a:extLst>
              </p:cNvPr>
              <p:cNvSpPr txBox="1"/>
              <p:nvPr/>
            </p:nvSpPr>
            <p:spPr>
              <a:xfrm>
                <a:off x="1022160" y="3191600"/>
                <a:ext cx="470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677687-1111-4CC2-85B4-80795B7F5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60" y="3191600"/>
                <a:ext cx="470265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C3B378-A452-45D4-A63C-520090AEFEF8}"/>
                  </a:ext>
                </a:extLst>
              </p:cNvPr>
              <p:cNvSpPr txBox="1"/>
              <p:nvPr/>
            </p:nvSpPr>
            <p:spPr>
              <a:xfrm>
                <a:off x="2616968" y="3264327"/>
                <a:ext cx="470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C3B378-A452-45D4-A63C-520090AEF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968" y="3264327"/>
                <a:ext cx="470265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DF1839-A097-4A85-9F60-DC4E71D9653F}"/>
                  </a:ext>
                </a:extLst>
              </p:cNvPr>
              <p:cNvSpPr txBox="1"/>
              <p:nvPr/>
            </p:nvSpPr>
            <p:spPr>
              <a:xfrm>
                <a:off x="4048446" y="3271820"/>
                <a:ext cx="470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4DF1839-A097-4A85-9F60-DC4E71D96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446" y="3271820"/>
                <a:ext cx="470265" cy="461665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2E2A1E-5E1A-4C76-8CF7-A8FFF6D75883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2101851" y="1985435"/>
            <a:ext cx="495072" cy="658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4C2711-16B3-422D-B6B5-E994689D6F44}"/>
              </a:ext>
            </a:extLst>
          </p:cNvPr>
          <p:cNvCxnSpPr>
            <a:cxnSpLocks/>
          </p:cNvCxnSpPr>
          <p:nvPr/>
        </p:nvCxnSpPr>
        <p:spPr>
          <a:xfrm flipH="1">
            <a:off x="1474590" y="2833458"/>
            <a:ext cx="481016" cy="8198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A5871B-30E4-44DD-8619-D51558535239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087233" y="2800955"/>
            <a:ext cx="265772" cy="8314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F860F8-839A-412B-93AE-89F409C63015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3733569" y="3810050"/>
            <a:ext cx="221796" cy="1629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D56607-A074-4EA0-90B3-D344E76C4A68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2747938" y="1985435"/>
            <a:ext cx="605067" cy="6585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1B2473-B928-4E64-A064-6CA6C0FC55D1}"/>
              </a:ext>
            </a:extLst>
          </p:cNvPr>
          <p:cNvCxnSpPr>
            <a:cxnSpLocks/>
            <a:stCxn id="5" idx="5"/>
            <a:endCxn id="59" idx="0"/>
          </p:cNvCxnSpPr>
          <p:nvPr/>
        </p:nvCxnSpPr>
        <p:spPr>
          <a:xfrm>
            <a:off x="2101851" y="2800955"/>
            <a:ext cx="149371" cy="8675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FB413F-0B45-434C-9E55-52FA594682E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467258" y="2781032"/>
            <a:ext cx="453918" cy="8839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008F4F-9DA2-4414-ADDA-095D3D0A98A1}"/>
              </a:ext>
            </a:extLst>
          </p:cNvPr>
          <p:cNvCxnSpPr>
            <a:cxnSpLocks/>
          </p:cNvCxnSpPr>
          <p:nvPr/>
        </p:nvCxnSpPr>
        <p:spPr>
          <a:xfrm>
            <a:off x="4042304" y="3834524"/>
            <a:ext cx="352285" cy="9160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C2CB1C-7D94-4F10-A49C-3CDFE5AD7B5D}"/>
              </a:ext>
            </a:extLst>
          </p:cNvPr>
          <p:cNvCxnSpPr>
            <a:cxnSpLocks/>
          </p:cNvCxnSpPr>
          <p:nvPr/>
        </p:nvCxnSpPr>
        <p:spPr>
          <a:xfrm>
            <a:off x="3094871" y="3861205"/>
            <a:ext cx="226858" cy="951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416EDD-F740-40B2-927B-56BF4D854576}"/>
              </a:ext>
            </a:extLst>
          </p:cNvPr>
          <p:cNvCxnSpPr>
            <a:cxnSpLocks/>
          </p:cNvCxnSpPr>
          <p:nvPr/>
        </p:nvCxnSpPr>
        <p:spPr>
          <a:xfrm flipH="1">
            <a:off x="2813423" y="3837068"/>
            <a:ext cx="165916" cy="976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5886B74-A1E6-4FA8-BDBF-20BE3F7F263E}"/>
                  </a:ext>
                </a:extLst>
              </p:cNvPr>
              <p:cNvSpPr txBox="1"/>
              <p:nvPr/>
            </p:nvSpPr>
            <p:spPr>
              <a:xfrm>
                <a:off x="2001632" y="1993294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5886B74-A1E6-4FA8-BDBF-20BE3F7F2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632" y="1993294"/>
                <a:ext cx="47026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AC416A-A746-4414-BACF-2DE5A4F9F825}"/>
                  </a:ext>
                </a:extLst>
              </p:cNvPr>
              <p:cNvSpPr txBox="1"/>
              <p:nvPr/>
            </p:nvSpPr>
            <p:spPr>
              <a:xfrm>
                <a:off x="1328345" y="2946346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AC416A-A746-4414-BACF-2DE5A4F9F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345" y="2946346"/>
                <a:ext cx="47026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A5FB19-199D-4A1D-ABC0-78C23484E3FB}"/>
                  </a:ext>
                </a:extLst>
              </p:cNvPr>
              <p:cNvSpPr txBox="1"/>
              <p:nvPr/>
            </p:nvSpPr>
            <p:spPr>
              <a:xfrm>
                <a:off x="2823580" y="2963829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A5FB19-199D-4A1D-ABC0-78C23484E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580" y="2963829"/>
                <a:ext cx="47026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2801E4-49C9-4741-8956-FDAB45D20153}"/>
                  </a:ext>
                </a:extLst>
              </p:cNvPr>
              <p:cNvSpPr txBox="1"/>
              <p:nvPr/>
            </p:nvSpPr>
            <p:spPr>
              <a:xfrm>
                <a:off x="2554756" y="4030159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62801E4-49C9-4741-8956-FDAB45D20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756" y="4030159"/>
                <a:ext cx="47026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CF9E13-E956-4096-B8B8-B4555512320F}"/>
                  </a:ext>
                </a:extLst>
              </p:cNvPr>
              <p:cNvSpPr txBox="1"/>
              <p:nvPr/>
            </p:nvSpPr>
            <p:spPr>
              <a:xfrm>
                <a:off x="3528569" y="4092007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CF9E13-E956-4096-B8B8-B45555123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569" y="4092007"/>
                <a:ext cx="470265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26D7EFF-C0DF-4EB0-8FBA-6C24B2E0D4F0}"/>
                  </a:ext>
                </a:extLst>
              </p:cNvPr>
              <p:cNvSpPr txBox="1"/>
              <p:nvPr/>
            </p:nvSpPr>
            <p:spPr>
              <a:xfrm>
                <a:off x="2895140" y="1984683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26D7EFF-C0DF-4EB0-8FBA-6C24B2E0D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140" y="1984683"/>
                <a:ext cx="470265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E7E1FB-0DF3-437D-AA2C-FB8E04B332EA}"/>
                  </a:ext>
                </a:extLst>
              </p:cNvPr>
              <p:cNvSpPr txBox="1"/>
              <p:nvPr/>
            </p:nvSpPr>
            <p:spPr>
              <a:xfrm>
                <a:off x="3599109" y="2962924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AE7E1FB-0DF3-437D-AA2C-FB8E04B33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109" y="2962924"/>
                <a:ext cx="47026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1A5351-3B47-4D2D-9314-87924836E156}"/>
                  </a:ext>
                </a:extLst>
              </p:cNvPr>
              <p:cNvSpPr txBox="1"/>
              <p:nvPr/>
            </p:nvSpPr>
            <p:spPr>
              <a:xfrm>
                <a:off x="2104661" y="2972355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1A5351-3B47-4D2D-9314-87924836E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661" y="2972355"/>
                <a:ext cx="470265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4BE893-3696-4E58-8AB8-29E0C3AF77C4}"/>
                  </a:ext>
                </a:extLst>
              </p:cNvPr>
              <p:cNvSpPr txBox="1"/>
              <p:nvPr/>
            </p:nvSpPr>
            <p:spPr>
              <a:xfrm>
                <a:off x="4114076" y="3999962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4BE893-3696-4E58-8AB8-29E0C3AF7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076" y="3999962"/>
                <a:ext cx="47026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B6BBFF4-91F6-400C-958A-5EDCED4E3DF9}"/>
                  </a:ext>
                </a:extLst>
              </p:cNvPr>
              <p:cNvSpPr txBox="1"/>
              <p:nvPr/>
            </p:nvSpPr>
            <p:spPr>
              <a:xfrm>
                <a:off x="3091165" y="3999962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B6BBFF4-91F6-400C-958A-5EDCED4E3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165" y="3999962"/>
                <a:ext cx="47026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E0128B0-AF2F-460D-8A7C-EC726E9644E6}"/>
              </a:ext>
            </a:extLst>
          </p:cNvPr>
          <p:cNvCxnSpPr>
            <a:cxnSpLocks/>
          </p:cNvCxnSpPr>
          <p:nvPr/>
        </p:nvCxnSpPr>
        <p:spPr>
          <a:xfrm>
            <a:off x="1445054" y="3856103"/>
            <a:ext cx="226858" cy="9519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9127F3D-125D-4C7A-9637-D66900A87DA2}"/>
              </a:ext>
            </a:extLst>
          </p:cNvPr>
          <p:cNvCxnSpPr>
            <a:cxnSpLocks/>
          </p:cNvCxnSpPr>
          <p:nvPr/>
        </p:nvCxnSpPr>
        <p:spPr>
          <a:xfrm flipH="1">
            <a:off x="1163606" y="3831966"/>
            <a:ext cx="165916" cy="976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EC04A52-D572-4C14-AD92-EA71EA32101E}"/>
                  </a:ext>
                </a:extLst>
              </p:cNvPr>
              <p:cNvSpPr txBox="1"/>
              <p:nvPr/>
            </p:nvSpPr>
            <p:spPr>
              <a:xfrm>
                <a:off x="841533" y="4034254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EC04A52-D572-4C14-AD92-EA71EA321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33" y="4034254"/>
                <a:ext cx="470265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3B5527-597E-47DC-97DA-E217290B43C7}"/>
                  </a:ext>
                </a:extLst>
              </p:cNvPr>
              <p:cNvSpPr txBox="1"/>
              <p:nvPr/>
            </p:nvSpPr>
            <p:spPr>
              <a:xfrm>
                <a:off x="1441348" y="3994860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B3B5527-597E-47DC-97DA-E217290B4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348" y="3994860"/>
                <a:ext cx="47026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E724D6D-9374-4562-ABEA-4B225500C4F1}"/>
                  </a:ext>
                </a:extLst>
              </p:cNvPr>
              <p:cNvSpPr txBox="1"/>
              <p:nvPr/>
            </p:nvSpPr>
            <p:spPr>
              <a:xfrm>
                <a:off x="2437297" y="1334331"/>
                <a:ext cx="470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E724D6D-9374-4562-ABEA-4B225500C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297" y="1334331"/>
                <a:ext cx="470265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C8C3607-77FB-4DF4-BED8-4F8CB03F1F71}"/>
                  </a:ext>
                </a:extLst>
              </p:cNvPr>
              <p:cNvSpPr txBox="1"/>
              <p:nvPr/>
            </p:nvSpPr>
            <p:spPr>
              <a:xfrm>
                <a:off x="5282675" y="1690688"/>
                <a:ext cx="6516096" cy="4544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be a random root-to-leaf path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+1,−1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queried in the path and fixed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∼ℓ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By negating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we may assume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By querying dummy variables, we may assume the tree is full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depends only on the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+1/−1</m:t>
                    </m:r>
                  </m:oMath>
                </a14:m>
                <a:r>
                  <a:rPr lang="en-US" dirty="0"/>
                  <a:t>’s on the path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final state of a simple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-step 1D random walk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 in expectation	</a:t>
                </a:r>
                <a:r>
                  <a:rPr lang="en-US" dirty="0">
                    <a:solidFill>
                      <a:srgbClr val="7030A0"/>
                    </a:solidFill>
                  </a:rPr>
                  <a:t>[O’Donnell-Servedio’07]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rad>
                      </m:e>
                    </m:d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C8C3607-77FB-4DF4-BED8-4F8CB03F1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675" y="1690688"/>
                <a:ext cx="6516096" cy="4544449"/>
              </a:xfrm>
              <a:prstGeom prst="rect">
                <a:avLst/>
              </a:prstGeom>
              <a:blipFill>
                <a:blip r:embed="rId15"/>
                <a:stretch>
                  <a:fillRect l="-655" t="-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60EAA9A-5825-4117-973A-571C8D4EA42C}"/>
                  </a:ext>
                </a:extLst>
              </p:cNvPr>
              <p:cNvSpPr txBox="1"/>
              <p:nvPr/>
            </p:nvSpPr>
            <p:spPr>
              <a:xfrm>
                <a:off x="2109695" y="5439647"/>
                <a:ext cx="32477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=+1,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60EAA9A-5825-4117-973A-571C8D4EA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695" y="5439647"/>
                <a:ext cx="324774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551820ED-3ABF-4DE0-9555-AF685D5A36CB}"/>
              </a:ext>
            </a:extLst>
          </p:cNvPr>
          <p:cNvSpPr/>
          <p:nvPr/>
        </p:nvSpPr>
        <p:spPr>
          <a:xfrm>
            <a:off x="2144438" y="3668466"/>
            <a:ext cx="213567" cy="22194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D758DB4-D873-4FE6-B926-F7E202A35CD2}"/>
              </a:ext>
            </a:extLst>
          </p:cNvPr>
          <p:cNvCxnSpPr>
            <a:cxnSpLocks/>
          </p:cNvCxnSpPr>
          <p:nvPr/>
        </p:nvCxnSpPr>
        <p:spPr>
          <a:xfrm>
            <a:off x="2315416" y="3909548"/>
            <a:ext cx="226858" cy="951973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F163B6-68EC-4A9F-A86A-131DE30057CD}"/>
              </a:ext>
            </a:extLst>
          </p:cNvPr>
          <p:cNvCxnSpPr>
            <a:cxnSpLocks/>
          </p:cNvCxnSpPr>
          <p:nvPr/>
        </p:nvCxnSpPr>
        <p:spPr>
          <a:xfrm flipH="1">
            <a:off x="2033968" y="3885411"/>
            <a:ext cx="165916" cy="97611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5AC399-8219-4FA1-BDBE-FBB2A09533F3}"/>
                  </a:ext>
                </a:extLst>
              </p:cNvPr>
              <p:cNvSpPr txBox="1"/>
              <p:nvPr/>
            </p:nvSpPr>
            <p:spPr>
              <a:xfrm>
                <a:off x="1711895" y="4087699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25AC399-8219-4FA1-BDBE-FBB2A0953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895" y="4087699"/>
                <a:ext cx="470265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6718BFF-2449-4560-AF92-06D139956BE1}"/>
                  </a:ext>
                </a:extLst>
              </p:cNvPr>
              <p:cNvSpPr txBox="1"/>
              <p:nvPr/>
            </p:nvSpPr>
            <p:spPr>
              <a:xfrm>
                <a:off x="2276154" y="4048666"/>
                <a:ext cx="4702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100" b="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6718BFF-2449-4560-AF92-06D139956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154" y="4048666"/>
                <a:ext cx="470265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43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 animBg="1"/>
      <p:bldP spid="62" grpId="0"/>
      <p:bldP spid="6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3494</TotalTime>
  <Words>1622</Words>
  <Application>Microsoft Office PowerPoint</Application>
  <PresentationFormat>Widescreen</PresentationFormat>
  <Paragraphs>334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Fourier Growth of  Parity Decision Trees</vt:lpstr>
      <vt:lpstr>Decision Trees and Parity Decision Trees</vt:lpstr>
      <vt:lpstr>Fourier Basics</vt:lpstr>
      <vt:lpstr>Known Bounds</vt:lpstr>
      <vt:lpstr>Quantum vs Parity Query Complexity </vt:lpstr>
      <vt:lpstr>Expander Random Walks [Cohen, Peri, Ta-Shma’21]</vt:lpstr>
      <vt:lpstr>XOR-lifting in Communication Protocols [Girish-Raz-Tal’21]</vt:lpstr>
      <vt:lpstr>Technical Overview</vt:lpstr>
      <vt:lpstr>Proof Overview - L_1,1 "≲" √d for decision trees</vt:lpstr>
      <vt:lpstr>Standard Azuma’s Inequality</vt:lpstr>
      <vt:lpstr>Proof Overview - L_1,1 "≲" √d for parity decision trees</vt:lpstr>
      <vt:lpstr>Proof Overview - L_1,1 "≲" √d for parity decision trees</vt:lpstr>
      <vt:lpstr>Adaptive Azuma’s Inequality [new]</vt:lpstr>
      <vt:lpstr>PowerPoint Presentation</vt:lpstr>
      <vt:lpstr>Proof Overview - L_1,2 for parity decision trees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 growth of parity decision trees</dc:title>
  <dc:creator>Kewen Wu</dc:creator>
  <cp:lastModifiedBy>Kewen Wu</cp:lastModifiedBy>
  <cp:revision>170</cp:revision>
  <dcterms:created xsi:type="dcterms:W3CDTF">2020-11-09T15:46:52Z</dcterms:created>
  <dcterms:modified xsi:type="dcterms:W3CDTF">2021-06-24T01:17:39Z</dcterms:modified>
</cp:coreProperties>
</file>