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3" r:id="rId3"/>
    <p:sldId id="318" r:id="rId4"/>
    <p:sldId id="313" r:id="rId5"/>
    <p:sldId id="311" r:id="rId6"/>
    <p:sldId id="312" r:id="rId7"/>
    <p:sldId id="314" r:id="rId8"/>
    <p:sldId id="316" r:id="rId9"/>
    <p:sldId id="280" r:id="rId10"/>
    <p:sldId id="317" r:id="rId11"/>
    <p:sldId id="320" r:id="rId12"/>
    <p:sldId id="319" r:id="rId13"/>
    <p:sldId id="322" r:id="rId14"/>
    <p:sldId id="323" r:id="rId15"/>
    <p:sldId id="321" r:id="rId16"/>
    <p:sldId id="324" r:id="rId17"/>
    <p:sldId id="325" r:id="rId18"/>
    <p:sldId id="31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B0DF80"/>
    <a:srgbClr val="843C0C"/>
    <a:srgbClr val="F8E71C"/>
    <a:srgbClr val="F5A623"/>
    <a:srgbClr val="D9D9D9"/>
    <a:srgbClr val="FBE5D6"/>
    <a:srgbClr val="FFFFFF"/>
    <a:srgbClr val="92D05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3552" autoAdjust="0"/>
  </p:normalViewPr>
  <p:slideViewPr>
    <p:cSldViewPr snapToGrid="0">
      <p:cViewPr varScale="1">
        <p:scale>
          <a:sx n="108" d="100"/>
          <a:sy n="108" d="100"/>
        </p:scale>
        <p:origin x="156" y="336"/>
      </p:cViewPr>
      <p:guideLst/>
    </p:cSldViewPr>
  </p:slideViewPr>
  <p:outlineViewPr>
    <p:cViewPr>
      <p:scale>
        <a:sx n="33" d="100"/>
        <a:sy n="33" d="100"/>
      </p:scale>
      <p:origin x="0" y="-357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A7BA3-D619-4E7D-85FA-234B331BF2DB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EC08E-1116-4025-AD5D-72F75E552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7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EC08E-1116-4025-AD5D-72F75E552F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75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EC08E-1116-4025-AD5D-72F75E552F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68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EC08E-1116-4025-AD5D-72F75E552F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1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EC08E-1116-4025-AD5D-72F75E552F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58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EC08E-1116-4025-AD5D-72F75E552F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60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EC08E-1116-4025-AD5D-72F75E552F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00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EC08E-1116-4025-AD5D-72F75E552FA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61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EC08E-1116-4025-AD5D-72F75E552F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97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EC08E-1116-4025-AD5D-72F75E552FA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62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E777-ACBD-4D47-8B0D-0D84600AC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3E18A-A3DC-4D9E-90A7-7D22D8F20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2DC69-39F0-473A-94C6-F161251F3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C23A-95A2-4BBD-A57F-9B6ACC006E3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F0A09-7DC6-4768-8381-D9B075AD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84193-1670-476B-BAAA-5E070CC5B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28A7-831A-415F-8207-7D88F621D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3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3F663-6A43-425E-AA9F-2A2C51DE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E6229-8E3B-4264-8050-E9AD1D4A0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4D14F-9068-4438-86FE-A2C84C08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C23A-95A2-4BBD-A57F-9B6ACC006E3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AE2BD-5DDF-4D7A-87E9-B5402250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437E5-61E5-4E4F-A057-A9DF5815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28A7-831A-415F-8207-7D88F621D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5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2A463F-EAD7-40B5-84FD-716AFFCC4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2FD7DD-4507-400B-9D6D-E3408EED2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71E0B-D4B5-4CE7-B14D-666B8185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C23A-95A2-4BBD-A57F-9B6ACC006E3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75CF4-7B47-4147-A2FF-598B812D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A61DD-60B4-4261-B940-29E9277E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28A7-831A-415F-8207-7D88F621D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1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3044-C9D8-47FC-8622-7C575F17D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9050B-A60D-458A-873E-7B60E9FC0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91369-B731-4C24-A61B-A01460739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C23A-95A2-4BBD-A57F-9B6ACC006E3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54A6F-25CE-4B7D-A538-F3014B701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F0959-A596-472F-9AC7-379EBD0F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28A7-831A-415F-8207-7D88F621D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6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C23C-542A-4C6E-84A1-77459416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F33A6-9EEC-4E6F-8B12-276044E1E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5A273-6A02-4D24-B938-447155A6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C23A-95A2-4BBD-A57F-9B6ACC006E3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9A6A9-8AB3-4552-B50B-FE2B2408C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21A45-547B-4480-863D-426C910CA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28A7-831A-415F-8207-7D88F621D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06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B59C8-277C-41A2-9595-A53323E93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EC65C-CB91-4B91-83F1-D66A2043B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1B581-37D2-45A8-A3FA-5C226AE4D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D02AB-EB44-4DEA-A3F0-948F830FA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C23A-95A2-4BBD-A57F-9B6ACC006E3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1DC76-9E01-4603-A39B-CF771849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183A4-D57A-4876-8829-DEDA80D0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28A7-831A-415F-8207-7D88F621D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4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6190A-C507-487B-ACCC-E510C42A2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B77D3-ACA9-473B-AEC9-977DAAF8B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06C0E-9605-43F0-9EE3-C186FE4EE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2E61D-8C58-406B-B516-A393CA9D9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0BE26-1D80-407B-9CD3-26C01A734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4366FC-2C25-4C0E-A8C9-FB20565FA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C23A-95A2-4BBD-A57F-9B6ACC006E3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711D9-003E-4E88-935E-22C569253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CAA99B-3221-441B-BBE1-29D78D81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28A7-831A-415F-8207-7D88F621D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0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AFDA-89DE-4630-BB13-DBFF33366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CA2DD-6E22-4E00-99AB-6170CBE54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C23A-95A2-4BBD-A57F-9B6ACC006E3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44E12-FD12-4C6E-9316-569CFCEE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9059BC-B8C1-4C0B-838B-D5AF8A93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28A7-831A-415F-8207-7D88F621D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6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27786D-C134-4D95-A87D-EAAC9882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C23A-95A2-4BBD-A57F-9B6ACC006E3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66027-E50A-4EA0-B484-49204D8BA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3C6CF-C873-4F97-91B5-FC27D6C8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28A7-831A-415F-8207-7D88F621D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2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BBE3-776C-4D32-876B-49182149E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615A2-9AB5-4476-AC57-748CCDF21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8A358-3365-4A2B-A75A-64EA41820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B22AF-28F3-4132-86AA-8B0787A3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C23A-95A2-4BBD-A57F-9B6ACC006E3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1B7D1-7565-4472-8455-D1A24A237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BDEA1-EB6D-456D-B0A3-6A4D67DD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28A7-831A-415F-8207-7D88F621D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3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E207E-006B-4747-8051-72E2B023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2485E5-C1C4-482C-BC3B-E030CAA67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305D7-5B7A-4E03-BF2A-FD3E18537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3947C-4149-4ECD-93F5-88C5606A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C23A-95A2-4BBD-A57F-9B6ACC006E3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037F2-F638-418D-8A2C-BB7F8FB92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FCCFF-05D6-41A7-90E0-C083E59F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E28A7-831A-415F-8207-7D88F621D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1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CDFD8-FFFB-41DB-8561-CFEE65384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CC490-134F-4ECD-8161-603ED65C3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4F888-00CC-468B-8257-9A69BA1692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3C23A-95A2-4BBD-A57F-9B6ACC006E34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79513-804B-4F28-AAA3-EA7EA4967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D2279-810B-4BF5-94D6-122B67E3B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E28A7-831A-415F-8207-7D88F621D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1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34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58.png"/><Relationship Id="rId5" Type="http://schemas.openxmlformats.org/officeDocument/2006/relationships/image" Target="../media/image53.png"/><Relationship Id="rId15" Type="http://schemas.openxmlformats.org/officeDocument/2006/relationships/image" Target="../media/image56.png"/><Relationship Id="rId10" Type="http://schemas.openxmlformats.org/officeDocument/2006/relationships/image" Target="../media/image57.png"/><Relationship Id="rId4" Type="http://schemas.openxmlformats.org/officeDocument/2006/relationships/image" Target="../media/image52.png"/><Relationship Id="rId9" Type="http://schemas.openxmlformats.org/officeDocument/2006/relationships/image" Target="../media/image51.png"/><Relationship Id="rId14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70.png"/><Relationship Id="rId3" Type="http://schemas.openxmlformats.org/officeDocument/2006/relationships/image" Target="../media/image34.png"/><Relationship Id="rId7" Type="http://schemas.openxmlformats.org/officeDocument/2006/relationships/image" Target="../media/image55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68.png"/><Relationship Id="rId5" Type="http://schemas.openxmlformats.org/officeDocument/2006/relationships/image" Target="../media/image65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image" Target="../media/image64.png"/><Relationship Id="rId9" Type="http://schemas.openxmlformats.org/officeDocument/2006/relationships/image" Target="../media/image66.png"/><Relationship Id="rId14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2.png"/><Relationship Id="rId18" Type="http://schemas.openxmlformats.org/officeDocument/2006/relationships/image" Target="../media/image89.png"/><Relationship Id="rId3" Type="http://schemas.openxmlformats.org/officeDocument/2006/relationships/image" Target="../media/image74.png"/><Relationship Id="rId21" Type="http://schemas.openxmlformats.org/officeDocument/2006/relationships/image" Target="../media/image92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0.png"/><Relationship Id="rId5" Type="http://schemas.openxmlformats.org/officeDocument/2006/relationships/image" Target="../media/image71.png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4" Type="http://schemas.openxmlformats.org/officeDocument/2006/relationships/image" Target="../media/image75.png"/><Relationship Id="rId9" Type="http://schemas.openxmlformats.org/officeDocument/2006/relationships/image" Target="../media/image79.png"/><Relationship Id="rId14" Type="http://schemas.openxmlformats.org/officeDocument/2006/relationships/image" Target="../media/image85.png"/><Relationship Id="rId22" Type="http://schemas.openxmlformats.org/officeDocument/2006/relationships/image" Target="../media/image9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4.png"/><Relationship Id="rId7" Type="http://schemas.openxmlformats.org/officeDocument/2006/relationships/image" Target="../media/image95.png"/><Relationship Id="rId12" Type="http://schemas.openxmlformats.org/officeDocument/2006/relationships/image" Target="../media/image9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71.png"/><Relationship Id="rId5" Type="http://schemas.openxmlformats.org/officeDocument/2006/relationships/image" Target="../media/image76.png"/><Relationship Id="rId10" Type="http://schemas.openxmlformats.org/officeDocument/2006/relationships/image" Target="../media/image97.png"/><Relationship Id="rId4" Type="http://schemas.openxmlformats.org/officeDocument/2006/relationships/image" Target="../media/image94.png"/><Relationship Id="rId9" Type="http://schemas.openxmlformats.org/officeDocument/2006/relationships/image" Target="../media/image96.png"/><Relationship Id="rId14" Type="http://schemas.openxmlformats.org/officeDocument/2006/relationships/image" Target="../media/image10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9.png"/><Relationship Id="rId7" Type="http://schemas.openxmlformats.org/officeDocument/2006/relationships/image" Target="../media/image84.png"/><Relationship Id="rId12" Type="http://schemas.openxmlformats.org/officeDocument/2006/relationships/image" Target="../media/image10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image" Target="../media/image106.png"/><Relationship Id="rId5" Type="http://schemas.openxmlformats.org/officeDocument/2006/relationships/image" Target="../media/image74.png"/><Relationship Id="rId10" Type="http://schemas.openxmlformats.org/officeDocument/2006/relationships/image" Target="../media/image105.png"/><Relationship Id="rId4" Type="http://schemas.openxmlformats.org/officeDocument/2006/relationships/image" Target="../media/image76.png"/><Relationship Id="rId9" Type="http://schemas.openxmlformats.org/officeDocument/2006/relationships/image" Target="../media/image10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8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6080-CD14-4D23-B082-BF6A05A96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769" y="376813"/>
            <a:ext cx="10844462" cy="2387600"/>
          </a:xfrm>
        </p:spPr>
        <p:txBody>
          <a:bodyPr>
            <a:normAutofit/>
          </a:bodyPr>
          <a:lstStyle/>
          <a:p>
            <a:r>
              <a:rPr lang="en-US" b="1" dirty="0"/>
              <a:t>The Power of Adaptivity in Quantum Query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2F098-A0EA-4BEB-AE53-7F4B7324B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64413"/>
            <a:ext cx="9144000" cy="568488"/>
          </a:xfrm>
        </p:spPr>
        <p:txBody>
          <a:bodyPr>
            <a:normAutofit/>
          </a:bodyPr>
          <a:lstStyle/>
          <a:p>
            <a:r>
              <a:rPr lang="en-US" sz="2800" dirty="0"/>
              <a:t>Kewen Wu (UC Berkeley)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29F42-5472-4897-8465-00BD6D794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310" y="3798332"/>
            <a:ext cx="1414492" cy="1980288"/>
          </a:xfrm>
          <a:prstGeom prst="rect">
            <a:avLst/>
          </a:prstGeom>
        </p:spPr>
      </p:pic>
      <p:pic>
        <p:nvPicPr>
          <p:cNvPr id="6" name="Picture 5" descr="A close-up of a person&#10;&#10;Description automatically generated">
            <a:extLst>
              <a:ext uri="{FF2B5EF4-FFF2-40B4-BE49-F238E27FC236}">
                <a16:creationId xmlns:a16="http://schemas.microsoft.com/office/drawing/2014/main" id="{EF025FC2-108E-B433-80BB-2DAC6C52B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99" y="3798333"/>
            <a:ext cx="1481724" cy="1975632"/>
          </a:xfrm>
          <a:prstGeom prst="rect">
            <a:avLst/>
          </a:prstGeom>
        </p:spPr>
      </p:pic>
      <p:pic>
        <p:nvPicPr>
          <p:cNvPr id="9" name="Picture 8" descr="A picture containing person, human face, plant, outdoor&#10;&#10;Description automatically generated">
            <a:extLst>
              <a:ext uri="{FF2B5EF4-FFF2-40B4-BE49-F238E27FC236}">
                <a16:creationId xmlns:a16="http://schemas.microsoft.com/office/drawing/2014/main" id="{4C5C2C53-B552-A9F3-C045-40380E2BA8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5" t="8525"/>
          <a:stretch/>
        </p:blipFill>
        <p:spPr>
          <a:xfrm>
            <a:off x="3004785" y="3798332"/>
            <a:ext cx="1538015" cy="19756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1E0232-AB67-2985-F2E4-B8D97AC4D814}"/>
              </a:ext>
            </a:extLst>
          </p:cNvPr>
          <p:cNvSpPr txBox="1"/>
          <p:nvPr/>
        </p:nvSpPr>
        <p:spPr>
          <a:xfrm>
            <a:off x="3004785" y="3429000"/>
            <a:ext cx="153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Uma Girish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DFFC53-980E-A540-5499-938759360498}"/>
              </a:ext>
            </a:extLst>
          </p:cNvPr>
          <p:cNvSpPr txBox="1"/>
          <p:nvPr/>
        </p:nvSpPr>
        <p:spPr>
          <a:xfrm>
            <a:off x="5202335" y="3429000"/>
            <a:ext cx="164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Makrand</a:t>
            </a:r>
            <a:r>
              <a:rPr lang="en-US" dirty="0"/>
              <a:t> Sinha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06D78-9899-2E14-52C5-56A1DD36E6BB}"/>
              </a:ext>
            </a:extLst>
          </p:cNvPr>
          <p:cNvSpPr txBox="1"/>
          <p:nvPr/>
        </p:nvSpPr>
        <p:spPr>
          <a:xfrm>
            <a:off x="7327730" y="3429000"/>
            <a:ext cx="164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Avishay Tal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F798B1-F366-48EB-E277-3DCEB71B22F8}"/>
              </a:ext>
            </a:extLst>
          </p:cNvPr>
          <p:cNvSpPr txBox="1"/>
          <p:nvPr/>
        </p:nvSpPr>
        <p:spPr>
          <a:xfrm>
            <a:off x="3004785" y="5806381"/>
            <a:ext cx="153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Princeton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63537D-AD9F-CE14-7158-ABF98D5D4869}"/>
              </a:ext>
            </a:extLst>
          </p:cNvPr>
          <p:cNvSpPr txBox="1"/>
          <p:nvPr/>
        </p:nvSpPr>
        <p:spPr>
          <a:xfrm>
            <a:off x="5254709" y="5801509"/>
            <a:ext cx="153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UIUC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046533-A71C-5B3A-BAEA-7791CE461E38}"/>
              </a:ext>
            </a:extLst>
          </p:cNvPr>
          <p:cNvSpPr txBox="1"/>
          <p:nvPr/>
        </p:nvSpPr>
        <p:spPr>
          <a:xfrm>
            <a:off x="7380548" y="5809314"/>
            <a:ext cx="1538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UC Berkeley</a:t>
            </a:r>
          </a:p>
        </p:txBody>
      </p:sp>
    </p:spTree>
    <p:extLst>
      <p:ext uri="{BB962C8B-B14F-4D97-AF65-F5344CB8AC3E}">
        <p14:creationId xmlns:p14="http://schemas.microsoft.com/office/powerpoint/2010/main" val="1617503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CE4E9-DBF2-51D5-EAAA-04600924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Our Results – Alternative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24718E-2713-A3D4-3C8A-CA46658D5D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be a quantum query algorithm with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dirty="0"/>
                  <a:t> adaptive rounds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/>
                  <a:t> queries per round</a:t>
                </a:r>
              </a:p>
              <a:p>
                <a:pPr lvl="1"/>
                <a:r>
                  <a:rPr lang="en-US" dirty="0">
                    <a:highlight>
                      <a:srgbClr val="FBE5D6"/>
                    </a:highlight>
                  </a:rPr>
                  <a:t>Unlimited</a:t>
                </a:r>
                <a:r>
                  <a:rPr lang="en-US" dirty="0"/>
                  <a:t> ancillary qubits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±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be its acceptance probability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𝐏𝐫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𝐚𝐜𝐜𝐞𝐩𝐭𝐬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</m:oMath>
                </a14:m>
                <a:endParaRPr lang="en-US" b="1" dirty="0"/>
              </a:p>
              <a:p>
                <a:r>
                  <a:rPr lang="en-US" dirty="0"/>
                  <a:t>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𝐩𝐨𝐥𝐲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b="1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24718E-2713-A3D4-3C8A-CA46658D5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B24C7B-E2BF-A749-9190-5D32BFC880C4}"/>
                  </a:ext>
                </a:extLst>
              </p:cNvPr>
              <p:cNvSpPr txBox="1"/>
              <p:nvPr/>
            </p:nvSpPr>
            <p:spPr>
              <a:xfrm>
                <a:off x="6332483" y="2299623"/>
                <a:ext cx="5699234" cy="747384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cannot approximately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-fold </a:t>
                </a:r>
                <a:r>
                  <a:rPr lang="en-US" dirty="0" err="1"/>
                  <a:t>Forrelation</a:t>
                </a:r>
                <a:r>
                  <a:rPr lang="en-US" dirty="0"/>
                  <a:t> if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B24C7B-E2BF-A749-9190-5D32BFC88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483" y="2299623"/>
                <a:ext cx="5699234" cy="747384"/>
              </a:xfrm>
              <a:prstGeom prst="rect">
                <a:avLst/>
              </a:prstGeom>
              <a:blipFill>
                <a:blip r:embed="rId3"/>
                <a:stretch>
                  <a:fillRect t="-3175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FB01A68C-A0AD-7DAC-0AF8-3A790D2E358A}"/>
              </a:ext>
            </a:extLst>
          </p:cNvPr>
          <p:cNvSpPr/>
          <p:nvPr/>
        </p:nvSpPr>
        <p:spPr>
          <a:xfrm rot="1904904">
            <a:off x="9561278" y="3195490"/>
            <a:ext cx="1206062" cy="2588566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D4A5B-E24B-14B7-6EDF-5EC116E92865}"/>
                  </a:ext>
                </a:extLst>
              </p:cNvPr>
              <p:cNvSpPr txBox="1"/>
              <p:nvPr/>
            </p:nvSpPr>
            <p:spPr>
              <a:xfrm>
                <a:off x="10137229" y="5148040"/>
                <a:ext cx="1828800" cy="64633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Either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b="1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𝐩𝐨𝐥𝐲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ED4A5B-E24B-14B7-6EDF-5EC116E92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229" y="5148040"/>
                <a:ext cx="1828800" cy="646331"/>
              </a:xfrm>
              <a:prstGeom prst="rect">
                <a:avLst/>
              </a:prstGeom>
              <a:blipFill>
                <a:blip r:embed="rId4"/>
                <a:stretch>
                  <a:fillRect l="-3000" t="-4673" b="-130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89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58503FFB-6997-9BCE-0979-590DFA0C8B6C}"/>
              </a:ext>
            </a:extLst>
          </p:cNvPr>
          <p:cNvGrpSpPr/>
          <p:nvPr/>
        </p:nvGrpSpPr>
        <p:grpSpPr>
          <a:xfrm>
            <a:off x="5294104" y="2870686"/>
            <a:ext cx="6571639" cy="1263715"/>
            <a:chOff x="5555974" y="2259944"/>
            <a:chExt cx="6571639" cy="1263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77A581B-DBC4-8922-75BF-082581E7E111}"/>
                </a:ext>
              </a:extLst>
            </p:cNvPr>
            <p:cNvGrpSpPr/>
            <p:nvPr/>
          </p:nvGrpSpPr>
          <p:grpSpPr>
            <a:xfrm>
              <a:off x="5975797" y="2259944"/>
              <a:ext cx="6151816" cy="1263715"/>
              <a:chOff x="5975797" y="2259944"/>
              <a:chExt cx="6151816" cy="126371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DE161BC-6C4C-520A-8E2B-3165CDCCFDF9}"/>
                  </a:ext>
                </a:extLst>
              </p:cNvPr>
              <p:cNvGrpSpPr/>
              <p:nvPr/>
            </p:nvGrpSpPr>
            <p:grpSpPr>
              <a:xfrm>
                <a:off x="5975797" y="2259944"/>
                <a:ext cx="6151816" cy="1263715"/>
                <a:chOff x="5814930" y="2235167"/>
                <a:chExt cx="6151816" cy="1263715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61C6C3C5-1D2F-6006-EF37-6663637854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7827"/>
                <a:stretch/>
              </p:blipFill>
              <p:spPr>
                <a:xfrm>
                  <a:off x="5814930" y="2235167"/>
                  <a:ext cx="6151816" cy="1263715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37E9077A-7C53-61BA-207F-E4BE1CC540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16666" y="2573576"/>
                      <a:ext cx="334433" cy="381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37E9077A-7C53-61BA-207F-E4BE1CC5409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16666" y="2573576"/>
                      <a:ext cx="334433" cy="38100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r="-2181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3D663C1E-AF10-ABF2-3DD4-C69069018ED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63244" y="2586275"/>
                      <a:ext cx="334433" cy="381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3D663C1E-AF10-ABF2-3DD4-C69069018ED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63244" y="2586275"/>
                      <a:ext cx="334433" cy="38100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2180295-06CA-6DC6-5ED1-7CE79E9C7521}"/>
                  </a:ext>
                </a:extLst>
              </p:cNvPr>
              <p:cNvSpPr txBox="1"/>
              <p:nvPr/>
            </p:nvSpPr>
            <p:spPr>
              <a:xfrm>
                <a:off x="6037983" y="3080467"/>
                <a:ext cx="4397183" cy="41356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3755BF0-38B1-2BFA-CD67-C95AA6C22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6387" y="3063532"/>
                <a:ext cx="6425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36489B8-3D04-7B60-777E-4B2762A15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45881" y="3066364"/>
                <a:ext cx="6425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F714AAC-8A2F-858D-B590-E40856DCF1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0303" y="3064962"/>
                <a:ext cx="64258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7941DE7-760C-AC0F-49F0-E9B517EA88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6920" r="92071" b="31148"/>
            <a:stretch/>
          </p:blipFill>
          <p:spPr>
            <a:xfrm>
              <a:off x="5555974" y="2511020"/>
              <a:ext cx="529178" cy="403538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9BE475-F38C-045A-61DA-A484EC66A029}"/>
              </a:ext>
            </a:extLst>
          </p:cNvPr>
          <p:cNvGrpSpPr/>
          <p:nvPr/>
        </p:nvGrpSpPr>
        <p:grpSpPr>
          <a:xfrm>
            <a:off x="7186681" y="2168609"/>
            <a:ext cx="2234816" cy="954388"/>
            <a:chOff x="7448551" y="1557867"/>
            <a:chExt cx="2234816" cy="95438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0396579-4125-CC89-2CE9-B65F007F4C9B}"/>
                </a:ext>
              </a:extLst>
            </p:cNvPr>
            <p:cNvSpPr/>
            <p:nvPr/>
          </p:nvSpPr>
          <p:spPr>
            <a:xfrm>
              <a:off x="7899398" y="1557867"/>
              <a:ext cx="1570569" cy="4767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Intermediate unitary operations</a:t>
              </a:r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F5AB00A0-FC03-8D3F-1D9E-CF38A92F332C}"/>
                </a:ext>
              </a:extLst>
            </p:cNvPr>
            <p:cNvSpPr/>
            <p:nvPr/>
          </p:nvSpPr>
          <p:spPr>
            <a:xfrm rot="13678160">
              <a:off x="7649634" y="1857172"/>
              <a:ext cx="211667" cy="61383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E7AFDDB6-A67B-AFD6-F75E-436A8BE7E459}"/>
                </a:ext>
              </a:extLst>
            </p:cNvPr>
            <p:cNvSpPr/>
            <p:nvPr/>
          </p:nvSpPr>
          <p:spPr>
            <a:xfrm rot="8477443">
              <a:off x="9471700" y="1898421"/>
              <a:ext cx="211667" cy="613834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04E45E-1256-84AE-2FA8-7C73DAE2DBD6}"/>
              </a:ext>
            </a:extLst>
          </p:cNvPr>
          <p:cNvGrpSpPr/>
          <p:nvPr/>
        </p:nvGrpSpPr>
        <p:grpSpPr>
          <a:xfrm>
            <a:off x="6416734" y="3623460"/>
            <a:ext cx="2735842" cy="705109"/>
            <a:chOff x="6668846" y="977716"/>
            <a:chExt cx="2735842" cy="705109"/>
          </a:xfrm>
          <a:solidFill>
            <a:schemeClr val="accent6">
              <a:lumMod val="50000"/>
            </a:schemeClr>
          </a:solidFill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B303680-B737-4123-5EB6-D3AD122DC2C0}"/>
                </a:ext>
              </a:extLst>
            </p:cNvPr>
            <p:cNvSpPr/>
            <p:nvPr/>
          </p:nvSpPr>
          <p:spPr>
            <a:xfrm rot="18274610">
              <a:off x="6902350" y="793537"/>
              <a:ext cx="275295" cy="74230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6B0ECBD-D0B4-FABD-7150-9FDA0CD6B714}"/>
                </a:ext>
              </a:extLst>
            </p:cNvPr>
            <p:cNvSpPr/>
            <p:nvPr/>
          </p:nvSpPr>
          <p:spPr>
            <a:xfrm rot="2221285">
              <a:off x="8858457" y="977716"/>
              <a:ext cx="204926" cy="407047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1818B29-DFAC-CAD3-8B4A-6EA648C1EC31}"/>
                </a:ext>
              </a:extLst>
            </p:cNvPr>
            <p:cNvSpPr/>
            <p:nvPr/>
          </p:nvSpPr>
          <p:spPr>
            <a:xfrm>
              <a:off x="6806905" y="1206063"/>
              <a:ext cx="2597783" cy="47676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Parallel oracle access per round</a:t>
              </a:r>
            </a:p>
          </p:txBody>
        </p:sp>
      </p:grp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DFE60620-9258-1678-05A1-8563D8C38E63}"/>
              </a:ext>
            </a:extLst>
          </p:cNvPr>
          <p:cNvSpPr/>
          <p:nvPr/>
        </p:nvSpPr>
        <p:spPr>
          <a:xfrm>
            <a:off x="4638721" y="2894535"/>
            <a:ext cx="901700" cy="261140"/>
          </a:xfrm>
          <a:prstGeom prst="wedgeRectCallout">
            <a:avLst>
              <a:gd name="adj1" fmla="val 41719"/>
              <a:gd name="adj2" fmla="val 99097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Initial state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C1BCC9C9-04FD-BE7F-6480-260E6FCFA52E}"/>
              </a:ext>
            </a:extLst>
          </p:cNvPr>
          <p:cNvSpPr/>
          <p:nvPr/>
        </p:nvSpPr>
        <p:spPr>
          <a:xfrm>
            <a:off x="10503497" y="2436367"/>
            <a:ext cx="1172634" cy="418047"/>
          </a:xfrm>
          <a:prstGeom prst="wedgeRectCallout">
            <a:avLst>
              <a:gd name="adj1" fmla="val -52006"/>
              <a:gd name="adj2" fmla="val 87558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Final 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05D7A5E-B9E6-1CD0-93F0-C59AFB47BA0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Formalizing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05D7A5E-B9E6-1CD0-93F0-C59AFB47BA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35FE8F-BEFA-9626-94B6-82899E23B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4770"/>
                <a:ext cx="10515600" cy="283223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be a quantum query algorithm with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dirty="0"/>
                  <a:t> adaptive rounds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/>
                  <a:t> queries per round</a:t>
                </a:r>
              </a:p>
              <a:p>
                <a:pPr lvl="1"/>
                <a:r>
                  <a:rPr lang="en-US" dirty="0"/>
                  <a:t>No ancillary qubits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Recall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𝐏𝐫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𝐚𝐜𝐜𝐞𝐩𝐭𝐬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35FE8F-BEFA-9626-94B6-82899E23B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4770"/>
                <a:ext cx="10515600" cy="2832234"/>
              </a:xfrm>
              <a:blipFill>
                <a:blip r:embed="rId6"/>
                <a:stretch>
                  <a:fillRect l="-1043" t="-3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C41FE0-CA5A-B7B4-8F02-EA284F45DC63}"/>
                  </a:ext>
                </a:extLst>
              </p:cNvPr>
              <p:cNvSpPr txBox="1"/>
              <p:nvPr/>
            </p:nvSpPr>
            <p:spPr>
              <a:xfrm>
                <a:off x="575374" y="4871086"/>
                <a:ext cx="8032005" cy="720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36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600" b="1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sz="36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⊤ </m:t>
                          </m:r>
                        </m:sup>
                      </m:sSup>
                      <m:sSubSup>
                        <m:sSubSupPr>
                          <m:ctrlPr>
                            <a:rPr lang="en-US" sz="36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sz="36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en-US" sz="36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36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sSub>
                        <m:sSubPr>
                          <m:ctrlPr>
                            <a:rPr lang="en-US" sz="36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36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lang="en-US" sz="36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sz="36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en-US" sz="36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36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sSub>
                        <m:sSubPr>
                          <m:ctrlPr>
                            <a:rPr lang="en-US" sz="36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36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600" b="1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sz="36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36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36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lang="en-US" sz="36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sz="36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en-US" sz="36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3600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sz="3600" b="1" i="1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sz="36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C41FE0-CA5A-B7B4-8F02-EA284F45D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74" y="4871086"/>
                <a:ext cx="8032005" cy="7200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CA379285-6D3C-D3DE-7079-D9A248232A57}"/>
              </a:ext>
            </a:extLst>
          </p:cNvPr>
          <p:cNvGrpSpPr/>
          <p:nvPr/>
        </p:nvGrpSpPr>
        <p:grpSpPr>
          <a:xfrm>
            <a:off x="8586240" y="4920803"/>
            <a:ext cx="3605760" cy="738664"/>
            <a:chOff x="8335034" y="4866156"/>
            <a:chExt cx="3605760" cy="7386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386F1A8-4FB4-49D6-8B90-347610B23A43}"/>
                    </a:ext>
                  </a:extLst>
                </p:cNvPr>
                <p:cNvSpPr txBox="1"/>
                <p:nvPr/>
              </p:nvSpPr>
              <p:spPr>
                <a:xfrm>
                  <a:off x="8523599" y="4866156"/>
                  <a:ext cx="3417195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14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14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</m:oMath>
                  </a14:m>
                  <a:r>
                    <a:rPr lang="en-US" sz="1400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14:m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a14:m>
                  <a:r>
                    <a:rPr lang="en-US" sz="1400" dirty="0">
                      <a:solidFill>
                        <a:schemeClr val="bg1">
                          <a:lumMod val="50000"/>
                        </a:schemeClr>
                      </a:solidFill>
                    </a:rPr>
                    <a:t> has bounded Euclidean norm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4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1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sz="1400" dirty="0">
                      <a:solidFill>
                        <a:schemeClr val="bg1">
                          <a:lumMod val="50000"/>
                        </a:schemeClr>
                      </a:solidFill>
                    </a:rPr>
                    <a:t> has bounded operator norm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386F1A8-4FB4-49D6-8B90-347610B23A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3599" y="4866156"/>
                  <a:ext cx="3417195" cy="738664"/>
                </a:xfrm>
                <a:prstGeom prst="rect">
                  <a:avLst/>
                </a:prstGeom>
                <a:blipFill>
                  <a:blip r:embed="rId8"/>
                  <a:stretch>
                    <a:fillRect b="-82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64D60403-0DF4-C9CF-D2FE-962B1D68434A}"/>
                </a:ext>
              </a:extLst>
            </p:cNvPr>
            <p:cNvSpPr/>
            <p:nvPr/>
          </p:nvSpPr>
          <p:spPr>
            <a:xfrm>
              <a:off x="8335034" y="4906279"/>
              <a:ext cx="188565" cy="649682"/>
            </a:xfrm>
            <a:prstGeom prst="leftBrace">
              <a:avLst>
                <a:gd name="adj1" fmla="val 40252"/>
                <a:gd name="adj2" fmla="val 50000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F30732-F00A-6293-A1CF-146BDE31B65D}"/>
                  </a:ext>
                </a:extLst>
              </p:cNvPr>
              <p:cNvSpPr txBox="1"/>
              <p:nvPr/>
            </p:nvSpPr>
            <p:spPr>
              <a:xfrm>
                <a:off x="7276022" y="842376"/>
                <a:ext cx="4400109" cy="4703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/>
                  <a:t>Goal: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,ℓ</m:t>
                        </m:r>
                      </m:sub>
                    </m:sSub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𝐩𝐨𝐥𝐲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)⋅</m:t>
                            </m:r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F30732-F00A-6293-A1CF-146BDE31B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022" y="842376"/>
                <a:ext cx="4400109" cy="470385"/>
              </a:xfrm>
              <a:prstGeom prst="rect">
                <a:avLst/>
              </a:prstGeom>
              <a:blipFill>
                <a:blip r:embed="rId9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63761FC8-E0C6-DDA1-76E4-9439DAC1EE9B}"/>
              </a:ext>
            </a:extLst>
          </p:cNvPr>
          <p:cNvSpPr txBox="1"/>
          <p:nvPr/>
        </p:nvSpPr>
        <p:spPr>
          <a:xfrm>
            <a:off x="5040287" y="5591155"/>
            <a:ext cx="2597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Assume for simplicity everything is real</a:t>
            </a:r>
          </a:p>
        </p:txBody>
      </p:sp>
    </p:spTree>
    <p:extLst>
      <p:ext uri="{BB962C8B-B14F-4D97-AF65-F5344CB8AC3E}">
        <p14:creationId xmlns:p14="http://schemas.microsoft.com/office/powerpoint/2010/main" val="102653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1FC379-2CE4-DCC2-0609-A1D2EFEA39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/>
                  <a:t> Case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1FC379-2CE4-DCC2-0609-A1D2EFEA39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AE1FFF-3670-6EB9-7997-3602C0BC29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8431"/>
                <a:ext cx="6399727" cy="1690307"/>
              </a:xfr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m:rPr>
                          <m:aln/>
                        </m:rP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⊤ </m:t>
                          </m:r>
                        </m:sup>
                      </m:sSup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𝑴</m:t>
                      </m:r>
                      <m:sSubSup>
                        <m:sSubSup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b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d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𝑱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𝑱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d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br>
                  <a:rPr lang="en-US" sz="2000" b="1" i="1" dirty="0">
                    <a:latin typeface="Cambria Math" panose="02040503050406030204" pitchFamily="18" charset="0"/>
                  </a:rPr>
                </a:b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AE1FFF-3670-6EB9-7997-3602C0BC29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8431"/>
                <a:ext cx="6399727" cy="1690307"/>
              </a:xfrm>
              <a:blipFill>
                <a:blip r:embed="rId3"/>
                <a:stretch>
                  <a:fillRect t="-52347" b="-82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A1AA942A-F358-D9BB-7739-E90661B07094}"/>
              </a:ext>
            </a:extLst>
          </p:cNvPr>
          <p:cNvSpPr/>
          <p:nvPr/>
        </p:nvSpPr>
        <p:spPr>
          <a:xfrm rot="3702637">
            <a:off x="6265812" y="2140013"/>
            <a:ext cx="342900" cy="1117085"/>
          </a:xfrm>
          <a:prstGeom prst="curved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55A8E7-4693-A3FD-8AB8-B2F269DB06DE}"/>
                  </a:ext>
                </a:extLst>
              </p:cNvPr>
              <p:cNvSpPr txBox="1"/>
              <p:nvPr/>
            </p:nvSpPr>
            <p:spPr>
              <a:xfrm>
                <a:off x="6187821" y="2488990"/>
                <a:ext cx="19881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2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2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12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12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1200" dirty="0">
                    <a:solidFill>
                      <a:schemeClr val="accent1">
                        <a:lumMod val="50000"/>
                      </a:schemeClr>
                    </a:solidFill>
                  </a:rPr>
                  <a:t>Even appearances cancel out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55A8E7-4693-A3FD-8AB8-B2F269DB0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821" y="2488990"/>
                <a:ext cx="1988173" cy="461665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AE75045-4042-B5D1-EB14-29493FBF3A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85657" y="3175355"/>
                <a:ext cx="4292958" cy="8046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acc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9"/>
                                </m:rP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eqArr>
                        </m:sub>
                        <m:sup/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d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AE75045-4042-B5D1-EB14-29493FBF3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657" y="3175355"/>
                <a:ext cx="4292958" cy="804600"/>
              </a:xfrm>
              <a:prstGeom prst="rect">
                <a:avLst/>
              </a:prstGeom>
              <a:blipFill>
                <a:blip r:embed="rId5"/>
                <a:stretch>
                  <a:fillRect t="-149242" b="-17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07CA7AEA-5F6E-2763-A44C-45D1D2680F76}"/>
                  </a:ext>
                </a:extLst>
              </p:cNvPr>
              <p:cNvSpPr/>
              <p:nvPr/>
            </p:nvSpPr>
            <p:spPr>
              <a:xfrm>
                <a:off x="7585657" y="1965190"/>
                <a:ext cx="4292958" cy="5499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appears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odd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times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07CA7AEA-5F6E-2763-A44C-45D1D2680F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657" y="1965190"/>
                <a:ext cx="4292958" cy="54997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2FD95A-6465-A47B-DA1B-3C5A8B4923E6}"/>
              </a:ext>
            </a:extLst>
          </p:cNvPr>
          <p:cNvCxnSpPr>
            <a:cxnSpLocks/>
          </p:cNvCxnSpPr>
          <p:nvPr/>
        </p:nvCxnSpPr>
        <p:spPr>
          <a:xfrm>
            <a:off x="7181907" y="3167598"/>
            <a:ext cx="497450" cy="234084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84B5C515-4211-7B87-1FF4-4CEAB409A5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979955"/>
                <a:ext cx="6399727" cy="137906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m:rPr>
                          <m:aln/>
                        </m:rP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9"/>
                                </m:r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d>
                          <m:r>
                            <m:rPr>
                              <m:brk m:alnAt="9"/>
                            </m:rP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9"/>
                                </m:r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𝑱</m:t>
                                  </m:r>
                                </m:e>
                              </m:d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=ℓ</m:t>
                              </m:r>
                            </m:e>
                          </m:eqArr>
                        </m:sub>
                        <m:sup/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d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br>
                  <a:rPr lang="en-US" sz="2000" b="1" i="1" dirty="0">
                    <a:latin typeface="Cambria Math" panose="02040503050406030204" pitchFamily="18" charset="0"/>
                  </a:rPr>
                </a:br>
                <a:endParaRPr lang="en-US" sz="2000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84B5C515-4211-7B87-1FF4-4CEAB409A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79955"/>
                <a:ext cx="6399727" cy="1379068"/>
              </a:xfrm>
              <a:prstGeom prst="rect">
                <a:avLst/>
              </a:prstGeom>
              <a:blipFill>
                <a:blip r:embed="rId7"/>
                <a:stretch>
                  <a:fillRect t="-86726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62C457-E575-65E9-91C7-9EE28AE3D5E6}"/>
                  </a:ext>
                </a:extLst>
              </p:cNvPr>
              <p:cNvSpPr txBox="1"/>
              <p:nvPr/>
            </p:nvSpPr>
            <p:spPr>
              <a:xfrm>
                <a:off x="7276022" y="842376"/>
                <a:ext cx="4400109" cy="4703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/>
                  <a:t>Goal: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𝐩𝐨𝐥𝐲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)⋅</m:t>
                            </m:r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62C457-E575-65E9-91C7-9EE28AE3D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022" y="842376"/>
                <a:ext cx="4400109" cy="470385"/>
              </a:xfrm>
              <a:prstGeom prst="rect">
                <a:avLst/>
              </a:prstGeom>
              <a:blipFill>
                <a:blip r:embed="rId8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F7232F-6321-ACBB-0227-21DAF6C1BC6D}"/>
              </a:ext>
            </a:extLst>
          </p:cNvPr>
          <p:cNvCxnSpPr>
            <a:cxnSpLocks/>
          </p:cNvCxnSpPr>
          <p:nvPr/>
        </p:nvCxnSpPr>
        <p:spPr>
          <a:xfrm flipH="1">
            <a:off x="7113432" y="3827011"/>
            <a:ext cx="528245" cy="234857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A7E7D146-50B2-2F84-FA75-76DCB4526F4D}"/>
                  </a:ext>
                </a:extLst>
              </p:cNvPr>
              <p:cNvSpPr/>
              <p:nvPr/>
            </p:nvSpPr>
            <p:spPr>
              <a:xfrm>
                <a:off x="7585657" y="4487197"/>
                <a:ext cx="4292958" cy="4982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sgn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±1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A7E7D146-50B2-2F84-FA75-76DCB4526F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657" y="4487197"/>
                <a:ext cx="4292958" cy="498238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93C20B3-54C8-5FFD-B213-C34DCEBA372D}"/>
                  </a:ext>
                </a:extLst>
              </p:cNvPr>
              <p:cNvSpPr txBox="1"/>
              <p:nvPr/>
            </p:nvSpPr>
            <p:spPr>
              <a:xfrm>
                <a:off x="2955477" y="5613999"/>
                <a:ext cx="6963569" cy="7047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/>
                  <a:t>Goal: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brk m:alnAt="9"/>
                              </m:rP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𝑱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</m: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</m:d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=ℓ</m:t>
                            </m:r>
                          </m:e>
                        </m:eqArr>
                      </m:sub>
                      <m:sup/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𝜶</m:t>
                        </m:r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</m:d>
                      </m:e>
                    </m:nary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𝐩𝐨𝐥𝐲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)⋅</m:t>
                            </m:r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93C20B3-54C8-5FFD-B213-C34DCEBA3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477" y="5613999"/>
                <a:ext cx="6963569" cy="704745"/>
              </a:xfrm>
              <a:prstGeom prst="rect">
                <a:avLst/>
              </a:prstGeom>
              <a:blipFill>
                <a:blip r:embed="rId10"/>
                <a:stretch>
                  <a:fillRect t="-50862" b="-61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D563994-1AF3-71C5-5133-420820CCA824}"/>
              </a:ext>
            </a:extLst>
          </p:cNvPr>
          <p:cNvCxnSpPr>
            <a:cxnSpLocks/>
          </p:cNvCxnSpPr>
          <p:nvPr/>
        </p:nvCxnSpPr>
        <p:spPr>
          <a:xfrm flipH="1">
            <a:off x="7079087" y="1266423"/>
            <a:ext cx="1064654" cy="435644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7F88EC-C7C4-4220-C9FE-7F8E442CB53E}"/>
              </a:ext>
            </a:extLst>
          </p:cNvPr>
          <p:cNvCxnSpPr>
            <a:cxnSpLocks/>
          </p:cNvCxnSpPr>
          <p:nvPr/>
        </p:nvCxnSpPr>
        <p:spPr>
          <a:xfrm>
            <a:off x="6437261" y="5241701"/>
            <a:ext cx="169601" cy="3811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15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/>
      <p:bldP spid="8" grpId="0" animBg="1"/>
      <p:bldP spid="9" grpId="0" animBg="1"/>
      <p:bldP spid="13" grpId="0" animBg="1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D5DB1E4E-59FB-5F69-26B7-DD52D48BA0AE}"/>
              </a:ext>
            </a:extLst>
          </p:cNvPr>
          <p:cNvGrpSpPr/>
          <p:nvPr/>
        </p:nvGrpSpPr>
        <p:grpSpPr>
          <a:xfrm>
            <a:off x="6913033" y="1240356"/>
            <a:ext cx="4902452" cy="1854295"/>
            <a:chOff x="6913033" y="1261521"/>
            <a:chExt cx="4902452" cy="1854295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56CC1B2-10D2-A51D-58C1-33AC3A98A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3033" y="1261521"/>
              <a:ext cx="4902452" cy="185429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A57E0B6-D6E5-30F6-2188-D92508B2C733}"/>
                    </a:ext>
                  </a:extLst>
                </p:cNvPr>
                <p:cNvSpPr txBox="1"/>
                <p:nvPr/>
              </p:nvSpPr>
              <p:spPr>
                <a:xfrm>
                  <a:off x="10618632" y="1634395"/>
                  <a:ext cx="35005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A57E0B6-D6E5-30F6-2188-D92508B2C7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8632" y="1634395"/>
                  <a:ext cx="35005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15C71A4-922A-ED76-5788-16EEC6502C9E}"/>
                    </a:ext>
                  </a:extLst>
                </p:cNvPr>
                <p:cNvSpPr txBox="1"/>
                <p:nvPr/>
              </p:nvSpPr>
              <p:spPr>
                <a:xfrm>
                  <a:off x="10618632" y="1943568"/>
                  <a:ext cx="76916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15C71A4-922A-ED76-5788-16EEC6502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8632" y="1943568"/>
                  <a:ext cx="76916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0444F0A-4EF5-761F-C32C-2E5DFED229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/>
                  <a:t> Case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0444F0A-4EF5-761F-C32C-2E5DFED22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6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638E91-B850-2384-2787-81D6D064053F}"/>
                  </a:ext>
                </a:extLst>
              </p:cNvPr>
              <p:cNvSpPr txBox="1"/>
              <p:nvPr/>
            </p:nvSpPr>
            <p:spPr>
              <a:xfrm>
                <a:off x="5634282" y="681037"/>
                <a:ext cx="6265797" cy="6367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/>
                  <a:t>Goal: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brk m:alnAt="9"/>
                              </m:rPr>
                              <a:rPr lang="en-US" sz="16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𝑱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</m: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</m:d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=ℓ</m:t>
                            </m:r>
                          </m:e>
                        </m:eqArr>
                      </m:sub>
                      <m:sup/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𝜶</m:t>
                        </m:r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</m:d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𝒖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</m:d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𝒖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</m:d>
                      </m:e>
                    </m:nary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𝐩𝐨𝐥𝐲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)⋅</m:t>
                            </m:r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638E91-B850-2384-2787-81D6D0640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282" y="681037"/>
                <a:ext cx="6265797" cy="636777"/>
              </a:xfrm>
              <a:prstGeom prst="rect">
                <a:avLst/>
              </a:prstGeom>
              <a:blipFill>
                <a:blip r:embed="rId7"/>
                <a:stretch>
                  <a:fillRect t="-46154" b="-56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7BF043B-2700-7146-229C-E537128AEDDA}"/>
                  </a:ext>
                </a:extLst>
              </p:cNvPr>
              <p:cNvSpPr txBox="1"/>
              <p:nvPr/>
            </p:nvSpPr>
            <p:spPr>
              <a:xfrm>
                <a:off x="452682" y="1557989"/>
                <a:ext cx="6460351" cy="829907"/>
              </a:xfrm>
              <a:prstGeom prst="rect">
                <a:avLst/>
              </a:prstGeom>
              <a:solidFill>
                <a:srgbClr val="FBE5D6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/>
                  <a:t>Goal: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brk m:alnAt="9"/>
                              </m:rPr>
                              <a:rPr lang="en-US" sz="16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𝑱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</m: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</m:d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\⊕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</m:d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=ℓ−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eqArr>
                      </m:sub>
                      <m:sup/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𝜶</m:t>
                        </m:r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</m:d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𝒖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</m:d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𝒖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</m:d>
                      </m:e>
                    </m:nary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𝐩𝐨𝐥𝐲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)⋅</m:t>
                            </m:r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7BF043B-2700-7146-229C-E537128AE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82" y="1557989"/>
                <a:ext cx="6460351" cy="829907"/>
              </a:xfrm>
              <a:prstGeom prst="rect">
                <a:avLst/>
              </a:prstGeom>
              <a:blipFill>
                <a:blip r:embed="rId8"/>
                <a:stretch>
                  <a:fillRect t="-35294" b="-19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E1B5C13-052F-21D7-7FBD-A9D4622905FB}"/>
              </a:ext>
            </a:extLst>
          </p:cNvPr>
          <p:cNvCxnSpPr>
            <a:cxnSpLocks/>
          </p:cNvCxnSpPr>
          <p:nvPr/>
        </p:nvCxnSpPr>
        <p:spPr>
          <a:xfrm flipH="1">
            <a:off x="6811433" y="1223433"/>
            <a:ext cx="702734" cy="41486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EE8F8CF-A5A4-6BBC-6E1A-989C2EB88DD4}"/>
              </a:ext>
            </a:extLst>
          </p:cNvPr>
          <p:cNvGrpSpPr/>
          <p:nvPr/>
        </p:nvGrpSpPr>
        <p:grpSpPr>
          <a:xfrm>
            <a:off x="295993" y="2893249"/>
            <a:ext cx="6617040" cy="2983711"/>
            <a:chOff x="2004440" y="3152584"/>
            <a:chExt cx="6617040" cy="298371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42FAC44-BEC3-B609-5342-D5B3BC5614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4112"/>
            <a:stretch/>
          </p:blipFill>
          <p:spPr>
            <a:xfrm>
              <a:off x="2004440" y="3152584"/>
              <a:ext cx="6617040" cy="298371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80C30D3-AA39-49FD-6F14-4B6CD424A412}"/>
                    </a:ext>
                  </a:extLst>
                </p:cNvPr>
                <p:cNvSpPr txBox="1"/>
                <p:nvPr/>
              </p:nvSpPr>
              <p:spPr>
                <a:xfrm>
                  <a:off x="6861570" y="5703549"/>
                  <a:ext cx="30123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80C30D3-AA39-49FD-6F14-4B6CD424A4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1570" y="5703549"/>
                  <a:ext cx="301230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97F3C1A-7058-94A1-CB44-6A5637ED77E9}"/>
                    </a:ext>
                  </a:extLst>
                </p:cNvPr>
                <p:cNvSpPr txBox="1"/>
                <p:nvPr/>
              </p:nvSpPr>
              <p:spPr>
                <a:xfrm>
                  <a:off x="7869103" y="4696210"/>
                  <a:ext cx="30123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97F3C1A-7058-94A1-CB44-6A5637ED77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9103" y="4696210"/>
                  <a:ext cx="30123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Speech Bubble: Rectangle with Corners Rounded 43">
                <a:extLst>
                  <a:ext uri="{FF2B5EF4-FFF2-40B4-BE49-F238E27FC236}">
                    <a16:creationId xmlns:a16="http://schemas.microsoft.com/office/drawing/2014/main" id="{E288ABA1-2789-D974-5A55-79556A79A70D}"/>
                  </a:ext>
                </a:extLst>
              </p:cNvPr>
              <p:cNvSpPr/>
              <p:nvPr/>
            </p:nvSpPr>
            <p:spPr>
              <a:xfrm>
                <a:off x="113093" y="5088466"/>
                <a:ext cx="4047067" cy="613833"/>
              </a:xfrm>
              <a:prstGeom prst="wedgeRoundRectCallout">
                <a:avLst>
                  <a:gd name="adj1" fmla="val 24985"/>
                  <a:gd name="adj2" fmla="val -95431"/>
                  <a:gd name="adj3" fmla="val 16667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𝑾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′,⊕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</m:e>
                      </m:d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p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\⊕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\⊕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d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=ℓ−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𝜶</m:t>
                      </m:r>
                      <m:d>
                        <m:d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44" name="Speech Bubble: Rectangle with Corners Rounded 43">
                <a:extLst>
                  <a:ext uri="{FF2B5EF4-FFF2-40B4-BE49-F238E27FC236}">
                    <a16:creationId xmlns:a16="http://schemas.microsoft.com/office/drawing/2014/main" id="{E288ABA1-2789-D974-5A55-79556A79A7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93" y="5088466"/>
                <a:ext cx="4047067" cy="613833"/>
              </a:xfrm>
              <a:prstGeom prst="wedgeRoundRectCallout">
                <a:avLst>
                  <a:gd name="adj1" fmla="val 24985"/>
                  <a:gd name="adj2" fmla="val -95431"/>
                  <a:gd name="adj3" fmla="val 16667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2F2AC8C-BA2D-E88F-721D-70F65B050D27}"/>
                  </a:ext>
                </a:extLst>
              </p:cNvPr>
              <p:cNvSpPr txBox="1"/>
              <p:nvPr/>
            </p:nvSpPr>
            <p:spPr>
              <a:xfrm>
                <a:off x="4441144" y="2472531"/>
                <a:ext cx="1684930" cy="36933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LHS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F8E71C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b="1" i="1" smtClean="0">
                          <a:solidFill>
                            <a:srgbClr val="F5A623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2F2AC8C-BA2D-E88F-721D-70F65B050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144" y="2472531"/>
                <a:ext cx="168493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Speech Bubble: Rectangle with Corners Rounded 49">
                <a:extLst>
                  <a:ext uri="{FF2B5EF4-FFF2-40B4-BE49-F238E27FC236}">
                    <a16:creationId xmlns:a16="http://schemas.microsoft.com/office/drawing/2014/main" id="{5EF70D74-5473-8979-31FB-A1F9438221DA}"/>
                  </a:ext>
                </a:extLst>
              </p:cNvPr>
              <p:cNvSpPr/>
              <p:nvPr/>
            </p:nvSpPr>
            <p:spPr>
              <a:xfrm>
                <a:off x="2921000" y="5813546"/>
                <a:ext cx="2945516" cy="613833"/>
              </a:xfrm>
              <a:prstGeom prst="wedgeRoundRectCallout">
                <a:avLst>
                  <a:gd name="adj1" fmla="val 27682"/>
                  <a:gd name="adj2" fmla="val -67155"/>
                  <a:gd name="adj3" fmla="val 16667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′,⊕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=⊕</m:t>
                          </m:r>
                          <m:sSup>
                            <m:sSup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p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′,</m:t>
                          </m:r>
                          <m:sSup>
                            <m:sSup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p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50" name="Speech Bubble: Rectangle with Corners Rounded 49">
                <a:extLst>
                  <a:ext uri="{FF2B5EF4-FFF2-40B4-BE49-F238E27FC236}">
                    <a16:creationId xmlns:a16="http://schemas.microsoft.com/office/drawing/2014/main" id="{5EF70D74-5473-8979-31FB-A1F9438221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000" y="5813546"/>
                <a:ext cx="2945516" cy="613833"/>
              </a:xfrm>
              <a:prstGeom prst="wedgeRoundRectCallout">
                <a:avLst>
                  <a:gd name="adj1" fmla="val 27682"/>
                  <a:gd name="adj2" fmla="val -67155"/>
                  <a:gd name="adj3" fmla="val 16667"/>
                </a:avLst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89B894D-C23E-C9B5-93AA-1F8EE9AFC240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2255164" y="2319072"/>
            <a:ext cx="349304" cy="616199"/>
          </a:xfrm>
          <a:prstGeom prst="straightConnector1">
            <a:avLst/>
          </a:prstGeom>
          <a:ln w="28575">
            <a:solidFill>
              <a:srgbClr val="F8E7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4F7505B3-21A4-2D4E-FC68-C244D367A293}"/>
              </a:ext>
            </a:extLst>
          </p:cNvPr>
          <p:cNvSpPr/>
          <p:nvPr/>
        </p:nvSpPr>
        <p:spPr>
          <a:xfrm rot="20681462">
            <a:off x="1007869" y="1791438"/>
            <a:ext cx="2352765" cy="537164"/>
          </a:xfrm>
          <a:prstGeom prst="ellipse">
            <a:avLst/>
          </a:prstGeom>
          <a:noFill/>
          <a:ln w="28575">
            <a:solidFill>
              <a:srgbClr val="F8E71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1FE5D8C-396C-7F50-DADC-DD0313C36492}"/>
              </a:ext>
            </a:extLst>
          </p:cNvPr>
          <p:cNvCxnSpPr>
            <a:cxnSpLocks/>
            <a:stCxn id="60" idx="4"/>
          </p:cNvCxnSpPr>
          <p:nvPr/>
        </p:nvCxnSpPr>
        <p:spPr>
          <a:xfrm>
            <a:off x="4104974" y="2076197"/>
            <a:ext cx="532405" cy="1172087"/>
          </a:xfrm>
          <a:prstGeom prst="straightConnector1">
            <a:avLst/>
          </a:prstGeom>
          <a:ln w="28575">
            <a:solidFill>
              <a:srgbClr val="F5A6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EFC53AC2-176B-C878-1D2A-94F269E59DD0}"/>
              </a:ext>
            </a:extLst>
          </p:cNvPr>
          <p:cNvSpPr/>
          <p:nvPr/>
        </p:nvSpPr>
        <p:spPr>
          <a:xfrm>
            <a:off x="3768804" y="1539033"/>
            <a:ext cx="672340" cy="537164"/>
          </a:xfrm>
          <a:prstGeom prst="ellipse">
            <a:avLst/>
          </a:prstGeom>
          <a:noFill/>
          <a:ln w="28575">
            <a:solidFill>
              <a:srgbClr val="F5A6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68B77AB-E5DD-7EEA-E44B-435FB5E4B6AC}"/>
              </a:ext>
            </a:extLst>
          </p:cNvPr>
          <p:cNvSpPr/>
          <p:nvPr/>
        </p:nvSpPr>
        <p:spPr>
          <a:xfrm>
            <a:off x="452682" y="5345473"/>
            <a:ext cx="445283" cy="421357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7A7049-0CCD-F0F6-99CB-7EFD81838556}"/>
              </a:ext>
            </a:extLst>
          </p:cNvPr>
          <p:cNvCxnSpPr>
            <a:cxnSpLocks/>
            <a:stCxn id="70" idx="7"/>
          </p:cNvCxnSpPr>
          <p:nvPr/>
        </p:nvCxnSpPr>
        <p:spPr>
          <a:xfrm flipV="1">
            <a:off x="832755" y="3885905"/>
            <a:ext cx="1597061" cy="152127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56F6318-A4CF-D677-0955-436831B88095}"/>
              </a:ext>
            </a:extLst>
          </p:cNvPr>
          <p:cNvSpPr txBox="1"/>
          <p:nvPr/>
        </p:nvSpPr>
        <p:spPr>
          <a:xfrm>
            <a:off x="1062410" y="4662541"/>
            <a:ext cx="1481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Block diagonal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DC2F95E-F64D-1CCF-5CBA-A9BC681A2A46}"/>
              </a:ext>
            </a:extLst>
          </p:cNvPr>
          <p:cNvSpPr/>
          <p:nvPr/>
        </p:nvSpPr>
        <p:spPr>
          <a:xfrm>
            <a:off x="4275667" y="5928004"/>
            <a:ext cx="707205" cy="421357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9DB24ED-3CF4-FF46-DD4E-E4BF2D9E436D}"/>
              </a:ext>
            </a:extLst>
          </p:cNvPr>
          <p:cNvCxnSpPr>
            <a:cxnSpLocks/>
          </p:cNvCxnSpPr>
          <p:nvPr/>
        </p:nvCxnSpPr>
        <p:spPr>
          <a:xfrm flipV="1">
            <a:off x="4690677" y="4775429"/>
            <a:ext cx="536372" cy="1152917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B1857B5-97FE-A1EF-ED56-84F4A6CCEBC4}"/>
              </a:ext>
            </a:extLst>
          </p:cNvPr>
          <p:cNvSpPr txBox="1"/>
          <p:nvPr/>
        </p:nvSpPr>
        <p:spPr>
          <a:xfrm>
            <a:off x="4160160" y="5447117"/>
            <a:ext cx="10481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Block diagonal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11F703C-3AC8-61A2-923C-BDE2301EF02B}"/>
                  </a:ext>
                </a:extLst>
              </p:cNvPr>
              <p:cNvSpPr txBox="1"/>
              <p:nvPr/>
            </p:nvSpPr>
            <p:spPr>
              <a:xfrm>
                <a:off x="6955674" y="3015006"/>
                <a:ext cx="4774893" cy="366978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</m:d>
                      </m:e>
                      <m:sub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𝐨𝐩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</m:d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𝐨𝐩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</m:d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𝐨𝐩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by block-diagonality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</m:d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𝐨𝐩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</m:d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1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</m:d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dirty="0"/>
                  <a:t> by </a:t>
                </a:r>
                <a:r>
                  <a:rPr lang="en-US" dirty="0" err="1"/>
                  <a:t>Hölder's</a:t>
                </a:r>
                <a:r>
                  <a:rPr lang="en-US" dirty="0"/>
                  <a:t> inequality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2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</m:d>
                      </m:e>
                      <m:sub>
                        <m:r>
                          <a:rPr lang="en-US" sz="12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#non-zero entries per column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2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</m:d>
                      </m:e>
                      <m:sub>
                        <m:r>
                          <a:rPr lang="en-US" sz="12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#non-zero entries per row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fixed, then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/>
                  <a:t> is fixed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6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</m:d>
                      </m:e>
                      <m:sub>
                        <m:r>
                          <a:rPr lang="en-US" sz="16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6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600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/>
                  <a:t> is fixed, how many possible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ℓ−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p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for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𝑱</m:t>
                    </m:r>
                    <m:r>
                      <m:rPr>
                        <m:lit/>
                      </m:rPr>
                      <a:rPr lang="en-US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\⊕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p>
                    <m:r>
                      <a:rPr lang="en-US" sz="1600" b="1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sz="1600" dirty="0"/>
                  <a:t> for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∩⊕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600" b="1" i="1" dirty="0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dirty="0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</m:d>
                      </m:e>
                      <m:sub>
                        <m:r>
                          <a:rPr lang="en-US" sz="1600" b="1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sz="1600" b="1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1600" b="1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sz="1600" b="1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  <m:sSup>
                      <m:sSupPr>
                        <m:ctrlPr>
                          <a:rPr lang="en-US" sz="1600" b="1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sz="1600" b="1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ℓ−</m:t>
                        </m:r>
                        <m:r>
                          <a:rPr lang="en-US" sz="1600" b="1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p>
                  </m:oMath>
                </a14:m>
                <a:endParaRPr lang="en-US" sz="16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</m:d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𝐨𝐩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ℓ/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ℓ−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11F703C-3AC8-61A2-923C-BDE2301EF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674" y="3015006"/>
                <a:ext cx="4774893" cy="3669787"/>
              </a:xfrm>
              <a:prstGeom prst="rect">
                <a:avLst/>
              </a:prstGeom>
              <a:blipFill>
                <a:blip r:embed="rId15"/>
                <a:stretch>
                  <a:fillRect l="-1022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1053D57B-FA0C-81FA-C080-EE2B69703CF0}"/>
                  </a:ext>
                </a:extLst>
              </p:cNvPr>
              <p:cNvSpPr/>
              <p:nvPr/>
            </p:nvSpPr>
            <p:spPr>
              <a:xfrm>
                <a:off x="9377556" y="5831817"/>
                <a:ext cx="2353011" cy="714096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≥ℓ/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𝑾𝑹𝒖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ℓ/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ℓ/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1053D57B-FA0C-81FA-C080-EE2B69703C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7556" y="5831817"/>
                <a:ext cx="2353011" cy="714096"/>
              </a:xfrm>
              <a:prstGeom prst="roundRect">
                <a:avLst/>
              </a:prstGeom>
              <a:blipFill>
                <a:blip r:embed="rId16"/>
                <a:stretch>
                  <a:fillRect t="-8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0CFCBA0-F29B-20C7-8697-E0192AEC3579}"/>
              </a:ext>
            </a:extLst>
          </p:cNvPr>
          <p:cNvCxnSpPr>
            <a:cxnSpLocks/>
          </p:cNvCxnSpPr>
          <p:nvPr/>
        </p:nvCxnSpPr>
        <p:spPr>
          <a:xfrm flipH="1" flipV="1">
            <a:off x="5634282" y="1972942"/>
            <a:ext cx="3806051" cy="390401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76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3" grpId="0" animBg="1"/>
      <p:bldP spid="44" grpId="0" animBg="1"/>
      <p:bldP spid="48" grpId="0" animBg="1"/>
      <p:bldP spid="50" grpId="0" animBg="1"/>
      <p:bldP spid="53" grpId="0" animBg="1"/>
      <p:bldP spid="53" grpId="1" animBg="1"/>
      <p:bldP spid="60" grpId="0" animBg="1"/>
      <p:bldP spid="60" grpId="1" animBg="1"/>
      <p:bldP spid="70" grpId="0" animBg="1"/>
      <p:bldP spid="70" grpId="1" animBg="1"/>
      <p:bldP spid="74" grpId="0"/>
      <p:bldP spid="74" grpId="1"/>
      <p:bldP spid="75" grpId="0" animBg="1"/>
      <p:bldP spid="75" grpId="1" animBg="1"/>
      <p:bldP spid="78" grpId="0"/>
      <p:bldP spid="78" grpId="1"/>
      <p:bldP spid="79" grpId="0" animBg="1"/>
      <p:bldP spid="8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D5DB1E4E-59FB-5F69-26B7-DD52D48BA0AE}"/>
              </a:ext>
            </a:extLst>
          </p:cNvPr>
          <p:cNvGrpSpPr/>
          <p:nvPr/>
        </p:nvGrpSpPr>
        <p:grpSpPr>
          <a:xfrm>
            <a:off x="6913033" y="330190"/>
            <a:ext cx="4902452" cy="1854295"/>
            <a:chOff x="6913033" y="1261521"/>
            <a:chExt cx="4902452" cy="1854295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56CC1B2-10D2-A51D-58C1-33AC3A98A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3033" y="1261521"/>
              <a:ext cx="4902452" cy="185429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A57E0B6-D6E5-30F6-2188-D92508B2C733}"/>
                    </a:ext>
                  </a:extLst>
                </p:cNvPr>
                <p:cNvSpPr txBox="1"/>
                <p:nvPr/>
              </p:nvSpPr>
              <p:spPr>
                <a:xfrm>
                  <a:off x="10618632" y="1634395"/>
                  <a:ext cx="350059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A57E0B6-D6E5-30F6-2188-D92508B2C7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8632" y="1634395"/>
                  <a:ext cx="35005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15C71A4-922A-ED76-5788-16EEC6502C9E}"/>
                    </a:ext>
                  </a:extLst>
                </p:cNvPr>
                <p:cNvSpPr txBox="1"/>
                <p:nvPr/>
              </p:nvSpPr>
              <p:spPr>
                <a:xfrm>
                  <a:off x="10618632" y="1943568"/>
                  <a:ext cx="76916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15C71A4-922A-ED76-5788-16EEC6502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8632" y="1943568"/>
                  <a:ext cx="76916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0444F0A-4EF5-761F-C32C-2E5DFED229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/>
                  <a:t> Case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0444F0A-4EF5-761F-C32C-2E5DFED229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6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7BF043B-2700-7146-229C-E537128AEDDA}"/>
                  </a:ext>
                </a:extLst>
              </p:cNvPr>
              <p:cNvSpPr txBox="1"/>
              <p:nvPr/>
            </p:nvSpPr>
            <p:spPr>
              <a:xfrm>
                <a:off x="452682" y="1557989"/>
                <a:ext cx="6460351" cy="829907"/>
              </a:xfrm>
              <a:prstGeom prst="rect">
                <a:avLst/>
              </a:prstGeom>
              <a:solidFill>
                <a:srgbClr val="FBE5D6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/>
                  <a:t>Goal: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brk m:alnAt="9"/>
                              </m:rPr>
                              <a:rPr lang="en-US" sz="16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𝑱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</m: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e>
                            </m:d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\⊕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</m:d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=ℓ−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eqArr>
                      </m:sub>
                      <m:sup/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𝜶</m:t>
                        </m:r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</m:d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𝒖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𝑴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</m:d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𝒖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</m:d>
                      </m:e>
                    </m:nary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𝐩𝐨𝐥𝐲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)⋅</m:t>
                            </m:r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7BF043B-2700-7146-229C-E537128AE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82" y="1557989"/>
                <a:ext cx="6460351" cy="829907"/>
              </a:xfrm>
              <a:prstGeom prst="rect">
                <a:avLst/>
              </a:prstGeom>
              <a:blipFill>
                <a:blip r:embed="rId7"/>
                <a:stretch>
                  <a:fillRect t="-35294" b="-19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0EE8F8CF-A5A4-6BBC-6E1A-989C2EB88DD4}"/>
              </a:ext>
            </a:extLst>
          </p:cNvPr>
          <p:cNvGrpSpPr/>
          <p:nvPr/>
        </p:nvGrpSpPr>
        <p:grpSpPr>
          <a:xfrm>
            <a:off x="295993" y="2893249"/>
            <a:ext cx="5391854" cy="2373017"/>
            <a:chOff x="2004440" y="3152584"/>
            <a:chExt cx="6617040" cy="298371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42FAC44-BEC3-B609-5342-D5B3BC5614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4112"/>
            <a:stretch/>
          </p:blipFill>
          <p:spPr>
            <a:xfrm>
              <a:off x="2004440" y="3152584"/>
              <a:ext cx="6617040" cy="298371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80C30D3-AA39-49FD-6F14-4B6CD424A412}"/>
                    </a:ext>
                  </a:extLst>
                </p:cNvPr>
                <p:cNvSpPr txBox="1"/>
                <p:nvPr/>
              </p:nvSpPr>
              <p:spPr>
                <a:xfrm>
                  <a:off x="6861570" y="5703549"/>
                  <a:ext cx="30123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80C30D3-AA39-49FD-6F14-4B6CD424A4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1570" y="5703549"/>
                  <a:ext cx="301230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30000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97F3C1A-7058-94A1-CB44-6A5637ED77E9}"/>
                    </a:ext>
                  </a:extLst>
                </p:cNvPr>
                <p:cNvSpPr txBox="1"/>
                <p:nvPr/>
              </p:nvSpPr>
              <p:spPr>
                <a:xfrm>
                  <a:off x="7869103" y="4696210"/>
                  <a:ext cx="30123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97F3C1A-7058-94A1-CB44-6A5637ED77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9103" y="4696210"/>
                  <a:ext cx="301230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14634" b="-104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2F2AC8C-BA2D-E88F-721D-70F65B050D27}"/>
                  </a:ext>
                </a:extLst>
              </p:cNvPr>
              <p:cNvSpPr txBox="1"/>
              <p:nvPr/>
            </p:nvSpPr>
            <p:spPr>
              <a:xfrm>
                <a:off x="2383111" y="2431312"/>
                <a:ext cx="1684930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LHS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𝑾𝑹𝒖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2F2AC8C-BA2D-E88F-721D-70F65B050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111" y="2431312"/>
                <a:ext cx="16849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1053D57B-FA0C-81FA-C080-EE2B69703CF0}"/>
                  </a:ext>
                </a:extLst>
              </p:cNvPr>
              <p:cNvSpPr/>
              <p:nvPr/>
            </p:nvSpPr>
            <p:spPr>
              <a:xfrm>
                <a:off x="1815414" y="5344277"/>
                <a:ext cx="2353011" cy="714096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≥ℓ/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𝑾𝑹𝒖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ℓ/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ℓ/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1053D57B-FA0C-81FA-C080-EE2B69703C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414" y="5344277"/>
                <a:ext cx="2353011" cy="714096"/>
              </a:xfrm>
              <a:prstGeom prst="roundRect">
                <a:avLst/>
              </a:prstGeom>
              <a:blipFill>
                <a:blip r:embed="rId12"/>
                <a:stretch>
                  <a:fillRect t="-8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AC419E-331C-187D-CFB1-31A7E53D5E4A}"/>
              </a:ext>
            </a:extLst>
          </p:cNvPr>
          <p:cNvCxnSpPr>
            <a:cxnSpLocks/>
          </p:cNvCxnSpPr>
          <p:nvPr/>
        </p:nvCxnSpPr>
        <p:spPr>
          <a:xfrm>
            <a:off x="6034672" y="3009900"/>
            <a:ext cx="0" cy="233437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5B9280-2874-1BBA-5CEA-0E6F48A96533}"/>
                  </a:ext>
                </a:extLst>
              </p:cNvPr>
              <p:cNvSpPr txBox="1"/>
              <p:nvPr/>
            </p:nvSpPr>
            <p:spPr>
              <a:xfrm>
                <a:off x="8090092" y="2431312"/>
                <a:ext cx="1832649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LHS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5B9280-2874-1BBA-5CEA-0E6F48A96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0092" y="2431312"/>
                <a:ext cx="183264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04704E6-53B0-7D3F-8A65-B6EF24815B65}"/>
              </a:ext>
            </a:extLst>
          </p:cNvPr>
          <p:cNvGrpSpPr/>
          <p:nvPr/>
        </p:nvGrpSpPr>
        <p:grpSpPr>
          <a:xfrm>
            <a:off x="6434382" y="2831597"/>
            <a:ext cx="5203051" cy="2434926"/>
            <a:chOff x="6434382" y="2831597"/>
            <a:chExt cx="5203051" cy="243492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C051C5F-EC39-C66C-179B-68F027A73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434382" y="2831597"/>
              <a:ext cx="5203051" cy="243492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954F0A2-C7EF-6ECC-70EB-AA771735A4EC}"/>
                    </a:ext>
                  </a:extLst>
                </p:cNvPr>
                <p:cNvSpPr txBox="1"/>
                <p:nvPr/>
              </p:nvSpPr>
              <p:spPr>
                <a:xfrm>
                  <a:off x="8487128" y="4181260"/>
                  <a:ext cx="34360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954F0A2-C7EF-6ECC-70EB-AA771735A4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7128" y="4181260"/>
                  <a:ext cx="343605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34C4DD7-0739-9F9F-BCD9-9A83D114905A}"/>
                  </a:ext>
                </a:extLst>
              </p:cNvPr>
              <p:cNvSpPr/>
              <p:nvPr/>
            </p:nvSpPr>
            <p:spPr>
              <a:xfrm>
                <a:off x="7829910" y="5297476"/>
                <a:ext cx="2353011" cy="714096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ℓ−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≥ℓ/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ℓ/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ℓ/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34C4DD7-0739-9F9F-BCD9-9A83D11490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910" y="5297476"/>
                <a:ext cx="2353011" cy="714096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567A69-3231-0ACE-278A-99D8E8D3663D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2255164" y="2319072"/>
            <a:ext cx="127947" cy="651818"/>
          </a:xfrm>
          <a:prstGeom prst="straightConnector1">
            <a:avLst/>
          </a:prstGeom>
          <a:ln w="28575">
            <a:solidFill>
              <a:srgbClr val="F8E7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D5176DF-4CD6-1061-6F88-46BD8ED397DA}"/>
              </a:ext>
            </a:extLst>
          </p:cNvPr>
          <p:cNvSpPr/>
          <p:nvPr/>
        </p:nvSpPr>
        <p:spPr>
          <a:xfrm rot="20681462">
            <a:off x="1007869" y="1791438"/>
            <a:ext cx="2352765" cy="537164"/>
          </a:xfrm>
          <a:prstGeom prst="ellipse">
            <a:avLst/>
          </a:prstGeom>
          <a:noFill/>
          <a:ln w="28575">
            <a:solidFill>
              <a:srgbClr val="F8E71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94F8B4-2B3F-3376-E041-A4FA43198FC2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4104974" y="2076197"/>
            <a:ext cx="148821" cy="997203"/>
          </a:xfrm>
          <a:prstGeom prst="straightConnector1">
            <a:avLst/>
          </a:prstGeom>
          <a:ln w="28575">
            <a:solidFill>
              <a:srgbClr val="F5A6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29ED567-CEAE-14B5-86DE-7B383D8EA046}"/>
              </a:ext>
            </a:extLst>
          </p:cNvPr>
          <p:cNvSpPr/>
          <p:nvPr/>
        </p:nvSpPr>
        <p:spPr>
          <a:xfrm>
            <a:off x="3768804" y="1539033"/>
            <a:ext cx="672340" cy="537164"/>
          </a:xfrm>
          <a:prstGeom prst="ellipse">
            <a:avLst/>
          </a:prstGeom>
          <a:noFill/>
          <a:ln w="28575">
            <a:solidFill>
              <a:srgbClr val="F5A6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EAE670-D219-E0CA-938C-BAB55D9A6E09}"/>
              </a:ext>
            </a:extLst>
          </p:cNvPr>
          <p:cNvCxnSpPr>
            <a:cxnSpLocks/>
          </p:cNvCxnSpPr>
          <p:nvPr/>
        </p:nvCxnSpPr>
        <p:spPr>
          <a:xfrm>
            <a:off x="2255164" y="2352018"/>
            <a:ext cx="7731269" cy="2400065"/>
          </a:xfrm>
          <a:prstGeom prst="straightConnector1">
            <a:avLst/>
          </a:prstGeom>
          <a:ln w="28575">
            <a:solidFill>
              <a:srgbClr val="F8E7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6854B7-A06A-7D6F-FCBD-74F0F6A74653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4104974" y="2076197"/>
            <a:ext cx="3859399" cy="997203"/>
          </a:xfrm>
          <a:prstGeom prst="straightConnector1">
            <a:avLst/>
          </a:prstGeom>
          <a:ln w="28575">
            <a:solidFill>
              <a:srgbClr val="F5A6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row: Left-Right-Up 34">
            <a:extLst>
              <a:ext uri="{FF2B5EF4-FFF2-40B4-BE49-F238E27FC236}">
                <a16:creationId xmlns:a16="http://schemas.microsoft.com/office/drawing/2014/main" id="{5F8E240F-A72B-0ABF-26E8-499EF186CB4C}"/>
              </a:ext>
            </a:extLst>
          </p:cNvPr>
          <p:cNvSpPr/>
          <p:nvPr/>
        </p:nvSpPr>
        <p:spPr>
          <a:xfrm>
            <a:off x="4289448" y="2023534"/>
            <a:ext cx="3510295" cy="3852334"/>
          </a:xfrm>
          <a:prstGeom prst="leftRightUpArrow">
            <a:avLst>
              <a:gd name="adj1" fmla="val 3534"/>
              <a:gd name="adj2" fmla="val 4016"/>
              <a:gd name="adj3" fmla="val 1076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5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1FC379-2CE4-DCC2-0609-A1D2EFEA39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b="1" dirty="0"/>
                  <a:t> Case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1FC379-2CE4-DCC2-0609-A1D2EFEA39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1D73F0-6D20-2F6E-CDD1-46D89889D621}"/>
                  </a:ext>
                </a:extLst>
              </p:cNvPr>
              <p:cNvSpPr txBox="1"/>
              <p:nvPr/>
            </p:nvSpPr>
            <p:spPr>
              <a:xfrm>
                <a:off x="421559" y="1478394"/>
                <a:ext cx="7799026" cy="6367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/>
                  <a:t>Goal: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brk m:alnAt="9"/>
                              </m:rPr>
                              <a:rPr lang="en-US" sz="16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𝑱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p>
                          </m: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e>
                            </m:d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=ℓ</m:t>
                            </m:r>
                          </m:e>
                        </m:eqArr>
                      </m:sub>
                      <m:sup/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𝜶</m:t>
                        </m:r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𝑱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</m:d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𝒖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𝑱</m:t>
                            </m:r>
                          </m:e>
                        </m:d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𝑲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𝒖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</m:d>
                      </m:e>
                    </m:nary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𝐩𝐨𝐥𝐲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)⋅</m:t>
                            </m:r>
                            <m:sSup>
                              <m:s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p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1D73F0-6D20-2F6E-CDD1-46D89889D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59" y="1478394"/>
                <a:ext cx="7799026" cy="636777"/>
              </a:xfrm>
              <a:prstGeom prst="rect">
                <a:avLst/>
              </a:prstGeom>
              <a:blipFill>
                <a:blip r:embed="rId4"/>
                <a:stretch>
                  <a:fillRect t="-46154" b="-56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F1E6D80C-B2A6-4BDC-C89F-67F262A8E6E4}"/>
              </a:ext>
            </a:extLst>
          </p:cNvPr>
          <p:cNvGrpSpPr/>
          <p:nvPr/>
        </p:nvGrpSpPr>
        <p:grpSpPr>
          <a:xfrm>
            <a:off x="8220585" y="585248"/>
            <a:ext cx="3788831" cy="1677103"/>
            <a:chOff x="6620208" y="2463096"/>
            <a:chExt cx="4350105" cy="208352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209235F-FEA7-9454-D4AC-DB59389794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6590" t="19188"/>
            <a:stretch/>
          </p:blipFill>
          <p:spPr>
            <a:xfrm>
              <a:off x="6620208" y="2463096"/>
              <a:ext cx="3035060" cy="208352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3BACD5E-5DBD-8400-12A9-725225E92E59}"/>
                    </a:ext>
                  </a:extLst>
                </p:cNvPr>
                <p:cNvSpPr txBox="1"/>
                <p:nvPr/>
              </p:nvSpPr>
              <p:spPr>
                <a:xfrm>
                  <a:off x="9332013" y="2794763"/>
                  <a:ext cx="1638300" cy="107061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1500"/>
                    </a:lnSpc>
                  </a:pP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ℓ−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sz="1400" b="0" i="1" dirty="0">
                      <a:latin typeface="Cambria Math" panose="02040503050406030204" pitchFamily="18" charset="0"/>
                    </a:rPr>
                    <a:t> </a:t>
                  </a:r>
                </a:p>
                <a:p>
                  <a:pPr>
                    <a:lnSpc>
                      <a:spcPts val="1500"/>
                    </a:lnSpc>
                  </a:pP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 sz="1400" dirty="0"/>
                    <a:t> </a:t>
                  </a:r>
                </a:p>
                <a:p>
                  <a:pPr>
                    <a:lnSpc>
                      <a:spcPts val="1500"/>
                    </a:lnSpc>
                  </a:pP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1400" dirty="0"/>
                    <a:t> </a:t>
                  </a:r>
                </a:p>
                <a:p>
                  <a:pPr>
                    <a:lnSpc>
                      <a:spcPts val="1500"/>
                    </a:lnSpc>
                  </a:pP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3BACD5E-5DBD-8400-12A9-725225E92E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013" y="2794763"/>
                  <a:ext cx="1638300" cy="10706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8E4BE3-00E5-3667-3E2C-4B0FBA423EAD}"/>
              </a:ext>
            </a:extLst>
          </p:cNvPr>
          <p:cNvGrpSpPr/>
          <p:nvPr/>
        </p:nvGrpSpPr>
        <p:grpSpPr>
          <a:xfrm>
            <a:off x="2365442" y="2375984"/>
            <a:ext cx="7632700" cy="1002390"/>
            <a:chOff x="4419601" y="2360538"/>
            <a:chExt cx="7632700" cy="1002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D5290DE-29CF-8A8C-0443-A405C1B3C73B}"/>
                    </a:ext>
                  </a:extLst>
                </p:cNvPr>
                <p:cNvSpPr txBox="1"/>
                <p:nvPr/>
              </p:nvSpPr>
              <p:spPr>
                <a:xfrm>
                  <a:off x="4419601" y="2360538"/>
                  <a:ext cx="7632700" cy="1002390"/>
                </a:xfrm>
                <a:prstGeom prst="rect">
                  <a:avLst/>
                </a:prstGeom>
                <a:solidFill>
                  <a:srgbClr val="FBE5D6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b="1" dirty="0"/>
                    <a:t>Goal: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9"/>
                                </m:rP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=ℓ−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eqArr>
                        </m:sub>
                        <m:sup/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𝜶</m:t>
                          </m:r>
                          <m:d>
                            <m:d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</m:d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</m:d>
                        </m:e>
                      </m:nary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𝐩𝐨𝐥𝐲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)⋅</m:t>
                              </m:r>
                              <m:sSup>
                                <m:sSup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</m:sSup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D5290DE-29CF-8A8C-0443-A405C1B3C7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1" y="2360538"/>
                  <a:ext cx="7632700" cy="1002390"/>
                </a:xfrm>
                <a:prstGeom prst="rect">
                  <a:avLst/>
                </a:prstGeom>
                <a:blipFill>
                  <a:blip r:embed="rId7"/>
                  <a:stretch>
                    <a:fillRect t="-29268" b="-6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C1DE17F-4AAC-B641-E3E4-F811AC4C1B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72447" t="58023" r="18426" b="31792"/>
            <a:stretch/>
          </p:blipFill>
          <p:spPr>
            <a:xfrm>
              <a:off x="5439837" y="3045656"/>
              <a:ext cx="182032" cy="15207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8ED3EA6-475C-661F-1B40-ECF88935E9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72447" t="49054" r="18426" b="41841"/>
            <a:stretch/>
          </p:blipFill>
          <p:spPr>
            <a:xfrm>
              <a:off x="5439836" y="2910772"/>
              <a:ext cx="182032" cy="13594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3C8DAD9-6A38-2451-6AEF-10DA1B3E0C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72447" t="39552" r="18426" b="51343"/>
            <a:stretch/>
          </p:blipFill>
          <p:spPr>
            <a:xfrm>
              <a:off x="5439836" y="2774823"/>
              <a:ext cx="182032" cy="13594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437554F-33D4-1A5D-A1BC-36C0CBF21E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72447" t="29822" r="18426" b="61073"/>
            <a:stretch/>
          </p:blipFill>
          <p:spPr>
            <a:xfrm>
              <a:off x="5166789" y="3197734"/>
              <a:ext cx="182032" cy="135948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2A69241-0081-5BC8-04C8-88939A963E6A}"/>
              </a:ext>
            </a:extLst>
          </p:cNvPr>
          <p:cNvGrpSpPr/>
          <p:nvPr/>
        </p:nvGrpSpPr>
        <p:grpSpPr>
          <a:xfrm>
            <a:off x="326222" y="4291494"/>
            <a:ext cx="3171869" cy="1381575"/>
            <a:chOff x="2093726" y="4215722"/>
            <a:chExt cx="3171869" cy="1381575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BEF181F-CEA6-D3F4-06DB-62D97ECC57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9140"/>
            <a:stretch/>
          </p:blipFill>
          <p:spPr>
            <a:xfrm>
              <a:off x="2093726" y="4215722"/>
              <a:ext cx="3171869" cy="130915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E035C82-9DB2-743B-B226-BDB9F5499AC4}"/>
                    </a:ext>
                  </a:extLst>
                </p:cNvPr>
                <p:cNvSpPr txBox="1"/>
                <p:nvPr/>
              </p:nvSpPr>
              <p:spPr>
                <a:xfrm>
                  <a:off x="4569769" y="5335687"/>
                  <a:ext cx="307031" cy="2616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E035C82-9DB2-743B-B226-BDB9F5499A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9769" y="5335687"/>
                  <a:ext cx="307031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16C0E4D-83E1-0428-1F89-85B2F5369E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5545" t="21520" r="90317" b="71510"/>
            <a:stretch/>
          </p:blipFill>
          <p:spPr>
            <a:xfrm>
              <a:off x="4991098" y="4950463"/>
              <a:ext cx="131233" cy="100434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398C1CB-AE83-95A9-9540-E2FAE7B9AC51}"/>
              </a:ext>
            </a:extLst>
          </p:cNvPr>
          <p:cNvGrpSpPr/>
          <p:nvPr/>
        </p:nvGrpSpPr>
        <p:grpSpPr>
          <a:xfrm>
            <a:off x="3800763" y="3716630"/>
            <a:ext cx="4762058" cy="1834815"/>
            <a:chOff x="5430793" y="3646990"/>
            <a:chExt cx="3725907" cy="125612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7C76A42-10B9-5374-2BC2-FAD94D41806A}"/>
                </a:ext>
              </a:extLst>
            </p:cNvPr>
            <p:cNvGrpSpPr/>
            <p:nvPr/>
          </p:nvGrpSpPr>
          <p:grpSpPr>
            <a:xfrm>
              <a:off x="5430793" y="3646990"/>
              <a:ext cx="3725907" cy="1221644"/>
              <a:chOff x="5430793" y="3646989"/>
              <a:chExt cx="5121638" cy="1644677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C0F67380-E808-2560-0FDE-15C559FA9B6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/>
              <a:srcRect l="2414" t="4214" r="1297"/>
              <a:stretch/>
            </p:blipFill>
            <p:spPr>
              <a:xfrm>
                <a:off x="5430793" y="3646989"/>
                <a:ext cx="5121638" cy="1644677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B0EDB8FA-3B16-86EF-CAA5-B0F6F2C0D0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5545" t="21520" r="90317" b="71510"/>
              <a:stretch/>
            </p:blipFill>
            <p:spPr>
              <a:xfrm>
                <a:off x="10236198" y="4553253"/>
                <a:ext cx="131233" cy="100434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5A20B0E-5CA9-632A-C0A0-86B349745E57}"/>
                    </a:ext>
                  </a:extLst>
                </p:cNvPr>
                <p:cNvSpPr txBox="1"/>
                <p:nvPr/>
              </p:nvSpPr>
              <p:spPr>
                <a:xfrm>
                  <a:off x="7365523" y="4672283"/>
                  <a:ext cx="307031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5A20B0E-5CA9-632A-C0A0-86B349745E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5523" y="4672283"/>
                  <a:ext cx="307031" cy="2308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2BC5DCE-78D2-C149-B6CE-6C24C4DD18B5}"/>
              </a:ext>
            </a:extLst>
          </p:cNvPr>
          <p:cNvGrpSpPr/>
          <p:nvPr/>
        </p:nvGrpSpPr>
        <p:grpSpPr>
          <a:xfrm>
            <a:off x="8952951" y="4259920"/>
            <a:ext cx="3171869" cy="1221644"/>
            <a:chOff x="8839200" y="4854378"/>
            <a:chExt cx="3171869" cy="122164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F6A7F53-767E-6780-9A9A-102BB3418D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4581" t="8178" b="5850"/>
            <a:stretch/>
          </p:blipFill>
          <p:spPr>
            <a:xfrm>
              <a:off x="8839200" y="4854378"/>
              <a:ext cx="3171869" cy="122164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52A2DEF-5D6E-87D9-BF73-9C911EFC48A9}"/>
                    </a:ext>
                  </a:extLst>
                </p:cNvPr>
                <p:cNvSpPr txBox="1"/>
                <p:nvPr/>
              </p:nvSpPr>
              <p:spPr>
                <a:xfrm>
                  <a:off x="9636948" y="5516408"/>
                  <a:ext cx="307031" cy="25391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52A2DEF-5D6E-87D9-BF73-9C911EFC48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6948" y="5516408"/>
                  <a:ext cx="307031" cy="253916"/>
                </a:xfrm>
                <a:prstGeom prst="rect">
                  <a:avLst/>
                </a:prstGeom>
                <a:blipFill>
                  <a:blip r:embed="rId14"/>
                  <a:stretch>
                    <a:fillRect r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67C05DB-DD97-7B61-865D-19C8C1209D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5545" t="21520" r="90317" b="71510"/>
            <a:stretch/>
          </p:blipFill>
          <p:spPr>
            <a:xfrm>
              <a:off x="11764432" y="5524874"/>
              <a:ext cx="131233" cy="100434"/>
            </a:xfrm>
            <a:prstGeom prst="rect">
              <a:avLst/>
            </a:prstGeom>
          </p:spPr>
        </p:pic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246AA4-5A91-563E-3C52-504FFC504C3A}"/>
              </a:ext>
            </a:extLst>
          </p:cNvPr>
          <p:cNvCxnSpPr>
            <a:cxnSpLocks/>
          </p:cNvCxnSpPr>
          <p:nvPr/>
        </p:nvCxnSpPr>
        <p:spPr>
          <a:xfrm>
            <a:off x="3547180" y="4223550"/>
            <a:ext cx="0" cy="158761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F280B-4D82-037D-9E8B-15B2DF655E7F}"/>
              </a:ext>
            </a:extLst>
          </p:cNvPr>
          <p:cNvCxnSpPr>
            <a:cxnSpLocks/>
          </p:cNvCxnSpPr>
          <p:nvPr/>
        </p:nvCxnSpPr>
        <p:spPr>
          <a:xfrm>
            <a:off x="8902879" y="4152265"/>
            <a:ext cx="0" cy="158761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796219F-3C21-05E2-B162-EB70D197D40E}"/>
              </a:ext>
            </a:extLst>
          </p:cNvPr>
          <p:cNvGrpSpPr/>
          <p:nvPr/>
        </p:nvGrpSpPr>
        <p:grpSpPr>
          <a:xfrm>
            <a:off x="2955780" y="2472696"/>
            <a:ext cx="3140220" cy="1363055"/>
            <a:chOff x="1036062" y="1756587"/>
            <a:chExt cx="3140220" cy="111313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5917247-FF0E-C3F7-854B-1B267F8550FD}"/>
                </a:ext>
              </a:extLst>
            </p:cNvPr>
            <p:cNvCxnSpPr>
              <a:cxnSpLocks/>
              <a:stCxn id="39" idx="4"/>
            </p:cNvCxnSpPr>
            <p:nvPr/>
          </p:nvCxnSpPr>
          <p:spPr>
            <a:xfrm>
              <a:off x="2477279" y="2486729"/>
              <a:ext cx="1699003" cy="382988"/>
            </a:xfrm>
            <a:prstGeom prst="straightConnector1">
              <a:avLst/>
            </a:prstGeom>
            <a:ln w="28575">
              <a:solidFill>
                <a:srgbClr val="F8E7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5E3B835-34FC-9BEF-1CDC-7BC937361E0A}"/>
                </a:ext>
              </a:extLst>
            </p:cNvPr>
            <p:cNvSpPr/>
            <p:nvPr/>
          </p:nvSpPr>
          <p:spPr>
            <a:xfrm rot="20681462">
              <a:off x="1036062" y="1756587"/>
              <a:ext cx="2642111" cy="743330"/>
            </a:xfrm>
            <a:prstGeom prst="ellipse">
              <a:avLst/>
            </a:prstGeom>
            <a:noFill/>
            <a:ln w="28575">
              <a:solidFill>
                <a:srgbClr val="F8E71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952C561-B382-DF15-B0D7-AA01D473A2C6}"/>
              </a:ext>
            </a:extLst>
          </p:cNvPr>
          <p:cNvGrpSpPr/>
          <p:nvPr/>
        </p:nvGrpSpPr>
        <p:grpSpPr>
          <a:xfrm>
            <a:off x="6626349" y="2322314"/>
            <a:ext cx="887770" cy="1483453"/>
            <a:chOff x="3720565" y="1539033"/>
            <a:chExt cx="887770" cy="1483453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67E3C17-BA1A-A900-9DA6-6430924B8C7A}"/>
                </a:ext>
              </a:extLst>
            </p:cNvPr>
            <p:cNvCxnSpPr>
              <a:cxnSpLocks/>
              <a:stCxn id="42" idx="4"/>
            </p:cNvCxnSpPr>
            <p:nvPr/>
          </p:nvCxnSpPr>
          <p:spPr>
            <a:xfrm>
              <a:off x="4109812" y="2076197"/>
              <a:ext cx="498523" cy="946289"/>
            </a:xfrm>
            <a:prstGeom prst="straightConnector1">
              <a:avLst/>
            </a:prstGeom>
            <a:ln w="28575">
              <a:solidFill>
                <a:srgbClr val="F5A62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63E4617-9B39-6008-0C8D-19B47538281D}"/>
                </a:ext>
              </a:extLst>
            </p:cNvPr>
            <p:cNvSpPr/>
            <p:nvPr/>
          </p:nvSpPr>
          <p:spPr>
            <a:xfrm>
              <a:off x="3720565" y="1539033"/>
              <a:ext cx="778494" cy="537164"/>
            </a:xfrm>
            <a:prstGeom prst="ellipse">
              <a:avLst/>
            </a:prstGeom>
            <a:noFill/>
            <a:ln w="28575">
              <a:solidFill>
                <a:srgbClr val="F5A6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CCFBE15-2D5E-DFA5-1D79-DA4AEF643F5F}"/>
              </a:ext>
            </a:extLst>
          </p:cNvPr>
          <p:cNvGrpSpPr/>
          <p:nvPr/>
        </p:nvGrpSpPr>
        <p:grpSpPr>
          <a:xfrm>
            <a:off x="5374524" y="2345582"/>
            <a:ext cx="1291419" cy="1442152"/>
            <a:chOff x="3207640" y="1539033"/>
            <a:chExt cx="1291419" cy="1442152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AF182A8-BD59-F1CF-2109-3C0909E319EF}"/>
                </a:ext>
              </a:extLst>
            </p:cNvPr>
            <p:cNvCxnSpPr>
              <a:cxnSpLocks/>
              <a:stCxn id="48" idx="4"/>
            </p:cNvCxnSpPr>
            <p:nvPr/>
          </p:nvCxnSpPr>
          <p:spPr>
            <a:xfrm flipH="1">
              <a:off x="3207640" y="2076197"/>
              <a:ext cx="902172" cy="904988"/>
            </a:xfrm>
            <a:prstGeom prst="straightConnector1">
              <a:avLst/>
            </a:prstGeom>
            <a:ln w="28575">
              <a:solidFill>
                <a:srgbClr val="F5A62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6459D39-704F-E89B-AB35-797862F21769}"/>
                </a:ext>
              </a:extLst>
            </p:cNvPr>
            <p:cNvSpPr/>
            <p:nvPr/>
          </p:nvSpPr>
          <p:spPr>
            <a:xfrm>
              <a:off x="3720565" y="1539033"/>
              <a:ext cx="778494" cy="537164"/>
            </a:xfrm>
            <a:prstGeom prst="ellipse">
              <a:avLst/>
            </a:prstGeom>
            <a:noFill/>
            <a:ln w="28575">
              <a:solidFill>
                <a:srgbClr val="F5A6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41E5A14-4E79-9F0B-1D4A-7A683F84A795}"/>
                  </a:ext>
                </a:extLst>
              </p:cNvPr>
              <p:cNvSpPr txBox="1"/>
              <p:nvPr/>
            </p:nvSpPr>
            <p:spPr>
              <a:xfrm>
                <a:off x="3710124" y="4608853"/>
                <a:ext cx="686189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41E5A14-4E79-9F0B-1D4A-7A683F84A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124" y="4608853"/>
                <a:ext cx="686189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9778F0D-0AFD-6938-6C69-30DA48BD304F}"/>
                  </a:ext>
                </a:extLst>
              </p:cNvPr>
              <p:cNvSpPr txBox="1"/>
              <p:nvPr/>
            </p:nvSpPr>
            <p:spPr>
              <a:xfrm>
                <a:off x="3952147" y="5010756"/>
                <a:ext cx="1605535" cy="2936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𝐨𝐩</m:t>
                          </m:r>
                        </m:sub>
                      </m:sSub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𝐨𝐩</m:t>
                          </m:r>
                        </m:sub>
                      </m:sSub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9778F0D-0AFD-6938-6C69-30DA48BD3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147" y="5010756"/>
                <a:ext cx="1605535" cy="29360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D4FAB9D-C3B5-8799-D05E-76C60C82230F}"/>
                  </a:ext>
                </a:extLst>
              </p:cNvPr>
              <p:cNvSpPr txBox="1"/>
              <p:nvPr/>
            </p:nvSpPr>
            <p:spPr>
              <a:xfrm>
                <a:off x="8166619" y="4856312"/>
                <a:ext cx="686189" cy="2769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2D4FAB9D-C3B5-8799-D05E-76C60C822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619" y="4856312"/>
                <a:ext cx="686189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D8DE440-35D9-85A8-44BB-B1FA373338A1}"/>
                  </a:ext>
                </a:extLst>
              </p:cNvPr>
              <p:cNvSpPr txBox="1"/>
              <p:nvPr/>
            </p:nvSpPr>
            <p:spPr>
              <a:xfrm>
                <a:off x="7247273" y="5510409"/>
                <a:ext cx="1605535" cy="29360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𝐨𝐩</m:t>
                          </m:r>
                        </m:sub>
                      </m:sSub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𝐨𝐩</m:t>
                          </m:r>
                        </m:sub>
                      </m:sSub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D8DE440-35D9-85A8-44BB-B1FA37333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273" y="5510409"/>
                <a:ext cx="1605535" cy="29360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7F784E5-49D8-135C-2D63-87EF2B2F56CC}"/>
                  </a:ext>
                </a:extLst>
              </p:cNvPr>
              <p:cNvSpPr txBox="1"/>
              <p:nvPr/>
            </p:nvSpPr>
            <p:spPr>
              <a:xfrm>
                <a:off x="5374524" y="5382857"/>
                <a:ext cx="1745958" cy="56355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  <m:sub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𝐨𝐩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1200" b="1" i="1" smtClean="0">
                          <a:latin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p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p>
                                      <m: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e>
                      </m:ra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200" b="1" i="1" smtClean="0">
                          <a:latin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p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p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7F784E5-49D8-135C-2D63-87EF2B2F5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524" y="5382857"/>
                <a:ext cx="1745958" cy="56355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F792A61A-8368-DB1F-2945-695034EABDBB}"/>
                  </a:ext>
                </a:extLst>
              </p:cNvPr>
              <p:cNvSpPr/>
              <p:nvPr/>
            </p:nvSpPr>
            <p:spPr>
              <a:xfrm>
                <a:off x="5097023" y="5989153"/>
                <a:ext cx="2353011" cy="714096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ℓ/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dirty="0"/>
                  <a:t>, then this is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ℓ/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F792A61A-8368-DB1F-2945-695034EABD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023" y="5989153"/>
                <a:ext cx="2353011" cy="714096"/>
              </a:xfrm>
              <a:prstGeom prst="roundRect">
                <a:avLst/>
              </a:prstGeom>
              <a:blipFill>
                <a:blip r:embed="rId20"/>
                <a:stretch>
                  <a:fillRect r="-1813" b="-93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2F2B40AB-E858-2B4F-1800-8EBBB1D63124}"/>
                  </a:ext>
                </a:extLst>
              </p:cNvPr>
              <p:cNvSpPr/>
              <p:nvPr/>
            </p:nvSpPr>
            <p:spPr>
              <a:xfrm>
                <a:off x="676308" y="5739875"/>
                <a:ext cx="2353011" cy="714096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ℓ/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dirty="0"/>
                  <a:t>, then this is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ℓ/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2F2B40AB-E858-2B4F-1800-8EBBB1D631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08" y="5739875"/>
                <a:ext cx="2353011" cy="714096"/>
              </a:xfrm>
              <a:prstGeom prst="roundRect">
                <a:avLst/>
              </a:prstGeom>
              <a:blipFill>
                <a:blip r:embed="rId21"/>
                <a:stretch>
                  <a:fillRect l="-259" t="-855" r="-2332" b="-94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AAD1FC4D-5228-3BAB-E8A6-11A3F1B5710B}"/>
                  </a:ext>
                </a:extLst>
              </p:cNvPr>
              <p:cNvSpPr/>
              <p:nvPr/>
            </p:nvSpPr>
            <p:spPr>
              <a:xfrm>
                <a:off x="9590788" y="5739875"/>
                <a:ext cx="2353011" cy="714096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ℓ/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dirty="0"/>
                  <a:t>, then this is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ℓ/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AAD1FC4D-5228-3BAB-E8A6-11A3F1B571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788" y="5739875"/>
                <a:ext cx="2353011" cy="714096"/>
              </a:xfrm>
              <a:prstGeom prst="roundRect">
                <a:avLst/>
              </a:prstGeom>
              <a:blipFill>
                <a:blip r:embed="rId22"/>
                <a:stretch>
                  <a:fillRect t="-855" r="-2073" b="-94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Cloud 78">
            <a:extLst>
              <a:ext uri="{FF2B5EF4-FFF2-40B4-BE49-F238E27FC236}">
                <a16:creationId xmlns:a16="http://schemas.microsoft.com/office/drawing/2014/main" id="{AC0279F4-BB58-32B8-F9A5-BBFD535054FD}"/>
              </a:ext>
            </a:extLst>
          </p:cNvPr>
          <p:cNvSpPr/>
          <p:nvPr/>
        </p:nvSpPr>
        <p:spPr>
          <a:xfrm>
            <a:off x="2695010" y="5958456"/>
            <a:ext cx="1794233" cy="632831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Identification issue!</a:t>
            </a:r>
          </a:p>
        </p:txBody>
      </p:sp>
      <p:sp>
        <p:nvSpPr>
          <p:cNvPr id="81" name="Cloud 80">
            <a:extLst>
              <a:ext uri="{FF2B5EF4-FFF2-40B4-BE49-F238E27FC236}">
                <a16:creationId xmlns:a16="http://schemas.microsoft.com/office/drawing/2014/main" id="{1F5B008C-0910-FAD8-ED4A-54E01C03C721}"/>
              </a:ext>
            </a:extLst>
          </p:cNvPr>
          <p:cNvSpPr/>
          <p:nvPr/>
        </p:nvSpPr>
        <p:spPr>
          <a:xfrm>
            <a:off x="8166619" y="6018120"/>
            <a:ext cx="1794233" cy="632831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Identification issue!</a:t>
            </a:r>
          </a:p>
        </p:txBody>
      </p:sp>
    </p:spTree>
    <p:extLst>
      <p:ext uri="{BB962C8B-B14F-4D97-AF65-F5344CB8AC3E}">
        <p14:creationId xmlns:p14="http://schemas.microsoft.com/office/powerpoint/2010/main" val="397927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4" grpId="0" animBg="1"/>
      <p:bldP spid="65" grpId="0" animBg="1"/>
      <p:bldP spid="71" grpId="0" animBg="1"/>
      <p:bldP spid="72" grpId="0" animBg="1"/>
      <p:bldP spid="73" grpId="0" animBg="1"/>
      <p:bldP spid="75" grpId="0" animBg="1"/>
      <p:bldP spid="76" grpId="0" animBg="1"/>
      <p:bldP spid="78" grpId="0" animBg="1"/>
      <p:bldP spid="79" grpId="0" animBg="1"/>
      <p:bldP spid="8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1FC379-2CE4-DCC2-0609-A1D2EFEA39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b="1" dirty="0"/>
                  <a:t> Case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1FC379-2CE4-DCC2-0609-A1D2EFEA39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4D8E4BE3-00E5-3667-3E2C-4B0FBA423EAD}"/>
              </a:ext>
            </a:extLst>
          </p:cNvPr>
          <p:cNvGrpSpPr/>
          <p:nvPr/>
        </p:nvGrpSpPr>
        <p:grpSpPr>
          <a:xfrm>
            <a:off x="1613780" y="1356118"/>
            <a:ext cx="7632700" cy="1002390"/>
            <a:chOff x="4419601" y="2360538"/>
            <a:chExt cx="7632700" cy="1002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D5290DE-29CF-8A8C-0443-A405C1B3C73B}"/>
                    </a:ext>
                  </a:extLst>
                </p:cNvPr>
                <p:cNvSpPr txBox="1"/>
                <p:nvPr/>
              </p:nvSpPr>
              <p:spPr>
                <a:xfrm>
                  <a:off x="4419601" y="2360538"/>
                  <a:ext cx="7632700" cy="1002390"/>
                </a:xfrm>
                <a:prstGeom prst="rect">
                  <a:avLst/>
                </a:prstGeom>
                <a:solidFill>
                  <a:srgbClr val="FBE5D6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b="1" dirty="0"/>
                    <a:t>Goal: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9"/>
                                </m:rP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=ℓ−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eqArr>
                        </m:sub>
                        <m:sup/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𝜶</m:t>
                          </m:r>
                          <m:d>
                            <m:d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</m:d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</m:d>
                        </m:e>
                      </m:nary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𝐩𝐨𝐥𝐲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)⋅</m:t>
                              </m:r>
                              <m:sSup>
                                <m:sSup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</m:sSup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D5290DE-29CF-8A8C-0443-A405C1B3C7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1" y="2360538"/>
                  <a:ext cx="7632700" cy="1002390"/>
                </a:xfrm>
                <a:prstGeom prst="rect">
                  <a:avLst/>
                </a:prstGeom>
                <a:blipFill>
                  <a:blip r:embed="rId4"/>
                  <a:stretch>
                    <a:fillRect t="-2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C1DE17F-4AAC-B641-E3E4-F811AC4C1B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2447" t="58023" r="18426" b="31792"/>
            <a:stretch/>
          </p:blipFill>
          <p:spPr>
            <a:xfrm>
              <a:off x="5439837" y="3045656"/>
              <a:ext cx="182032" cy="15207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8ED3EA6-475C-661F-1B40-ECF88935E9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2447" t="49054" r="18426" b="41841"/>
            <a:stretch/>
          </p:blipFill>
          <p:spPr>
            <a:xfrm>
              <a:off x="5439836" y="2910772"/>
              <a:ext cx="182032" cy="13594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3C8DAD9-6A38-2451-6AEF-10DA1B3E0C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2447" t="39552" r="18426" b="51343"/>
            <a:stretch/>
          </p:blipFill>
          <p:spPr>
            <a:xfrm>
              <a:off x="5439836" y="2774823"/>
              <a:ext cx="182032" cy="13594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437554F-33D4-1A5D-A1BC-36C0CBF21E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2447" t="29822" r="18426" b="61073"/>
            <a:stretch/>
          </p:blipFill>
          <p:spPr>
            <a:xfrm>
              <a:off x="5166789" y="3197734"/>
              <a:ext cx="182032" cy="135948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2BC5DCE-78D2-C149-B6CE-6C24C4DD18B5}"/>
              </a:ext>
            </a:extLst>
          </p:cNvPr>
          <p:cNvGrpSpPr/>
          <p:nvPr/>
        </p:nvGrpSpPr>
        <p:grpSpPr>
          <a:xfrm>
            <a:off x="4201658" y="2423923"/>
            <a:ext cx="3798403" cy="1583477"/>
            <a:chOff x="8839200" y="4854378"/>
            <a:chExt cx="3171869" cy="122164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F6A7F53-767E-6780-9A9A-102BB3418D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581" t="8178" b="5850"/>
            <a:stretch/>
          </p:blipFill>
          <p:spPr>
            <a:xfrm>
              <a:off x="8839200" y="4854378"/>
              <a:ext cx="3171869" cy="122164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52A2DEF-5D6E-87D9-BF73-9C911EFC48A9}"/>
                    </a:ext>
                  </a:extLst>
                </p:cNvPr>
                <p:cNvSpPr txBox="1"/>
                <p:nvPr/>
              </p:nvSpPr>
              <p:spPr>
                <a:xfrm>
                  <a:off x="9636948" y="5516408"/>
                  <a:ext cx="307031" cy="25391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52A2DEF-5D6E-87D9-BF73-9C911EFC48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6948" y="5516408"/>
                  <a:ext cx="307031" cy="25391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767C05DB-DD97-7B61-865D-19C8C1209D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5545" t="21520" r="90317" b="71510"/>
            <a:stretch/>
          </p:blipFill>
          <p:spPr>
            <a:xfrm>
              <a:off x="11764432" y="5524874"/>
              <a:ext cx="131233" cy="100434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05CA7FB-A107-D5FE-1E44-9DE9C46DE7FD}"/>
              </a:ext>
            </a:extLst>
          </p:cNvPr>
          <p:cNvGrpSpPr/>
          <p:nvPr/>
        </p:nvGrpSpPr>
        <p:grpSpPr>
          <a:xfrm>
            <a:off x="2203374" y="1408298"/>
            <a:ext cx="2701539" cy="1181095"/>
            <a:chOff x="1036062" y="1756587"/>
            <a:chExt cx="2701539" cy="964534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A044516-7DF8-8C99-1A34-3F0163A04AE1}"/>
                </a:ext>
              </a:extLst>
            </p:cNvPr>
            <p:cNvCxnSpPr>
              <a:cxnSpLocks/>
              <a:stCxn id="51" idx="5"/>
            </p:cNvCxnSpPr>
            <p:nvPr/>
          </p:nvCxnSpPr>
          <p:spPr>
            <a:xfrm>
              <a:off x="3343065" y="2180323"/>
              <a:ext cx="394536" cy="540798"/>
            </a:xfrm>
            <a:prstGeom prst="straightConnector1">
              <a:avLst/>
            </a:prstGeom>
            <a:ln w="28575">
              <a:solidFill>
                <a:srgbClr val="F8E7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6ECFD9F-4AAB-0C89-EF19-9A0565465470}"/>
                </a:ext>
              </a:extLst>
            </p:cNvPr>
            <p:cNvSpPr/>
            <p:nvPr/>
          </p:nvSpPr>
          <p:spPr>
            <a:xfrm rot="20681462">
              <a:off x="1036062" y="1756587"/>
              <a:ext cx="2642111" cy="743330"/>
            </a:xfrm>
            <a:prstGeom prst="ellipse">
              <a:avLst/>
            </a:prstGeom>
            <a:noFill/>
            <a:ln w="28575">
              <a:solidFill>
                <a:srgbClr val="F8E71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BEBED65-B966-0EA6-5EC8-D6A638179F10}"/>
              </a:ext>
            </a:extLst>
          </p:cNvPr>
          <p:cNvSpPr/>
          <p:nvPr/>
        </p:nvSpPr>
        <p:spPr>
          <a:xfrm>
            <a:off x="1430266" y="4632235"/>
            <a:ext cx="988832" cy="661989"/>
          </a:xfrm>
          <a:prstGeom prst="round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56DF7A8-4AA7-DB4B-BB73-3978BD733F75}"/>
              </a:ext>
            </a:extLst>
          </p:cNvPr>
          <p:cNvSpPr/>
          <p:nvPr/>
        </p:nvSpPr>
        <p:spPr>
          <a:xfrm>
            <a:off x="949684" y="4499493"/>
            <a:ext cx="784144" cy="794487"/>
          </a:xfrm>
          <a:prstGeom prst="ellipse">
            <a:avLst/>
          </a:prstGeom>
          <a:solidFill>
            <a:schemeClr val="accent4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8983DF9-096A-9736-B3CE-8166C921B22B}"/>
                  </a:ext>
                </a:extLst>
              </p:cNvPr>
              <p:cNvSpPr txBox="1"/>
              <p:nvPr/>
            </p:nvSpPr>
            <p:spPr>
              <a:xfrm>
                <a:off x="2012876" y="5217489"/>
                <a:ext cx="1075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8983DF9-096A-9736-B3CE-8166C921B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876" y="5217489"/>
                <a:ext cx="1075267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B8A5F6C-5FB3-386C-6B8B-2B52C53DB3EC}"/>
                  </a:ext>
                </a:extLst>
              </p:cNvPr>
              <p:cNvSpPr txBox="1"/>
              <p:nvPr/>
            </p:nvSpPr>
            <p:spPr>
              <a:xfrm>
                <a:off x="646129" y="5217489"/>
                <a:ext cx="5526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B8A5F6C-5FB3-386C-6B8B-2B52C53DB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9" y="5217489"/>
                <a:ext cx="552672" cy="369332"/>
              </a:xfrm>
              <a:prstGeom prst="rect">
                <a:avLst/>
              </a:prstGeom>
              <a:blipFill>
                <a:blip r:embed="rId10"/>
                <a:stretch>
                  <a:fillRect l="-219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7" name="Picture 76">
            <a:extLst>
              <a:ext uri="{FF2B5EF4-FFF2-40B4-BE49-F238E27FC236}">
                <a16:creationId xmlns:a16="http://schemas.microsoft.com/office/drawing/2014/main" id="{4B497C6F-450E-1CD5-EA2F-49BD5C0C11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447" t="49054" r="18426" b="41841"/>
          <a:stretch/>
        </p:blipFill>
        <p:spPr>
          <a:xfrm>
            <a:off x="1894431" y="4752970"/>
            <a:ext cx="182032" cy="135948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01C5674C-63F4-DA58-E092-2E4D71E31E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447" t="29822" r="18426" b="61073"/>
          <a:stretch/>
        </p:blipFill>
        <p:spPr>
          <a:xfrm>
            <a:off x="1145051" y="4688929"/>
            <a:ext cx="182032" cy="135948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1BD52F6-61C6-772B-1E2C-3D59BC2D3E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447" t="58023" r="18426" b="31792"/>
          <a:stretch/>
        </p:blipFill>
        <p:spPr>
          <a:xfrm>
            <a:off x="1862414" y="5038504"/>
            <a:ext cx="182032" cy="152078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F11F64D-267D-CDAE-BDD6-8586CED917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447" t="39552" r="18426" b="51343"/>
          <a:stretch/>
        </p:blipFill>
        <p:spPr>
          <a:xfrm>
            <a:off x="1141507" y="4997997"/>
            <a:ext cx="182032" cy="1359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09235F-FEA7-9454-D4AC-DB593897945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6590" t="19188" r="28407"/>
          <a:stretch/>
        </p:blipFill>
        <p:spPr>
          <a:xfrm>
            <a:off x="9919341" y="1234202"/>
            <a:ext cx="1743178" cy="1677103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9E9BEE8F-AF7B-076F-2FC1-A4DE3A91739F}"/>
              </a:ext>
            </a:extLst>
          </p:cNvPr>
          <p:cNvGrpSpPr/>
          <p:nvPr/>
        </p:nvGrpSpPr>
        <p:grpSpPr>
          <a:xfrm>
            <a:off x="2577586" y="4052248"/>
            <a:ext cx="2876023" cy="738302"/>
            <a:chOff x="2816047" y="3565354"/>
            <a:chExt cx="2876023" cy="7383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: Rounded Corners 53">
                  <a:extLst>
                    <a:ext uri="{FF2B5EF4-FFF2-40B4-BE49-F238E27FC236}">
                      <a16:creationId xmlns:a16="http://schemas.microsoft.com/office/drawing/2014/main" id="{0231C57E-63F1-187D-4D16-12C33BD210DA}"/>
                    </a:ext>
                  </a:extLst>
                </p:cNvPr>
                <p:cNvSpPr/>
                <p:nvPr/>
              </p:nvSpPr>
              <p:spPr>
                <a:xfrm>
                  <a:off x="2816047" y="3565354"/>
                  <a:ext cx="2876023" cy="73830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𝑲</m:t>
                      </m:r>
                    </m:oMath>
                  </a14:m>
                  <a:r>
                    <a:rPr lang="en-US" b="1" dirty="0"/>
                    <a:t> </a:t>
                  </a:r>
                  <a:r>
                    <a:rPr lang="en-US" dirty="0"/>
                    <a:t>and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a14:m>
                  <a:r>
                    <a:rPr lang="en-US" dirty="0"/>
                    <a:t> do not uniquely identify </a:t>
                  </a:r>
                  <a:r>
                    <a:rPr lang="en-US" dirty="0" err="1"/>
                    <a:t>xxxxxxxx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4" name="Rectangle: Rounded Corners 53">
                  <a:extLst>
                    <a:ext uri="{FF2B5EF4-FFF2-40B4-BE49-F238E27FC236}">
                      <a16:creationId xmlns:a16="http://schemas.microsoft.com/office/drawing/2014/main" id="{0231C57E-63F1-187D-4D16-12C33BD210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6047" y="3565354"/>
                  <a:ext cx="2876023" cy="738302"/>
                </a:xfrm>
                <a:prstGeom prst="roundRect">
                  <a:avLst/>
                </a:prstGeom>
                <a:blipFill>
                  <a:blip r:embed="rId12"/>
                  <a:stretch>
                    <a:fillRect b="-56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834701D1-81C2-DE4F-C9FA-139415B8BD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l="70192" t="17059" r="20505" b="30623"/>
            <a:stretch/>
          </p:blipFill>
          <p:spPr>
            <a:xfrm rot="16200000">
              <a:off x="4980546" y="3656485"/>
              <a:ext cx="217502" cy="87073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7D905CF7-1433-A20F-C878-4EE87E793BFF}"/>
                  </a:ext>
                </a:extLst>
              </p:cNvPr>
              <p:cNvSpPr/>
              <p:nvPr/>
            </p:nvSpPr>
            <p:spPr>
              <a:xfrm>
                <a:off x="5666246" y="4072815"/>
                <a:ext cx="6305620" cy="155104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Expanding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,⊕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fixes the issue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But each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corresponds to too many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,⊕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each row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r>
                  <a:rPr lang="en-US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will have too many non-zeros entries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𝐨𝐩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</a:t>
                </a:r>
                <a:r>
                  <a:rPr lang="en-US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too large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😟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7D905CF7-1433-A20F-C878-4EE87E793B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246" y="4072815"/>
                <a:ext cx="6305620" cy="1551046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0E3AB03B-F235-AA13-7962-67DA26295CF5}"/>
              </a:ext>
            </a:extLst>
          </p:cNvPr>
          <p:cNvSpPr/>
          <p:nvPr/>
        </p:nvSpPr>
        <p:spPr>
          <a:xfrm>
            <a:off x="3850216" y="5693120"/>
            <a:ext cx="4491567" cy="717996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Give up exact identification!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216024A-7B55-AD04-EC66-587D88BCA1C0}"/>
              </a:ext>
            </a:extLst>
          </p:cNvPr>
          <p:cNvCxnSpPr>
            <a:cxnSpLocks/>
          </p:cNvCxnSpPr>
          <p:nvPr/>
        </p:nvCxnSpPr>
        <p:spPr>
          <a:xfrm flipH="1">
            <a:off x="4460879" y="3315807"/>
            <a:ext cx="557905" cy="691593"/>
          </a:xfrm>
          <a:prstGeom prst="straightConnector1">
            <a:avLst/>
          </a:prstGeom>
          <a:ln w="28575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59B224B-84B3-2856-4D02-569A5D7FD15B}"/>
              </a:ext>
            </a:extLst>
          </p:cNvPr>
          <p:cNvSpPr txBox="1"/>
          <p:nvPr/>
        </p:nvSpPr>
        <p:spPr>
          <a:xfrm>
            <a:off x="2028003" y="4787467"/>
            <a:ext cx="40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?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9899B24-6B24-C50A-DDB3-FFF0168AA882}"/>
              </a:ext>
            </a:extLst>
          </p:cNvPr>
          <p:cNvSpPr txBox="1"/>
          <p:nvPr/>
        </p:nvSpPr>
        <p:spPr>
          <a:xfrm>
            <a:off x="955942" y="4720229"/>
            <a:ext cx="40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6653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3" grpId="0" animBg="1"/>
      <p:bldP spid="74" grpId="0"/>
      <p:bldP spid="76" grpId="0"/>
      <p:bldP spid="87" grpId="0" animBg="1"/>
      <p:bldP spid="121" grpId="0" animBg="1"/>
      <p:bldP spid="125" grpId="0"/>
      <p:bldP spid="1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CF7A1679-A3A8-BE2A-2CCC-2FC5DD04C47C}"/>
              </a:ext>
            </a:extLst>
          </p:cNvPr>
          <p:cNvGrpSpPr/>
          <p:nvPr/>
        </p:nvGrpSpPr>
        <p:grpSpPr>
          <a:xfrm>
            <a:off x="2786775" y="2743018"/>
            <a:ext cx="7621949" cy="1599955"/>
            <a:chOff x="3606668" y="1829045"/>
            <a:chExt cx="7621949" cy="1599955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7077EDB-5369-8374-B865-FF58FEA42730}"/>
                </a:ext>
              </a:extLst>
            </p:cNvPr>
            <p:cNvGrpSpPr/>
            <p:nvPr/>
          </p:nvGrpSpPr>
          <p:grpSpPr>
            <a:xfrm>
              <a:off x="3606668" y="1829045"/>
              <a:ext cx="7621949" cy="1599955"/>
              <a:chOff x="3606668" y="1829045"/>
              <a:chExt cx="7621949" cy="1599955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2E04D20E-A6AE-3A10-736B-EEF42F25579C}"/>
                  </a:ext>
                </a:extLst>
              </p:cNvPr>
              <p:cNvGrpSpPr/>
              <p:nvPr/>
            </p:nvGrpSpPr>
            <p:grpSpPr>
              <a:xfrm>
                <a:off x="3606668" y="1829045"/>
                <a:ext cx="7621949" cy="1585669"/>
                <a:chOff x="4189086" y="5026666"/>
                <a:chExt cx="7621949" cy="1585669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1501ED9D-5283-01C7-4F31-3C9D3BA446DF}"/>
                    </a:ext>
                  </a:extLst>
                </p:cNvPr>
                <p:cNvGrpSpPr/>
                <p:nvPr/>
              </p:nvGrpSpPr>
              <p:grpSpPr>
                <a:xfrm>
                  <a:off x="4189086" y="5026666"/>
                  <a:ext cx="7621949" cy="1585669"/>
                  <a:chOff x="1402014" y="2988924"/>
                  <a:chExt cx="7621949" cy="1585669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67AB943A-BFA7-D061-C555-3E94D0DEE06B}"/>
                      </a:ext>
                    </a:extLst>
                  </p:cNvPr>
                  <p:cNvGrpSpPr/>
                  <p:nvPr/>
                </p:nvGrpSpPr>
                <p:grpSpPr>
                  <a:xfrm>
                    <a:off x="1579034" y="2988924"/>
                    <a:ext cx="7444929" cy="1585669"/>
                    <a:chOff x="1909234" y="4600951"/>
                    <a:chExt cx="7444929" cy="1585669"/>
                  </a:xfrm>
                </p:grpSpPr>
                <p:pic>
                  <p:nvPicPr>
                    <p:cNvPr id="59" name="Picture 58">
                      <a:extLst>
                        <a:ext uri="{FF2B5EF4-FFF2-40B4-BE49-F238E27FC236}">
                          <a16:creationId xmlns:a16="http://schemas.microsoft.com/office/drawing/2014/main" id="{387404EB-75E0-3B3C-7640-99183464F32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l="4733" t="4754" r="1780" b="32626"/>
                    <a:stretch/>
                  </p:blipFill>
                  <p:spPr>
                    <a:xfrm>
                      <a:off x="1909234" y="4600951"/>
                      <a:ext cx="7023100" cy="143154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" name="Picture 8">
                      <a:extLst>
                        <a:ext uri="{FF2B5EF4-FFF2-40B4-BE49-F238E27FC236}">
                          <a16:creationId xmlns:a16="http://schemas.microsoft.com/office/drawing/2014/main" id="{1411113E-8CE0-FA70-9F44-445DAD8C155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l="58864" t="85932" r="22822" b="5698"/>
                    <a:stretch/>
                  </p:blipFill>
                  <p:spPr>
                    <a:xfrm>
                      <a:off x="5850467" y="5784618"/>
                      <a:ext cx="1375834" cy="191331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2" name="Picture 11">
                      <a:extLst>
                        <a:ext uri="{FF2B5EF4-FFF2-40B4-BE49-F238E27FC236}">
                          <a16:creationId xmlns:a16="http://schemas.microsoft.com/office/drawing/2014/main" id="{617C84B7-D38B-4702-7DDB-AA2FE35B4EE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l="79686" t="86629" r="873" b="4326"/>
                    <a:stretch/>
                  </p:blipFill>
                  <p:spPr>
                    <a:xfrm>
                      <a:off x="7893665" y="5726625"/>
                      <a:ext cx="1460498" cy="20675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8" name="Picture 17">
                      <a:extLst>
                        <a:ext uri="{FF2B5EF4-FFF2-40B4-BE49-F238E27FC236}">
                          <a16:creationId xmlns:a16="http://schemas.microsoft.com/office/drawing/2014/main" id="{F25791FD-1667-4159-9703-95987C51767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l="33900" t="87635" r="48518" b="6153"/>
                    <a:stretch/>
                  </p:blipFill>
                  <p:spPr>
                    <a:xfrm>
                      <a:off x="4185531" y="6044604"/>
                      <a:ext cx="1320800" cy="14201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2" name="Rectangle: Rounded Corners 21">
                      <a:extLst>
                        <a:ext uri="{FF2B5EF4-FFF2-40B4-BE49-F238E27FC236}">
                          <a16:creationId xmlns:a16="http://schemas.microsoft.com/office/drawing/2014/main" id="{EB0042B9-7BAA-6D6C-C5CB-A5D38047E0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57400" y="5149310"/>
                      <a:ext cx="296333" cy="175247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" name="Rectangle: Rounded Corners 34">
                      <a:extLst>
                        <a:ext uri="{FF2B5EF4-FFF2-40B4-BE49-F238E27FC236}">
                          <a16:creationId xmlns:a16="http://schemas.microsoft.com/office/drawing/2014/main" id="{71C72400-BDE2-FA3E-6EE2-6867F67131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83517" y="5775682"/>
                      <a:ext cx="296333" cy="268922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Rectangle: Rounded Corners 42">
                      <a:extLst>
                        <a:ext uri="{FF2B5EF4-FFF2-40B4-BE49-F238E27FC236}">
                          <a16:creationId xmlns:a16="http://schemas.microsoft.com/office/drawing/2014/main" id="{C256B7F5-8349-1EB2-528F-C88C74B22E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87931" y="5538253"/>
                      <a:ext cx="296333" cy="114076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pic>
                <p:nvPicPr>
                  <p:cNvPr id="20" name="Picture 19">
                    <a:extLst>
                      <a:ext uri="{FF2B5EF4-FFF2-40B4-BE49-F238E27FC236}">
                        <a16:creationId xmlns:a16="http://schemas.microsoft.com/office/drawing/2014/main" id="{C8D25E01-926B-CDFE-D9BE-4CCD9BF1641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4733" t="84926" r="75511" b="4504"/>
                  <a:stretch/>
                </p:blipFill>
                <p:spPr>
                  <a:xfrm>
                    <a:off x="1402014" y="3941173"/>
                    <a:ext cx="1484180" cy="24163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2101DA89-1ACA-E163-0109-F4F25E99A3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72447" t="39552" r="18426" b="51343"/>
                <a:stretch/>
              </p:blipFill>
              <p:spPr>
                <a:xfrm>
                  <a:off x="5188498" y="5263910"/>
                  <a:ext cx="160791" cy="120084"/>
                </a:xfrm>
                <a:prstGeom prst="rect">
                  <a:avLst/>
                </a:prstGeom>
              </p:spPr>
            </p:pic>
            <p:pic>
              <p:nvPicPr>
                <p:cNvPr id="94" name="Picture 93">
                  <a:extLst>
                    <a:ext uri="{FF2B5EF4-FFF2-40B4-BE49-F238E27FC236}">
                      <a16:creationId xmlns:a16="http://schemas.microsoft.com/office/drawing/2014/main" id="{81928BEF-47F3-2E89-05DE-331AA56D11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72447" t="39552" r="18426" b="51343"/>
                <a:stretch/>
              </p:blipFill>
              <p:spPr>
                <a:xfrm>
                  <a:off x="5899527" y="5272578"/>
                  <a:ext cx="160791" cy="120084"/>
                </a:xfrm>
                <a:prstGeom prst="rect">
                  <a:avLst/>
                </a:prstGeom>
              </p:spPr>
            </p:pic>
            <p:pic>
              <p:nvPicPr>
                <p:cNvPr id="95" name="Picture 94">
                  <a:extLst>
                    <a:ext uri="{FF2B5EF4-FFF2-40B4-BE49-F238E27FC236}">
                      <a16:creationId xmlns:a16="http://schemas.microsoft.com/office/drawing/2014/main" id="{4EB53828-3297-17DC-8EB3-CC13E383F7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72447" t="39552" r="18426" b="51343"/>
                <a:stretch/>
              </p:blipFill>
              <p:spPr>
                <a:xfrm>
                  <a:off x="7398298" y="6484608"/>
                  <a:ext cx="160791" cy="120084"/>
                </a:xfrm>
                <a:prstGeom prst="rect">
                  <a:avLst/>
                </a:prstGeom>
              </p:spPr>
            </p:pic>
            <p:pic>
              <p:nvPicPr>
                <p:cNvPr id="96" name="Picture 95">
                  <a:extLst>
                    <a:ext uri="{FF2B5EF4-FFF2-40B4-BE49-F238E27FC236}">
                      <a16:creationId xmlns:a16="http://schemas.microsoft.com/office/drawing/2014/main" id="{3D8EC415-5CEF-55CC-CBF3-DBB5B1137B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72447" t="39552" r="18426" b="51343"/>
                <a:stretch/>
              </p:blipFill>
              <p:spPr>
                <a:xfrm>
                  <a:off x="5108102" y="6046471"/>
                  <a:ext cx="160791" cy="120084"/>
                </a:xfrm>
                <a:prstGeom prst="rect">
                  <a:avLst/>
                </a:prstGeom>
              </p:spPr>
            </p:pic>
            <p:pic>
              <p:nvPicPr>
                <p:cNvPr id="98" name="Picture 97">
                  <a:extLst>
                    <a:ext uri="{FF2B5EF4-FFF2-40B4-BE49-F238E27FC236}">
                      <a16:creationId xmlns:a16="http://schemas.microsoft.com/office/drawing/2014/main" id="{C28B28E4-8BF9-2959-B0A2-F1B3859454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72447" t="49054" r="18426" b="41841"/>
                <a:stretch/>
              </p:blipFill>
              <p:spPr>
                <a:xfrm>
                  <a:off x="6304936" y="5276811"/>
                  <a:ext cx="160791" cy="120084"/>
                </a:xfrm>
                <a:prstGeom prst="rect">
                  <a:avLst/>
                </a:prstGeom>
              </p:spPr>
            </p:pic>
            <p:pic>
              <p:nvPicPr>
                <p:cNvPr id="99" name="Picture 98">
                  <a:extLst>
                    <a:ext uri="{FF2B5EF4-FFF2-40B4-BE49-F238E27FC236}">
                      <a16:creationId xmlns:a16="http://schemas.microsoft.com/office/drawing/2014/main" id="{BF9B0DC7-FEE8-D77A-6E33-A32E7A6586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72447" t="49054" r="18426" b="41841"/>
                <a:stretch/>
              </p:blipFill>
              <p:spPr>
                <a:xfrm>
                  <a:off x="7317902" y="5275360"/>
                  <a:ext cx="160791" cy="120084"/>
                </a:xfrm>
                <a:prstGeom prst="rect">
                  <a:avLst/>
                </a:prstGeom>
              </p:spPr>
            </p:pic>
            <p:pic>
              <p:nvPicPr>
                <p:cNvPr id="100" name="Picture 99">
                  <a:extLst>
                    <a:ext uri="{FF2B5EF4-FFF2-40B4-BE49-F238E27FC236}">
                      <a16:creationId xmlns:a16="http://schemas.microsoft.com/office/drawing/2014/main" id="{16DF91A5-480C-B0C3-EDDD-ACF4D96E40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72447" t="49054" r="18426" b="41841"/>
                <a:stretch/>
              </p:blipFill>
              <p:spPr>
                <a:xfrm>
                  <a:off x="8243766" y="5270926"/>
                  <a:ext cx="160791" cy="120084"/>
                </a:xfrm>
                <a:prstGeom prst="rect">
                  <a:avLst/>
                </a:prstGeom>
              </p:spPr>
            </p:pic>
            <p:pic>
              <p:nvPicPr>
                <p:cNvPr id="101" name="Picture 100">
                  <a:extLst>
                    <a:ext uri="{FF2B5EF4-FFF2-40B4-BE49-F238E27FC236}">
                      <a16:creationId xmlns:a16="http://schemas.microsoft.com/office/drawing/2014/main" id="{CDD8471C-B68C-24EA-C301-9325F61B0B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72447" t="49054" r="18426" b="41841"/>
                <a:stretch/>
              </p:blipFill>
              <p:spPr>
                <a:xfrm>
                  <a:off x="8883036" y="6243842"/>
                  <a:ext cx="160791" cy="120084"/>
                </a:xfrm>
                <a:prstGeom prst="rect">
                  <a:avLst/>
                </a:prstGeom>
              </p:spPr>
            </p:pic>
            <p:pic>
              <p:nvPicPr>
                <p:cNvPr id="103" name="Picture 102">
                  <a:extLst>
                    <a:ext uri="{FF2B5EF4-FFF2-40B4-BE49-F238E27FC236}">
                      <a16:creationId xmlns:a16="http://schemas.microsoft.com/office/drawing/2014/main" id="{0B969FD1-E9C9-A2D9-7BDA-BC3AA66CCA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72447" t="58023" r="18426" b="31792"/>
                <a:stretch/>
              </p:blipFill>
              <p:spPr>
                <a:xfrm>
                  <a:off x="6490376" y="5262882"/>
                  <a:ext cx="160791" cy="134332"/>
                </a:xfrm>
                <a:prstGeom prst="rect">
                  <a:avLst/>
                </a:prstGeom>
              </p:spPr>
            </p:pic>
            <p:pic>
              <p:nvPicPr>
                <p:cNvPr id="104" name="Picture 103">
                  <a:extLst>
                    <a:ext uri="{FF2B5EF4-FFF2-40B4-BE49-F238E27FC236}">
                      <a16:creationId xmlns:a16="http://schemas.microsoft.com/office/drawing/2014/main" id="{7AEF7AA2-21E9-62C9-C73A-16458D459F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72447" t="58023" r="18426" b="31792"/>
                <a:stretch/>
              </p:blipFill>
              <p:spPr>
                <a:xfrm>
                  <a:off x="6928900" y="5255444"/>
                  <a:ext cx="160791" cy="134332"/>
                </a:xfrm>
                <a:prstGeom prst="rect">
                  <a:avLst/>
                </a:prstGeom>
              </p:spPr>
            </p:pic>
            <p:pic>
              <p:nvPicPr>
                <p:cNvPr id="105" name="Picture 104">
                  <a:extLst>
                    <a:ext uri="{FF2B5EF4-FFF2-40B4-BE49-F238E27FC236}">
                      <a16:creationId xmlns:a16="http://schemas.microsoft.com/office/drawing/2014/main" id="{ED7ED836-E72E-3D2B-B703-D8524C9AB7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72447" t="58023" r="18426" b="31792"/>
                <a:stretch/>
              </p:blipFill>
              <p:spPr>
                <a:xfrm>
                  <a:off x="7873423" y="5260911"/>
                  <a:ext cx="160791" cy="134332"/>
                </a:xfrm>
                <a:prstGeom prst="rect">
                  <a:avLst/>
                </a:prstGeom>
              </p:spPr>
            </p:pic>
            <p:pic>
              <p:nvPicPr>
                <p:cNvPr id="106" name="Picture 105">
                  <a:extLst>
                    <a:ext uri="{FF2B5EF4-FFF2-40B4-BE49-F238E27FC236}">
                      <a16:creationId xmlns:a16="http://schemas.microsoft.com/office/drawing/2014/main" id="{37322252-5B70-BE21-124F-065794E339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72447" t="58023" r="18426" b="31792"/>
                <a:stretch/>
              </p:blipFill>
              <p:spPr>
                <a:xfrm>
                  <a:off x="8885229" y="5262882"/>
                  <a:ext cx="160791" cy="134332"/>
                </a:xfrm>
                <a:prstGeom prst="rect">
                  <a:avLst/>
                </a:prstGeom>
              </p:spPr>
            </p:pic>
            <p:pic>
              <p:nvPicPr>
                <p:cNvPr id="107" name="Picture 106">
                  <a:extLst>
                    <a:ext uri="{FF2B5EF4-FFF2-40B4-BE49-F238E27FC236}">
                      <a16:creationId xmlns:a16="http://schemas.microsoft.com/office/drawing/2014/main" id="{7F60B3C4-B88D-CDCA-0A5D-994F28F4B7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72447" t="58023" r="18426" b="31792"/>
                <a:stretch/>
              </p:blipFill>
              <p:spPr>
                <a:xfrm>
                  <a:off x="9927037" y="5245429"/>
                  <a:ext cx="160791" cy="134332"/>
                </a:xfrm>
                <a:prstGeom prst="rect">
                  <a:avLst/>
                </a:prstGeom>
              </p:spPr>
            </p:pic>
            <p:pic>
              <p:nvPicPr>
                <p:cNvPr id="108" name="Picture 107">
                  <a:extLst>
                    <a:ext uri="{FF2B5EF4-FFF2-40B4-BE49-F238E27FC236}">
                      <a16:creationId xmlns:a16="http://schemas.microsoft.com/office/drawing/2014/main" id="{AB5B57CC-A428-532B-2A92-16006D9715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72447" t="58023" r="18426" b="31792"/>
                <a:stretch/>
              </p:blipFill>
              <p:spPr>
                <a:xfrm>
                  <a:off x="10942063" y="6164488"/>
                  <a:ext cx="160791" cy="134332"/>
                </a:xfrm>
                <a:prstGeom prst="rect">
                  <a:avLst/>
                </a:prstGeom>
              </p:spPr>
            </p:pic>
            <p:pic>
              <p:nvPicPr>
                <p:cNvPr id="109" name="Picture 108">
                  <a:extLst>
                    <a:ext uri="{FF2B5EF4-FFF2-40B4-BE49-F238E27FC236}">
                      <a16:creationId xmlns:a16="http://schemas.microsoft.com/office/drawing/2014/main" id="{5F9C0AD7-DFB8-CEB1-9E5A-09D3668BA2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72447" t="29822" r="18426" b="61073"/>
                <a:stretch/>
              </p:blipFill>
              <p:spPr>
                <a:xfrm>
                  <a:off x="5378171" y="5262294"/>
                  <a:ext cx="160791" cy="120084"/>
                </a:xfrm>
                <a:prstGeom prst="rect">
                  <a:avLst/>
                </a:prstGeom>
              </p:spPr>
            </p:pic>
            <p:pic>
              <p:nvPicPr>
                <p:cNvPr id="111" name="Picture 110">
                  <a:extLst>
                    <a:ext uri="{FF2B5EF4-FFF2-40B4-BE49-F238E27FC236}">
                      <a16:creationId xmlns:a16="http://schemas.microsoft.com/office/drawing/2014/main" id="{6AD89B64-FC23-96EB-5CE7-E63C41FD7C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72447" t="29822" r="18426" b="61073"/>
                <a:stretch/>
              </p:blipFill>
              <p:spPr>
                <a:xfrm>
                  <a:off x="6099693" y="5270760"/>
                  <a:ext cx="160791" cy="120084"/>
                </a:xfrm>
                <a:prstGeom prst="rect">
                  <a:avLst/>
                </a:prstGeom>
              </p:spPr>
            </p:pic>
            <p:pic>
              <p:nvPicPr>
                <p:cNvPr id="112" name="Picture 111">
                  <a:extLst>
                    <a:ext uri="{FF2B5EF4-FFF2-40B4-BE49-F238E27FC236}">
                      <a16:creationId xmlns:a16="http://schemas.microsoft.com/office/drawing/2014/main" id="{3C3541FD-67D3-B4B9-E576-7735DED92F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72447" t="29822" r="18426" b="61073"/>
                <a:stretch/>
              </p:blipFill>
              <p:spPr>
                <a:xfrm>
                  <a:off x="4918770" y="6043504"/>
                  <a:ext cx="160791" cy="120084"/>
                </a:xfrm>
                <a:prstGeom prst="rect">
                  <a:avLst/>
                </a:prstGeom>
              </p:spPr>
            </p:pic>
            <p:pic>
              <p:nvPicPr>
                <p:cNvPr id="113" name="Picture 112">
                  <a:extLst>
                    <a:ext uri="{FF2B5EF4-FFF2-40B4-BE49-F238E27FC236}">
                      <a16:creationId xmlns:a16="http://schemas.microsoft.com/office/drawing/2014/main" id="{8A7BC26E-B693-4DFF-3E97-16FC26F38B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72447" t="29822" r="18426" b="61073"/>
                <a:stretch/>
              </p:blipFill>
              <p:spPr>
                <a:xfrm>
                  <a:off x="7222407" y="6483018"/>
                  <a:ext cx="160791" cy="120084"/>
                </a:xfrm>
                <a:prstGeom prst="rect">
                  <a:avLst/>
                </a:prstGeom>
              </p:spPr>
            </p:pic>
            <p:pic>
              <p:nvPicPr>
                <p:cNvPr id="114" name="Picture 113">
                  <a:extLst>
                    <a:ext uri="{FF2B5EF4-FFF2-40B4-BE49-F238E27FC236}">
                      <a16:creationId xmlns:a16="http://schemas.microsoft.com/office/drawing/2014/main" id="{3A13F12A-AFAC-A2F5-D433-8DEC8201F6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72447" t="29822" r="18426" b="61073"/>
                <a:stretch/>
              </p:blipFill>
              <p:spPr>
                <a:xfrm>
                  <a:off x="9060575" y="6247252"/>
                  <a:ext cx="160791" cy="120084"/>
                </a:xfrm>
                <a:prstGeom prst="rect">
                  <a:avLst/>
                </a:prstGeom>
              </p:spPr>
            </p:pic>
            <p:pic>
              <p:nvPicPr>
                <p:cNvPr id="115" name="Picture 114">
                  <a:extLst>
                    <a:ext uri="{FF2B5EF4-FFF2-40B4-BE49-F238E27FC236}">
                      <a16:creationId xmlns:a16="http://schemas.microsoft.com/office/drawing/2014/main" id="{231AC42E-C447-A652-9B58-05F0E14AFC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72447" t="29822" r="18426" b="61073"/>
                <a:stretch/>
              </p:blipFill>
              <p:spPr>
                <a:xfrm>
                  <a:off x="11119083" y="6179567"/>
                  <a:ext cx="160791" cy="120084"/>
                </a:xfrm>
                <a:prstGeom prst="rect">
                  <a:avLst/>
                </a:prstGeom>
              </p:spPr>
            </p:pic>
            <p:pic>
              <p:nvPicPr>
                <p:cNvPr id="116" name="Picture 115">
                  <a:extLst>
                    <a:ext uri="{FF2B5EF4-FFF2-40B4-BE49-F238E27FC236}">
                      <a16:creationId xmlns:a16="http://schemas.microsoft.com/office/drawing/2014/main" id="{46117440-D89F-A65F-AA30-AE40BBF197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72447" t="29822" r="18426" b="61073"/>
                <a:stretch/>
              </p:blipFill>
              <p:spPr>
                <a:xfrm>
                  <a:off x="7112317" y="5272897"/>
                  <a:ext cx="160791" cy="120084"/>
                </a:xfrm>
                <a:prstGeom prst="rect">
                  <a:avLst/>
                </a:prstGeom>
              </p:spPr>
            </p:pic>
            <p:pic>
              <p:nvPicPr>
                <p:cNvPr id="117" name="Picture 116">
                  <a:extLst>
                    <a:ext uri="{FF2B5EF4-FFF2-40B4-BE49-F238E27FC236}">
                      <a16:creationId xmlns:a16="http://schemas.microsoft.com/office/drawing/2014/main" id="{0101D7D9-D7C0-45EE-436C-401BA8E710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72447" t="29822" r="18426" b="61073"/>
                <a:stretch/>
              </p:blipFill>
              <p:spPr>
                <a:xfrm>
                  <a:off x="8047698" y="5271749"/>
                  <a:ext cx="160791" cy="120084"/>
                </a:xfrm>
                <a:prstGeom prst="rect">
                  <a:avLst/>
                </a:prstGeom>
              </p:spPr>
            </p:pic>
            <p:pic>
              <p:nvPicPr>
                <p:cNvPr id="118" name="Picture 117">
                  <a:extLst>
                    <a:ext uri="{FF2B5EF4-FFF2-40B4-BE49-F238E27FC236}">
                      <a16:creationId xmlns:a16="http://schemas.microsoft.com/office/drawing/2014/main" id="{FA126F20-CC3C-39DD-BAE4-DFF9DA4859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72447" t="29822" r="18426" b="61073"/>
                <a:stretch/>
              </p:blipFill>
              <p:spPr>
                <a:xfrm>
                  <a:off x="10128165" y="5259049"/>
                  <a:ext cx="160791" cy="120084"/>
                </a:xfrm>
                <a:prstGeom prst="rect">
                  <a:avLst/>
                </a:prstGeom>
              </p:spPr>
            </p:pic>
            <p:pic>
              <p:nvPicPr>
                <p:cNvPr id="119" name="Picture 118">
                  <a:extLst>
                    <a:ext uri="{FF2B5EF4-FFF2-40B4-BE49-F238E27FC236}">
                      <a16:creationId xmlns:a16="http://schemas.microsoft.com/office/drawing/2014/main" id="{892438FC-4356-724A-7689-D75DD24700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72447" t="29822" r="18426" b="61073"/>
                <a:stretch/>
              </p:blipFill>
              <p:spPr>
                <a:xfrm>
                  <a:off x="9071279" y="5275159"/>
                  <a:ext cx="160791" cy="120084"/>
                </a:xfrm>
                <a:prstGeom prst="rect">
                  <a:avLst/>
                </a:prstGeom>
              </p:spPr>
            </p:pic>
          </p:grp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B072D00D-C533-3F5A-3EEF-A9D782D83437}"/>
                  </a:ext>
                </a:extLst>
              </p:cNvPr>
              <p:cNvSpPr/>
              <p:nvPr/>
            </p:nvSpPr>
            <p:spPr>
              <a:xfrm>
                <a:off x="6037845" y="3239892"/>
                <a:ext cx="1387998" cy="189108"/>
              </a:xfrm>
              <a:prstGeom prst="round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DD3118F-7F07-3A93-FAD0-A9CE92735EE2}"/>
                </a:ext>
              </a:extLst>
            </p:cNvPr>
            <p:cNvSpPr/>
            <p:nvPr/>
          </p:nvSpPr>
          <p:spPr>
            <a:xfrm>
              <a:off x="6249337" y="2233475"/>
              <a:ext cx="730355" cy="9447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1FC379-2CE4-DCC2-0609-A1D2EFEA39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b="1" dirty="0"/>
                  <a:t> Case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1FC379-2CE4-DCC2-0609-A1D2EFEA39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4D8E4BE3-00E5-3667-3E2C-4B0FBA423EAD}"/>
              </a:ext>
            </a:extLst>
          </p:cNvPr>
          <p:cNvGrpSpPr/>
          <p:nvPr/>
        </p:nvGrpSpPr>
        <p:grpSpPr>
          <a:xfrm>
            <a:off x="2787598" y="1398263"/>
            <a:ext cx="7842834" cy="1002390"/>
            <a:chOff x="4209467" y="2360538"/>
            <a:chExt cx="7842834" cy="1002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D5290DE-29CF-8A8C-0443-A405C1B3C73B}"/>
                    </a:ext>
                  </a:extLst>
                </p:cNvPr>
                <p:cNvSpPr txBox="1"/>
                <p:nvPr/>
              </p:nvSpPr>
              <p:spPr>
                <a:xfrm>
                  <a:off x="4209467" y="2360538"/>
                  <a:ext cx="7842834" cy="1002390"/>
                </a:xfrm>
                <a:prstGeom prst="rect">
                  <a:avLst/>
                </a:prstGeom>
                <a:solidFill>
                  <a:srgbClr val="FBE5D6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b="1" dirty="0"/>
                    <a:t>Compute: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9"/>
                                </m:rP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𝑵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=ℓ−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eqArr>
                        </m:sub>
                        <m:sup/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𝜶</m:t>
                          </m:r>
                          <m:d>
                            <m:d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</m:d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</m:d>
                        </m:e>
                      </m:nary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𝐩𝐨𝐥𝐲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)⋅</m:t>
                              </m:r>
                              <m:sSup>
                                <m:sSup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</m:sSup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D5290DE-29CF-8A8C-0443-A405C1B3C7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9467" y="2360538"/>
                  <a:ext cx="7842834" cy="1002390"/>
                </a:xfrm>
                <a:prstGeom prst="rect">
                  <a:avLst/>
                </a:prstGeom>
                <a:blipFill>
                  <a:blip r:embed="rId6"/>
                  <a:stretch>
                    <a:fillRect l="-233" t="-2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C1DE17F-4AAC-B641-E3E4-F811AC4C1B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2447" t="58023" r="18426" b="31792"/>
            <a:stretch/>
          </p:blipFill>
          <p:spPr>
            <a:xfrm>
              <a:off x="5439837" y="3045656"/>
              <a:ext cx="182032" cy="15207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8ED3EA6-475C-661F-1B40-ECF88935E9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2447" t="49054" r="18426" b="41841"/>
            <a:stretch/>
          </p:blipFill>
          <p:spPr>
            <a:xfrm>
              <a:off x="5439836" y="2910772"/>
              <a:ext cx="182032" cy="13594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3C8DAD9-6A38-2451-6AEF-10DA1B3E0C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2447" t="39552" r="18426" b="51343"/>
            <a:stretch/>
          </p:blipFill>
          <p:spPr>
            <a:xfrm>
              <a:off x="5439836" y="2774823"/>
              <a:ext cx="182032" cy="13594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437554F-33D4-1A5D-A1BC-36C0CBF21E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2447" t="29822" r="18426" b="61073"/>
            <a:stretch/>
          </p:blipFill>
          <p:spPr>
            <a:xfrm>
              <a:off x="5166789" y="3197734"/>
              <a:ext cx="182032" cy="135948"/>
            </a:xfrm>
            <a:prstGeom prst="rect">
              <a:avLst/>
            </a:prstGeom>
          </p:spPr>
        </p:pic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4768ABFA-4376-E88C-D3EA-623B6620D62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30165"/>
          <a:stretch/>
        </p:blipFill>
        <p:spPr>
          <a:xfrm>
            <a:off x="478551" y="1765244"/>
            <a:ext cx="1632655" cy="15087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F72929-2C87-C4BC-ED4F-DD2DB317B09F}"/>
              </a:ext>
            </a:extLst>
          </p:cNvPr>
          <p:cNvSpPr txBox="1"/>
          <p:nvPr/>
        </p:nvSpPr>
        <p:spPr>
          <a:xfrm>
            <a:off x="447287" y="3237849"/>
            <a:ext cx="1949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Relaxed partition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ECF74A4D-BACD-70CA-E360-EFF16FF04BBC}"/>
                  </a:ext>
                </a:extLst>
              </p:cNvPr>
              <p:cNvSpPr/>
              <p:nvPr/>
            </p:nvSpPr>
            <p:spPr>
              <a:xfrm>
                <a:off x="2992029" y="5936739"/>
                <a:ext cx="4874830" cy="490777"/>
              </a:xfrm>
              <a:prstGeom prst="round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ℓ/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dirty="0"/>
                  <a:t>, then this is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𝐩𝐨𝐥𝐲</m:t>
                            </m:r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ECF74A4D-BACD-70CA-E360-EFF16FF04B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029" y="5936739"/>
                <a:ext cx="4874830" cy="490777"/>
              </a:xfrm>
              <a:prstGeom prst="roundRect">
                <a:avLst/>
              </a:prstGeom>
              <a:blipFill>
                <a:blip r:embed="rId8"/>
                <a:stretch>
                  <a:fillRect l="-250" b="-1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0D56913-3D42-BB7A-AFC7-D5E34BD5FCFA}"/>
                  </a:ext>
                </a:extLst>
              </p:cNvPr>
              <p:cNvSpPr txBox="1"/>
              <p:nvPr/>
            </p:nvSpPr>
            <p:spPr>
              <a:xfrm>
                <a:off x="5340156" y="5232127"/>
                <a:ext cx="851339" cy="2769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Norm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0D56913-3D42-BB7A-AFC7-D5E34BD5F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156" y="5232127"/>
                <a:ext cx="851339" cy="276999"/>
              </a:xfrm>
              <a:prstGeom prst="rect">
                <a:avLst/>
              </a:prstGeom>
              <a:blipFill>
                <a:blip r:embed="rId9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109DACD-11AC-C211-2954-C59265E06DFA}"/>
                  </a:ext>
                </a:extLst>
              </p:cNvPr>
              <p:cNvSpPr txBox="1"/>
              <p:nvPr/>
            </p:nvSpPr>
            <p:spPr>
              <a:xfrm>
                <a:off x="2355466" y="5234380"/>
                <a:ext cx="2051360" cy="304314"/>
              </a:xfrm>
              <a:prstGeom prst="rect">
                <a:avLst/>
              </a:prstGeom>
              <a:solidFill>
                <a:srgbClr val="F8E71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Norm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sz="12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𝐩𝐨𝐥𝐲</m:t>
                    </m:r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p>
                        </m:sSup>
                      </m:e>
                    </m:d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d>
                          <m:d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109DACD-11AC-C211-2954-C59265E06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466" y="5234380"/>
                <a:ext cx="2051360" cy="304314"/>
              </a:xfrm>
              <a:prstGeom prst="rect">
                <a:avLst/>
              </a:prstGeom>
              <a:blipFill>
                <a:blip r:embed="rId1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4B8D208-1A64-3CDC-9198-824A2B988BD6}"/>
                  </a:ext>
                </a:extLst>
              </p:cNvPr>
              <p:cNvSpPr txBox="1"/>
              <p:nvPr/>
            </p:nvSpPr>
            <p:spPr>
              <a:xfrm>
                <a:off x="6911635" y="5212606"/>
                <a:ext cx="1567299" cy="304314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/>
                  <a:t>Norm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sz="12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𝐩𝐨𝐥𝐲</m:t>
                    </m:r>
                    <m:d>
                      <m:dPr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p>
                        </m:sSup>
                      </m:e>
                    </m:d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4B8D208-1A64-3CDC-9198-824A2B988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635" y="5212606"/>
                <a:ext cx="1567299" cy="304314"/>
              </a:xfrm>
              <a:prstGeom prst="rect">
                <a:avLst/>
              </a:prstGeom>
              <a:blipFill>
                <a:blip r:embed="rId11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80FEF6-8332-E8D7-6F53-52837C5CC205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6406898" y="1829109"/>
            <a:ext cx="68447" cy="91390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1D194C-25F7-BC20-C1F3-7B6F86278151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381146" y="3818914"/>
            <a:ext cx="1368073" cy="1415466"/>
          </a:xfrm>
          <a:prstGeom prst="straightConnector1">
            <a:avLst/>
          </a:prstGeom>
          <a:ln w="38100">
            <a:solidFill>
              <a:srgbClr val="F8E7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375CCC-2251-3B36-E9A4-D32D8E6394A5}"/>
              </a:ext>
            </a:extLst>
          </p:cNvPr>
          <p:cNvCxnSpPr>
            <a:cxnSpLocks/>
          </p:cNvCxnSpPr>
          <p:nvPr/>
        </p:nvCxnSpPr>
        <p:spPr>
          <a:xfrm>
            <a:off x="3258154" y="3379857"/>
            <a:ext cx="1997309" cy="1949910"/>
          </a:xfrm>
          <a:prstGeom prst="straightConnector1">
            <a:avLst/>
          </a:prstGeom>
          <a:ln w="38100"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5CC43A-743C-1BEB-73EE-59F6319249DA}"/>
              </a:ext>
            </a:extLst>
          </p:cNvPr>
          <p:cNvCxnSpPr>
            <a:cxnSpLocks/>
          </p:cNvCxnSpPr>
          <p:nvPr/>
        </p:nvCxnSpPr>
        <p:spPr>
          <a:xfrm flipH="1">
            <a:off x="6062998" y="3994525"/>
            <a:ext cx="610506" cy="1237602"/>
          </a:xfrm>
          <a:prstGeom prst="straightConnector1">
            <a:avLst/>
          </a:prstGeom>
          <a:ln w="38100"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9D41A52-243B-41BB-EE14-AFEB3D7A9BAD}"/>
              </a:ext>
            </a:extLst>
          </p:cNvPr>
          <p:cNvCxnSpPr>
            <a:cxnSpLocks/>
          </p:cNvCxnSpPr>
          <p:nvPr/>
        </p:nvCxnSpPr>
        <p:spPr>
          <a:xfrm flipH="1">
            <a:off x="6114659" y="3964365"/>
            <a:ext cx="2172810" cy="1244551"/>
          </a:xfrm>
          <a:prstGeom prst="straightConnector1">
            <a:avLst/>
          </a:prstGeom>
          <a:ln w="38100"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A38DF3-B4C2-FE3C-4062-D4FC1029E987}"/>
              </a:ext>
            </a:extLst>
          </p:cNvPr>
          <p:cNvCxnSpPr>
            <a:cxnSpLocks/>
          </p:cNvCxnSpPr>
          <p:nvPr/>
        </p:nvCxnSpPr>
        <p:spPr>
          <a:xfrm flipH="1">
            <a:off x="6223789" y="3680194"/>
            <a:ext cx="3573476" cy="1528722"/>
          </a:xfrm>
          <a:prstGeom prst="straightConnector1">
            <a:avLst/>
          </a:prstGeom>
          <a:ln w="38100"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805EBC-6977-F01F-BE19-2DB7B656AE98}"/>
              </a:ext>
            </a:extLst>
          </p:cNvPr>
          <p:cNvCxnSpPr>
            <a:cxnSpLocks/>
          </p:cNvCxnSpPr>
          <p:nvPr/>
        </p:nvCxnSpPr>
        <p:spPr>
          <a:xfrm flipH="1">
            <a:off x="7391110" y="3936897"/>
            <a:ext cx="22371" cy="127201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36572AD-B673-39C1-7E0B-E9DB0F51104D}"/>
              </a:ext>
            </a:extLst>
          </p:cNvPr>
          <p:cNvCxnSpPr>
            <a:cxnSpLocks/>
          </p:cNvCxnSpPr>
          <p:nvPr/>
        </p:nvCxnSpPr>
        <p:spPr>
          <a:xfrm flipH="1">
            <a:off x="5665083" y="4174567"/>
            <a:ext cx="59113" cy="1042480"/>
          </a:xfrm>
          <a:prstGeom prst="straightConnector1">
            <a:avLst/>
          </a:prstGeom>
          <a:ln w="38100">
            <a:solidFill>
              <a:srgbClr val="D9D9D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0EB5679-E429-5AED-6BC4-3F498B7A44E5}"/>
              </a:ext>
            </a:extLst>
          </p:cNvPr>
          <p:cNvCxnSpPr>
            <a:cxnSpLocks/>
          </p:cNvCxnSpPr>
          <p:nvPr/>
        </p:nvCxnSpPr>
        <p:spPr>
          <a:xfrm>
            <a:off x="4108983" y="3711644"/>
            <a:ext cx="2949913" cy="144032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D24370B-07E7-1F35-A7E3-80684F05A3BC}"/>
              </a:ext>
            </a:extLst>
          </p:cNvPr>
          <p:cNvCxnSpPr>
            <a:cxnSpLocks/>
          </p:cNvCxnSpPr>
          <p:nvPr/>
        </p:nvCxnSpPr>
        <p:spPr>
          <a:xfrm flipH="1">
            <a:off x="7996075" y="3737358"/>
            <a:ext cx="1143983" cy="143577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ight Brace 88">
            <a:extLst>
              <a:ext uri="{FF2B5EF4-FFF2-40B4-BE49-F238E27FC236}">
                <a16:creationId xmlns:a16="http://schemas.microsoft.com/office/drawing/2014/main" id="{FCF3B736-EE59-5D99-F0B7-029D9EFCBD47}"/>
              </a:ext>
            </a:extLst>
          </p:cNvPr>
          <p:cNvSpPr/>
          <p:nvPr/>
        </p:nvSpPr>
        <p:spPr>
          <a:xfrm rot="5400000">
            <a:off x="5240790" y="2658112"/>
            <a:ext cx="352820" cy="6123468"/>
          </a:xfrm>
          <a:prstGeom prst="rightBrace">
            <a:avLst>
              <a:gd name="adj1" fmla="val 51528"/>
              <a:gd name="adj2" fmla="val 50000"/>
            </a:avLst>
          </a:prstGeom>
          <a:ln w="38100">
            <a:solidFill>
              <a:srgbClr val="843C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Speech Bubble: Rectangle with Corners Rounded 89">
                <a:extLst>
                  <a:ext uri="{FF2B5EF4-FFF2-40B4-BE49-F238E27FC236}">
                    <a16:creationId xmlns:a16="http://schemas.microsoft.com/office/drawing/2014/main" id="{F502C75F-D917-672C-93EF-662AC59DB10D}"/>
                  </a:ext>
                </a:extLst>
              </p:cNvPr>
              <p:cNvSpPr/>
              <p:nvPr/>
            </p:nvSpPr>
            <p:spPr>
              <a:xfrm>
                <a:off x="8642028" y="4864601"/>
                <a:ext cx="3354111" cy="1710489"/>
              </a:xfrm>
              <a:prstGeom prst="wedgeRoundRectCallout">
                <a:avLst>
                  <a:gd name="adj1" fmla="val -71233"/>
                  <a:gd name="adj2" fmla="val 29254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dirty="0"/>
                  <a:t>Similarly handle the other cases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≤2ℓ/3</m:t>
                    </m:r>
                  </m:oMath>
                </a14:m>
                <a:endParaRPr lang="en-US" sz="11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≤2ℓ/3</m:t>
                    </m:r>
                  </m:oMath>
                </a14:m>
                <a:endParaRPr lang="en-US" sz="1100" dirty="0"/>
              </a:p>
              <a:p>
                <a:r>
                  <a:rPr lang="en-US" sz="1600" dirty="0"/>
                  <a:t>Use inclusion-exclusion to get the correct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d>
                      <m:d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100" dirty="0"/>
                  <a:t> many possible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d>
                      <m:dPr>
                        <m:ctrlPr>
                          <a:rPr lang="en-US" sz="11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100" dirty="0"/>
                  <a:t> blowup from the inversion</a:t>
                </a:r>
              </a:p>
            </p:txBody>
          </p:sp>
        </mc:Choice>
        <mc:Fallback xmlns="">
          <p:sp>
            <p:nvSpPr>
              <p:cNvPr id="90" name="Speech Bubble: Rectangle with Corners Rounded 89">
                <a:extLst>
                  <a:ext uri="{FF2B5EF4-FFF2-40B4-BE49-F238E27FC236}">
                    <a16:creationId xmlns:a16="http://schemas.microsoft.com/office/drawing/2014/main" id="{F502C75F-D917-672C-93EF-662AC59DB1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2028" y="4864601"/>
                <a:ext cx="3354111" cy="1710489"/>
              </a:xfrm>
              <a:prstGeom prst="wedgeRoundRectCallout">
                <a:avLst>
                  <a:gd name="adj1" fmla="val -71233"/>
                  <a:gd name="adj2" fmla="val 29254"/>
                  <a:gd name="adj3" fmla="val 16667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1" name="Picture 90">
            <a:extLst>
              <a:ext uri="{FF2B5EF4-FFF2-40B4-BE49-F238E27FC236}">
                <a16:creationId xmlns:a16="http://schemas.microsoft.com/office/drawing/2014/main" id="{69C43629-813B-92B4-64BB-752B868AC90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0192" t="17059" r="20505" b="30623"/>
          <a:stretch/>
        </p:blipFill>
        <p:spPr>
          <a:xfrm rot="16200000">
            <a:off x="10581779" y="5853685"/>
            <a:ext cx="127000" cy="646497"/>
          </a:xfrm>
          <a:prstGeom prst="rect">
            <a:avLst/>
          </a:prstGeom>
        </p:spPr>
      </p:pic>
      <p:sp>
        <p:nvSpPr>
          <p:cNvPr id="122" name="Oval 121">
            <a:extLst>
              <a:ext uri="{FF2B5EF4-FFF2-40B4-BE49-F238E27FC236}">
                <a16:creationId xmlns:a16="http://schemas.microsoft.com/office/drawing/2014/main" id="{5D6DBC40-401B-7F4C-D1AD-E335D9C5A49C}"/>
              </a:ext>
            </a:extLst>
          </p:cNvPr>
          <p:cNvSpPr/>
          <p:nvPr/>
        </p:nvSpPr>
        <p:spPr>
          <a:xfrm rot="20681462">
            <a:off x="3581570" y="1468308"/>
            <a:ext cx="2642111" cy="910226"/>
          </a:xfrm>
          <a:prstGeom prst="ellipse">
            <a:avLst/>
          </a:prstGeom>
          <a:noFill/>
          <a:ln w="28575">
            <a:solidFill>
              <a:srgbClr val="F8E71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97B51178-15E3-2B47-F7FF-E243E4049B3E}"/>
              </a:ext>
            </a:extLst>
          </p:cNvPr>
          <p:cNvSpPr/>
          <p:nvPr/>
        </p:nvSpPr>
        <p:spPr>
          <a:xfrm>
            <a:off x="7357645" y="1349606"/>
            <a:ext cx="778494" cy="537164"/>
          </a:xfrm>
          <a:prstGeom prst="ellipse">
            <a:avLst/>
          </a:prstGeom>
          <a:noFill/>
          <a:ln w="28575">
            <a:solidFill>
              <a:srgbClr val="F5A6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3178A86A-8D3E-9340-0E58-241F00F6A122}"/>
              </a:ext>
            </a:extLst>
          </p:cNvPr>
          <p:cNvSpPr/>
          <p:nvPr/>
        </p:nvSpPr>
        <p:spPr>
          <a:xfrm>
            <a:off x="6579151" y="1319570"/>
            <a:ext cx="778494" cy="537164"/>
          </a:xfrm>
          <a:prstGeom prst="ellipse">
            <a:avLst/>
          </a:prstGeom>
          <a:noFill/>
          <a:ln w="28575">
            <a:solidFill>
              <a:srgbClr val="F5A6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5D2C2901-BD0B-E757-B942-059FFD0B9AF4}"/>
              </a:ext>
            </a:extLst>
          </p:cNvPr>
          <p:cNvSpPr/>
          <p:nvPr/>
        </p:nvSpPr>
        <p:spPr>
          <a:xfrm rot="20681462">
            <a:off x="3730199" y="1686395"/>
            <a:ext cx="1026017" cy="910226"/>
          </a:xfrm>
          <a:prstGeom prst="ellipse">
            <a:avLst/>
          </a:prstGeom>
          <a:noFill/>
          <a:ln w="28575">
            <a:solidFill>
              <a:srgbClr val="B0DF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8226411-3EA7-8298-374D-40F1EC5A1691}"/>
              </a:ext>
            </a:extLst>
          </p:cNvPr>
          <p:cNvSpPr/>
          <p:nvPr/>
        </p:nvSpPr>
        <p:spPr>
          <a:xfrm>
            <a:off x="653522" y="1974829"/>
            <a:ext cx="906476" cy="796178"/>
          </a:xfrm>
          <a:custGeom>
            <a:avLst/>
            <a:gdLst>
              <a:gd name="connsiteX0" fmla="*/ 695915 w 906476"/>
              <a:gd name="connsiteY0" fmla="*/ 75987 h 796178"/>
              <a:gd name="connsiteX1" fmla="*/ 614995 w 906476"/>
              <a:gd name="connsiteY1" fmla="*/ 67895 h 796178"/>
              <a:gd name="connsiteX2" fmla="*/ 534074 w 906476"/>
              <a:gd name="connsiteY2" fmla="*/ 27435 h 796178"/>
              <a:gd name="connsiteX3" fmla="*/ 404602 w 906476"/>
              <a:gd name="connsiteY3" fmla="*/ 19343 h 796178"/>
              <a:gd name="connsiteX4" fmla="*/ 380326 w 906476"/>
              <a:gd name="connsiteY4" fmla="*/ 11251 h 796178"/>
              <a:gd name="connsiteX5" fmla="*/ 153749 w 906476"/>
              <a:gd name="connsiteY5" fmla="*/ 27435 h 796178"/>
              <a:gd name="connsiteX6" fmla="*/ 129472 w 906476"/>
              <a:gd name="connsiteY6" fmla="*/ 51711 h 796178"/>
              <a:gd name="connsiteX7" fmla="*/ 97104 w 906476"/>
              <a:gd name="connsiteY7" fmla="*/ 67895 h 796178"/>
              <a:gd name="connsiteX8" fmla="*/ 32368 w 906476"/>
              <a:gd name="connsiteY8" fmla="*/ 156907 h 796178"/>
              <a:gd name="connsiteX9" fmla="*/ 0 w 906476"/>
              <a:gd name="connsiteY9" fmla="*/ 237828 h 796178"/>
              <a:gd name="connsiteX10" fmla="*/ 8092 w 906476"/>
              <a:gd name="connsiteY10" fmla="*/ 464405 h 796178"/>
              <a:gd name="connsiteX11" fmla="*/ 32368 w 906476"/>
              <a:gd name="connsiteY11" fmla="*/ 561509 h 796178"/>
              <a:gd name="connsiteX12" fmla="*/ 105196 w 906476"/>
              <a:gd name="connsiteY12" fmla="*/ 658614 h 796178"/>
              <a:gd name="connsiteX13" fmla="*/ 121380 w 906476"/>
              <a:gd name="connsiteY13" fmla="*/ 690982 h 796178"/>
              <a:gd name="connsiteX14" fmla="*/ 145657 w 906476"/>
              <a:gd name="connsiteY14" fmla="*/ 747626 h 796178"/>
              <a:gd name="connsiteX15" fmla="*/ 169933 w 906476"/>
              <a:gd name="connsiteY15" fmla="*/ 771902 h 796178"/>
              <a:gd name="connsiteX16" fmla="*/ 194209 w 906476"/>
              <a:gd name="connsiteY16" fmla="*/ 788086 h 796178"/>
              <a:gd name="connsiteX17" fmla="*/ 250853 w 906476"/>
              <a:gd name="connsiteY17" fmla="*/ 796178 h 796178"/>
              <a:gd name="connsiteX18" fmla="*/ 323681 w 906476"/>
              <a:gd name="connsiteY18" fmla="*/ 763810 h 796178"/>
              <a:gd name="connsiteX19" fmla="*/ 347957 w 906476"/>
              <a:gd name="connsiteY19" fmla="*/ 715258 h 796178"/>
              <a:gd name="connsiteX20" fmla="*/ 364141 w 906476"/>
              <a:gd name="connsiteY20" fmla="*/ 690982 h 796178"/>
              <a:gd name="connsiteX21" fmla="*/ 404602 w 906476"/>
              <a:gd name="connsiteY21" fmla="*/ 650522 h 796178"/>
              <a:gd name="connsiteX22" fmla="*/ 453154 w 906476"/>
              <a:gd name="connsiteY22" fmla="*/ 569601 h 796178"/>
              <a:gd name="connsiteX23" fmla="*/ 509798 w 906476"/>
              <a:gd name="connsiteY23" fmla="*/ 504865 h 796178"/>
              <a:gd name="connsiteX24" fmla="*/ 542166 w 906476"/>
              <a:gd name="connsiteY24" fmla="*/ 593877 h 796178"/>
              <a:gd name="connsiteX25" fmla="*/ 558350 w 906476"/>
              <a:gd name="connsiteY25" fmla="*/ 626245 h 796178"/>
              <a:gd name="connsiteX26" fmla="*/ 566442 w 906476"/>
              <a:gd name="connsiteY26" fmla="*/ 658614 h 796178"/>
              <a:gd name="connsiteX27" fmla="*/ 639271 w 906476"/>
              <a:gd name="connsiteY27" fmla="*/ 723350 h 796178"/>
              <a:gd name="connsiteX28" fmla="*/ 679731 w 906476"/>
              <a:gd name="connsiteY28" fmla="*/ 731442 h 796178"/>
              <a:gd name="connsiteX29" fmla="*/ 833480 w 906476"/>
              <a:gd name="connsiteY29" fmla="*/ 699074 h 796178"/>
              <a:gd name="connsiteX30" fmla="*/ 857756 w 906476"/>
              <a:gd name="connsiteY30" fmla="*/ 666706 h 796178"/>
              <a:gd name="connsiteX31" fmla="*/ 882032 w 906476"/>
              <a:gd name="connsiteY31" fmla="*/ 650522 h 796178"/>
              <a:gd name="connsiteX32" fmla="*/ 906308 w 906476"/>
              <a:gd name="connsiteY32" fmla="*/ 593877 h 796178"/>
              <a:gd name="connsiteX33" fmla="*/ 898216 w 906476"/>
              <a:gd name="connsiteY33" fmla="*/ 480589 h 796178"/>
              <a:gd name="connsiteX34" fmla="*/ 865848 w 906476"/>
              <a:gd name="connsiteY34" fmla="*/ 448221 h 796178"/>
              <a:gd name="connsiteX35" fmla="*/ 760651 w 906476"/>
              <a:gd name="connsiteY35" fmla="*/ 399668 h 796178"/>
              <a:gd name="connsiteX36" fmla="*/ 598811 w 906476"/>
              <a:gd name="connsiteY36" fmla="*/ 391576 h 796178"/>
              <a:gd name="connsiteX37" fmla="*/ 598811 w 906476"/>
              <a:gd name="connsiteY37" fmla="*/ 229736 h 796178"/>
              <a:gd name="connsiteX38" fmla="*/ 623087 w 906476"/>
              <a:gd name="connsiteY38" fmla="*/ 213552 h 796178"/>
              <a:gd name="connsiteX39" fmla="*/ 671639 w 906476"/>
              <a:gd name="connsiteY39" fmla="*/ 197368 h 796178"/>
              <a:gd name="connsiteX40" fmla="*/ 712099 w 906476"/>
              <a:gd name="connsiteY40" fmla="*/ 173091 h 796178"/>
              <a:gd name="connsiteX41" fmla="*/ 736375 w 906476"/>
              <a:gd name="connsiteY41" fmla="*/ 148815 h 796178"/>
              <a:gd name="connsiteX42" fmla="*/ 752559 w 906476"/>
              <a:gd name="connsiteY42" fmla="*/ 108355 h 796178"/>
              <a:gd name="connsiteX43" fmla="*/ 695915 w 906476"/>
              <a:gd name="connsiteY43" fmla="*/ 51711 h 796178"/>
              <a:gd name="connsiteX44" fmla="*/ 679731 w 906476"/>
              <a:gd name="connsiteY44" fmla="*/ 27435 h 796178"/>
              <a:gd name="connsiteX45" fmla="*/ 655455 w 906476"/>
              <a:gd name="connsiteY45" fmla="*/ 19343 h 796178"/>
              <a:gd name="connsiteX46" fmla="*/ 485522 w 906476"/>
              <a:gd name="connsiteY46" fmla="*/ 3159 h 796178"/>
              <a:gd name="connsiteX47" fmla="*/ 372234 w 906476"/>
              <a:gd name="connsiteY47" fmla="*/ 19343 h 796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906476" h="796178">
                <a:moveTo>
                  <a:pt x="695915" y="75987"/>
                </a:moveTo>
                <a:cubicBezTo>
                  <a:pt x="668942" y="73290"/>
                  <a:pt x="640960" y="75684"/>
                  <a:pt x="614995" y="67895"/>
                </a:cubicBezTo>
                <a:cubicBezTo>
                  <a:pt x="586109" y="59229"/>
                  <a:pt x="564173" y="29316"/>
                  <a:pt x="534074" y="27435"/>
                </a:cubicBezTo>
                <a:lnTo>
                  <a:pt x="404602" y="19343"/>
                </a:lnTo>
                <a:cubicBezTo>
                  <a:pt x="396510" y="16646"/>
                  <a:pt x="388528" y="13594"/>
                  <a:pt x="380326" y="11251"/>
                </a:cubicBezTo>
                <a:cubicBezTo>
                  <a:pt x="292984" y="-13703"/>
                  <a:pt x="310193" y="7879"/>
                  <a:pt x="153749" y="27435"/>
                </a:cubicBezTo>
                <a:cubicBezTo>
                  <a:pt x="145657" y="35527"/>
                  <a:pt x="138784" y="45059"/>
                  <a:pt x="129472" y="51711"/>
                </a:cubicBezTo>
                <a:cubicBezTo>
                  <a:pt x="119656" y="58722"/>
                  <a:pt x="105286" y="59031"/>
                  <a:pt x="97104" y="67895"/>
                </a:cubicBezTo>
                <a:cubicBezTo>
                  <a:pt x="72219" y="94853"/>
                  <a:pt x="45993" y="122843"/>
                  <a:pt x="32368" y="156907"/>
                </a:cubicBezTo>
                <a:lnTo>
                  <a:pt x="0" y="237828"/>
                </a:lnTo>
                <a:cubicBezTo>
                  <a:pt x="2697" y="313354"/>
                  <a:pt x="572" y="389206"/>
                  <a:pt x="8092" y="464405"/>
                </a:cubicBezTo>
                <a:cubicBezTo>
                  <a:pt x="11412" y="497604"/>
                  <a:pt x="11884" y="535173"/>
                  <a:pt x="32368" y="561509"/>
                </a:cubicBezTo>
                <a:cubicBezTo>
                  <a:pt x="38390" y="569252"/>
                  <a:pt x="89850" y="631757"/>
                  <a:pt x="105196" y="658614"/>
                </a:cubicBezTo>
                <a:cubicBezTo>
                  <a:pt x="111181" y="669088"/>
                  <a:pt x="116628" y="679894"/>
                  <a:pt x="121380" y="690982"/>
                </a:cubicBezTo>
                <a:cubicBezTo>
                  <a:pt x="132702" y="717399"/>
                  <a:pt x="126485" y="720785"/>
                  <a:pt x="145657" y="747626"/>
                </a:cubicBezTo>
                <a:cubicBezTo>
                  <a:pt x="152309" y="756938"/>
                  <a:pt x="161142" y="764576"/>
                  <a:pt x="169933" y="771902"/>
                </a:cubicBezTo>
                <a:cubicBezTo>
                  <a:pt x="177404" y="778128"/>
                  <a:pt x="184894" y="785291"/>
                  <a:pt x="194209" y="788086"/>
                </a:cubicBezTo>
                <a:cubicBezTo>
                  <a:pt x="212478" y="793567"/>
                  <a:pt x="231972" y="793481"/>
                  <a:pt x="250853" y="796178"/>
                </a:cubicBezTo>
                <a:cubicBezTo>
                  <a:pt x="275129" y="785389"/>
                  <a:pt x="303273" y="780817"/>
                  <a:pt x="323681" y="763810"/>
                </a:cubicBezTo>
                <a:cubicBezTo>
                  <a:pt x="337581" y="752226"/>
                  <a:pt x="339170" y="731075"/>
                  <a:pt x="347957" y="715258"/>
                </a:cubicBezTo>
                <a:cubicBezTo>
                  <a:pt x="352680" y="706756"/>
                  <a:pt x="357737" y="698301"/>
                  <a:pt x="364141" y="690982"/>
                </a:cubicBezTo>
                <a:cubicBezTo>
                  <a:pt x="376701" y="676628"/>
                  <a:pt x="393323" y="665903"/>
                  <a:pt x="404602" y="650522"/>
                </a:cubicBezTo>
                <a:cubicBezTo>
                  <a:pt x="423204" y="625155"/>
                  <a:pt x="433503" y="594164"/>
                  <a:pt x="453154" y="569601"/>
                </a:cubicBezTo>
                <a:cubicBezTo>
                  <a:pt x="492671" y="520205"/>
                  <a:pt x="473309" y="541354"/>
                  <a:pt x="509798" y="504865"/>
                </a:cubicBezTo>
                <a:cubicBezTo>
                  <a:pt x="546741" y="578752"/>
                  <a:pt x="503170" y="486638"/>
                  <a:pt x="542166" y="593877"/>
                </a:cubicBezTo>
                <a:cubicBezTo>
                  <a:pt x="546288" y="605214"/>
                  <a:pt x="552955" y="615456"/>
                  <a:pt x="558350" y="626245"/>
                </a:cubicBezTo>
                <a:cubicBezTo>
                  <a:pt x="561047" y="637035"/>
                  <a:pt x="561468" y="648666"/>
                  <a:pt x="566442" y="658614"/>
                </a:cubicBezTo>
                <a:cubicBezTo>
                  <a:pt x="590368" y="706465"/>
                  <a:pt x="593074" y="709491"/>
                  <a:pt x="639271" y="723350"/>
                </a:cubicBezTo>
                <a:cubicBezTo>
                  <a:pt x="652445" y="727302"/>
                  <a:pt x="666244" y="728745"/>
                  <a:pt x="679731" y="731442"/>
                </a:cubicBezTo>
                <a:cubicBezTo>
                  <a:pt x="730981" y="720653"/>
                  <a:pt x="784260" y="716972"/>
                  <a:pt x="833480" y="699074"/>
                </a:cubicBezTo>
                <a:cubicBezTo>
                  <a:pt x="846155" y="694465"/>
                  <a:pt x="848219" y="676243"/>
                  <a:pt x="857756" y="666706"/>
                </a:cubicBezTo>
                <a:cubicBezTo>
                  <a:pt x="864633" y="659829"/>
                  <a:pt x="873940" y="655917"/>
                  <a:pt x="882032" y="650522"/>
                </a:cubicBezTo>
                <a:cubicBezTo>
                  <a:pt x="885191" y="644203"/>
                  <a:pt x="906308" y="605783"/>
                  <a:pt x="906308" y="593877"/>
                </a:cubicBezTo>
                <a:cubicBezTo>
                  <a:pt x="906308" y="556018"/>
                  <a:pt x="908349" y="517067"/>
                  <a:pt x="898216" y="480589"/>
                </a:cubicBezTo>
                <a:cubicBezTo>
                  <a:pt x="894132" y="465887"/>
                  <a:pt x="878544" y="456685"/>
                  <a:pt x="865848" y="448221"/>
                </a:cubicBezTo>
                <a:cubicBezTo>
                  <a:pt x="865298" y="447855"/>
                  <a:pt x="777043" y="401635"/>
                  <a:pt x="760651" y="399668"/>
                </a:cubicBezTo>
                <a:cubicBezTo>
                  <a:pt x="707022" y="393232"/>
                  <a:pt x="652758" y="394273"/>
                  <a:pt x="598811" y="391576"/>
                </a:cubicBezTo>
                <a:cubicBezTo>
                  <a:pt x="590203" y="331326"/>
                  <a:pt x="581033" y="296402"/>
                  <a:pt x="598811" y="229736"/>
                </a:cubicBezTo>
                <a:cubicBezTo>
                  <a:pt x="601317" y="220339"/>
                  <a:pt x="614200" y="217502"/>
                  <a:pt x="623087" y="213552"/>
                </a:cubicBezTo>
                <a:cubicBezTo>
                  <a:pt x="638676" y="206624"/>
                  <a:pt x="671639" y="197368"/>
                  <a:pt x="671639" y="197368"/>
                </a:cubicBezTo>
                <a:cubicBezTo>
                  <a:pt x="722037" y="146967"/>
                  <a:pt x="649077" y="215106"/>
                  <a:pt x="712099" y="173091"/>
                </a:cubicBezTo>
                <a:cubicBezTo>
                  <a:pt x="721621" y="166743"/>
                  <a:pt x="728283" y="156907"/>
                  <a:pt x="736375" y="148815"/>
                </a:cubicBezTo>
                <a:cubicBezTo>
                  <a:pt x="741770" y="135328"/>
                  <a:pt x="755157" y="122646"/>
                  <a:pt x="752559" y="108355"/>
                </a:cubicBezTo>
                <a:cubicBezTo>
                  <a:pt x="744182" y="62280"/>
                  <a:pt x="726048" y="61755"/>
                  <a:pt x="695915" y="51711"/>
                </a:cubicBezTo>
                <a:cubicBezTo>
                  <a:pt x="690520" y="43619"/>
                  <a:pt x="687325" y="33510"/>
                  <a:pt x="679731" y="27435"/>
                </a:cubicBezTo>
                <a:cubicBezTo>
                  <a:pt x="673070" y="22107"/>
                  <a:pt x="663730" y="21412"/>
                  <a:pt x="655455" y="19343"/>
                </a:cubicBezTo>
                <a:cubicBezTo>
                  <a:pt x="594689" y="4152"/>
                  <a:pt x="559250" y="7767"/>
                  <a:pt x="485522" y="3159"/>
                </a:cubicBezTo>
                <a:cubicBezTo>
                  <a:pt x="382407" y="11752"/>
                  <a:pt x="417469" y="-3275"/>
                  <a:pt x="372234" y="19343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FBB2CCF-9A32-03B7-6B52-A57528F60570}"/>
              </a:ext>
            </a:extLst>
          </p:cNvPr>
          <p:cNvSpPr/>
          <p:nvPr/>
        </p:nvSpPr>
        <p:spPr>
          <a:xfrm>
            <a:off x="1116303" y="2298102"/>
            <a:ext cx="498781" cy="486188"/>
          </a:xfrm>
          <a:custGeom>
            <a:avLst/>
            <a:gdLst>
              <a:gd name="connsiteX0" fmla="*/ 348355 w 498781"/>
              <a:gd name="connsiteY0" fmla="*/ 16220 h 486188"/>
              <a:gd name="connsiteX1" fmla="*/ 235067 w 498781"/>
              <a:gd name="connsiteY1" fmla="*/ 36 h 486188"/>
              <a:gd name="connsiteX2" fmla="*/ 121778 w 498781"/>
              <a:gd name="connsiteY2" fmla="*/ 16220 h 486188"/>
              <a:gd name="connsiteX3" fmla="*/ 97502 w 498781"/>
              <a:gd name="connsiteY3" fmla="*/ 40496 h 486188"/>
              <a:gd name="connsiteX4" fmla="*/ 65134 w 498781"/>
              <a:gd name="connsiteY4" fmla="*/ 56680 h 486188"/>
              <a:gd name="connsiteX5" fmla="*/ 57042 w 498781"/>
              <a:gd name="connsiteY5" fmla="*/ 80956 h 486188"/>
              <a:gd name="connsiteX6" fmla="*/ 32766 w 498781"/>
              <a:gd name="connsiteY6" fmla="*/ 121417 h 486188"/>
              <a:gd name="connsiteX7" fmla="*/ 16582 w 498781"/>
              <a:gd name="connsiteY7" fmla="*/ 194245 h 486188"/>
              <a:gd name="connsiteX8" fmla="*/ 398 w 498781"/>
              <a:gd name="connsiteY8" fmla="*/ 275165 h 486188"/>
              <a:gd name="connsiteX9" fmla="*/ 8490 w 498781"/>
              <a:gd name="connsiteY9" fmla="*/ 412730 h 486188"/>
              <a:gd name="connsiteX10" fmla="*/ 146055 w 498781"/>
              <a:gd name="connsiteY10" fmla="*/ 477466 h 486188"/>
              <a:gd name="connsiteX11" fmla="*/ 243159 w 498781"/>
              <a:gd name="connsiteY11" fmla="*/ 485558 h 486188"/>
              <a:gd name="connsiteX12" fmla="*/ 437368 w 498781"/>
              <a:gd name="connsiteY12" fmla="*/ 453190 h 486188"/>
              <a:gd name="connsiteX13" fmla="*/ 477828 w 498781"/>
              <a:gd name="connsiteY13" fmla="*/ 404638 h 486188"/>
              <a:gd name="connsiteX14" fmla="*/ 485920 w 498781"/>
              <a:gd name="connsiteY14" fmla="*/ 105233 h 486188"/>
              <a:gd name="connsiteX15" fmla="*/ 477828 w 498781"/>
              <a:gd name="connsiteY15" fmla="*/ 72864 h 486188"/>
              <a:gd name="connsiteX16" fmla="*/ 429276 w 498781"/>
              <a:gd name="connsiteY16" fmla="*/ 56680 h 486188"/>
              <a:gd name="connsiteX17" fmla="*/ 405000 w 498781"/>
              <a:gd name="connsiteY17" fmla="*/ 40496 h 486188"/>
              <a:gd name="connsiteX18" fmla="*/ 348355 w 498781"/>
              <a:gd name="connsiteY18" fmla="*/ 16220 h 486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98781" h="486188">
                <a:moveTo>
                  <a:pt x="348355" y="16220"/>
                </a:moveTo>
                <a:cubicBezTo>
                  <a:pt x="320033" y="9477"/>
                  <a:pt x="250981" y="-687"/>
                  <a:pt x="235067" y="36"/>
                </a:cubicBezTo>
                <a:cubicBezTo>
                  <a:pt x="196960" y="1768"/>
                  <a:pt x="159541" y="10825"/>
                  <a:pt x="121778" y="16220"/>
                </a:cubicBezTo>
                <a:cubicBezTo>
                  <a:pt x="113686" y="24312"/>
                  <a:pt x="106814" y="33844"/>
                  <a:pt x="97502" y="40496"/>
                </a:cubicBezTo>
                <a:cubicBezTo>
                  <a:pt x="87686" y="47507"/>
                  <a:pt x="73664" y="48150"/>
                  <a:pt x="65134" y="56680"/>
                </a:cubicBezTo>
                <a:cubicBezTo>
                  <a:pt x="59103" y="62711"/>
                  <a:pt x="60857" y="73327"/>
                  <a:pt x="57042" y="80956"/>
                </a:cubicBezTo>
                <a:cubicBezTo>
                  <a:pt x="50008" y="95024"/>
                  <a:pt x="40858" y="107930"/>
                  <a:pt x="32766" y="121417"/>
                </a:cubicBezTo>
                <a:cubicBezTo>
                  <a:pt x="13031" y="200356"/>
                  <a:pt x="37128" y="101787"/>
                  <a:pt x="16582" y="194245"/>
                </a:cubicBezTo>
                <a:cubicBezTo>
                  <a:pt x="487" y="266673"/>
                  <a:pt x="16255" y="180026"/>
                  <a:pt x="398" y="275165"/>
                </a:cubicBezTo>
                <a:cubicBezTo>
                  <a:pt x="3095" y="321020"/>
                  <a:pt x="-6036" y="369153"/>
                  <a:pt x="8490" y="412730"/>
                </a:cubicBezTo>
                <a:cubicBezTo>
                  <a:pt x="31850" y="482812"/>
                  <a:pt x="91814" y="472535"/>
                  <a:pt x="146055" y="477466"/>
                </a:cubicBezTo>
                <a:lnTo>
                  <a:pt x="243159" y="485558"/>
                </a:lnTo>
                <a:cubicBezTo>
                  <a:pt x="268394" y="483155"/>
                  <a:pt x="392134" y="498424"/>
                  <a:pt x="437368" y="453190"/>
                </a:cubicBezTo>
                <a:cubicBezTo>
                  <a:pt x="452265" y="438293"/>
                  <a:pt x="464341" y="420822"/>
                  <a:pt x="477828" y="404638"/>
                </a:cubicBezTo>
                <a:cubicBezTo>
                  <a:pt x="508677" y="265819"/>
                  <a:pt x="500156" y="333009"/>
                  <a:pt x="485920" y="105233"/>
                </a:cubicBezTo>
                <a:cubicBezTo>
                  <a:pt x="485226" y="94133"/>
                  <a:pt x="486272" y="80102"/>
                  <a:pt x="477828" y="72864"/>
                </a:cubicBezTo>
                <a:cubicBezTo>
                  <a:pt x="464876" y="61762"/>
                  <a:pt x="443470" y="66143"/>
                  <a:pt x="429276" y="56680"/>
                </a:cubicBezTo>
                <a:cubicBezTo>
                  <a:pt x="421184" y="51285"/>
                  <a:pt x="414106" y="43911"/>
                  <a:pt x="405000" y="40496"/>
                </a:cubicBezTo>
                <a:cubicBezTo>
                  <a:pt x="379189" y="30817"/>
                  <a:pt x="376677" y="22963"/>
                  <a:pt x="348355" y="16220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27747EE-F5AB-89FD-36F3-17D5DEB6EB6A}"/>
              </a:ext>
            </a:extLst>
          </p:cNvPr>
          <p:cNvSpPr/>
          <p:nvPr/>
        </p:nvSpPr>
        <p:spPr>
          <a:xfrm>
            <a:off x="1181437" y="1927908"/>
            <a:ext cx="906697" cy="904304"/>
          </a:xfrm>
          <a:custGeom>
            <a:avLst/>
            <a:gdLst>
              <a:gd name="connsiteX0" fmla="*/ 250853 w 906697"/>
              <a:gd name="connsiteY0" fmla="*/ 14180 h 904304"/>
              <a:gd name="connsiteX1" fmla="*/ 631179 w 906697"/>
              <a:gd name="connsiteY1" fmla="*/ 22273 h 904304"/>
              <a:gd name="connsiteX2" fmla="*/ 744467 w 906697"/>
              <a:gd name="connsiteY2" fmla="*/ 103193 h 904304"/>
              <a:gd name="connsiteX3" fmla="*/ 825388 w 906697"/>
              <a:gd name="connsiteY3" fmla="*/ 208389 h 904304"/>
              <a:gd name="connsiteX4" fmla="*/ 873940 w 906697"/>
              <a:gd name="connsiteY4" fmla="*/ 313586 h 904304"/>
              <a:gd name="connsiteX5" fmla="*/ 882032 w 906697"/>
              <a:gd name="connsiteY5" fmla="*/ 370230 h 904304"/>
              <a:gd name="connsiteX6" fmla="*/ 906308 w 906697"/>
              <a:gd name="connsiteY6" fmla="*/ 426874 h 904304"/>
              <a:gd name="connsiteX7" fmla="*/ 890124 w 906697"/>
              <a:gd name="connsiteY7" fmla="*/ 604899 h 904304"/>
              <a:gd name="connsiteX8" fmla="*/ 857756 w 906697"/>
              <a:gd name="connsiteY8" fmla="*/ 661543 h 904304"/>
              <a:gd name="connsiteX9" fmla="*/ 817296 w 906697"/>
              <a:gd name="connsiteY9" fmla="*/ 742464 h 904304"/>
              <a:gd name="connsiteX10" fmla="*/ 768744 w 906697"/>
              <a:gd name="connsiteY10" fmla="*/ 815292 h 904304"/>
              <a:gd name="connsiteX11" fmla="*/ 712099 w 906697"/>
              <a:gd name="connsiteY11" fmla="*/ 847660 h 904304"/>
              <a:gd name="connsiteX12" fmla="*/ 655455 w 906697"/>
              <a:gd name="connsiteY12" fmla="*/ 880028 h 904304"/>
              <a:gd name="connsiteX13" fmla="*/ 590719 w 906697"/>
              <a:gd name="connsiteY13" fmla="*/ 904304 h 904304"/>
              <a:gd name="connsiteX14" fmla="*/ 469338 w 906697"/>
              <a:gd name="connsiteY14" fmla="*/ 839568 h 904304"/>
              <a:gd name="connsiteX15" fmla="*/ 453154 w 906697"/>
              <a:gd name="connsiteY15" fmla="*/ 807200 h 904304"/>
              <a:gd name="connsiteX16" fmla="*/ 428878 w 906697"/>
              <a:gd name="connsiteY16" fmla="*/ 677727 h 904304"/>
              <a:gd name="connsiteX17" fmla="*/ 412694 w 906697"/>
              <a:gd name="connsiteY17" fmla="*/ 645359 h 904304"/>
              <a:gd name="connsiteX18" fmla="*/ 347958 w 906697"/>
              <a:gd name="connsiteY18" fmla="*/ 629175 h 904304"/>
              <a:gd name="connsiteX19" fmla="*/ 291313 w 906697"/>
              <a:gd name="connsiteY19" fmla="*/ 710096 h 904304"/>
              <a:gd name="connsiteX20" fmla="*/ 258945 w 906697"/>
              <a:gd name="connsiteY20" fmla="*/ 774832 h 904304"/>
              <a:gd name="connsiteX21" fmla="*/ 250853 w 906697"/>
              <a:gd name="connsiteY21" fmla="*/ 807200 h 904304"/>
              <a:gd name="connsiteX22" fmla="*/ 121381 w 906697"/>
              <a:gd name="connsiteY22" fmla="*/ 831476 h 904304"/>
              <a:gd name="connsiteX23" fmla="*/ 89013 w 906697"/>
              <a:gd name="connsiteY23" fmla="*/ 823384 h 904304"/>
              <a:gd name="connsiteX24" fmla="*/ 56644 w 906697"/>
              <a:gd name="connsiteY24" fmla="*/ 750556 h 904304"/>
              <a:gd name="connsiteX25" fmla="*/ 32368 w 906697"/>
              <a:gd name="connsiteY25" fmla="*/ 710096 h 904304"/>
              <a:gd name="connsiteX26" fmla="*/ 16184 w 906697"/>
              <a:gd name="connsiteY26" fmla="*/ 653451 h 904304"/>
              <a:gd name="connsiteX27" fmla="*/ 0 w 906697"/>
              <a:gd name="connsiteY27" fmla="*/ 572531 h 904304"/>
              <a:gd name="connsiteX28" fmla="*/ 8092 w 906697"/>
              <a:gd name="connsiteY28" fmla="*/ 443058 h 904304"/>
              <a:gd name="connsiteX29" fmla="*/ 40460 w 906697"/>
              <a:gd name="connsiteY29" fmla="*/ 402598 h 904304"/>
              <a:gd name="connsiteX30" fmla="*/ 234669 w 906697"/>
              <a:gd name="connsiteY30" fmla="*/ 394506 h 904304"/>
              <a:gd name="connsiteX31" fmla="*/ 242761 w 906697"/>
              <a:gd name="connsiteY31" fmla="*/ 289310 h 904304"/>
              <a:gd name="connsiteX32" fmla="*/ 218485 w 906697"/>
              <a:gd name="connsiteY32" fmla="*/ 281218 h 904304"/>
              <a:gd name="connsiteX33" fmla="*/ 178025 w 906697"/>
              <a:gd name="connsiteY33" fmla="*/ 256942 h 904304"/>
              <a:gd name="connsiteX34" fmla="*/ 129473 w 906697"/>
              <a:gd name="connsiteY34" fmla="*/ 192205 h 904304"/>
              <a:gd name="connsiteX35" fmla="*/ 121381 w 906697"/>
              <a:gd name="connsiteY35" fmla="*/ 151745 h 904304"/>
              <a:gd name="connsiteX36" fmla="*/ 250853 w 906697"/>
              <a:gd name="connsiteY36" fmla="*/ 14180 h 904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06697" h="904304">
                <a:moveTo>
                  <a:pt x="250853" y="14180"/>
                </a:moveTo>
                <a:cubicBezTo>
                  <a:pt x="335819" y="-7399"/>
                  <a:pt x="486280" y="-4073"/>
                  <a:pt x="631179" y="22273"/>
                </a:cubicBezTo>
                <a:cubicBezTo>
                  <a:pt x="660990" y="27693"/>
                  <a:pt x="726687" y="85414"/>
                  <a:pt x="744467" y="103193"/>
                </a:cubicBezTo>
                <a:cubicBezTo>
                  <a:pt x="772404" y="131129"/>
                  <a:pt x="805251" y="173150"/>
                  <a:pt x="825388" y="208389"/>
                </a:cubicBezTo>
                <a:cubicBezTo>
                  <a:pt x="851296" y="253729"/>
                  <a:pt x="856596" y="270226"/>
                  <a:pt x="873940" y="313586"/>
                </a:cubicBezTo>
                <a:cubicBezTo>
                  <a:pt x="876637" y="332467"/>
                  <a:pt x="876792" y="351891"/>
                  <a:pt x="882032" y="370230"/>
                </a:cubicBezTo>
                <a:cubicBezTo>
                  <a:pt x="887675" y="389982"/>
                  <a:pt x="905600" y="406344"/>
                  <a:pt x="906308" y="426874"/>
                </a:cubicBezTo>
                <a:cubicBezTo>
                  <a:pt x="908361" y="486425"/>
                  <a:pt x="902196" y="546548"/>
                  <a:pt x="890124" y="604899"/>
                </a:cubicBezTo>
                <a:cubicBezTo>
                  <a:pt x="885718" y="626195"/>
                  <a:pt x="866869" y="641798"/>
                  <a:pt x="857756" y="661543"/>
                </a:cubicBezTo>
                <a:cubicBezTo>
                  <a:pt x="800832" y="784879"/>
                  <a:pt x="880643" y="647443"/>
                  <a:pt x="817296" y="742464"/>
                </a:cubicBezTo>
                <a:cubicBezTo>
                  <a:pt x="801888" y="765577"/>
                  <a:pt x="788903" y="795133"/>
                  <a:pt x="768744" y="815292"/>
                </a:cubicBezTo>
                <a:cubicBezTo>
                  <a:pt x="756284" y="827752"/>
                  <a:pt x="726060" y="840045"/>
                  <a:pt x="712099" y="847660"/>
                </a:cubicBezTo>
                <a:cubicBezTo>
                  <a:pt x="693008" y="858073"/>
                  <a:pt x="674906" y="870303"/>
                  <a:pt x="655455" y="880028"/>
                </a:cubicBezTo>
                <a:cubicBezTo>
                  <a:pt x="636103" y="889704"/>
                  <a:pt x="611729" y="897301"/>
                  <a:pt x="590719" y="904304"/>
                </a:cubicBezTo>
                <a:cubicBezTo>
                  <a:pt x="502633" y="870425"/>
                  <a:pt x="499583" y="892497"/>
                  <a:pt x="469338" y="839568"/>
                </a:cubicBezTo>
                <a:cubicBezTo>
                  <a:pt x="463353" y="829095"/>
                  <a:pt x="458549" y="817989"/>
                  <a:pt x="453154" y="807200"/>
                </a:cubicBezTo>
                <a:cubicBezTo>
                  <a:pt x="445344" y="721289"/>
                  <a:pt x="455348" y="737285"/>
                  <a:pt x="428878" y="677727"/>
                </a:cubicBezTo>
                <a:cubicBezTo>
                  <a:pt x="423979" y="666704"/>
                  <a:pt x="423038" y="651565"/>
                  <a:pt x="412694" y="645359"/>
                </a:cubicBezTo>
                <a:cubicBezTo>
                  <a:pt x="393621" y="633915"/>
                  <a:pt x="347958" y="629175"/>
                  <a:pt x="347958" y="629175"/>
                </a:cubicBezTo>
                <a:cubicBezTo>
                  <a:pt x="334328" y="647348"/>
                  <a:pt x="298976" y="693238"/>
                  <a:pt x="291313" y="710096"/>
                </a:cubicBezTo>
                <a:cubicBezTo>
                  <a:pt x="256858" y="785897"/>
                  <a:pt x="313015" y="720762"/>
                  <a:pt x="258945" y="774832"/>
                </a:cubicBezTo>
                <a:cubicBezTo>
                  <a:pt x="256248" y="785621"/>
                  <a:pt x="255827" y="797253"/>
                  <a:pt x="250853" y="807200"/>
                </a:cubicBezTo>
                <a:cubicBezTo>
                  <a:pt x="220041" y="868824"/>
                  <a:pt x="202042" y="837681"/>
                  <a:pt x="121381" y="831476"/>
                </a:cubicBezTo>
                <a:cubicBezTo>
                  <a:pt x="110592" y="828779"/>
                  <a:pt x="97557" y="830504"/>
                  <a:pt x="89013" y="823384"/>
                </a:cubicBezTo>
                <a:cubicBezTo>
                  <a:pt x="81656" y="817253"/>
                  <a:pt x="58855" y="754978"/>
                  <a:pt x="56644" y="750556"/>
                </a:cubicBezTo>
                <a:cubicBezTo>
                  <a:pt x="49610" y="736488"/>
                  <a:pt x="39402" y="724164"/>
                  <a:pt x="32368" y="710096"/>
                </a:cubicBezTo>
                <a:cubicBezTo>
                  <a:pt x="27227" y="699814"/>
                  <a:pt x="17912" y="662092"/>
                  <a:pt x="16184" y="653451"/>
                </a:cubicBezTo>
                <a:cubicBezTo>
                  <a:pt x="-3657" y="554248"/>
                  <a:pt x="18796" y="647714"/>
                  <a:pt x="0" y="572531"/>
                </a:cubicBezTo>
                <a:cubicBezTo>
                  <a:pt x="2697" y="529373"/>
                  <a:pt x="3565" y="486062"/>
                  <a:pt x="8092" y="443058"/>
                </a:cubicBezTo>
                <a:cubicBezTo>
                  <a:pt x="9900" y="425882"/>
                  <a:pt x="19758" y="404898"/>
                  <a:pt x="40460" y="402598"/>
                </a:cubicBezTo>
                <a:cubicBezTo>
                  <a:pt x="104856" y="395443"/>
                  <a:pt x="169933" y="397203"/>
                  <a:pt x="234669" y="394506"/>
                </a:cubicBezTo>
                <a:cubicBezTo>
                  <a:pt x="247489" y="356046"/>
                  <a:pt x="263770" y="331328"/>
                  <a:pt x="242761" y="289310"/>
                </a:cubicBezTo>
                <a:cubicBezTo>
                  <a:pt x="238946" y="281681"/>
                  <a:pt x="226114" y="285033"/>
                  <a:pt x="218485" y="281218"/>
                </a:cubicBezTo>
                <a:cubicBezTo>
                  <a:pt x="204417" y="274184"/>
                  <a:pt x="190440" y="266598"/>
                  <a:pt x="178025" y="256942"/>
                </a:cubicBezTo>
                <a:cubicBezTo>
                  <a:pt x="144564" y="230916"/>
                  <a:pt x="146602" y="226463"/>
                  <a:pt x="129473" y="192205"/>
                </a:cubicBezTo>
                <a:cubicBezTo>
                  <a:pt x="126776" y="178718"/>
                  <a:pt x="121381" y="165499"/>
                  <a:pt x="121381" y="151745"/>
                </a:cubicBezTo>
                <a:cubicBezTo>
                  <a:pt x="121381" y="6208"/>
                  <a:pt x="165887" y="35759"/>
                  <a:pt x="250853" y="14180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4C9C832-645A-110D-4F57-319E2CCF53A9}"/>
              </a:ext>
            </a:extLst>
          </p:cNvPr>
          <p:cNvSpPr/>
          <p:nvPr/>
        </p:nvSpPr>
        <p:spPr>
          <a:xfrm>
            <a:off x="844111" y="2362874"/>
            <a:ext cx="977493" cy="938676"/>
          </a:xfrm>
          <a:custGeom>
            <a:avLst/>
            <a:gdLst>
              <a:gd name="connsiteX0" fmla="*/ 21737 w 977493"/>
              <a:gd name="connsiteY0" fmla="*/ 493614 h 938676"/>
              <a:gd name="connsiteX1" fmla="*/ 78381 w 977493"/>
              <a:gd name="connsiteY1" fmla="*/ 752560 h 938676"/>
              <a:gd name="connsiteX2" fmla="*/ 126933 w 977493"/>
              <a:gd name="connsiteY2" fmla="*/ 825388 h 938676"/>
              <a:gd name="connsiteX3" fmla="*/ 224038 w 977493"/>
              <a:gd name="connsiteY3" fmla="*/ 890124 h 938676"/>
              <a:gd name="connsiteX4" fmla="*/ 272590 w 977493"/>
              <a:gd name="connsiteY4" fmla="*/ 914400 h 938676"/>
              <a:gd name="connsiteX5" fmla="*/ 296866 w 977493"/>
              <a:gd name="connsiteY5" fmla="*/ 930584 h 938676"/>
              <a:gd name="connsiteX6" fmla="*/ 418247 w 977493"/>
              <a:gd name="connsiteY6" fmla="*/ 938676 h 938676"/>
              <a:gd name="connsiteX7" fmla="*/ 839032 w 977493"/>
              <a:gd name="connsiteY7" fmla="*/ 930584 h 938676"/>
              <a:gd name="connsiteX8" fmla="*/ 879493 w 977493"/>
              <a:gd name="connsiteY8" fmla="*/ 906308 h 938676"/>
              <a:gd name="connsiteX9" fmla="*/ 928045 w 977493"/>
              <a:gd name="connsiteY9" fmla="*/ 833480 h 938676"/>
              <a:gd name="connsiteX10" fmla="*/ 944229 w 977493"/>
              <a:gd name="connsiteY10" fmla="*/ 760652 h 938676"/>
              <a:gd name="connsiteX11" fmla="*/ 952321 w 977493"/>
              <a:gd name="connsiteY11" fmla="*/ 639271 h 938676"/>
              <a:gd name="connsiteX12" fmla="*/ 960413 w 977493"/>
              <a:gd name="connsiteY12" fmla="*/ 598811 h 938676"/>
              <a:gd name="connsiteX13" fmla="*/ 976597 w 977493"/>
              <a:gd name="connsiteY13" fmla="*/ 485522 h 938676"/>
              <a:gd name="connsiteX14" fmla="*/ 960413 w 977493"/>
              <a:gd name="connsiteY14" fmla="*/ 339866 h 938676"/>
              <a:gd name="connsiteX15" fmla="*/ 855216 w 977493"/>
              <a:gd name="connsiteY15" fmla="*/ 323682 h 938676"/>
              <a:gd name="connsiteX16" fmla="*/ 628639 w 977493"/>
              <a:gd name="connsiteY16" fmla="*/ 331774 h 938676"/>
              <a:gd name="connsiteX17" fmla="*/ 661008 w 977493"/>
              <a:gd name="connsiteY17" fmla="*/ 275130 h 938676"/>
              <a:gd name="connsiteX18" fmla="*/ 685284 w 977493"/>
              <a:gd name="connsiteY18" fmla="*/ 258945 h 938676"/>
              <a:gd name="connsiteX19" fmla="*/ 725744 w 977493"/>
              <a:gd name="connsiteY19" fmla="*/ 210393 h 938676"/>
              <a:gd name="connsiteX20" fmla="*/ 733836 w 977493"/>
              <a:gd name="connsiteY20" fmla="*/ 186117 h 938676"/>
              <a:gd name="connsiteX21" fmla="*/ 733836 w 977493"/>
              <a:gd name="connsiteY21" fmla="*/ 48553 h 938676"/>
              <a:gd name="connsiteX22" fmla="*/ 644824 w 977493"/>
              <a:gd name="connsiteY22" fmla="*/ 0 h 938676"/>
              <a:gd name="connsiteX23" fmla="*/ 288774 w 977493"/>
              <a:gd name="connsiteY23" fmla="*/ 8092 h 938676"/>
              <a:gd name="connsiteX24" fmla="*/ 240222 w 977493"/>
              <a:gd name="connsiteY24" fmla="*/ 40461 h 938676"/>
              <a:gd name="connsiteX25" fmla="*/ 215946 w 977493"/>
              <a:gd name="connsiteY25" fmla="*/ 56645 h 938676"/>
              <a:gd name="connsiteX26" fmla="*/ 199762 w 977493"/>
              <a:gd name="connsiteY26" fmla="*/ 89013 h 938676"/>
              <a:gd name="connsiteX27" fmla="*/ 215946 w 977493"/>
              <a:gd name="connsiteY27" fmla="*/ 307498 h 938676"/>
              <a:gd name="connsiteX28" fmla="*/ 224038 w 977493"/>
              <a:gd name="connsiteY28" fmla="*/ 331774 h 938676"/>
              <a:gd name="connsiteX29" fmla="*/ 256406 w 977493"/>
              <a:gd name="connsiteY29" fmla="*/ 388418 h 938676"/>
              <a:gd name="connsiteX30" fmla="*/ 191670 w 977493"/>
              <a:gd name="connsiteY30" fmla="*/ 396510 h 938676"/>
              <a:gd name="connsiteX31" fmla="*/ 151209 w 977493"/>
              <a:gd name="connsiteY31" fmla="*/ 388418 h 938676"/>
              <a:gd name="connsiteX32" fmla="*/ 78381 w 977493"/>
              <a:gd name="connsiteY32" fmla="*/ 372234 h 938676"/>
              <a:gd name="connsiteX33" fmla="*/ 13645 w 977493"/>
              <a:gd name="connsiteY33" fmla="*/ 388418 h 938676"/>
              <a:gd name="connsiteX34" fmla="*/ 5553 w 977493"/>
              <a:gd name="connsiteY34" fmla="*/ 428878 h 938676"/>
              <a:gd name="connsiteX35" fmla="*/ 46013 w 977493"/>
              <a:gd name="connsiteY35" fmla="*/ 598811 h 938676"/>
              <a:gd name="connsiteX36" fmla="*/ 54105 w 977493"/>
              <a:gd name="connsiteY36" fmla="*/ 598811 h 93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77493" h="938676">
                <a:moveTo>
                  <a:pt x="21737" y="493614"/>
                </a:moveTo>
                <a:cubicBezTo>
                  <a:pt x="40618" y="579929"/>
                  <a:pt x="51676" y="668336"/>
                  <a:pt x="78381" y="752560"/>
                </a:cubicBezTo>
                <a:cubicBezTo>
                  <a:pt x="87199" y="780372"/>
                  <a:pt x="108087" y="803115"/>
                  <a:pt x="126933" y="825388"/>
                </a:cubicBezTo>
                <a:cubicBezTo>
                  <a:pt x="147369" y="849540"/>
                  <a:pt x="198991" y="876637"/>
                  <a:pt x="224038" y="890124"/>
                </a:cubicBezTo>
                <a:cubicBezTo>
                  <a:pt x="239970" y="898702"/>
                  <a:pt x="256773" y="905613"/>
                  <a:pt x="272590" y="914400"/>
                </a:cubicBezTo>
                <a:cubicBezTo>
                  <a:pt x="281092" y="919123"/>
                  <a:pt x="287273" y="928985"/>
                  <a:pt x="296866" y="930584"/>
                </a:cubicBezTo>
                <a:cubicBezTo>
                  <a:pt x="336864" y="937250"/>
                  <a:pt x="377787" y="935979"/>
                  <a:pt x="418247" y="938676"/>
                </a:cubicBezTo>
                <a:cubicBezTo>
                  <a:pt x="558509" y="935979"/>
                  <a:pt x="699089" y="940405"/>
                  <a:pt x="839032" y="930584"/>
                </a:cubicBezTo>
                <a:cubicBezTo>
                  <a:pt x="854722" y="929483"/>
                  <a:pt x="867656" y="916665"/>
                  <a:pt x="879493" y="906308"/>
                </a:cubicBezTo>
                <a:cubicBezTo>
                  <a:pt x="893688" y="893888"/>
                  <a:pt x="919592" y="847568"/>
                  <a:pt x="928045" y="833480"/>
                </a:cubicBezTo>
                <a:cubicBezTo>
                  <a:pt x="932550" y="815459"/>
                  <a:pt x="942517" y="777774"/>
                  <a:pt x="944229" y="760652"/>
                </a:cubicBezTo>
                <a:cubicBezTo>
                  <a:pt x="948264" y="720303"/>
                  <a:pt x="948286" y="679620"/>
                  <a:pt x="952321" y="639271"/>
                </a:cubicBezTo>
                <a:cubicBezTo>
                  <a:pt x="953690" y="625586"/>
                  <a:pt x="958468" y="612427"/>
                  <a:pt x="960413" y="598811"/>
                </a:cubicBezTo>
                <a:cubicBezTo>
                  <a:pt x="979635" y="464254"/>
                  <a:pt x="958303" y="576996"/>
                  <a:pt x="976597" y="485522"/>
                </a:cubicBezTo>
                <a:cubicBezTo>
                  <a:pt x="971202" y="436970"/>
                  <a:pt x="989724" y="378947"/>
                  <a:pt x="960413" y="339866"/>
                </a:cubicBezTo>
                <a:cubicBezTo>
                  <a:pt x="939126" y="311484"/>
                  <a:pt x="890684" y="324547"/>
                  <a:pt x="855216" y="323682"/>
                </a:cubicBezTo>
                <a:cubicBezTo>
                  <a:pt x="779665" y="321839"/>
                  <a:pt x="704165" y="329077"/>
                  <a:pt x="628639" y="331774"/>
                </a:cubicBezTo>
                <a:cubicBezTo>
                  <a:pt x="634985" y="319082"/>
                  <a:pt x="649571" y="286567"/>
                  <a:pt x="661008" y="275130"/>
                </a:cubicBezTo>
                <a:cubicBezTo>
                  <a:pt x="667885" y="268253"/>
                  <a:pt x="678407" y="265822"/>
                  <a:pt x="685284" y="258945"/>
                </a:cubicBezTo>
                <a:cubicBezTo>
                  <a:pt x="700180" y="244048"/>
                  <a:pt x="712257" y="226577"/>
                  <a:pt x="725744" y="210393"/>
                </a:cubicBezTo>
                <a:cubicBezTo>
                  <a:pt x="728441" y="202301"/>
                  <a:pt x="731767" y="194392"/>
                  <a:pt x="733836" y="186117"/>
                </a:cubicBezTo>
                <a:cubicBezTo>
                  <a:pt x="744993" y="141489"/>
                  <a:pt x="750875" y="93991"/>
                  <a:pt x="733836" y="48553"/>
                </a:cubicBezTo>
                <a:cubicBezTo>
                  <a:pt x="723079" y="19868"/>
                  <a:pt x="667265" y="7480"/>
                  <a:pt x="644824" y="0"/>
                </a:cubicBezTo>
                <a:lnTo>
                  <a:pt x="288774" y="8092"/>
                </a:lnTo>
                <a:cubicBezTo>
                  <a:pt x="269420" y="10027"/>
                  <a:pt x="256406" y="29671"/>
                  <a:pt x="240222" y="40461"/>
                </a:cubicBezTo>
                <a:lnTo>
                  <a:pt x="215946" y="56645"/>
                </a:lnTo>
                <a:cubicBezTo>
                  <a:pt x="210551" y="67434"/>
                  <a:pt x="200208" y="76958"/>
                  <a:pt x="199762" y="89013"/>
                </a:cubicBezTo>
                <a:cubicBezTo>
                  <a:pt x="196399" y="179819"/>
                  <a:pt x="194931" y="233946"/>
                  <a:pt x="215946" y="307498"/>
                </a:cubicBezTo>
                <a:cubicBezTo>
                  <a:pt x="218289" y="315700"/>
                  <a:pt x="220678" y="323934"/>
                  <a:pt x="224038" y="331774"/>
                </a:cubicBezTo>
                <a:cubicBezTo>
                  <a:pt x="236358" y="360521"/>
                  <a:pt x="240153" y="364038"/>
                  <a:pt x="256406" y="388418"/>
                </a:cubicBezTo>
                <a:cubicBezTo>
                  <a:pt x="234827" y="391115"/>
                  <a:pt x="213417" y="396510"/>
                  <a:pt x="191670" y="396510"/>
                </a:cubicBezTo>
                <a:cubicBezTo>
                  <a:pt x="177916" y="396510"/>
                  <a:pt x="164636" y="391402"/>
                  <a:pt x="151209" y="388418"/>
                </a:cubicBezTo>
                <a:cubicBezTo>
                  <a:pt x="48345" y="365560"/>
                  <a:pt x="200427" y="396643"/>
                  <a:pt x="78381" y="372234"/>
                </a:cubicBezTo>
                <a:cubicBezTo>
                  <a:pt x="56802" y="377629"/>
                  <a:pt x="31202" y="374762"/>
                  <a:pt x="13645" y="388418"/>
                </a:cubicBezTo>
                <a:cubicBezTo>
                  <a:pt x="2788" y="396862"/>
                  <a:pt x="5003" y="415135"/>
                  <a:pt x="5553" y="428878"/>
                </a:cubicBezTo>
                <a:cubicBezTo>
                  <a:pt x="10643" y="556119"/>
                  <a:pt x="-27818" y="580353"/>
                  <a:pt x="46013" y="598811"/>
                </a:cubicBezTo>
                <a:cubicBezTo>
                  <a:pt x="48630" y="599465"/>
                  <a:pt x="51408" y="598811"/>
                  <a:pt x="54105" y="598811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341CAF7-BB68-1284-439A-98434DB46A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447" t="39552" r="18426" b="51343"/>
          <a:stretch/>
        </p:blipFill>
        <p:spPr>
          <a:xfrm>
            <a:off x="326748" y="2225911"/>
            <a:ext cx="182032" cy="13594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982B4E2-2864-F37B-3391-44B0608759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447" t="49054" r="18426" b="41841"/>
          <a:stretch/>
        </p:blipFill>
        <p:spPr>
          <a:xfrm>
            <a:off x="2107050" y="2099511"/>
            <a:ext cx="182032" cy="13594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FAE10D4-876C-CF93-081E-3158DAA19A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447" t="58023" r="18426" b="31792"/>
          <a:stretch/>
        </p:blipFill>
        <p:spPr>
          <a:xfrm>
            <a:off x="1802254" y="3161810"/>
            <a:ext cx="182032" cy="15207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D61EE33-FA1A-1C59-C100-E0FA5066B8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447" t="29822" r="18426" b="61073"/>
          <a:stretch/>
        </p:blipFill>
        <p:spPr>
          <a:xfrm>
            <a:off x="1624476" y="2328320"/>
            <a:ext cx="182032" cy="13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6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23" grpId="0" animBg="1"/>
      <p:bldP spid="24" grpId="0" animBg="1"/>
      <p:bldP spid="25" grpId="0" animBg="1"/>
      <p:bldP spid="89" grpId="0" animBg="1"/>
      <p:bldP spid="90" grpId="0" animBg="1"/>
      <p:bldP spid="122" grpId="0" animBg="1"/>
      <p:bldP spid="125" grpId="0" animBg="1"/>
      <p:bldP spid="128" grpId="0" animBg="1"/>
      <p:bldP spid="129" grpId="0" animBg="1"/>
      <p:bldP spid="7" grpId="0" animBg="1"/>
      <p:bldP spid="7" grpId="1" animBg="1"/>
      <p:bldP spid="19" grpId="0" animBg="1"/>
      <p:bldP spid="19" grpId="1" animBg="1"/>
      <p:bldP spid="21" grpId="0" animBg="1"/>
      <p:bldP spid="21" grpId="1" animBg="1"/>
      <p:bldP spid="27" grpId="0" animBg="1"/>
      <p:bldP spid="2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D850-387E-A69B-76A2-4A5B14D5E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56883" cy="1325563"/>
          </a:xfrm>
        </p:spPr>
        <p:txBody>
          <a:bodyPr>
            <a:normAutofit/>
          </a:bodyPr>
          <a:lstStyle/>
          <a:p>
            <a:r>
              <a:rPr lang="en-US" b="1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502114-C723-3FC5-7424-E1A1382F9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65221" cy="477224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Adaptivity</a:t>
                </a:r>
                <a:r>
                  <a:rPr lang="en-US" dirty="0"/>
                  <a:t> can be </a:t>
                </a:r>
                <a:r>
                  <a:rPr lang="en-US" b="1" dirty="0"/>
                  <a:t>extremely helpful </a:t>
                </a:r>
                <a:r>
                  <a:rPr lang="en-US" dirty="0"/>
                  <a:t>in </a:t>
                </a:r>
                <a:r>
                  <a:rPr lang="en-US" b="1" dirty="0"/>
                  <a:t>quantum query</a:t>
                </a:r>
                <a:r>
                  <a:rPr lang="en-US" dirty="0"/>
                  <a:t> algorithms</a:t>
                </a:r>
              </a:p>
              <a:p>
                <a:pPr lvl="1"/>
                <a:r>
                  <a:rPr lang="en-US" dirty="0"/>
                  <a:t>Problem solvable by </a:t>
                </a:r>
                <a:r>
                  <a:rPr lang="en-US" dirty="0">
                    <a:solidFill>
                      <a:srgbClr val="C00000"/>
                    </a:solidFill>
                  </a:rPr>
                  <a:t>constant adaptive rounds </a:t>
                </a:r>
                <a:r>
                  <a:rPr lang="en-US" dirty="0"/>
                  <a:t>of 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one quantum query per round</a:t>
                </a:r>
              </a:p>
              <a:p>
                <a:pPr lvl="1"/>
                <a:r>
                  <a:rPr lang="en-US" dirty="0"/>
                  <a:t>But not solvable by 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polynomial many quantum queries </a:t>
                </a:r>
                <a:r>
                  <a:rPr lang="en-US" dirty="0"/>
                  <a:t>with </a:t>
                </a:r>
                <a:r>
                  <a:rPr lang="en-US" dirty="0">
                    <a:solidFill>
                      <a:srgbClr val="C00000"/>
                    </a:solidFill>
                  </a:rPr>
                  <a:t>one round fewer</a:t>
                </a:r>
              </a:p>
              <a:p>
                <a:pPr lvl="2"/>
                <a:r>
                  <a:rPr lang="en-US" dirty="0"/>
                  <a:t>Even given </a:t>
                </a:r>
                <a:r>
                  <a:rPr lang="en-US" dirty="0">
                    <a:solidFill>
                      <a:srgbClr val="7030A0"/>
                    </a:solidFill>
                  </a:rPr>
                  <a:t>polynomial many classical </a:t>
                </a:r>
                <a:r>
                  <a:rPr lang="en-US" dirty="0"/>
                  <a:t>preprocessing adaptive queries</a:t>
                </a:r>
              </a:p>
              <a:p>
                <a:pPr lvl="2"/>
                <a:endParaRPr lang="en-US" dirty="0"/>
              </a:p>
              <a:p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Open problem</a:t>
                </a:r>
                <a:r>
                  <a:rPr lang="en-US" dirty="0"/>
                  <a:t>: fine-grained simulation of quantum query algorithms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be an algorithm with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rounds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quantum queries per round</a:t>
                </a:r>
              </a:p>
              <a:p>
                <a:pPr lvl="1"/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Conjecture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can be simulated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/>
                  <a:t>classical queries</a:t>
                </a:r>
              </a:p>
              <a:p>
                <a:pPr lvl="2"/>
                <a:r>
                  <a:rPr lang="en-US" dirty="0"/>
                  <a:t>The special case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has been proved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en-US" sz="1200" dirty="0" err="1">
                    <a:solidFill>
                      <a:schemeClr val="bg1">
                        <a:lumMod val="50000"/>
                      </a:schemeClr>
                    </a:solidFill>
                  </a:rPr>
                  <a:t>Bravyi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:r>
                  <a:rPr lang="en-US" sz="1200" dirty="0" err="1">
                    <a:solidFill>
                      <a:schemeClr val="bg1">
                        <a:lumMod val="50000"/>
                      </a:schemeClr>
                    </a:solidFill>
                  </a:rPr>
                  <a:t>Gosset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, Grier, Schaeffer’22]</a:t>
                </a:r>
              </a:p>
              <a:p>
                <a:pPr lvl="1"/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Question</a:t>
                </a:r>
                <a:r>
                  <a:rPr lang="en-US" dirty="0"/>
                  <a:t>: what about simulation by </a:t>
                </a:r>
                <a:r>
                  <a:rPr lang="en-US" dirty="0">
                    <a:solidFill>
                      <a:srgbClr val="C00000"/>
                    </a:solidFill>
                  </a:rPr>
                  <a:t>less adaptive </a:t>
                </a:r>
                <a:r>
                  <a:rPr lang="en-US">
                    <a:solidFill>
                      <a:srgbClr val="C00000"/>
                    </a:solidFill>
                  </a:rPr>
                  <a:t>quantum </a:t>
                </a:r>
                <a:r>
                  <a:rPr lang="en-US"/>
                  <a:t>algorithms</a:t>
                </a:r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502114-C723-3FC5-7424-E1A1382F9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65221" cy="4772244"/>
              </a:xfrm>
              <a:blipFill>
                <a:blip r:embed="rId3"/>
                <a:stretch>
                  <a:fillRect l="-1019" t="-2043" r="-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03DE443-AF0A-86B3-A57B-C9D8F3E3AA6F}"/>
              </a:ext>
            </a:extLst>
          </p:cNvPr>
          <p:cNvSpPr txBox="1"/>
          <p:nvPr/>
        </p:nvSpPr>
        <p:spPr>
          <a:xfrm>
            <a:off x="7641167" y="5805316"/>
            <a:ext cx="4025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5931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D850-387E-A69B-76A2-4A5B14D5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Quantum Query Model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02114-C723-3FC5-7424-E1A1382F9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12708"/>
          </a:xfrm>
        </p:spPr>
        <p:txBody>
          <a:bodyPr>
            <a:normAutofit/>
          </a:bodyPr>
          <a:lstStyle/>
          <a:p>
            <a:r>
              <a:rPr lang="en-US" dirty="0"/>
              <a:t>Black-box (oracle) access to the input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Computation cost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Charged for </a:t>
            </a:r>
            <a:r>
              <a:rPr lang="en-US" dirty="0">
                <a:highlight>
                  <a:srgbClr val="FFFF00"/>
                </a:highlight>
              </a:rPr>
              <a:t>quantum queries</a:t>
            </a:r>
            <a:r>
              <a:rPr lang="en-US" dirty="0"/>
              <a:t> to the input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Free</a:t>
            </a:r>
            <a:r>
              <a:rPr lang="en-US" dirty="0"/>
              <a:t> intermediate computation</a:t>
            </a:r>
          </a:p>
          <a:p>
            <a:endParaRPr lang="en-US" dirty="0"/>
          </a:p>
          <a:p>
            <a:r>
              <a:rPr lang="en-US" dirty="0"/>
              <a:t>Successful </a:t>
            </a:r>
            <a:r>
              <a:rPr lang="en-US" dirty="0">
                <a:highlight>
                  <a:srgbClr val="FBE5D6"/>
                </a:highlight>
              </a:rPr>
              <a:t>test bed</a:t>
            </a:r>
            <a:r>
              <a:rPr lang="en-US" dirty="0"/>
              <a:t> for quantum algorithms</a:t>
            </a:r>
          </a:p>
          <a:p>
            <a:pPr lvl="1"/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Grover’s search, Bernstein-Vazirani algorithm, Simon’s algorithm, Shor’s period-finding algorithm ……</a:t>
            </a:r>
          </a:p>
          <a:p>
            <a:r>
              <a:rPr lang="en-US" dirty="0">
                <a:highlight>
                  <a:srgbClr val="E2F0D9"/>
                </a:highlight>
              </a:rPr>
              <a:t>Provable quantum advantages</a:t>
            </a:r>
            <a:r>
              <a:rPr lang="en-US" dirty="0"/>
              <a:t> over classical algorithms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DA3DE-B36D-34EF-F408-925AB5FF8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30" r="28288" b="52796"/>
          <a:stretch/>
        </p:blipFill>
        <p:spPr>
          <a:xfrm>
            <a:off x="7335942" y="2229076"/>
            <a:ext cx="1130969" cy="11510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0E868C-3029-AB62-C8F3-52349F4448CE}"/>
              </a:ext>
            </a:extLst>
          </p:cNvPr>
          <p:cNvSpPr/>
          <p:nvPr/>
        </p:nvSpPr>
        <p:spPr>
          <a:xfrm>
            <a:off x="10402731" y="1805613"/>
            <a:ext cx="227373" cy="5691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9DDBA6-D285-F9AA-6D36-0394D82A86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442" t="17448" r="5395" b="54942"/>
          <a:stretch/>
        </p:blipFill>
        <p:spPr>
          <a:xfrm>
            <a:off x="10364164" y="2199059"/>
            <a:ext cx="1376725" cy="121105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575C8DD-F798-9AE6-697D-C15FC024601E}"/>
              </a:ext>
            </a:extLst>
          </p:cNvPr>
          <p:cNvSpPr/>
          <p:nvPr/>
        </p:nvSpPr>
        <p:spPr>
          <a:xfrm>
            <a:off x="8562699" y="1717510"/>
            <a:ext cx="1660358" cy="24873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7F5B398-6E85-990E-E220-1F8255184F35}"/>
              </a:ext>
            </a:extLst>
          </p:cNvPr>
          <p:cNvSpPr/>
          <p:nvPr/>
        </p:nvSpPr>
        <p:spPr>
          <a:xfrm rot="10800000">
            <a:off x="8549232" y="2003731"/>
            <a:ext cx="1660358" cy="24873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E02F81A-B851-C87A-F98C-EEDE1F662388}"/>
              </a:ext>
            </a:extLst>
          </p:cNvPr>
          <p:cNvSpPr/>
          <p:nvPr/>
        </p:nvSpPr>
        <p:spPr>
          <a:xfrm>
            <a:off x="8575218" y="2305966"/>
            <a:ext cx="1660358" cy="24873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052E835-835C-1CAB-6BA8-0EAEE6364115}"/>
              </a:ext>
            </a:extLst>
          </p:cNvPr>
          <p:cNvSpPr/>
          <p:nvPr/>
        </p:nvSpPr>
        <p:spPr>
          <a:xfrm rot="10800000">
            <a:off x="8561751" y="2592187"/>
            <a:ext cx="1660358" cy="248734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47FA60-CE68-F614-0840-98A4B82B0657}"/>
                  </a:ext>
                </a:extLst>
              </p:cNvPr>
              <p:cNvSpPr txBox="1"/>
              <p:nvPr/>
            </p:nvSpPr>
            <p:spPr>
              <a:xfrm>
                <a:off x="8664470" y="2748019"/>
                <a:ext cx="13767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⋯⋯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47FA60-CE68-F614-0840-98A4B82B0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470" y="2748019"/>
                <a:ext cx="137672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AE87BB7B-11DF-F2CA-044A-AB1F75644F18}"/>
                  </a:ext>
                </a:extLst>
              </p:cNvPr>
              <p:cNvSpPr/>
              <p:nvPr/>
            </p:nvSpPr>
            <p:spPr>
              <a:xfrm>
                <a:off x="8549231" y="3218273"/>
                <a:ext cx="792379" cy="321049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1600" b="1" dirty="0"/>
                  <a:t> !</a:t>
                </a: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AE87BB7B-11DF-F2CA-044A-AB1F75644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231" y="3218273"/>
                <a:ext cx="792379" cy="321049"/>
              </a:xfrm>
              <a:prstGeom prst="roundRect">
                <a:avLst/>
              </a:prstGeom>
              <a:blipFill>
                <a:blip r:embed="rId5"/>
                <a:stretch>
                  <a:fillRect t="-7547" b="-264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4" descr="Atom Molecule Vector Icon Stock Illustration - Download Image Now - Icon  Symbol, Atom, Science - iStock">
            <a:extLst>
              <a:ext uri="{FF2B5EF4-FFF2-40B4-BE49-F238E27FC236}">
                <a16:creationId xmlns:a16="http://schemas.microsoft.com/office/drawing/2014/main" id="{80760D46-B2E0-A5DB-3F65-EA50D6048F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9375" b="82876" l="22861" r="7985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737" t="11437" r="13018" b="9186"/>
          <a:stretch/>
        </p:blipFill>
        <p:spPr bwMode="auto">
          <a:xfrm>
            <a:off x="7655874" y="1695354"/>
            <a:ext cx="547844" cy="61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Atom Molecule Vector Icon Stock Illustration - Download Image Now - Icon  Symbol, Atom, Science - iStock">
            <a:extLst>
              <a:ext uri="{FF2B5EF4-FFF2-40B4-BE49-F238E27FC236}">
                <a16:creationId xmlns:a16="http://schemas.microsoft.com/office/drawing/2014/main" id="{B9AB3C50-D0D4-A0FE-694A-96410D1D6C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9375" b="82876" l="22861" r="7985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737" t="11437" r="13018" b="9186"/>
          <a:stretch/>
        </p:blipFill>
        <p:spPr bwMode="auto">
          <a:xfrm>
            <a:off x="10757103" y="1723242"/>
            <a:ext cx="547844" cy="61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CF2E626D-BEC3-6022-6F34-642F98178461}"/>
                  </a:ext>
                </a:extLst>
              </p:cNvPr>
              <p:cNvSpPr/>
              <p:nvPr/>
            </p:nvSpPr>
            <p:spPr>
              <a:xfrm>
                <a:off x="8396859" y="1690688"/>
                <a:ext cx="1092606" cy="248735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State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e>
                    </m:nary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CF2E626D-BEC3-6022-6F34-642F98178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859" y="1690688"/>
                <a:ext cx="1092606" cy="248735"/>
              </a:xfrm>
              <a:prstGeom prst="roundRect">
                <a:avLst/>
              </a:prstGeom>
              <a:blipFill>
                <a:blip r:embed="rId8"/>
                <a:stretch>
                  <a:fillRect t="-114634" r="-7778" b="-1804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6A00F070-732B-6014-1B32-DE55B999029B}"/>
                  </a:ext>
                </a:extLst>
              </p:cNvPr>
              <p:cNvSpPr/>
              <p:nvPr/>
            </p:nvSpPr>
            <p:spPr>
              <a:xfrm>
                <a:off x="9224433" y="2011737"/>
                <a:ext cx="1233683" cy="24873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State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e>
                    </m:nary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6A00F070-732B-6014-1B32-DE55B99902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4433" y="2011737"/>
                <a:ext cx="1233683" cy="248735"/>
              </a:xfrm>
              <a:prstGeom prst="roundRect">
                <a:avLst/>
              </a:prstGeom>
              <a:blipFill>
                <a:blip r:embed="rId9"/>
                <a:stretch>
                  <a:fillRect t="-114634" b="-1804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D1C4460-727F-A584-69F4-7BA548F67E18}"/>
                  </a:ext>
                </a:extLst>
              </p:cNvPr>
              <p:cNvSpPr/>
              <p:nvPr/>
            </p:nvSpPr>
            <p:spPr>
              <a:xfrm>
                <a:off x="8396859" y="2296693"/>
                <a:ext cx="1092606" cy="248735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State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e>
                    </m:nary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D1C4460-727F-A584-69F4-7BA548F67E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859" y="2296693"/>
                <a:ext cx="1092606" cy="248735"/>
              </a:xfrm>
              <a:prstGeom prst="roundRect">
                <a:avLst/>
              </a:prstGeom>
              <a:blipFill>
                <a:blip r:embed="rId10"/>
                <a:stretch>
                  <a:fillRect t="-114634" r="-7222" b="-1804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5EBC5667-FE93-8C54-2513-AFDD450BD1B9}"/>
                  </a:ext>
                </a:extLst>
              </p:cNvPr>
              <p:cNvSpPr/>
              <p:nvPr/>
            </p:nvSpPr>
            <p:spPr>
              <a:xfrm>
                <a:off x="9224433" y="2586164"/>
                <a:ext cx="1233683" cy="248735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State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e>
                    </m:nary>
                  </m:oMath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5EBC5667-FE93-8C54-2513-AFDD450BD1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4433" y="2586164"/>
                <a:ext cx="1233683" cy="248735"/>
              </a:xfrm>
              <a:prstGeom prst="roundRect">
                <a:avLst/>
              </a:prstGeom>
              <a:blipFill>
                <a:blip r:embed="rId11"/>
                <a:stretch>
                  <a:fillRect t="-114634" b="-18048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325FFC67-C3CC-9145-260B-AF4EE360F968}"/>
                  </a:ext>
                </a:extLst>
              </p:cNvPr>
              <p:cNvSpPr/>
              <p:nvPr/>
            </p:nvSpPr>
            <p:spPr>
              <a:xfrm>
                <a:off x="10385969" y="3348700"/>
                <a:ext cx="1346592" cy="321049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325FFC67-C3CC-9145-260B-AF4EE360F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5969" y="3348700"/>
                <a:ext cx="1346592" cy="321049"/>
              </a:xfrm>
              <a:prstGeom prst="roundRect">
                <a:avLst/>
              </a:prstGeom>
              <a:blipFill>
                <a:blip r:embed="rId12"/>
                <a:stretch>
                  <a:fillRect b="-75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13022ACE-237C-3F3C-5371-5F4CAD5122DF}"/>
                  </a:ext>
                </a:extLst>
              </p:cNvPr>
              <p:cNvSpPr/>
              <p:nvPr/>
            </p:nvSpPr>
            <p:spPr>
              <a:xfrm>
                <a:off x="7439400" y="3342641"/>
                <a:ext cx="978144" cy="327108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dirty="0"/>
                  <a:t> ?</a:t>
                </a:r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13022ACE-237C-3F3C-5371-5F4CAD512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400" y="3342641"/>
                <a:ext cx="978144" cy="327108"/>
              </a:xfrm>
              <a:prstGeom prst="roundRect">
                <a:avLst/>
              </a:prstGeom>
              <a:blipFill>
                <a:blip r:embed="rId13"/>
                <a:stretch>
                  <a:fillRect t="-14815" b="-351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7E8DC40B-A850-0046-F244-53D4581A6623}"/>
              </a:ext>
            </a:extLst>
          </p:cNvPr>
          <p:cNvSpPr/>
          <p:nvPr/>
        </p:nvSpPr>
        <p:spPr>
          <a:xfrm>
            <a:off x="10325099" y="1311456"/>
            <a:ext cx="1172633" cy="336930"/>
          </a:xfrm>
          <a:prstGeom prst="wedgeRectCallout">
            <a:avLst>
              <a:gd name="adj1" fmla="val -67430"/>
              <a:gd name="adj2" fmla="val 169297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Phase oracle</a:t>
            </a:r>
          </a:p>
        </p:txBody>
      </p:sp>
    </p:spTree>
    <p:extLst>
      <p:ext uri="{BB962C8B-B14F-4D97-AF65-F5344CB8AC3E}">
        <p14:creationId xmlns:p14="http://schemas.microsoft.com/office/powerpoint/2010/main" val="166748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D850-387E-A69B-76A2-4A5B14D5E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15448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Quantum</a:t>
            </a:r>
            <a:r>
              <a:rPr lang="en-US" b="1" dirty="0"/>
              <a:t> Speedup over </a:t>
            </a:r>
            <a:r>
              <a:rPr lang="en-US" b="1" dirty="0">
                <a:solidFill>
                  <a:srgbClr val="7030A0"/>
                </a:solidFill>
              </a:rPr>
              <a:t>Classical</a:t>
            </a:r>
            <a:r>
              <a:rPr lang="en-US" b="1" dirty="0"/>
              <a:t> Query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502114-C723-3FC5-7424-E1A1382F9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353800" cy="4164542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Quantum speedup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Grover’s search: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rad>
                  </m:oMath>
                </a14:m>
                <a:r>
                  <a:rPr lang="en-US" dirty="0"/>
                  <a:t>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[Grover’96]</a:t>
                </a:r>
                <a:endParaRPr lang="en-US" dirty="0"/>
              </a:p>
              <a:p>
                <a:pPr lvl="1"/>
                <a:r>
                  <a:rPr lang="en-US" dirty="0"/>
                  <a:t>Simon’s algorithm: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rad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func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[Simon’97]</a:t>
                </a:r>
              </a:p>
              <a:p>
                <a:pPr lvl="1"/>
                <a:r>
                  <a:rPr lang="en-US" dirty="0"/>
                  <a:t>Bernstein-Vazirani algorithm: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func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[Bernstein, Vazirani’97]</a:t>
                </a:r>
              </a:p>
              <a:p>
                <a:pPr lvl="1"/>
                <a:r>
                  <a:rPr lang="en-US" dirty="0"/>
                  <a:t>Shor’s period-finding algorithm: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[Shor’97; Cleve’99]</a:t>
                </a:r>
              </a:p>
              <a:p>
                <a:pPr lvl="1"/>
                <a:r>
                  <a:rPr lang="en-US" dirty="0" err="1"/>
                  <a:t>Forrelation</a:t>
                </a:r>
                <a:r>
                  <a:rPr lang="en-US" dirty="0"/>
                  <a:t> problem: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rad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[Aaronson, Ambainis’15]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-fold </a:t>
                </a:r>
                <a:r>
                  <a:rPr lang="en-US" dirty="0" err="1"/>
                  <a:t>Forrelation</a:t>
                </a:r>
                <a:r>
                  <a:rPr lang="en-US" dirty="0"/>
                  <a:t> problem: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[Aaronson, Ambainis’15; Tal’22; </a:t>
                </a:r>
                <a:r>
                  <a:rPr lang="en-US" sz="1200" dirty="0" err="1">
                    <a:solidFill>
                      <a:schemeClr val="bg1">
                        <a:lumMod val="50000"/>
                      </a:schemeClr>
                    </a:solidFill>
                  </a:rPr>
                  <a:t>Sherstov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:r>
                  <a:rPr lang="en-US" sz="1200" dirty="0" err="1">
                    <a:solidFill>
                      <a:schemeClr val="bg1">
                        <a:lumMod val="50000"/>
                      </a:schemeClr>
                    </a:solidFill>
                  </a:rPr>
                  <a:t>Storozhenko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, Wu’23; Bansal, Sinha’21]</a:t>
                </a:r>
              </a:p>
              <a:p>
                <a:pPr lvl="1"/>
                <a:endParaRPr 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Classical simulation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quantum queries can be simulated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/>
                  <a:t> classical queries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en-US" sz="1200" dirty="0" err="1">
                    <a:solidFill>
                      <a:schemeClr val="bg1">
                        <a:lumMod val="50000"/>
                      </a:schemeClr>
                    </a:solidFill>
                  </a:rPr>
                  <a:t>Bravyi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:r>
                  <a:rPr lang="en-US" sz="1200" dirty="0" err="1">
                    <a:solidFill>
                      <a:schemeClr val="bg1">
                        <a:lumMod val="50000"/>
                      </a:schemeClr>
                    </a:solidFill>
                  </a:rPr>
                  <a:t>Gosset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, Grier, Schaeffer’22]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502114-C723-3FC5-7424-E1A1382F9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353800" cy="4164542"/>
              </a:xfrm>
              <a:blipFill>
                <a:blip r:embed="rId3"/>
                <a:stretch>
                  <a:fillRect l="-1020" t="-2485" b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E1A46C-8F70-94E0-46B9-7804AF0FD7C7}"/>
                  </a:ext>
                </a:extLst>
              </p:cNvPr>
              <p:cNvSpPr txBox="1"/>
              <p:nvPr/>
            </p:nvSpPr>
            <p:spPr>
              <a:xfrm>
                <a:off x="6811434" y="1744235"/>
                <a:ext cx="5026864" cy="468205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Boolean function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±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,⋆</m:t>
                        </m:r>
                      </m:e>
                    </m:d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E1A46C-8F70-94E0-46B9-7804AF0FD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434" y="1744235"/>
                <a:ext cx="5026864" cy="468205"/>
              </a:xfrm>
              <a:prstGeom prst="rect">
                <a:avLst/>
              </a:prstGeom>
              <a:blipFill>
                <a:blip r:embed="rId4"/>
                <a:stretch>
                  <a:fillRect l="-1691" t="-75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3DE56338-6990-52BE-7946-3684381C94D8}"/>
              </a:ext>
            </a:extLst>
          </p:cNvPr>
          <p:cNvSpPr/>
          <p:nvPr/>
        </p:nvSpPr>
        <p:spPr>
          <a:xfrm rot="16200000">
            <a:off x="8077202" y="736104"/>
            <a:ext cx="249766" cy="1096433"/>
          </a:xfrm>
          <a:prstGeom prst="rightBrace">
            <a:avLst>
              <a:gd name="adj1" fmla="val 45724"/>
              <a:gd name="adj2" fmla="val 50000"/>
            </a:avLst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B9C87-34A7-AB38-6B24-ED67B12E6BFD}"/>
              </a:ext>
            </a:extLst>
          </p:cNvPr>
          <p:cNvSpPr txBox="1"/>
          <p:nvPr/>
        </p:nvSpPr>
        <p:spPr>
          <a:xfrm>
            <a:off x="7467601" y="1325228"/>
            <a:ext cx="147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Randomized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FB1FF4-2B1F-E6AC-63F3-69D901E82ECB}"/>
              </a:ext>
            </a:extLst>
          </p:cNvPr>
          <p:cNvSpPr txBox="1"/>
          <p:nvPr/>
        </p:nvSpPr>
        <p:spPr>
          <a:xfrm>
            <a:off x="3468340" y="5919136"/>
            <a:ext cx="5355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</a:rPr>
              <a:t>Unbounded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 speedup!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2FD7DD-36C2-F3E8-603D-7323F29680D6}"/>
              </a:ext>
            </a:extLst>
          </p:cNvPr>
          <p:cNvCxnSpPr/>
          <p:nvPr/>
        </p:nvCxnSpPr>
        <p:spPr>
          <a:xfrm>
            <a:off x="5808134" y="4753917"/>
            <a:ext cx="723900" cy="643467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0A920F-8038-152B-0E0B-55C4FB3498FF}"/>
              </a:ext>
            </a:extLst>
          </p:cNvPr>
          <p:cNvSpPr txBox="1"/>
          <p:nvPr/>
        </p:nvSpPr>
        <p:spPr>
          <a:xfrm>
            <a:off x="6218767" y="4813300"/>
            <a:ext cx="1733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Tight separation</a:t>
            </a:r>
          </a:p>
        </p:txBody>
      </p:sp>
    </p:spTree>
    <p:extLst>
      <p:ext uri="{BB962C8B-B14F-4D97-AF65-F5344CB8AC3E}">
        <p14:creationId xmlns:p14="http://schemas.microsoft.com/office/powerpoint/2010/main" val="366103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D850-387E-A69B-76A2-4A5B14D5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Depth-Width Trade-Off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502114-C723-3FC5-7424-E1A1382F9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0526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Near-term quantum hardware is restricted to </a:t>
                </a:r>
                <a:r>
                  <a:rPr lang="en-US" dirty="0">
                    <a:solidFill>
                      <a:schemeClr val="accent5">
                        <a:lumMod val="50000"/>
                      </a:schemeClr>
                    </a:solidFill>
                  </a:rPr>
                  <a:t>small depth </a:t>
                </a:r>
                <a:r>
                  <a:rPr lang="en-US" dirty="0"/>
                  <a:t>by </a:t>
                </a:r>
                <a:r>
                  <a:rPr lang="en-US" dirty="0">
                    <a:solidFill>
                      <a:schemeClr val="accent4">
                        <a:lumMod val="50000"/>
                      </a:schemeClr>
                    </a:solidFill>
                  </a:rPr>
                  <a:t>decoherence</a:t>
                </a:r>
              </a:p>
              <a:p>
                <a:pPr lvl="1"/>
                <a:r>
                  <a:rPr lang="en-US" dirty="0"/>
                  <a:t>Reduce depth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complete computation before decoherence </a:t>
                </a:r>
                <a:r>
                  <a:rPr lang="zh-CN" altLang="en-US" dirty="0"/>
                  <a:t>😊</a:t>
                </a:r>
                <a:endParaRPr lang="en-US" dirty="0"/>
              </a:p>
              <a:p>
                <a:pPr lvl="1"/>
                <a:r>
                  <a:rPr lang="en-US" dirty="0"/>
                  <a:t>Reduce depth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3">
                        <a:lumMod val="50000"/>
                      </a:schemeClr>
                    </a:solidFill>
                  </a:rPr>
                  <a:t>more quantum gates per layer </a:t>
                </a:r>
                <a:r>
                  <a:rPr lang="zh-CN" altLang="en-US" dirty="0"/>
                  <a:t>😟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502114-C723-3FC5-7424-E1A1382F9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052692"/>
              </a:xfrm>
              <a:blipFill>
                <a:blip r:embed="rId2"/>
                <a:stretch>
                  <a:fillRect l="-1217" t="-4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Quantum mechanics in biological systems (I): Introduction - Mapping  Ignorance">
            <a:extLst>
              <a:ext uri="{FF2B5EF4-FFF2-40B4-BE49-F238E27FC236}">
                <a16:creationId xmlns:a16="http://schemas.microsoft.com/office/drawing/2014/main" id="{F9447E80-B257-DD6F-F9CE-645DD69557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54" r="65690" b="16080"/>
          <a:stretch/>
        </p:blipFill>
        <p:spPr bwMode="auto">
          <a:xfrm>
            <a:off x="7864364" y="416199"/>
            <a:ext cx="1106215" cy="125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D69E772-1CB2-2FEB-6F31-832AE2214DA8}"/>
              </a:ext>
            </a:extLst>
          </p:cNvPr>
          <p:cNvGrpSpPr/>
          <p:nvPr/>
        </p:nvGrpSpPr>
        <p:grpSpPr>
          <a:xfrm>
            <a:off x="10457648" y="167791"/>
            <a:ext cx="1106214" cy="1828308"/>
            <a:chOff x="6990079" y="1690688"/>
            <a:chExt cx="2204721" cy="3957637"/>
          </a:xfrm>
        </p:grpSpPr>
        <p:pic>
          <p:nvPicPr>
            <p:cNvPr id="2052" name="Picture 4" descr="Quantum mechanics in biological systems (I): Introduction - Mapping  Ignorance">
              <a:extLst>
                <a:ext uri="{FF2B5EF4-FFF2-40B4-BE49-F238E27FC236}">
                  <a16:creationId xmlns:a16="http://schemas.microsoft.com/office/drawing/2014/main" id="{3FA3E27D-97A8-4AB5-EC5C-2DF17D3220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500" t="10837" r="-833"/>
            <a:stretch/>
          </p:blipFill>
          <p:spPr bwMode="auto">
            <a:xfrm>
              <a:off x="7284720" y="1690688"/>
              <a:ext cx="1910080" cy="3957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Quantum mechanics in biological systems (I): Introduction - Mapping  Ignorance">
              <a:extLst>
                <a:ext uri="{FF2B5EF4-FFF2-40B4-BE49-F238E27FC236}">
                  <a16:creationId xmlns:a16="http://schemas.microsoft.com/office/drawing/2014/main" id="{252CDD93-4020-1DF5-AF03-76B30EB5F6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77" t="10837" r="1090" b="49733"/>
            <a:stretch/>
          </p:blipFill>
          <p:spPr bwMode="auto">
            <a:xfrm>
              <a:off x="6990079" y="3016251"/>
              <a:ext cx="416561" cy="1750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Arrow: Right 6">
            <a:extLst>
              <a:ext uri="{FF2B5EF4-FFF2-40B4-BE49-F238E27FC236}">
                <a16:creationId xmlns:a16="http://schemas.microsoft.com/office/drawing/2014/main" id="{CC656E0A-AD4F-B8F9-2C90-EF4D3A7E06E5}"/>
              </a:ext>
            </a:extLst>
          </p:cNvPr>
          <p:cNvSpPr/>
          <p:nvPr/>
        </p:nvSpPr>
        <p:spPr>
          <a:xfrm>
            <a:off x="9085196" y="865169"/>
            <a:ext cx="1582514" cy="4335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Decoherence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FD131B-FB88-5783-50DB-72B810957F73}"/>
                  </a:ext>
                </a:extLst>
              </p:cNvPr>
              <p:cNvSpPr txBox="1"/>
              <p:nvPr/>
            </p:nvSpPr>
            <p:spPr>
              <a:xfrm>
                <a:off x="2738695" y="3641834"/>
                <a:ext cx="7354615" cy="120032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Quantum Algorithm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Depth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400" dirty="0"/>
                  <a:t> number of </a:t>
                </a:r>
                <a:r>
                  <a: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layers</a:t>
                </a:r>
                <a:r>
                  <a:rPr lang="en-US" sz="2400" dirty="0"/>
                  <a:t> in the algorithm circuit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Width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400" dirty="0"/>
                  <a:t> number of </a:t>
                </a:r>
                <a:r>
                  <a: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gates per layer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FD131B-FB88-5783-50DB-72B810957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695" y="3641834"/>
                <a:ext cx="7354615" cy="1200329"/>
              </a:xfrm>
              <a:prstGeom prst="rect">
                <a:avLst/>
              </a:prstGeom>
              <a:blipFill>
                <a:blip r:embed="rId4"/>
                <a:stretch>
                  <a:fillRect l="-1240" t="-35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8BAA82C4-B2C4-1977-53D1-13209165B61A}"/>
              </a:ext>
            </a:extLst>
          </p:cNvPr>
          <p:cNvSpPr/>
          <p:nvPr/>
        </p:nvSpPr>
        <p:spPr>
          <a:xfrm rot="10800000">
            <a:off x="2493686" y="4171759"/>
            <a:ext cx="245009" cy="572758"/>
          </a:xfrm>
          <a:prstGeom prst="rightBrace">
            <a:avLst>
              <a:gd name="adj1" fmla="val 14768"/>
              <a:gd name="adj2" fmla="val 50000"/>
            </a:avLst>
          </a:prstGeom>
          <a:noFill/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D97C57-85B3-E1D5-F690-56952492B856}"/>
              </a:ext>
            </a:extLst>
          </p:cNvPr>
          <p:cNvSpPr txBox="1"/>
          <p:nvPr/>
        </p:nvSpPr>
        <p:spPr>
          <a:xfrm>
            <a:off x="1859655" y="4198741"/>
            <a:ext cx="697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Size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263A1E-431B-1E99-7925-DE224EC69FD3}"/>
              </a:ext>
            </a:extLst>
          </p:cNvPr>
          <p:cNvSpPr txBox="1"/>
          <p:nvPr/>
        </p:nvSpPr>
        <p:spPr>
          <a:xfrm>
            <a:off x="2954868" y="4991393"/>
            <a:ext cx="7010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Parallelizing quantum Fourier transform 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[Cleve, Watrous’00]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600" dirty="0"/>
              <a:t>Parallelizing Shor’s factoring algorithm 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[Cleve, Watrous’00; Regev’23]</a:t>
            </a:r>
          </a:p>
          <a:p>
            <a:endParaRPr lang="en-US" dirty="0"/>
          </a:p>
          <a:p>
            <a:r>
              <a:rPr lang="en-US" sz="1600" dirty="0"/>
              <a:t>Certain staircase quantum circuit may not be efficiently parallelized </a:t>
            </a:r>
            <a:r>
              <a:rPr lang="en-US" sz="1050" dirty="0">
                <a:solidFill>
                  <a:schemeClr val="bg1">
                    <a:lumMod val="50000"/>
                  </a:schemeClr>
                </a:solidFill>
              </a:rPr>
              <a:t>[Moore, Nilsson’01]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61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D850-387E-A69B-76A2-4A5B14D5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Depth-Width Trade-Off in Quantum Queries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017E8C-4D11-53DB-C1A1-9729839915F3}"/>
                  </a:ext>
                </a:extLst>
              </p:cNvPr>
              <p:cNvSpPr txBox="1"/>
              <p:nvPr/>
            </p:nvSpPr>
            <p:spPr>
              <a:xfrm>
                <a:off x="2179897" y="1380809"/>
                <a:ext cx="7354615" cy="1200329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Quantum </a:t>
                </a:r>
                <a:r>
                  <a:rPr lang="en-US" sz="24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Query</a:t>
                </a: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Algorithm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Depth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400" dirty="0"/>
                  <a:t> number of adaptive </a:t>
                </a:r>
                <a:r>
                  <a: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query rounds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Width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400" dirty="0"/>
                  <a:t> number of </a:t>
                </a:r>
                <a:r>
                  <a:rPr lang="en-US" sz="2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parallel queries per round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017E8C-4D11-53DB-C1A1-972983991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897" y="1380809"/>
                <a:ext cx="7354615" cy="1200329"/>
              </a:xfrm>
              <a:prstGeom prst="rect">
                <a:avLst/>
              </a:prstGeom>
              <a:blipFill>
                <a:blip r:embed="rId2"/>
                <a:stretch>
                  <a:fillRect l="-1323" t="-4020" b="-12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CBF0F585-9E82-C062-0633-96F0EAE3BDD9}"/>
              </a:ext>
            </a:extLst>
          </p:cNvPr>
          <p:cNvSpPr/>
          <p:nvPr/>
        </p:nvSpPr>
        <p:spPr>
          <a:xfrm>
            <a:off x="9535511" y="1860985"/>
            <a:ext cx="245009" cy="572758"/>
          </a:xfrm>
          <a:prstGeom prst="rightBrace">
            <a:avLst>
              <a:gd name="adj1" fmla="val 14768"/>
              <a:gd name="adj2" fmla="val 50000"/>
            </a:avLst>
          </a:prstGeom>
          <a:noFill/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8B266D-49A0-BCD1-51E3-937F84C39B1A}"/>
              </a:ext>
            </a:extLst>
          </p:cNvPr>
          <p:cNvSpPr txBox="1"/>
          <p:nvPr/>
        </p:nvSpPr>
        <p:spPr>
          <a:xfrm>
            <a:off x="9822558" y="1915628"/>
            <a:ext cx="1615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Total query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F17C8EB9-DB66-A2C6-DAD2-AB9605C0D8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2283" y="2606048"/>
                <a:ext cx="10515600" cy="3622471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Non-adaptive query </a:t>
                </a:r>
                <a:r>
                  <a:rPr lang="en-US" dirty="0"/>
                  <a:t>(depth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Width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for all Boolean functions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[van Dam’98, Montanaro’10]</a:t>
                </a:r>
              </a:p>
              <a:p>
                <a:pPr lvl="2"/>
                <a:r>
                  <a:rPr lang="en-US" dirty="0"/>
                  <a:t>A half over classical setting</a:t>
                </a:r>
              </a:p>
              <a:p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More adaptivity </a:t>
                </a:r>
                <a:r>
                  <a:rPr lang="en-US" dirty="0"/>
                  <a:t>(depth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Parallel Grover’s search: width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[Zalka’99]</a:t>
                </a:r>
              </a:p>
              <a:p>
                <a:pPr lvl="1"/>
                <a:r>
                  <a:rPr lang="en-US" dirty="0"/>
                  <a:t>Element distinctness: width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[Jeffery, </a:t>
                </a:r>
                <a:r>
                  <a:rPr lang="en-US" sz="1200" dirty="0" err="1">
                    <a:solidFill>
                      <a:schemeClr val="bg1">
                        <a:lumMod val="50000"/>
                      </a:schemeClr>
                    </a:solidFill>
                  </a:rPr>
                  <a:t>Magniez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, de Wolf’17]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-sum problem: width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[Jeffery, Magniez, de Wolf’17]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F17C8EB9-DB66-A2C6-DAD2-AB9605C0D8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2283" y="2606048"/>
                <a:ext cx="10515600" cy="3622471"/>
              </a:xfrm>
              <a:blipFill>
                <a:blip r:embed="rId3"/>
                <a:stretch>
                  <a:fillRect l="-1101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C1B7011-E7E9-F555-FA4D-A127CECA7621}"/>
              </a:ext>
            </a:extLst>
          </p:cNvPr>
          <p:cNvSpPr/>
          <p:nvPr/>
        </p:nvSpPr>
        <p:spPr>
          <a:xfrm>
            <a:off x="8177923" y="3916887"/>
            <a:ext cx="3507828" cy="7890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 if the depth is doubled, </a:t>
            </a:r>
          </a:p>
          <a:p>
            <a:pPr algn="ctr"/>
            <a:r>
              <a:rPr lang="en-US" dirty="0"/>
              <a:t>the saving is only a constant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736CFD2-ADF8-3A8D-02FD-F2ACE70AAB0D}"/>
              </a:ext>
            </a:extLst>
          </p:cNvPr>
          <p:cNvSpPr/>
          <p:nvPr/>
        </p:nvSpPr>
        <p:spPr>
          <a:xfrm>
            <a:off x="1305910" y="5672667"/>
            <a:ext cx="9748346" cy="85591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/>
              <a:t>Largest saving from more quantum query adaptivity?</a:t>
            </a:r>
          </a:p>
        </p:txBody>
      </p:sp>
    </p:spTree>
    <p:extLst>
      <p:ext uri="{BB962C8B-B14F-4D97-AF65-F5344CB8AC3E}">
        <p14:creationId xmlns:p14="http://schemas.microsoft.com/office/powerpoint/2010/main" val="393926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D850-387E-A69B-76A2-4A5B14D5E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56883" cy="1325563"/>
          </a:xfrm>
        </p:spPr>
        <p:txBody>
          <a:bodyPr>
            <a:normAutofit/>
          </a:bodyPr>
          <a:lstStyle/>
          <a:p>
            <a:r>
              <a:rPr lang="en-US" b="1" dirty="0"/>
              <a:t>Our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502114-C723-3FC5-7424-E1A1382F9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65221" cy="477224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-fold </a:t>
                </a:r>
                <a:r>
                  <a:rPr lang="en-US" dirty="0" err="1"/>
                  <a:t>Forrelation</a:t>
                </a:r>
                <a:r>
                  <a:rPr lang="en-US" dirty="0"/>
                  <a:t> problem</a:t>
                </a:r>
              </a:p>
              <a:p>
                <a:pPr lvl="1"/>
                <a:r>
                  <a:rPr lang="en-US" dirty="0"/>
                  <a:t>Can be solved by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[Aaronson, Ambainis’15]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sup>
                    </m:sSup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Smooth trade-off for all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dirty="0"/>
                  <a:t>Holds even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p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classical</a:t>
                </a:r>
                <a:r>
                  <a:rPr lang="en-US" dirty="0"/>
                  <a:t> preprocessing adaptive queries!</a:t>
                </a:r>
              </a:p>
              <a:p>
                <a:pPr lvl="2"/>
                <a:r>
                  <a:rPr lang="en-US" sz="1600" dirty="0">
                    <a:solidFill>
                      <a:schemeClr val="accent3">
                        <a:lumMod val="50000"/>
                      </a:schemeClr>
                    </a:solidFill>
                  </a:rPr>
                  <a:t>Rules out examples like </a:t>
                </a:r>
                <a:r>
                  <a:rPr lang="en-US" sz="1600" i="1" dirty="0">
                    <a:solidFill>
                      <a:schemeClr val="accent3">
                        <a:lumMod val="50000"/>
                      </a:schemeClr>
                    </a:solidFill>
                  </a:rPr>
                  <a:t>indexing</a:t>
                </a:r>
                <a:r>
                  <a:rPr lang="en-US" sz="1600" dirty="0">
                    <a:solidFill>
                      <a:schemeClr val="accent3">
                        <a:lumMod val="50000"/>
                      </a:schemeClr>
                    </a:solidFill>
                  </a:rPr>
                  <a:t> or </a:t>
                </a:r>
                <a:r>
                  <a:rPr lang="en-US" sz="1600" i="1" dirty="0">
                    <a:solidFill>
                      <a:schemeClr val="accent3">
                        <a:lumMod val="50000"/>
                      </a:schemeClr>
                    </a:solidFill>
                  </a:rPr>
                  <a:t>pointer chasing </a:t>
                </a:r>
                <a:r>
                  <a:rPr lang="en-US" sz="1600" dirty="0">
                    <a:solidFill>
                      <a:schemeClr val="accent3">
                        <a:lumMod val="50000"/>
                      </a:schemeClr>
                    </a:solidFill>
                  </a:rPr>
                  <a:t>that are inherently classical</a:t>
                </a: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502114-C723-3FC5-7424-E1A1382F9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65221" cy="4772244"/>
              </a:xfrm>
              <a:blipFill>
                <a:blip r:embed="rId3"/>
                <a:stretch>
                  <a:fillRect l="-963" t="-2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1AC462-FAF9-39D1-F941-C93F6BF9DAAC}"/>
                  </a:ext>
                </a:extLst>
              </p:cNvPr>
              <p:cNvSpPr txBox="1"/>
              <p:nvPr/>
            </p:nvSpPr>
            <p:spPr>
              <a:xfrm>
                <a:off x="7441323" y="638503"/>
                <a:ext cx="4059621" cy="70788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000" dirty="0"/>
                  <a:t>: adaptive quantum query rounds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000" dirty="0"/>
                  <a:t>: # parallel queries per round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1AC462-FAF9-39D1-F941-C93F6BF9D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323" y="638503"/>
                <a:ext cx="4059621" cy="707886"/>
              </a:xfrm>
              <a:prstGeom prst="rect">
                <a:avLst/>
              </a:prstGeom>
              <a:blipFill>
                <a:blip r:embed="rId4"/>
                <a:stretch>
                  <a:fillRect l="-150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41D06EE-A547-5BA3-83E1-80CF8E73C35F}"/>
              </a:ext>
            </a:extLst>
          </p:cNvPr>
          <p:cNvSpPr txBox="1"/>
          <p:nvPr/>
        </p:nvSpPr>
        <p:spPr>
          <a:xfrm>
            <a:off x="5489028" y="2707877"/>
            <a:ext cx="5257801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One more adaptive round already gives more power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AFCF96-4577-6FBD-29D5-9762F400266A}"/>
              </a:ext>
            </a:extLst>
          </p:cNvPr>
          <p:cNvSpPr txBox="1"/>
          <p:nvPr/>
        </p:nvSpPr>
        <p:spPr>
          <a:xfrm>
            <a:off x="5489028" y="3135848"/>
            <a:ext cx="6011916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Non-adaptive quantum queries barely outperform brute force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CD5BF52-8570-5534-1CAE-3402F277ECB8}"/>
              </a:ext>
            </a:extLst>
          </p:cNvPr>
          <p:cNvSpPr/>
          <p:nvPr/>
        </p:nvSpPr>
        <p:spPr>
          <a:xfrm>
            <a:off x="1689537" y="5092402"/>
            <a:ext cx="8812925" cy="1199308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quantum query model, being more adaptive can be </a:t>
            </a:r>
            <a:r>
              <a:rPr lang="en-US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unboundedly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more powerful!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703E2C31-ED74-8761-D370-C816F486D42D}"/>
              </a:ext>
            </a:extLst>
          </p:cNvPr>
          <p:cNvSpPr/>
          <p:nvPr/>
        </p:nvSpPr>
        <p:spPr>
          <a:xfrm>
            <a:off x="3086099" y="1346389"/>
            <a:ext cx="2239434" cy="465667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Provided maximal </a:t>
            </a:r>
          </a:p>
          <a:p>
            <a:pPr algn="ctr"/>
            <a:r>
              <a:rPr lang="en-US" sz="1200" dirty="0"/>
              <a:t>quantum-classical separation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A0209279-4769-0D9A-66BC-B74338B546FF}"/>
              </a:ext>
            </a:extLst>
          </p:cNvPr>
          <p:cNvSpPr/>
          <p:nvPr/>
        </p:nvSpPr>
        <p:spPr>
          <a:xfrm>
            <a:off x="6320074" y="1520544"/>
            <a:ext cx="3086100" cy="746207"/>
          </a:xfrm>
          <a:prstGeom prst="wedgeRoundRectCallout">
            <a:avLst>
              <a:gd name="adj1" fmla="val -64502"/>
              <a:gd name="adj2" fmla="val 28716"/>
              <a:gd name="adj3" fmla="val 16667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Also witness separation for quantum-less quantum</a:t>
            </a:r>
          </a:p>
        </p:txBody>
      </p:sp>
    </p:spTree>
    <p:extLst>
      <p:ext uri="{BB962C8B-B14F-4D97-AF65-F5344CB8AC3E}">
        <p14:creationId xmlns:p14="http://schemas.microsoft.com/office/powerpoint/2010/main" val="380516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D850-387E-A69B-76A2-4A5B14D5E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56883" cy="1325563"/>
          </a:xfrm>
        </p:spPr>
        <p:txBody>
          <a:bodyPr>
            <a:normAutofit/>
          </a:bodyPr>
          <a:lstStyle/>
          <a:p>
            <a:r>
              <a:rPr lang="en-US" b="1" dirty="0"/>
              <a:t>Progress on Quantum Query Advantages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BA82A1-B55B-D1C3-4593-49CF909BDFC5}"/>
              </a:ext>
            </a:extLst>
          </p:cNvPr>
          <p:cNvCxnSpPr/>
          <p:nvPr/>
        </p:nvCxnSpPr>
        <p:spPr>
          <a:xfrm>
            <a:off x="1452910" y="3805330"/>
            <a:ext cx="972732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FC0E43F-75F9-1290-375B-37BC068CA463}"/>
              </a:ext>
            </a:extLst>
          </p:cNvPr>
          <p:cNvSpPr/>
          <p:nvPr/>
        </p:nvSpPr>
        <p:spPr>
          <a:xfrm>
            <a:off x="2075649" y="3691030"/>
            <a:ext cx="252417" cy="2286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3955DF-648D-FB4C-4691-9E261908B22A}"/>
              </a:ext>
            </a:extLst>
          </p:cNvPr>
          <p:cNvCxnSpPr>
            <a:cxnSpLocks/>
          </p:cNvCxnSpPr>
          <p:nvPr/>
        </p:nvCxnSpPr>
        <p:spPr>
          <a:xfrm flipV="1">
            <a:off x="2201857" y="3919630"/>
            <a:ext cx="0" cy="768569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ACBB80-27A9-B548-0FDF-EAE8E053D94F}"/>
              </a:ext>
            </a:extLst>
          </p:cNvPr>
          <p:cNvSpPr txBox="1"/>
          <p:nvPr/>
        </p:nvSpPr>
        <p:spPr>
          <a:xfrm>
            <a:off x="1376856" y="4705935"/>
            <a:ext cx="2076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Classical</a:t>
            </a:r>
            <a:r>
              <a:rPr lang="en-US" sz="2000" b="1" dirty="0"/>
              <a:t> query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1CC776-EA79-631B-B1B8-DCABFC6A45B8}"/>
              </a:ext>
            </a:extLst>
          </p:cNvPr>
          <p:cNvSpPr/>
          <p:nvPr/>
        </p:nvSpPr>
        <p:spPr>
          <a:xfrm>
            <a:off x="3528704" y="3691030"/>
            <a:ext cx="252417" cy="2286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FFB197-C6E2-A765-36C3-91657F450943}"/>
              </a:ext>
            </a:extLst>
          </p:cNvPr>
          <p:cNvCxnSpPr>
            <a:cxnSpLocks/>
          </p:cNvCxnSpPr>
          <p:nvPr/>
        </p:nvCxnSpPr>
        <p:spPr>
          <a:xfrm>
            <a:off x="3654912" y="2953992"/>
            <a:ext cx="0" cy="737038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60FFA52-D54B-749E-A497-1171F4ABE7CB}"/>
              </a:ext>
            </a:extLst>
          </p:cNvPr>
          <p:cNvSpPr txBox="1"/>
          <p:nvPr/>
        </p:nvSpPr>
        <p:spPr>
          <a:xfrm>
            <a:off x="2843911" y="2248709"/>
            <a:ext cx="1874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6CCFF"/>
                </a:solidFill>
              </a:rPr>
              <a:t>Non-adaptive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quantum</a:t>
            </a:r>
            <a:r>
              <a:rPr lang="en-US" sz="2000" b="1" dirty="0"/>
              <a:t> query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296C140-B0B5-9B54-68E3-DF5326A279AA}"/>
              </a:ext>
            </a:extLst>
          </p:cNvPr>
          <p:cNvSpPr/>
          <p:nvPr/>
        </p:nvSpPr>
        <p:spPr>
          <a:xfrm>
            <a:off x="4775493" y="3691030"/>
            <a:ext cx="252417" cy="2286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754691-E369-DF53-D50E-63E0C1B62639}"/>
              </a:ext>
            </a:extLst>
          </p:cNvPr>
          <p:cNvCxnSpPr>
            <a:cxnSpLocks/>
          </p:cNvCxnSpPr>
          <p:nvPr/>
        </p:nvCxnSpPr>
        <p:spPr>
          <a:xfrm flipV="1">
            <a:off x="4921846" y="3919630"/>
            <a:ext cx="0" cy="768569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BD459CA-E7EF-7CB4-C816-778A6C4DBEAB}"/>
              </a:ext>
            </a:extLst>
          </p:cNvPr>
          <p:cNvSpPr txBox="1"/>
          <p:nvPr/>
        </p:nvSpPr>
        <p:spPr>
          <a:xfrm>
            <a:off x="3851990" y="4688199"/>
            <a:ext cx="2464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99FF"/>
                </a:solidFill>
              </a:rPr>
              <a:t>2-round adaptive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quantum</a:t>
            </a:r>
            <a:r>
              <a:rPr lang="en-US" sz="2000" b="1" dirty="0"/>
              <a:t> query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5DEADC4-1C5B-7C73-E940-D0C7DE277E3D}"/>
              </a:ext>
            </a:extLst>
          </p:cNvPr>
          <p:cNvSpPr/>
          <p:nvPr/>
        </p:nvSpPr>
        <p:spPr>
          <a:xfrm>
            <a:off x="5971558" y="3691030"/>
            <a:ext cx="252417" cy="2286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FA8E247-C55D-FC34-8DFA-B7472F95C932}"/>
              </a:ext>
            </a:extLst>
          </p:cNvPr>
          <p:cNvCxnSpPr>
            <a:cxnSpLocks/>
          </p:cNvCxnSpPr>
          <p:nvPr/>
        </p:nvCxnSpPr>
        <p:spPr>
          <a:xfrm>
            <a:off x="6097766" y="2953992"/>
            <a:ext cx="0" cy="737038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05FEBE3-693B-0BB3-DB6F-B7E20F2978BA}"/>
              </a:ext>
            </a:extLst>
          </p:cNvPr>
          <p:cNvSpPr txBox="1"/>
          <p:nvPr/>
        </p:nvSpPr>
        <p:spPr>
          <a:xfrm>
            <a:off x="5286764" y="2248709"/>
            <a:ext cx="24019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66FF"/>
                </a:solidFill>
              </a:rPr>
              <a:t>3-round adaptive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quantum</a:t>
            </a:r>
            <a:r>
              <a:rPr lang="en-US" sz="2000" b="1" dirty="0"/>
              <a:t> query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7BF3391-A9A5-4B0C-CC73-4C1D11D6BDD3}"/>
              </a:ext>
            </a:extLst>
          </p:cNvPr>
          <p:cNvSpPr/>
          <p:nvPr/>
        </p:nvSpPr>
        <p:spPr>
          <a:xfrm flipH="1">
            <a:off x="6795364" y="3726795"/>
            <a:ext cx="173433" cy="15706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E02BFF6-A69A-C9DF-E8B9-CE53BCAD6D06}"/>
              </a:ext>
            </a:extLst>
          </p:cNvPr>
          <p:cNvSpPr/>
          <p:nvPr/>
        </p:nvSpPr>
        <p:spPr>
          <a:xfrm flipH="1">
            <a:off x="7080906" y="3726794"/>
            <a:ext cx="173433" cy="15706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2734F2A-236B-321A-2960-E38194EB5579}"/>
              </a:ext>
            </a:extLst>
          </p:cNvPr>
          <p:cNvSpPr/>
          <p:nvPr/>
        </p:nvSpPr>
        <p:spPr>
          <a:xfrm flipH="1">
            <a:off x="7366448" y="3726795"/>
            <a:ext cx="173433" cy="15706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D5A4964-A03F-A088-A05A-9B9DD46D0A05}"/>
              </a:ext>
            </a:extLst>
          </p:cNvPr>
          <p:cNvSpPr/>
          <p:nvPr/>
        </p:nvSpPr>
        <p:spPr>
          <a:xfrm flipH="1">
            <a:off x="7651990" y="3726794"/>
            <a:ext cx="173433" cy="15706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16C34FF-79E9-C0C5-9019-BB6AEA847700}"/>
              </a:ext>
            </a:extLst>
          </p:cNvPr>
          <p:cNvSpPr/>
          <p:nvPr/>
        </p:nvSpPr>
        <p:spPr>
          <a:xfrm flipH="1">
            <a:off x="7937532" y="3726796"/>
            <a:ext cx="173433" cy="15706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9623C80-4043-171E-3A4F-DBAEB25F0B02}"/>
              </a:ext>
            </a:extLst>
          </p:cNvPr>
          <p:cNvSpPr/>
          <p:nvPr/>
        </p:nvSpPr>
        <p:spPr>
          <a:xfrm flipH="1">
            <a:off x="8223074" y="3726795"/>
            <a:ext cx="173433" cy="15706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F80DC94-A972-6D8E-7645-B01311F752BD}"/>
              </a:ext>
            </a:extLst>
          </p:cNvPr>
          <p:cNvSpPr/>
          <p:nvPr/>
        </p:nvSpPr>
        <p:spPr>
          <a:xfrm>
            <a:off x="9305452" y="3691030"/>
            <a:ext cx="252417" cy="2286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489EAA2-EDDE-F817-2B41-0ADD55CAE5A6}"/>
              </a:ext>
            </a:extLst>
          </p:cNvPr>
          <p:cNvCxnSpPr>
            <a:cxnSpLocks/>
          </p:cNvCxnSpPr>
          <p:nvPr/>
        </p:nvCxnSpPr>
        <p:spPr>
          <a:xfrm flipV="1">
            <a:off x="9451805" y="3919630"/>
            <a:ext cx="0" cy="768569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E33EAB0-9652-819F-7295-1C63811B9110}"/>
                  </a:ext>
                </a:extLst>
              </p:cNvPr>
              <p:cNvSpPr txBox="1"/>
              <p:nvPr/>
            </p:nvSpPr>
            <p:spPr>
              <a:xfrm>
                <a:off x="8381949" y="4688199"/>
                <a:ext cx="24645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000" b="1" dirty="0">
                    <a:solidFill>
                      <a:srgbClr val="0033CC"/>
                    </a:solidFill>
                  </a:rPr>
                  <a:t>-round adaptive </a:t>
                </a:r>
                <a:r>
                  <a:rPr lang="en-US" sz="2000" b="1" dirty="0">
                    <a:solidFill>
                      <a:schemeClr val="accent6">
                        <a:lumMod val="75000"/>
                      </a:schemeClr>
                    </a:solidFill>
                  </a:rPr>
                  <a:t>quantum</a:t>
                </a:r>
                <a:r>
                  <a:rPr lang="en-US" sz="2000" b="1" dirty="0"/>
                  <a:t> query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E33EAB0-9652-819F-7295-1C63811B9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49" y="4688199"/>
                <a:ext cx="2464582" cy="707886"/>
              </a:xfrm>
              <a:prstGeom prst="rect">
                <a:avLst/>
              </a:prstGeom>
              <a:blipFill>
                <a:blip r:embed="rId2"/>
                <a:stretch>
                  <a:fillRect l="-2723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Block Arc 43">
            <a:extLst>
              <a:ext uri="{FF2B5EF4-FFF2-40B4-BE49-F238E27FC236}">
                <a16:creationId xmlns:a16="http://schemas.microsoft.com/office/drawing/2014/main" id="{06D9C6BA-3365-1A45-A4EF-D2B0A9A82744}"/>
              </a:ext>
            </a:extLst>
          </p:cNvPr>
          <p:cNvSpPr/>
          <p:nvPr/>
        </p:nvSpPr>
        <p:spPr>
          <a:xfrm rot="21416637" flipV="1">
            <a:off x="2312383" y="3643292"/>
            <a:ext cx="1256691" cy="481141"/>
          </a:xfrm>
          <a:prstGeom prst="blockArc">
            <a:avLst>
              <a:gd name="adj1" fmla="val 10800000"/>
              <a:gd name="adj2" fmla="val 21302256"/>
              <a:gd name="adj3" fmla="val 8596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Block Arc 45">
            <a:extLst>
              <a:ext uri="{FF2B5EF4-FFF2-40B4-BE49-F238E27FC236}">
                <a16:creationId xmlns:a16="http://schemas.microsoft.com/office/drawing/2014/main" id="{159C3962-F355-287F-F726-2823C2185150}"/>
              </a:ext>
            </a:extLst>
          </p:cNvPr>
          <p:cNvSpPr/>
          <p:nvPr/>
        </p:nvSpPr>
        <p:spPr>
          <a:xfrm rot="21433064" flipV="1">
            <a:off x="2312889" y="3639186"/>
            <a:ext cx="2570160" cy="545521"/>
          </a:xfrm>
          <a:prstGeom prst="blockArc">
            <a:avLst>
              <a:gd name="adj1" fmla="val 10800000"/>
              <a:gd name="adj2" fmla="val 21302256"/>
              <a:gd name="adj3" fmla="val 8596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Block Arc 46">
            <a:extLst>
              <a:ext uri="{FF2B5EF4-FFF2-40B4-BE49-F238E27FC236}">
                <a16:creationId xmlns:a16="http://schemas.microsoft.com/office/drawing/2014/main" id="{990A26E3-716C-64DE-E252-F0FB720740CC}"/>
              </a:ext>
            </a:extLst>
          </p:cNvPr>
          <p:cNvSpPr/>
          <p:nvPr/>
        </p:nvSpPr>
        <p:spPr>
          <a:xfrm rot="21433064" flipV="1">
            <a:off x="2293576" y="3624373"/>
            <a:ext cx="4060830" cy="545521"/>
          </a:xfrm>
          <a:prstGeom prst="blockArc">
            <a:avLst>
              <a:gd name="adj1" fmla="val 10800000"/>
              <a:gd name="adj2" fmla="val 21302256"/>
              <a:gd name="adj3" fmla="val 8596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Block Arc 47">
            <a:extLst>
              <a:ext uri="{FF2B5EF4-FFF2-40B4-BE49-F238E27FC236}">
                <a16:creationId xmlns:a16="http://schemas.microsoft.com/office/drawing/2014/main" id="{EFE9C5C6-155A-5112-616B-3D4E5513159B}"/>
              </a:ext>
            </a:extLst>
          </p:cNvPr>
          <p:cNvSpPr/>
          <p:nvPr/>
        </p:nvSpPr>
        <p:spPr>
          <a:xfrm rot="21433064" flipV="1">
            <a:off x="2357538" y="3477519"/>
            <a:ext cx="8210842" cy="678193"/>
          </a:xfrm>
          <a:prstGeom prst="blockArc">
            <a:avLst>
              <a:gd name="adj1" fmla="val 10800000"/>
              <a:gd name="adj2" fmla="val 21302256"/>
              <a:gd name="adj3" fmla="val 8596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Block Arc 49">
            <a:extLst>
              <a:ext uri="{FF2B5EF4-FFF2-40B4-BE49-F238E27FC236}">
                <a16:creationId xmlns:a16="http://schemas.microsoft.com/office/drawing/2014/main" id="{9E573538-5C32-FA11-E603-53423F7A38D5}"/>
              </a:ext>
            </a:extLst>
          </p:cNvPr>
          <p:cNvSpPr/>
          <p:nvPr/>
        </p:nvSpPr>
        <p:spPr>
          <a:xfrm>
            <a:off x="3763626" y="3523657"/>
            <a:ext cx="1057081" cy="333857"/>
          </a:xfrm>
          <a:prstGeom prst="blockArc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Block Arc 50">
            <a:extLst>
              <a:ext uri="{FF2B5EF4-FFF2-40B4-BE49-F238E27FC236}">
                <a16:creationId xmlns:a16="http://schemas.microsoft.com/office/drawing/2014/main" id="{38FDBED5-9D10-70B6-7A59-664A53FF8CF7}"/>
              </a:ext>
            </a:extLst>
          </p:cNvPr>
          <p:cNvSpPr/>
          <p:nvPr/>
        </p:nvSpPr>
        <p:spPr>
          <a:xfrm>
            <a:off x="4974968" y="3514410"/>
            <a:ext cx="1057081" cy="333857"/>
          </a:xfrm>
          <a:prstGeom prst="blockArc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Block Arc 51">
            <a:extLst>
              <a:ext uri="{FF2B5EF4-FFF2-40B4-BE49-F238E27FC236}">
                <a16:creationId xmlns:a16="http://schemas.microsoft.com/office/drawing/2014/main" id="{4E517EC1-B800-0341-DA9A-BE0EB1900A18}"/>
              </a:ext>
            </a:extLst>
          </p:cNvPr>
          <p:cNvSpPr/>
          <p:nvPr/>
        </p:nvSpPr>
        <p:spPr>
          <a:xfrm>
            <a:off x="6222397" y="3514247"/>
            <a:ext cx="1057081" cy="333857"/>
          </a:xfrm>
          <a:prstGeom prst="blockArc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Block Arc 52">
            <a:extLst>
              <a:ext uri="{FF2B5EF4-FFF2-40B4-BE49-F238E27FC236}">
                <a16:creationId xmlns:a16="http://schemas.microsoft.com/office/drawing/2014/main" id="{58D165C7-AAFE-2896-3CA2-6BFD88F0FE39}"/>
              </a:ext>
            </a:extLst>
          </p:cNvPr>
          <p:cNvSpPr/>
          <p:nvPr/>
        </p:nvSpPr>
        <p:spPr>
          <a:xfrm>
            <a:off x="8309790" y="3514247"/>
            <a:ext cx="1057081" cy="333857"/>
          </a:xfrm>
          <a:prstGeom prst="blockArc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F8F789E-DEDB-E046-0055-97A499FF49C3}"/>
              </a:ext>
            </a:extLst>
          </p:cNvPr>
          <p:cNvSpPr txBox="1"/>
          <p:nvPr/>
        </p:nvSpPr>
        <p:spPr>
          <a:xfrm>
            <a:off x="7200864" y="3144915"/>
            <a:ext cx="1646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Our work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6E28EC0-68E9-777A-D157-641AA2BE5E5C}"/>
              </a:ext>
            </a:extLst>
          </p:cNvPr>
          <p:cNvSpPr txBox="1"/>
          <p:nvPr/>
        </p:nvSpPr>
        <p:spPr>
          <a:xfrm>
            <a:off x="5645419" y="4220870"/>
            <a:ext cx="1789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ED7D31"/>
                </a:solidFill>
              </a:rPr>
              <a:t>Previous works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C9AD77D-052F-710C-C608-EEE10A45E5DD}"/>
              </a:ext>
            </a:extLst>
          </p:cNvPr>
          <p:cNvSpPr txBox="1"/>
          <p:nvPr/>
        </p:nvSpPr>
        <p:spPr>
          <a:xfrm>
            <a:off x="10347396" y="3148558"/>
            <a:ext cx="1761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Computational Power</a:t>
            </a:r>
          </a:p>
        </p:txBody>
      </p:sp>
    </p:spTree>
    <p:extLst>
      <p:ext uri="{BB962C8B-B14F-4D97-AF65-F5344CB8AC3E}">
        <p14:creationId xmlns:p14="http://schemas.microsoft.com/office/powerpoint/2010/main" val="55017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/>
      <p:bldP spid="19" grpId="0" animBg="1"/>
      <p:bldP spid="21" grpId="0"/>
      <p:bldP spid="25" grpId="0" animBg="1"/>
      <p:bldP spid="27" grpId="0"/>
      <p:bldP spid="32" grpId="0" animBg="1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/>
      <p:bldP spid="44" grpId="0" animBg="1"/>
      <p:bldP spid="46" grpId="0" animBg="1"/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43C3-8966-396B-3028-3A2552D2A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Proof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73E9C-979C-43FD-8A6A-5EAAA8BC8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Fourier-sparse</a:t>
            </a:r>
            <a:r>
              <a:rPr lang="en-US" dirty="0"/>
              <a:t> functions cannot approximately compute </a:t>
            </a:r>
            <a:r>
              <a:rPr lang="en-US" dirty="0" err="1">
                <a:solidFill>
                  <a:srgbClr val="002060"/>
                </a:solidFill>
              </a:rPr>
              <a:t>Forrelation</a:t>
            </a:r>
            <a:r>
              <a:rPr lang="en-US" dirty="0">
                <a:solidFill>
                  <a:srgbClr val="002060"/>
                </a:solidFill>
              </a:rPr>
              <a:t> and its variants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[Raz, Tal’22; Tal’22; Bansal, Sinha’21]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r>
              <a:rPr lang="en-US" dirty="0"/>
              <a:t>Led to many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quantum-classical separations</a:t>
            </a:r>
            <a:r>
              <a:rPr lang="en-US" dirty="0"/>
              <a:t>: </a:t>
            </a:r>
            <a:r>
              <a:rPr lang="en-US" b="1" dirty="0"/>
              <a:t>circuit</a:t>
            </a:r>
            <a:r>
              <a:rPr lang="en-US" dirty="0"/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[Raz, Tal’22]</a:t>
            </a:r>
            <a:r>
              <a:rPr lang="en-US" dirty="0"/>
              <a:t>, </a:t>
            </a:r>
            <a:r>
              <a:rPr lang="en-US" b="1" dirty="0"/>
              <a:t>query</a:t>
            </a:r>
            <a:r>
              <a:rPr lang="en-US" dirty="0"/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[Tal’22; Bansal, Sinha’21;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Sherstov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Storozhenko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, Wu’23; Girish, Tal, </a:t>
            </a:r>
            <a:r>
              <a:rPr lang="en-US" sz="1200" dirty="0">
                <a:solidFill>
                  <a:srgbClr val="C00000"/>
                </a:solidFill>
              </a:rPr>
              <a:t>Wu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’21]</a:t>
            </a:r>
            <a:r>
              <a:rPr lang="en-US" dirty="0"/>
              <a:t>, </a:t>
            </a:r>
            <a:r>
              <a:rPr lang="en-US" b="1" dirty="0"/>
              <a:t>communication</a:t>
            </a:r>
            <a:r>
              <a:rPr lang="en-US" dirty="0"/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[Girish, Raz, Tal’22; Girish, Sinha, Tal, </a:t>
            </a:r>
            <a:r>
              <a:rPr lang="en-US" sz="1200" dirty="0">
                <a:solidFill>
                  <a:srgbClr val="C00000"/>
                </a:solidFill>
              </a:rPr>
              <a:t>Wu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’23]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/>
              <a:t>We extend the framework to study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quantum vs less quantum</a:t>
            </a:r>
            <a:r>
              <a:rPr lang="en-US" dirty="0"/>
              <a:t> algorithms</a:t>
            </a:r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Suffices to show</a:t>
            </a:r>
            <a:r>
              <a:rPr lang="en-US" dirty="0"/>
              <a:t>: quantum query algorithms with </a:t>
            </a:r>
            <a:r>
              <a:rPr lang="en-US" dirty="0">
                <a:solidFill>
                  <a:srgbClr val="C00000"/>
                </a:solidFill>
              </a:rPr>
              <a:t>small depth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limited width </a:t>
            </a:r>
            <a:r>
              <a:rPr lang="en-US" dirty="0"/>
              <a:t>are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Fourier-sparse</a:t>
            </a:r>
          </a:p>
          <a:p>
            <a:pPr lvl="1"/>
            <a:r>
              <a:rPr lang="en-US" sz="2000" dirty="0"/>
              <a:t>Matrix analysis instead of polynomial analysis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[Iyer, Rao, Reis,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Rothvoss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, Yehudayoff’21;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Eskenazis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, Ivanisvili’22]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26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7F2D9-881F-84C4-199F-C16AFD415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Boolean Functions and Fourier Growth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67D624-F79C-D89B-E2D2-520C6F44D2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1951" y="2013727"/>
                <a:ext cx="6636798" cy="2040522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Boolean function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±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sz="2000" b="1" dirty="0"/>
              </a:p>
              <a:p>
                <a:r>
                  <a:rPr lang="en-US" sz="2000" dirty="0"/>
                  <a:t>Fourier characters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sz="2000" b="1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 for each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</m:oMath>
                </a14:m>
                <a:endParaRPr lang="en-US" sz="2000" b="1" dirty="0"/>
              </a:p>
              <a:p>
                <a:r>
                  <a:rPr lang="en-US" sz="2000" dirty="0"/>
                  <a:t>Fourier coefficients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acc>
                    <m:d>
                      <m:d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for each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Fourier representation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</m:acc>
                        <m:d>
                          <m:d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</m:d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</m:e>
                    </m:nary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67D624-F79C-D89B-E2D2-520C6F44D2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951" y="2013727"/>
                <a:ext cx="6636798" cy="2040522"/>
              </a:xfrm>
              <a:blipFill>
                <a:blip r:embed="rId3"/>
                <a:stretch>
                  <a:fillRect l="-826" t="-5672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981314-ABDD-AB29-750C-B4BC399F487D}"/>
                  </a:ext>
                </a:extLst>
              </p:cNvPr>
              <p:cNvSpPr txBox="1"/>
              <p:nvPr/>
            </p:nvSpPr>
            <p:spPr>
              <a:xfrm>
                <a:off x="6714165" y="4127722"/>
                <a:ext cx="5151020" cy="147732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ℓ=</m:t>
                    </m:r>
                    <m:r>
                      <a:rPr 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: </a:t>
                </a:r>
                <a:r>
                  <a:rPr lang="en-US" dirty="0"/>
                  <a:t>coin theorems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ℓ=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: </a:t>
                </a:r>
                <a:r>
                  <a:rPr lang="en-US" dirty="0"/>
                  <a:t>pseudorandom generators (PRG), quantum-classical separations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C00000"/>
                    </a:solidFill>
                  </a:rPr>
                  <a:t>Higher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’s:</a:t>
                </a:r>
                <a:r>
                  <a:rPr lang="en-US" b="1" dirty="0"/>
                  <a:t> </a:t>
                </a:r>
                <a:r>
                  <a:rPr lang="en-US" dirty="0"/>
                  <a:t>stronger separations, better PRGs, expander random walks, learning algorithms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B981314-ABDD-AB29-750C-B4BC399F4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165" y="4127722"/>
                <a:ext cx="5151020" cy="1477328"/>
              </a:xfrm>
              <a:prstGeom prst="rect">
                <a:avLst/>
              </a:prstGeom>
              <a:blipFill>
                <a:blip r:embed="rId4"/>
                <a:stretch>
                  <a:fillRect l="-710" t="-2066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326353-1E51-44C5-FC1A-A639CE75C699}"/>
                  </a:ext>
                </a:extLst>
              </p:cNvPr>
              <p:cNvSpPr txBox="1"/>
              <p:nvPr/>
            </p:nvSpPr>
            <p:spPr>
              <a:xfrm>
                <a:off x="6749302" y="3398627"/>
                <a:ext cx="50807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Established for DNFs/CNFs,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 i="0" dirty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sz="140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400" dirty="0"/>
                  <a:t> circuits, (parity) decision trees, read-once branching programs, …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326353-1E51-44C5-FC1A-A639CE75C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302" y="3398627"/>
                <a:ext cx="5080747" cy="523220"/>
              </a:xfrm>
              <a:prstGeom prst="rect">
                <a:avLst/>
              </a:prstGeom>
              <a:blipFill>
                <a:blip r:embed="rId5"/>
                <a:stretch>
                  <a:fillRect l="-360" t="-1176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074572-61DB-7A97-C651-B8E6296E411B}"/>
                  </a:ext>
                </a:extLst>
              </p:cNvPr>
              <p:cNvSpPr txBox="1"/>
              <p:nvPr/>
            </p:nvSpPr>
            <p:spPr>
              <a:xfrm>
                <a:off x="6749302" y="1607005"/>
                <a:ext cx="5080747" cy="13022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Level-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sz="2000" dirty="0"/>
                  <a:t> Fourier growth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0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dirty="0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074572-61DB-7A97-C651-B8E6296E4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302" y="1607005"/>
                <a:ext cx="5080747" cy="13022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311B57-D3BD-F3A8-0705-6C495B4C557B}"/>
                  </a:ext>
                </a:extLst>
              </p:cNvPr>
              <p:cNvSpPr txBox="1"/>
              <p:nvPr/>
            </p:nvSpPr>
            <p:spPr>
              <a:xfrm>
                <a:off x="6749302" y="2909205"/>
                <a:ext cx="5080747" cy="442674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Fourier-sparse</a:t>
                </a:r>
                <a:r>
                  <a:rPr lang="en-US" sz="2000" dirty="0"/>
                  <a:t>: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</m:d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small for a range of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311B57-D3BD-F3A8-0705-6C495B4C5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302" y="2909205"/>
                <a:ext cx="5080747" cy="442674"/>
              </a:xfrm>
              <a:prstGeom prst="roundRect">
                <a:avLst/>
              </a:prstGeom>
              <a:blipFill>
                <a:blip r:embed="rId7"/>
                <a:stretch>
                  <a:fillRect t="-2740" b="-19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D9605B-AA48-DB04-EEC5-AF0E63FADD90}"/>
                  </a:ext>
                </a:extLst>
              </p:cNvPr>
              <p:cNvSpPr txBox="1"/>
              <p:nvPr/>
            </p:nvSpPr>
            <p:spPr>
              <a:xfrm>
                <a:off x="551137" y="4127722"/>
                <a:ext cx="5699234" cy="152304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effectLst/>
                  </a:rPr>
                  <a:t>Hardness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000" b="1" i="1" smtClean="0">
                        <a:effectLst/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000" dirty="0">
                    <a:effectLst/>
                  </a:rPr>
                  <a:t>-fold </a:t>
                </a:r>
                <a:r>
                  <a:rPr lang="en-US" sz="2000" dirty="0" err="1">
                    <a:effectLst/>
                  </a:rPr>
                  <a:t>Forrelation</a:t>
                </a:r>
                <a:r>
                  <a:rPr lang="en-US" sz="2000" dirty="0">
                    <a:effectLst/>
                  </a:rPr>
                  <a:t> by Fourier sparsity: </a:t>
                </a:r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[Bansal, Sinha’21]</a:t>
                </a:r>
              </a:p>
              <a:p>
                <a:r>
                  <a:rPr lang="en-US" dirty="0"/>
                  <a:t>If for all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ℓ≤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𝑵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dirty="0"/>
                  <a:t> cannot approximately compute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-fold </a:t>
                </a:r>
                <a:r>
                  <a:rPr lang="en-US" dirty="0" err="1"/>
                  <a:t>Forrelation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D9605B-AA48-DB04-EEC5-AF0E63FAD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37" y="4127722"/>
                <a:ext cx="5699234" cy="1523046"/>
              </a:xfrm>
              <a:prstGeom prst="rect">
                <a:avLst/>
              </a:prstGeom>
              <a:blipFill>
                <a:blip r:embed="rId8"/>
                <a:stretch>
                  <a:fillRect l="-959" t="-1581" b="-4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16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  <p:bldP spid="12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10847</TotalTime>
  <Words>1641</Words>
  <Application>Microsoft Office PowerPoint</Application>
  <PresentationFormat>Widescreen</PresentationFormat>
  <Paragraphs>264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The Power of Adaptivity in Quantum Query Algorithms</vt:lpstr>
      <vt:lpstr>Quantum Query Model</vt:lpstr>
      <vt:lpstr>Quantum Speedup over Classical Query</vt:lpstr>
      <vt:lpstr>Depth-Width Trade-Off</vt:lpstr>
      <vt:lpstr>Depth-Width Trade-Off in Quantum Queries</vt:lpstr>
      <vt:lpstr>Our Results</vt:lpstr>
      <vt:lpstr>Progress on Quantum Query Advantages</vt:lpstr>
      <vt:lpstr>Proof Overview</vt:lpstr>
      <vt:lpstr>Boolean Functions and Fourier Growth</vt:lpstr>
      <vt:lpstr>Our Results – Alternative Form</vt:lpstr>
      <vt:lpstr>Formalizing f</vt:lpstr>
      <vt:lpstr>The k=2 Case</vt:lpstr>
      <vt:lpstr>The k=2 Case</vt:lpstr>
      <vt:lpstr>The k=2 Case</vt:lpstr>
      <vt:lpstr>The k=3 Case</vt:lpstr>
      <vt:lpstr>The k=3 Case</vt:lpstr>
      <vt:lpstr>The k=3 Case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Fourier growth of parity decision trees</dc:title>
  <dc:creator>Kewen Wu</dc:creator>
  <cp:lastModifiedBy>Kewen Wu</cp:lastModifiedBy>
  <cp:revision>278</cp:revision>
  <dcterms:created xsi:type="dcterms:W3CDTF">2020-11-09T15:46:52Z</dcterms:created>
  <dcterms:modified xsi:type="dcterms:W3CDTF">2024-01-30T06:55:57Z</dcterms:modified>
</cp:coreProperties>
</file>