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3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76" r:id="rId15"/>
    <p:sldId id="268" r:id="rId16"/>
    <p:sldId id="277" r:id="rId17"/>
    <p:sldId id="270" r:id="rId18"/>
    <p:sldId id="272" r:id="rId19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DD8"/>
    <a:srgbClr val="AAA5A0"/>
    <a:srgbClr val="009682"/>
    <a:srgbClr val="46413C"/>
    <a:srgbClr val="FF0019"/>
    <a:srgbClr val="FF000F"/>
    <a:srgbClr val="006450"/>
    <a:srgbClr val="E10019"/>
    <a:srgbClr val="5A0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93" autoAdjust="0"/>
    <p:restoredTop sz="92675" autoAdjust="0"/>
  </p:normalViewPr>
  <p:slideViewPr>
    <p:cSldViewPr snapToGrid="0">
      <p:cViewPr varScale="1">
        <p:scale>
          <a:sx n="101" d="100"/>
          <a:sy n="101" d="100"/>
        </p:scale>
        <p:origin x="79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482E299-4FE0-4390-95C0-75D3822C575B}" type="datetime1">
              <a:rPr lang="de-DE"/>
              <a:pPr>
                <a:defRPr/>
              </a:pPr>
              <a:t>04.12.2017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9C22ED8-D9CC-4425-A43A-EDB751F9DAD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58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79B5C54A-CA74-40C1-8810-CCCB8B6FB207}" type="datetime1">
              <a:rPr lang="de-DE"/>
              <a:pPr>
                <a:defRPr/>
              </a:pPr>
              <a:t>04.12.2017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8EBDAD92-AB43-492C-9E43-681F746C057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9571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BDAD92-AB43-492C-9E43-681F746C0576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Pr>
        <a:solidFill>
          <a:srgbClr val="E10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8" descr="logo_02_200_neu_wei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"/>
            <a:ext cx="217805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7676" y="1908000"/>
            <a:ext cx="5688000" cy="1978200"/>
          </a:xfrm>
        </p:spPr>
        <p:txBody>
          <a:bodyPr tIns="0"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425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enutzerdefiniertes Layout">
    <p:bg>
      <p:bgPr>
        <a:solidFill>
          <a:srgbClr val="464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8" descr="logo_02_200_neu_wei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"/>
            <a:ext cx="217805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el 10"/>
          <p:cNvSpPr>
            <a:spLocks noGrp="1"/>
          </p:cNvSpPr>
          <p:nvPr>
            <p:ph type="title"/>
          </p:nvPr>
        </p:nvSpPr>
        <p:spPr>
          <a:xfrm>
            <a:off x="447676" y="1908000"/>
            <a:ext cx="5688000" cy="1978200"/>
          </a:xfrm>
        </p:spPr>
        <p:txBody>
          <a:bodyPr tIns="0"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66501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675" y="380999"/>
            <a:ext cx="5688000" cy="873126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4" y="1908000"/>
            <a:ext cx="5688000" cy="4499150"/>
          </a:xfrm>
        </p:spPr>
        <p:txBody>
          <a:bodyPr tIns="0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2C777-98B4-4E27-B805-BF241E7BD450}" type="datetime1">
              <a:rPr lang="de-DE"/>
              <a:pPr>
                <a:defRPr/>
              </a:pPr>
              <a:t>04.12.2017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2B462-D48C-443D-BB62-4D78082CE1B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34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6461150" y="1905000"/>
            <a:ext cx="2232000" cy="4500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7674" y="1908000"/>
            <a:ext cx="5688000" cy="4499150"/>
          </a:xfrm>
        </p:spPr>
        <p:txBody>
          <a:bodyPr tIns="0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85B0A-35B5-4BD2-816B-0450B86000CB}" type="datetime1">
              <a:rPr lang="de-DE"/>
              <a:pPr>
                <a:defRPr/>
              </a:pPr>
              <a:t>04.12.2017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4913B-2EA1-49EE-836C-272CF2F45C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75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47675" y="1908000"/>
            <a:ext cx="2232000" cy="4500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005150" y="1908000"/>
            <a:ext cx="5688000" cy="4499150"/>
          </a:xfrm>
        </p:spPr>
        <p:txBody>
          <a:bodyPr tIns="0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1132-32B7-48CA-A72E-AFBF68D38690}" type="datetime1">
              <a:rPr lang="de-DE"/>
              <a:pPr>
                <a:defRPr/>
              </a:pPr>
              <a:t>04.12.2017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1743-C87C-4A9F-94F2-720B994EF8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23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6400" y="1908000"/>
            <a:ext cx="3780000" cy="606600"/>
          </a:xfrm>
        </p:spPr>
        <p:txBody>
          <a:bodyPr tIns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6400" y="2543174"/>
            <a:ext cx="3780000" cy="3870326"/>
          </a:xfrm>
        </p:spPr>
        <p:txBody>
          <a:bodyPr tIns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913150" y="1908000"/>
            <a:ext cx="3780000" cy="608400"/>
          </a:xfrm>
        </p:spPr>
        <p:txBody>
          <a:bodyPr tIns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913150" y="2541600"/>
            <a:ext cx="3780000" cy="3870000"/>
          </a:xfrm>
        </p:spPr>
        <p:txBody>
          <a:bodyPr tIns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1C494-ED43-4585-BCC0-D4A00F6FEF17}" type="datetime1">
              <a:rPr lang="de-DE"/>
              <a:pPr>
                <a:defRPr/>
              </a:pPr>
              <a:t>04.12.2017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73F9C-862A-4FEA-9A1A-CF91BF4BCEA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47675" y="380999"/>
            <a:ext cx="5711825" cy="87312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47675" y="1908000"/>
            <a:ext cx="8245475" cy="4499150"/>
          </a:xfrm>
        </p:spPr>
        <p:txBody>
          <a:bodyPr tIns="0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5BE7D-4580-43CF-AFBF-0ACD9F308A20}" type="datetime1">
              <a:rPr lang="de-DE"/>
              <a:pPr>
                <a:defRPr/>
              </a:pPr>
              <a:t>04.12.2017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ABE44-FB2B-4F8B-B258-AE451A75831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67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7674" y="1908000"/>
            <a:ext cx="5688000" cy="4500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2000" y="1908000"/>
            <a:ext cx="2232000" cy="4500000"/>
          </a:xfrm>
        </p:spPr>
        <p:txBody>
          <a:bodyPr tIns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7675" y="380999"/>
            <a:ext cx="5688000" cy="87312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2769-2D83-4911-951C-787F23B34AE1}" type="datetime1">
              <a:rPr lang="de-DE"/>
              <a:pPr>
                <a:defRPr/>
              </a:pPr>
              <a:t>04.12.2017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A4505-A7BC-4382-912C-763C424A4A6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15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7674" y="1908000"/>
            <a:ext cx="8245476" cy="4500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7675" y="380999"/>
            <a:ext cx="5688000" cy="87312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C0C8F-29E0-453A-A352-5554C83F1F8B}" type="datetime1">
              <a:rPr lang="de-DE"/>
              <a:pPr>
                <a:defRPr/>
              </a:pPr>
              <a:t>04.12.2017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82ABE-8B3D-4119-91F7-CBCFC00598B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00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47675" y="381000"/>
            <a:ext cx="5688013" cy="873125"/>
          </a:xfrm>
          <a:prstGeom prst="rect">
            <a:avLst/>
          </a:prstGeom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r>
              <a:rPr lang="de-DE"/>
              <a:t>BEI BEDARF AUCH ZWEIZEILIG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46088" y="1914525"/>
            <a:ext cx="5688012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48500" y="6523038"/>
            <a:ext cx="876300" cy="155575"/>
          </a:xfrm>
          <a:prstGeom prst="rect">
            <a:avLst/>
          </a:prstGeom>
        </p:spPr>
        <p:txBody>
          <a:bodyPr vert="horz" wrap="square" lIns="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AAA5A0"/>
                </a:solidFill>
              </a:defRPr>
            </a:lvl1pPr>
          </a:lstStyle>
          <a:p>
            <a:pPr>
              <a:defRPr/>
            </a:pPr>
            <a:fld id="{817799B0-9D81-4EE8-A6A4-46B9D5509367}" type="datetime1">
              <a:rPr lang="de-DE"/>
              <a:pPr>
                <a:defRPr/>
              </a:pPr>
              <a:t>04.12.2017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01000" y="6523038"/>
            <a:ext cx="685800" cy="15557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0A71963-A376-41E5-AD13-1192D66D10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30" name="Bild 7" descr="hrm_logo_rot_RGB-01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107950"/>
            <a:ext cx="252095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kern="1200" cap="all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lnSpc>
          <a:spcPts val="2000"/>
        </a:lnSpc>
        <a:spcBef>
          <a:spcPts val="1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0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 bwMode="auto">
          <a:xfrm>
            <a:off x="1239876" y="1010095"/>
            <a:ext cx="6554258" cy="3654425"/>
          </a:xfrm>
        </p:spPr>
        <p:txBody>
          <a:bodyPr/>
          <a:lstStyle/>
          <a:p>
            <a:pPr algn="ctr"/>
            <a:br>
              <a:rPr lang="de-DE" altLang="de-DE" cap="none" dirty="0">
                <a:latin typeface="Arial" charset="0"/>
                <a:cs typeface="Arial" charset="0"/>
              </a:rPr>
            </a:br>
            <a:br>
              <a:rPr lang="de-DE" altLang="de-DE" cap="none" dirty="0">
                <a:latin typeface="Arial" charset="0"/>
                <a:cs typeface="Arial" charset="0"/>
              </a:rPr>
            </a:br>
            <a:r>
              <a:rPr lang="de-DE" altLang="de-DE" cap="none" dirty="0">
                <a:latin typeface="Arial" charset="0"/>
                <a:cs typeface="Arial" charset="0"/>
              </a:rPr>
              <a:t>Babysitter - Phone</a:t>
            </a:r>
            <a:br>
              <a:rPr lang="de-DE" altLang="de-DE" cap="none" dirty="0">
                <a:latin typeface="Arial" charset="0"/>
                <a:cs typeface="Arial" charset="0"/>
              </a:rPr>
            </a:br>
            <a:br>
              <a:rPr lang="de-DE" altLang="de-DE" cap="none" dirty="0">
                <a:latin typeface="Arial" charset="0"/>
                <a:cs typeface="Arial" charset="0"/>
              </a:rPr>
            </a:br>
            <a:r>
              <a:rPr lang="de-DE" altLang="de-DE" sz="2400" cap="none" dirty="0">
                <a:latin typeface="Arial" charset="0"/>
                <a:cs typeface="Arial" charset="0"/>
              </a:rPr>
              <a:t>Internet der Dinge </a:t>
            </a:r>
            <a:br>
              <a:rPr lang="de-DE" altLang="de-DE" sz="2400" cap="none" dirty="0">
                <a:latin typeface="Arial" charset="0"/>
                <a:cs typeface="Arial" charset="0"/>
              </a:rPr>
            </a:br>
            <a:r>
              <a:rPr lang="de-DE" altLang="de-DE" sz="2400" cap="none" dirty="0">
                <a:latin typeface="Arial" charset="0"/>
                <a:cs typeface="Arial" charset="0"/>
              </a:rPr>
              <a:t>Präsentation 1</a:t>
            </a:r>
            <a:br>
              <a:rPr lang="de-DE" altLang="de-DE" sz="2000" cap="none" dirty="0">
                <a:latin typeface="Arial" charset="0"/>
                <a:cs typeface="Arial" charset="0"/>
              </a:rPr>
            </a:br>
            <a:br>
              <a:rPr lang="de-DE" altLang="de-DE" sz="2000" cap="none" dirty="0">
                <a:latin typeface="Arial" charset="0"/>
                <a:cs typeface="Arial" charset="0"/>
              </a:rPr>
            </a:br>
            <a:br>
              <a:rPr lang="de-DE" altLang="de-DE" sz="2000" cap="none" dirty="0">
                <a:latin typeface="Arial" charset="0"/>
                <a:cs typeface="Arial" charset="0"/>
              </a:rPr>
            </a:br>
            <a:r>
              <a:rPr lang="de-DE" altLang="de-DE" sz="2000" cap="none" dirty="0">
                <a:latin typeface="Arial" charset="0"/>
                <a:cs typeface="Arial" charset="0"/>
              </a:rPr>
              <a:t>von</a:t>
            </a:r>
            <a:br>
              <a:rPr lang="de-DE" altLang="de-DE" sz="2000" cap="none" dirty="0">
                <a:latin typeface="Arial" charset="0"/>
                <a:cs typeface="Arial" charset="0"/>
              </a:rPr>
            </a:br>
            <a:br>
              <a:rPr lang="de-DE" altLang="de-DE" sz="2000" cap="none" dirty="0">
                <a:latin typeface="Arial" charset="0"/>
                <a:cs typeface="Arial" charset="0"/>
              </a:rPr>
            </a:br>
            <a:r>
              <a:rPr lang="de-DE" altLang="de-DE" sz="2000" cap="none" dirty="0">
                <a:latin typeface="Arial" charset="0"/>
                <a:cs typeface="Arial" charset="0"/>
              </a:rPr>
              <a:t>Marvin Suhr </a:t>
            </a:r>
            <a:br>
              <a:rPr lang="de-DE" altLang="de-DE" sz="2000" cap="none" dirty="0">
                <a:latin typeface="Arial" charset="0"/>
                <a:cs typeface="Arial" charset="0"/>
              </a:rPr>
            </a:br>
            <a:r>
              <a:rPr lang="de-DE" altLang="de-DE" sz="2000" cap="none" dirty="0">
                <a:latin typeface="Arial" charset="0"/>
                <a:cs typeface="Arial" charset="0"/>
              </a:rPr>
              <a:t>und</a:t>
            </a:r>
            <a:br>
              <a:rPr lang="de-DE" altLang="de-DE" sz="2000" cap="none" dirty="0">
                <a:latin typeface="Arial" charset="0"/>
                <a:cs typeface="Arial" charset="0"/>
              </a:rPr>
            </a:br>
            <a:r>
              <a:rPr lang="de-DE" altLang="de-DE" sz="2000" cap="none" dirty="0">
                <a:latin typeface="Arial" charset="0"/>
                <a:cs typeface="Arial" charset="0"/>
              </a:rPr>
              <a:t>Jens Möhrstedt</a:t>
            </a:r>
            <a:br>
              <a:rPr lang="de-DE" altLang="de-DE" sz="2000" cap="none" dirty="0">
                <a:latin typeface="Arial" charset="0"/>
                <a:cs typeface="Arial" charset="0"/>
              </a:rPr>
            </a:br>
            <a:br>
              <a:rPr lang="de-DE" altLang="de-DE" sz="2000" cap="none" dirty="0">
                <a:latin typeface="Arial" charset="0"/>
                <a:cs typeface="Arial" charset="0"/>
              </a:rPr>
            </a:br>
            <a:br>
              <a:rPr lang="de-DE" altLang="de-DE" sz="2000" cap="none" dirty="0">
                <a:latin typeface="Arial" charset="0"/>
                <a:cs typeface="Arial" charset="0"/>
              </a:rPr>
            </a:br>
            <a:endParaRPr lang="de-DE" altLang="de-DE" sz="2000" cap="none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1DC709D-B961-45AF-B0B2-65DB3711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B28115-FF16-45B3-9441-A75D90B0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3" y="1908000"/>
            <a:ext cx="7940743" cy="4499150"/>
          </a:xfrm>
        </p:spPr>
        <p:txBody>
          <a:bodyPr/>
          <a:lstStyle/>
          <a:p>
            <a:r>
              <a:rPr lang="de-DE" sz="1800" dirty="0"/>
              <a:t>URL: iot.tutoring-team.de</a:t>
            </a:r>
          </a:p>
          <a:p>
            <a:pPr lvl="1"/>
            <a:r>
              <a:rPr lang="de-DE" sz="1800" dirty="0"/>
              <a:t>Weiterleitung auf www.tutoring-team.de/IOT/</a:t>
            </a:r>
          </a:p>
          <a:p>
            <a:endParaRPr lang="de-DE" sz="1800" dirty="0"/>
          </a:p>
          <a:p>
            <a:r>
              <a:rPr lang="de-DE" sz="1800" dirty="0"/>
              <a:t>PHP Version: 5.6</a:t>
            </a:r>
          </a:p>
          <a:p>
            <a:pPr lvl="1"/>
            <a:r>
              <a:rPr lang="de-DE" sz="1800" dirty="0"/>
              <a:t>Ausgewählt, da keine PHP 7.0 Funktionen verwendet werden</a:t>
            </a:r>
          </a:p>
          <a:p>
            <a:endParaRPr lang="de-DE" sz="1800" dirty="0"/>
          </a:p>
          <a:p>
            <a:r>
              <a:rPr lang="de-DE" sz="1800" dirty="0"/>
              <a:t>MySQL Version: 5.5</a:t>
            </a:r>
          </a:p>
          <a:p>
            <a:pPr lvl="1"/>
            <a:r>
              <a:rPr lang="de-DE" sz="1800" dirty="0"/>
              <a:t>Aktuellste Version auf diesem Server</a:t>
            </a:r>
          </a:p>
          <a:p>
            <a:endParaRPr lang="de-DE" sz="1800" dirty="0"/>
          </a:p>
          <a:p>
            <a:r>
              <a:rPr lang="de-DE" sz="1800" dirty="0"/>
              <a:t>Python Version: 2.7x </a:t>
            </a:r>
          </a:p>
          <a:p>
            <a:pPr lvl="1"/>
            <a:r>
              <a:rPr lang="de-DE" sz="1800" dirty="0"/>
              <a:t>Version da die Unterstützung besser ist als bei 3.0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Elektronik, Schnee enthält.&#10;&#10;Mit sehr hoher Zuverlässigkeit generierte Beschreibung">
            <a:extLst>
              <a:ext uri="{FF2B5EF4-FFF2-40B4-BE49-F238E27FC236}">
                <a16:creationId xmlns:a16="http://schemas.microsoft.com/office/drawing/2014/main" id="{9A7F02A0-93F7-451F-B618-FB4FAE21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38" y="3749793"/>
            <a:ext cx="3577592" cy="1404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50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68CDCC2-7BA3-4E92-8518-5288EF28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Diagramm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3DFE7DF-D495-48BD-8784-1A73918ECC20}"/>
              </a:ext>
            </a:extLst>
          </p:cNvPr>
          <p:cNvSpPr/>
          <p:nvPr/>
        </p:nvSpPr>
        <p:spPr>
          <a:xfrm>
            <a:off x="1354034" y="3257899"/>
            <a:ext cx="2164421" cy="7217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G_ID : </a:t>
            </a:r>
            <a:r>
              <a:rPr lang="de-DE" sz="1200" dirty="0" err="1">
                <a:solidFill>
                  <a:schemeClr val="tx1"/>
                </a:solidFill>
              </a:rPr>
              <a:t>int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Passwort : </a:t>
            </a:r>
            <a:r>
              <a:rPr lang="de-DE" sz="1200" dirty="0" err="1">
                <a:solidFill>
                  <a:schemeClr val="tx1"/>
                </a:solidFill>
              </a:rPr>
              <a:t>varchar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42A21CF-5C45-436C-9281-CCC9782A620E}"/>
              </a:ext>
            </a:extLst>
          </p:cNvPr>
          <p:cNvSpPr/>
          <p:nvPr/>
        </p:nvSpPr>
        <p:spPr>
          <a:xfrm>
            <a:off x="5454132" y="2957753"/>
            <a:ext cx="2164422" cy="11104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Zustand_ID</a:t>
            </a:r>
            <a:r>
              <a:rPr lang="de-DE" sz="1200" dirty="0">
                <a:solidFill>
                  <a:schemeClr val="tx1"/>
                </a:solidFill>
              </a:rPr>
              <a:t> : </a:t>
            </a:r>
            <a:r>
              <a:rPr lang="de-DE" sz="1200" dirty="0" err="1">
                <a:solidFill>
                  <a:schemeClr val="tx1"/>
                </a:solidFill>
              </a:rPr>
              <a:t>int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G_ID: </a:t>
            </a:r>
            <a:r>
              <a:rPr lang="de-DE" sz="1200" dirty="0" err="1">
                <a:solidFill>
                  <a:schemeClr val="tx1"/>
                </a:solidFill>
              </a:rPr>
              <a:t>int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Bewegung : </a:t>
            </a:r>
            <a:r>
              <a:rPr lang="de-DE" sz="1200" dirty="0" err="1">
                <a:solidFill>
                  <a:schemeClr val="tx1"/>
                </a:solidFill>
              </a:rPr>
              <a:t>int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Laut : </a:t>
            </a:r>
            <a:r>
              <a:rPr lang="de-DE" sz="1200" dirty="0" err="1">
                <a:solidFill>
                  <a:schemeClr val="tx1"/>
                </a:solidFill>
              </a:rPr>
              <a:t>int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Datum : date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9D64D-BBB7-4346-A681-2F3C3680D606}"/>
              </a:ext>
            </a:extLst>
          </p:cNvPr>
          <p:cNvSpPr/>
          <p:nvPr/>
        </p:nvSpPr>
        <p:spPr>
          <a:xfrm>
            <a:off x="993678" y="2955026"/>
            <a:ext cx="2524025" cy="3046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74F881B-52AD-4E1B-831E-9290E6B16247}"/>
              </a:ext>
            </a:extLst>
          </p:cNvPr>
          <p:cNvSpPr/>
          <p:nvPr/>
        </p:nvSpPr>
        <p:spPr>
          <a:xfrm>
            <a:off x="994434" y="3257899"/>
            <a:ext cx="2524022" cy="5652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DCFA5BB-C05A-4CBA-BD97-C02B1945BE86}"/>
              </a:ext>
            </a:extLst>
          </p:cNvPr>
          <p:cNvSpPr/>
          <p:nvPr/>
        </p:nvSpPr>
        <p:spPr>
          <a:xfrm>
            <a:off x="4964826" y="2716194"/>
            <a:ext cx="2524025" cy="3046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Zustand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8F64F6-B977-48A5-9043-98C108155D08}"/>
              </a:ext>
            </a:extLst>
          </p:cNvPr>
          <p:cNvSpPr/>
          <p:nvPr/>
        </p:nvSpPr>
        <p:spPr>
          <a:xfrm>
            <a:off x="4964826" y="3024435"/>
            <a:ext cx="2524022" cy="998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003599C-EF57-4526-B92A-26D4E88C9143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3518456" y="3523898"/>
            <a:ext cx="1446370" cy="166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B3EB304-9966-416F-BA4F-BCEA3F57FA68}"/>
              </a:ext>
            </a:extLst>
          </p:cNvPr>
          <p:cNvGrpSpPr/>
          <p:nvPr/>
        </p:nvGrpSpPr>
        <p:grpSpPr>
          <a:xfrm>
            <a:off x="976515" y="3301835"/>
            <a:ext cx="1198612" cy="246712"/>
            <a:chOff x="3503549" y="837676"/>
            <a:chExt cx="1198612" cy="246712"/>
          </a:xfrm>
        </p:grpSpPr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7A3656D3-193C-4792-806D-5420CC7F6227}"/>
                </a:ext>
              </a:extLst>
            </p:cNvPr>
            <p:cNvSpPr/>
            <p:nvPr/>
          </p:nvSpPr>
          <p:spPr>
            <a:xfrm>
              <a:off x="3572662" y="885134"/>
              <a:ext cx="1129499" cy="187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50" b="1" dirty="0">
                  <a:solidFill>
                    <a:schemeClr val="tx1"/>
                  </a:solidFill>
                </a:rPr>
                <a:t>PK</a:t>
              </a:r>
            </a:p>
          </p:txBody>
        </p: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B74DDF2-B4A9-4406-9998-9E40E6826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6086">
              <a:off x="3488264" y="852961"/>
              <a:ext cx="246712" cy="216141"/>
            </a:xfrm>
            <a:prstGeom prst="rect">
              <a:avLst/>
            </a:prstGeom>
          </p:spPr>
        </p:pic>
      </p:grpSp>
      <p:sp>
        <p:nvSpPr>
          <p:cNvPr id="71" name="Rectangle 1">
            <a:extLst>
              <a:ext uri="{FF2B5EF4-FFF2-40B4-BE49-F238E27FC236}">
                <a16:creationId xmlns:a16="http://schemas.microsoft.com/office/drawing/2014/main" id="{680CC90C-4EF4-49F3-90DE-A47271E1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56211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bigint</a:t>
            </a: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CDF78B1E-3828-41BD-8883-44F6F1361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56211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bigint</a:t>
            </a:r>
          </a:p>
        </p:txBody>
      </p:sp>
      <p:pic>
        <p:nvPicPr>
          <p:cNvPr id="107" name="Grafik 106">
            <a:extLst>
              <a:ext uri="{FF2B5EF4-FFF2-40B4-BE49-F238E27FC236}">
                <a16:creationId xmlns:a16="http://schemas.microsoft.com/office/drawing/2014/main" id="{817B9447-C79F-4F09-8347-324D6B0E3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6086">
            <a:off x="4922534" y="3226031"/>
            <a:ext cx="246712" cy="216141"/>
          </a:xfrm>
          <a:prstGeom prst="rect">
            <a:avLst/>
          </a:prstGeom>
        </p:spPr>
      </p:pic>
      <p:sp>
        <p:nvSpPr>
          <p:cNvPr id="108" name="Rechteck 107">
            <a:extLst>
              <a:ext uri="{FF2B5EF4-FFF2-40B4-BE49-F238E27FC236}">
                <a16:creationId xmlns:a16="http://schemas.microsoft.com/office/drawing/2014/main" id="{285EE88C-9341-4896-AECB-0EBADA9E8295}"/>
              </a:ext>
            </a:extLst>
          </p:cNvPr>
          <p:cNvSpPr/>
          <p:nvPr/>
        </p:nvSpPr>
        <p:spPr>
          <a:xfrm>
            <a:off x="5006176" y="3263037"/>
            <a:ext cx="1129499" cy="187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b="1" dirty="0">
                <a:solidFill>
                  <a:schemeClr val="tx1"/>
                </a:solidFill>
              </a:rPr>
              <a:t>FK</a:t>
            </a:r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3033E9B-D731-4F60-BAB2-54259B471385}"/>
              </a:ext>
            </a:extLst>
          </p:cNvPr>
          <p:cNvGrpSpPr/>
          <p:nvPr/>
        </p:nvGrpSpPr>
        <p:grpSpPr>
          <a:xfrm>
            <a:off x="4937063" y="3007597"/>
            <a:ext cx="1198612" cy="246712"/>
            <a:chOff x="3503549" y="837676"/>
            <a:chExt cx="1198612" cy="246712"/>
          </a:xfrm>
        </p:grpSpPr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C60A0EF6-5707-4F24-916B-C5DBD8A19283}"/>
                </a:ext>
              </a:extLst>
            </p:cNvPr>
            <p:cNvSpPr/>
            <p:nvPr/>
          </p:nvSpPr>
          <p:spPr>
            <a:xfrm>
              <a:off x="3572662" y="885134"/>
              <a:ext cx="1129499" cy="187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50" b="1" dirty="0">
                  <a:solidFill>
                    <a:schemeClr val="tx1"/>
                  </a:solidFill>
                </a:rPr>
                <a:t>PK</a:t>
              </a:r>
            </a:p>
          </p:txBody>
        </p:sp>
        <p:pic>
          <p:nvPicPr>
            <p:cNvPr id="111" name="Grafik 110">
              <a:extLst>
                <a:ext uri="{FF2B5EF4-FFF2-40B4-BE49-F238E27FC236}">
                  <a16:creationId xmlns:a16="http://schemas.microsoft.com/office/drawing/2014/main" id="{12B43DDE-20FB-4241-A4FE-832A380D0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6086">
              <a:off x="3488264" y="852961"/>
              <a:ext cx="246712" cy="216141"/>
            </a:xfrm>
            <a:prstGeom prst="rect">
              <a:avLst/>
            </a:prstGeom>
          </p:spPr>
        </p:pic>
      </p:grpSp>
      <p:sp>
        <p:nvSpPr>
          <p:cNvPr id="112" name="Textfeld 111">
            <a:extLst>
              <a:ext uri="{FF2B5EF4-FFF2-40B4-BE49-F238E27FC236}">
                <a16:creationId xmlns:a16="http://schemas.microsoft.com/office/drawing/2014/main" id="{AE47D4B1-FF63-45CB-8B52-31531BF507C5}"/>
              </a:ext>
            </a:extLst>
          </p:cNvPr>
          <p:cNvSpPr txBox="1"/>
          <p:nvPr/>
        </p:nvSpPr>
        <p:spPr>
          <a:xfrm>
            <a:off x="3490466" y="330845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61C69A1A-14F1-4D54-AF7A-4827B85E35DA}"/>
              </a:ext>
            </a:extLst>
          </p:cNvPr>
          <p:cNvSpPr txBox="1"/>
          <p:nvPr/>
        </p:nvSpPr>
        <p:spPr>
          <a:xfrm>
            <a:off x="4720936" y="355976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7022299-8CFA-4BDC-ADD6-AEEBF9CED97B}"/>
              </a:ext>
            </a:extLst>
          </p:cNvPr>
          <p:cNvCxnSpPr/>
          <p:nvPr/>
        </p:nvCxnSpPr>
        <p:spPr>
          <a:xfrm flipH="1" flipV="1">
            <a:off x="2608446" y="3421781"/>
            <a:ext cx="15919" cy="1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DE89393-BAFE-4549-A20F-A8A7D26CAF69}"/>
              </a:ext>
            </a:extLst>
          </p:cNvPr>
          <p:cNvGrpSpPr/>
          <p:nvPr/>
        </p:nvGrpSpPr>
        <p:grpSpPr>
          <a:xfrm>
            <a:off x="975446" y="3242706"/>
            <a:ext cx="5679649" cy="1913698"/>
            <a:chOff x="975446" y="3242706"/>
            <a:chExt cx="5679649" cy="1913698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DC161E69-9223-4B3A-BF8E-7269D1E1CF9A}"/>
                </a:ext>
              </a:extLst>
            </p:cNvPr>
            <p:cNvSpPr/>
            <p:nvPr/>
          </p:nvSpPr>
          <p:spPr>
            <a:xfrm>
              <a:off x="5006176" y="3242706"/>
              <a:ext cx="1648919" cy="19791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ABCFBD16-E19B-4410-A2BE-B90D065378B6}"/>
                </a:ext>
              </a:extLst>
            </p:cNvPr>
            <p:cNvSpPr/>
            <p:nvPr/>
          </p:nvSpPr>
          <p:spPr>
            <a:xfrm>
              <a:off x="975446" y="3323967"/>
              <a:ext cx="1648919" cy="19791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50A1BCB-FEAE-44E5-8978-89A5F10974B1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2624365" y="3422924"/>
              <a:ext cx="1231986" cy="9228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2171F94-878B-4BD8-9B26-166C244AE6F6}"/>
                </a:ext>
              </a:extLst>
            </p:cNvPr>
            <p:cNvCxnSpPr>
              <a:stCxn id="2" idx="1"/>
            </p:cNvCxnSpPr>
            <p:nvPr/>
          </p:nvCxnSpPr>
          <p:spPr>
            <a:xfrm flipH="1">
              <a:off x="3856351" y="3341663"/>
              <a:ext cx="1149825" cy="10137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6A2630D7-CBD6-4B74-BFD4-970B738EB883}"/>
                </a:ext>
              </a:extLst>
            </p:cNvPr>
            <p:cNvSpPr/>
            <p:nvPr/>
          </p:nvSpPr>
          <p:spPr>
            <a:xfrm>
              <a:off x="2818565" y="4355432"/>
              <a:ext cx="2150991" cy="80097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EAB2C5-DD79-48AF-AC51-0672A97C4807}"/>
                </a:ext>
              </a:extLst>
            </p:cNvPr>
            <p:cNvSpPr txBox="1"/>
            <p:nvPr/>
          </p:nvSpPr>
          <p:spPr>
            <a:xfrm>
              <a:off x="2893938" y="4409800"/>
              <a:ext cx="20345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Geräte ID</a:t>
              </a:r>
            </a:p>
            <a:p>
              <a:pPr algn="ctr"/>
              <a:r>
                <a:rPr lang="de-DE" sz="1400" dirty="0"/>
                <a:t>wird einmalig pro Gerät</a:t>
              </a:r>
            </a:p>
            <a:p>
              <a:pPr algn="ctr"/>
              <a:r>
                <a:rPr lang="de-DE" sz="1400" dirty="0"/>
                <a:t>vergeben 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A7DAA7C-0376-47F3-8D01-DB425DF51E7A}"/>
              </a:ext>
            </a:extLst>
          </p:cNvPr>
          <p:cNvGrpSpPr/>
          <p:nvPr/>
        </p:nvGrpSpPr>
        <p:grpSpPr>
          <a:xfrm>
            <a:off x="304750" y="3533926"/>
            <a:ext cx="2433636" cy="2014855"/>
            <a:chOff x="304750" y="3533926"/>
            <a:chExt cx="2433636" cy="2014855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5ABEA04A-DF51-40F1-95D1-E4E887F4F122}"/>
                </a:ext>
              </a:extLst>
            </p:cNvPr>
            <p:cNvSpPr/>
            <p:nvPr/>
          </p:nvSpPr>
          <p:spPr>
            <a:xfrm>
              <a:off x="1330703" y="3533926"/>
              <a:ext cx="1407683" cy="191870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C04CB831-7CF7-4EE3-896B-8B3BA68F6334}"/>
                </a:ext>
              </a:extLst>
            </p:cNvPr>
            <p:cNvCxnSpPr>
              <a:stCxn id="20" idx="1"/>
            </p:cNvCxnSpPr>
            <p:nvPr/>
          </p:nvCxnSpPr>
          <p:spPr>
            <a:xfrm flipH="1">
              <a:off x="1045628" y="3629861"/>
              <a:ext cx="285075" cy="119720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80EA7780-14EE-4BAA-B219-44B305BAC17F}"/>
                </a:ext>
              </a:extLst>
            </p:cNvPr>
            <p:cNvSpPr/>
            <p:nvPr/>
          </p:nvSpPr>
          <p:spPr>
            <a:xfrm>
              <a:off x="341786" y="4827069"/>
              <a:ext cx="1729794" cy="721712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CA5A13B-A1F4-498D-B162-646AEF89751A}"/>
                </a:ext>
              </a:extLst>
            </p:cNvPr>
            <p:cNvSpPr txBox="1"/>
            <p:nvPr/>
          </p:nvSpPr>
          <p:spPr>
            <a:xfrm>
              <a:off x="304750" y="4934176"/>
              <a:ext cx="17668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Wird zum einloggen</a:t>
              </a:r>
            </a:p>
            <a:p>
              <a:pPr algn="ctr"/>
              <a:r>
                <a:rPr lang="de-DE" sz="1400" dirty="0"/>
                <a:t>benötigt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B744C75-FC5E-43C0-8B8A-67065EF36E1E}"/>
              </a:ext>
            </a:extLst>
          </p:cNvPr>
          <p:cNvGrpSpPr/>
          <p:nvPr/>
        </p:nvGrpSpPr>
        <p:grpSpPr>
          <a:xfrm>
            <a:off x="3066263" y="1677874"/>
            <a:ext cx="3588832" cy="1581803"/>
            <a:chOff x="3066263" y="1677874"/>
            <a:chExt cx="3588832" cy="1581803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1926987A-9939-463B-AF1B-E700C821545F}"/>
                </a:ext>
              </a:extLst>
            </p:cNvPr>
            <p:cNvSpPr/>
            <p:nvPr/>
          </p:nvSpPr>
          <p:spPr>
            <a:xfrm>
              <a:off x="5006176" y="3020845"/>
              <a:ext cx="1648919" cy="238832"/>
            </a:xfrm>
            <a:prstGeom prst="round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05749116-7F73-455C-8218-624A40C1E675}"/>
                </a:ext>
              </a:extLst>
            </p:cNvPr>
            <p:cNvCxnSpPr>
              <a:cxnSpLocks/>
              <a:stCxn id="26" idx="0"/>
              <a:endCxn id="30" idx="3"/>
            </p:cNvCxnSpPr>
            <p:nvPr/>
          </p:nvCxnSpPr>
          <p:spPr>
            <a:xfrm flipH="1" flipV="1">
              <a:off x="4818061" y="2114437"/>
              <a:ext cx="1012575" cy="9064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F2045336-F1C7-41CE-9D5F-4CD035CDFE02}"/>
                </a:ext>
              </a:extLst>
            </p:cNvPr>
            <p:cNvSpPr/>
            <p:nvPr/>
          </p:nvSpPr>
          <p:spPr>
            <a:xfrm>
              <a:off x="3066263" y="1677874"/>
              <a:ext cx="1751798" cy="873126"/>
            </a:xfrm>
            <a:prstGeom prst="round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76DD6DE-E790-4AB2-B8C7-11D37FB95A62}"/>
                </a:ext>
              </a:extLst>
            </p:cNvPr>
            <p:cNvSpPr txBox="1"/>
            <p:nvPr/>
          </p:nvSpPr>
          <p:spPr>
            <a:xfrm>
              <a:off x="3218246" y="1864439"/>
              <a:ext cx="1447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err="1"/>
                <a:t>Auto_Increment</a:t>
              </a:r>
              <a:endParaRPr lang="de-DE" sz="1400" dirty="0"/>
            </a:p>
            <a:p>
              <a:pPr algn="ctr"/>
              <a:r>
                <a:rPr lang="de-DE" sz="1400" dirty="0"/>
                <a:t>erzeugt 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2168688-E3AB-4D04-846B-8448BB08B68D}"/>
              </a:ext>
            </a:extLst>
          </p:cNvPr>
          <p:cNvGrpSpPr/>
          <p:nvPr/>
        </p:nvGrpSpPr>
        <p:grpSpPr>
          <a:xfrm>
            <a:off x="5496272" y="1674596"/>
            <a:ext cx="2815143" cy="2100615"/>
            <a:chOff x="5496272" y="1674596"/>
            <a:chExt cx="2815143" cy="2100615"/>
          </a:xfrm>
        </p:grpSpPr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81613B25-7CFE-4C0F-9E4B-CB0675B6AED3}"/>
                </a:ext>
              </a:extLst>
            </p:cNvPr>
            <p:cNvSpPr/>
            <p:nvPr/>
          </p:nvSpPr>
          <p:spPr>
            <a:xfrm>
              <a:off x="5496272" y="3460976"/>
              <a:ext cx="1158824" cy="314235"/>
            </a:xfrm>
            <a:prstGeom prst="round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C7C4C42C-44BF-4BC4-B668-9252A38768F8}"/>
                </a:ext>
              </a:extLst>
            </p:cNvPr>
            <p:cNvCxnSpPr>
              <a:cxnSpLocks/>
              <a:stCxn id="39" idx="3"/>
              <a:endCxn id="55" idx="2"/>
            </p:cNvCxnSpPr>
            <p:nvPr/>
          </p:nvCxnSpPr>
          <p:spPr>
            <a:xfrm flipV="1">
              <a:off x="6655096" y="2581000"/>
              <a:ext cx="544385" cy="103709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975CA0F9-E7DE-4156-ABA8-BC383CE4E9B0}"/>
                </a:ext>
              </a:extLst>
            </p:cNvPr>
            <p:cNvSpPr/>
            <p:nvPr/>
          </p:nvSpPr>
          <p:spPr>
            <a:xfrm>
              <a:off x="6135674" y="1674596"/>
              <a:ext cx="2127613" cy="906404"/>
            </a:xfrm>
            <a:prstGeom prst="round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1E5661B-50D5-4A26-917F-F7198234CE61}"/>
                </a:ext>
              </a:extLst>
            </p:cNvPr>
            <p:cNvSpPr txBox="1"/>
            <p:nvPr/>
          </p:nvSpPr>
          <p:spPr>
            <a:xfrm>
              <a:off x="6116583" y="1714214"/>
              <a:ext cx="21948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Speichert den jeweiligen </a:t>
              </a:r>
            </a:p>
            <a:p>
              <a:pPr algn="ctr"/>
              <a:r>
                <a:rPr lang="de-DE" sz="1400" dirty="0"/>
                <a:t>Zustand von den </a:t>
              </a:r>
            </a:p>
            <a:p>
              <a:pPr algn="ctr"/>
              <a:r>
                <a:rPr lang="de-DE" sz="1400" dirty="0"/>
                <a:t>Sensoren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235604F-ADD0-4BC5-A87E-F2D535E691C0}"/>
              </a:ext>
            </a:extLst>
          </p:cNvPr>
          <p:cNvGrpSpPr/>
          <p:nvPr/>
        </p:nvGrpSpPr>
        <p:grpSpPr>
          <a:xfrm>
            <a:off x="5495483" y="3785499"/>
            <a:ext cx="1867369" cy="2453940"/>
            <a:chOff x="5495483" y="3785499"/>
            <a:chExt cx="1867369" cy="2453940"/>
          </a:xfrm>
        </p:grpSpPr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5520F715-99D6-4C40-A59A-D50EBCFF4AD1}"/>
                </a:ext>
              </a:extLst>
            </p:cNvPr>
            <p:cNvSpPr/>
            <p:nvPr/>
          </p:nvSpPr>
          <p:spPr>
            <a:xfrm>
              <a:off x="5495483" y="3785499"/>
              <a:ext cx="1000626" cy="19155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9BD3174B-1EAC-4BEB-B9E6-7A0C180B6D90}"/>
                </a:ext>
              </a:extLst>
            </p:cNvPr>
            <p:cNvCxnSpPr>
              <a:cxnSpLocks/>
              <a:stCxn id="49" idx="2"/>
              <a:endCxn id="64" idx="0"/>
            </p:cNvCxnSpPr>
            <p:nvPr/>
          </p:nvCxnSpPr>
          <p:spPr>
            <a:xfrm>
              <a:off x="5995796" y="3977054"/>
              <a:ext cx="470698" cy="115195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5F2E781D-A904-44F6-A201-861A2796EBD1}"/>
                </a:ext>
              </a:extLst>
            </p:cNvPr>
            <p:cNvSpPr/>
            <p:nvPr/>
          </p:nvSpPr>
          <p:spPr>
            <a:xfrm>
              <a:off x="5570136" y="5129010"/>
              <a:ext cx="1792716" cy="1110429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1B632BCF-C719-4664-8D36-E7A423559B2E}"/>
                </a:ext>
              </a:extLst>
            </p:cNvPr>
            <p:cNvSpPr txBox="1"/>
            <p:nvPr/>
          </p:nvSpPr>
          <p:spPr>
            <a:xfrm>
              <a:off x="5655332" y="5272730"/>
              <a:ext cx="170751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Zum auswählen</a:t>
              </a:r>
            </a:p>
            <a:p>
              <a:pPr algn="ctr"/>
              <a:r>
                <a:rPr lang="de-DE" sz="1400" dirty="0"/>
                <a:t>und für die Statistik</a:t>
              </a:r>
            </a:p>
            <a:p>
              <a:pPr algn="ctr"/>
              <a:r>
                <a:rPr lang="de-DE" sz="1400" dirty="0"/>
                <a:t>wird das Datum </a:t>
              </a:r>
            </a:p>
            <a:p>
              <a:pPr algn="ctr"/>
              <a:r>
                <a:rPr lang="de-DE" sz="1400" dirty="0"/>
                <a:t>benötigt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52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33BF56-076A-4AD3-82B7-1A95C43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3848"/>
            <a:ext cx="9144000" cy="5544152"/>
          </a:xfrm>
        </p:spPr>
        <p:txBody>
          <a:bodyPr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Android Applikation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86DCEE-AE6C-4F22-BB26-59FB43B3A9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6523038"/>
            <a:ext cx="685800" cy="155575"/>
          </a:xfrm>
        </p:spPr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4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73D6F92-1FCA-4625-950D-9188ABBF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ZWECK der ApPlikation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7FE73D-B322-4425-81E6-C1D6D4AE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4" y="1908000"/>
            <a:ext cx="6530642" cy="4499150"/>
          </a:xfrm>
        </p:spPr>
        <p:txBody>
          <a:bodyPr>
            <a:normAutofit/>
          </a:bodyPr>
          <a:lstStyle/>
          <a:p>
            <a:r>
              <a:rPr lang="de-DE" sz="1800" dirty="0"/>
              <a:t>App soll für smarte Android-Geräte entwickelt werden</a:t>
            </a:r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Wird recht simpel gehalten und soll prinzipiell nur den Zustand des Babys anzeigen:</a:t>
            </a:r>
          </a:p>
          <a:p>
            <a:endParaRPr lang="de-DE" sz="1800" dirty="0"/>
          </a:p>
          <a:p>
            <a:pPr lvl="1">
              <a:buFont typeface="+mj-lt"/>
              <a:buAutoNum type="arabicPeriod"/>
            </a:pPr>
            <a:r>
              <a:rPr lang="de-DE" sz="1800" dirty="0"/>
              <a:t>Durch Push-Benachrichtigungen werden Eltern über bestimmte Ereignisse informiert (z.B. „Baby schreit seit über fünf Minuten“)</a:t>
            </a:r>
          </a:p>
          <a:p>
            <a:pPr lvl="1">
              <a:buFont typeface="+mj-lt"/>
              <a:buAutoNum type="arabicPeriod"/>
            </a:pPr>
            <a:endParaRPr lang="de-DE" sz="1800" dirty="0"/>
          </a:p>
          <a:p>
            <a:pPr lvl="1">
              <a:buFont typeface="+mj-lt"/>
              <a:buAutoNum type="arabicPeriod"/>
            </a:pPr>
            <a:r>
              <a:rPr lang="de-DE" sz="1800" dirty="0"/>
              <a:t>„Verlauf“ des Zustands des Babys lässt sich in einer Liste oder durch einen Graphen manuell einsehen</a:t>
            </a:r>
          </a:p>
        </p:txBody>
      </p:sp>
    </p:spTree>
    <p:extLst>
      <p:ext uri="{BB962C8B-B14F-4D97-AF65-F5344CB8AC3E}">
        <p14:creationId xmlns:p14="http://schemas.microsoft.com/office/powerpoint/2010/main" val="379650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73D6F92-1FCA-4625-950D-9188ABBF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ZWECK der ApPlikation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7FE73D-B322-4425-81E6-C1D6D4AE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561491"/>
            <a:ext cx="6530642" cy="44991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1800" dirty="0"/>
          </a:p>
          <a:p>
            <a:r>
              <a:rPr lang="de-DE" sz="1800" dirty="0"/>
              <a:t>Eventuell Einstellungen, um z.B. die Sensitivität des Mikros auch unterwegs konfigurieren zu können</a:t>
            </a:r>
          </a:p>
          <a:p>
            <a:endParaRPr lang="de-DE" sz="1800" dirty="0"/>
          </a:p>
          <a:p>
            <a:r>
              <a:rPr lang="de-DE" sz="1800" dirty="0"/>
              <a:t>Statistiken, um den Zustand des Babys über einen Zeitraum hinweg zu überwachen</a:t>
            </a:r>
          </a:p>
          <a:p>
            <a:endParaRPr lang="de-DE" sz="1800" dirty="0"/>
          </a:p>
          <a:p>
            <a:r>
              <a:rPr lang="de-DE" sz="1800" dirty="0"/>
              <a:t>Entwicklung mithilfe der IDE Android Studio</a:t>
            </a:r>
          </a:p>
          <a:p>
            <a:endParaRPr lang="de-DE" sz="1800" dirty="0"/>
          </a:p>
          <a:p>
            <a:pPr>
              <a:tabLst>
                <a:tab pos="2868613" algn="l"/>
              </a:tabLst>
            </a:pPr>
            <a:r>
              <a:rPr lang="de-DE" sz="1800" dirty="0"/>
              <a:t>Soll mit aktuellen Android-Geräten kompatibel sein</a:t>
            </a:r>
          </a:p>
        </p:txBody>
      </p:sp>
    </p:spTree>
    <p:extLst>
      <p:ext uri="{BB962C8B-B14F-4D97-AF65-F5344CB8AC3E}">
        <p14:creationId xmlns:p14="http://schemas.microsoft.com/office/powerpoint/2010/main" val="297160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1F04F-D90D-43B4-9D23-41E5AA8D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Grafischer Entwurf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34D455-8924-4A5B-B3E7-4D88FC5368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pic>
        <p:nvPicPr>
          <p:cNvPr id="5" name="Grafik 4" descr="Ein Bild, das Monitor, Screenshot, Elektronik enthält.&#10;&#10;Mit hoher Zuverlässigkeit generierte Beschreibung">
            <a:extLst>
              <a:ext uri="{FF2B5EF4-FFF2-40B4-BE49-F238E27FC236}">
                <a16:creationId xmlns:a16="http://schemas.microsoft.com/office/drawing/2014/main" id="{EB4C664E-4CD0-434D-8B7C-E618C5CF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685" y="1620538"/>
            <a:ext cx="2516517" cy="5058075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89EF488-8531-4118-BC6E-7F9BD5E419DE}"/>
              </a:ext>
            </a:extLst>
          </p:cNvPr>
          <p:cNvGrpSpPr/>
          <p:nvPr/>
        </p:nvGrpSpPr>
        <p:grpSpPr>
          <a:xfrm>
            <a:off x="784459" y="2355783"/>
            <a:ext cx="2613259" cy="1573730"/>
            <a:chOff x="784459" y="2355783"/>
            <a:chExt cx="2613259" cy="1573730"/>
          </a:xfrm>
        </p:grpSpPr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5081A09C-102B-4AE9-B01B-0C43790C72C6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2440004" y="2829830"/>
              <a:ext cx="957714" cy="3128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D3240C44-8577-4E8E-A9D2-B66D474F00E9}"/>
                </a:ext>
              </a:extLst>
            </p:cNvPr>
            <p:cNvSpPr/>
            <p:nvPr/>
          </p:nvSpPr>
          <p:spPr>
            <a:xfrm>
              <a:off x="784459" y="2355783"/>
              <a:ext cx="1655545" cy="1573730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Datum,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Uhrzeit,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Status des Babys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E716E84-8E1D-4AC9-9E47-04E13CD2A8CC}"/>
              </a:ext>
            </a:extLst>
          </p:cNvPr>
          <p:cNvGrpSpPr/>
          <p:nvPr/>
        </p:nvGrpSpPr>
        <p:grpSpPr>
          <a:xfrm>
            <a:off x="5505651" y="2006870"/>
            <a:ext cx="2748012" cy="1775861"/>
            <a:chOff x="5505651" y="2006870"/>
            <a:chExt cx="2748012" cy="1775861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E11D67DF-BA05-470B-8737-1611F656D1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5651" y="2411128"/>
              <a:ext cx="928837" cy="1212785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C2AE041A-5F02-4D4D-B616-E7FCBECB3715}"/>
                </a:ext>
              </a:extLst>
            </p:cNvPr>
            <p:cNvSpPr/>
            <p:nvPr/>
          </p:nvSpPr>
          <p:spPr>
            <a:xfrm>
              <a:off x="6347861" y="2006870"/>
              <a:ext cx="1905802" cy="1775861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Einstellungen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und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Statistiken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8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33BF56-076A-4AD3-82B7-1A95C43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3848"/>
            <a:ext cx="9144000" cy="5544152"/>
          </a:xfrm>
        </p:spPr>
        <p:txBody>
          <a:bodyPr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Kommunikation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86DCEE-AE6C-4F22-BB26-59FB43B3A9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6523038"/>
            <a:ext cx="685800" cy="155575"/>
          </a:xfrm>
        </p:spPr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97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6F329BA-56EA-4229-ACAB-2C71ED79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Sequenzdiagramm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5826400-1210-493C-9223-7D28525A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4" y="1819861"/>
            <a:ext cx="7054751" cy="49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1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A223811-078F-420F-8404-0B3A7F27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2732"/>
            <a:ext cx="9144000" cy="5585267"/>
          </a:xfrm>
        </p:spPr>
        <p:txBody>
          <a:bodyPr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Danke für Ihre </a:t>
            </a:r>
            <a:br>
              <a:rPr lang="de-DE" dirty="0"/>
            </a:br>
            <a:r>
              <a:rPr lang="de-DE" dirty="0"/>
              <a:t>Aufmerksamkeit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487258-CB27-45AD-84AF-C7A8FC7DEB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6523038"/>
            <a:ext cx="685800" cy="155575"/>
          </a:xfrm>
        </p:spPr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3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7049D2-48C0-4A50-9830-C870ED52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DE8ED2-B2BC-42A4-B052-E5B08CF7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>
              <a:buFont typeface="+mj-lt"/>
              <a:buAutoNum type="arabicPeriod"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Verwendete Hardware</a:t>
            </a:r>
          </a:p>
          <a:p>
            <a:pPr>
              <a:buFont typeface="+mj-lt"/>
              <a:buAutoNum type="arabicPeriod"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Konzept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Sensor Client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Server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Android Applikation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352483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33BF56-076A-4AD3-82B7-1A95C43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3848"/>
            <a:ext cx="9144000" cy="5544152"/>
          </a:xfrm>
        </p:spPr>
        <p:txBody>
          <a:bodyPr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EINLEITUNG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86DCEE-AE6C-4F22-BB26-59FB43B3A9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6523038"/>
            <a:ext cx="685800" cy="155575"/>
          </a:xfrm>
        </p:spPr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2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1A97B5F-5867-4E67-BE10-F994FA7F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EF0F00-1DB6-4840-A5ED-A5FA689D1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4" y="1908000"/>
            <a:ext cx="6867526" cy="4499150"/>
          </a:xfrm>
        </p:spPr>
        <p:txBody>
          <a:bodyPr>
            <a:normAutofit/>
          </a:bodyPr>
          <a:lstStyle/>
          <a:p>
            <a:r>
              <a:rPr lang="de-DE" sz="1800" dirty="0"/>
              <a:t>Grundidee ist ein smartes Babyphone</a:t>
            </a:r>
          </a:p>
          <a:p>
            <a:endParaRPr lang="de-DE" sz="1800" dirty="0"/>
          </a:p>
          <a:p>
            <a:r>
              <a:rPr lang="de-DE" sz="1800" dirty="0"/>
              <a:t>Soll nicht nur das Baby, sondern ggfs. auch einen Babysitter überwachen</a:t>
            </a:r>
          </a:p>
          <a:p>
            <a:endParaRPr lang="de-DE" sz="1800" dirty="0"/>
          </a:p>
          <a:p>
            <a:r>
              <a:rPr lang="de-DE" sz="1800" dirty="0"/>
              <a:t>Umsetzung mithilfe eines Raspberry Pi, welches durch Sensoren Geräusche und Bewegungen erkennt</a:t>
            </a:r>
          </a:p>
          <a:p>
            <a:endParaRPr lang="de-DE" sz="1800" dirty="0"/>
          </a:p>
          <a:p>
            <a:r>
              <a:rPr lang="de-DE" sz="1800" dirty="0"/>
              <a:t>Diese Signale werden von einem Server verarbeitet und an eine Android-App gesendet</a:t>
            </a:r>
          </a:p>
        </p:txBody>
      </p:sp>
    </p:spTree>
    <p:extLst>
      <p:ext uri="{BB962C8B-B14F-4D97-AF65-F5344CB8AC3E}">
        <p14:creationId xmlns:p14="http://schemas.microsoft.com/office/powerpoint/2010/main" val="344019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1A97B5F-5867-4E67-BE10-F994FA7F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EF0F00-1DB6-4840-A5ED-A5FA689D1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3" y="1908000"/>
            <a:ext cx="6756835" cy="4499150"/>
          </a:xfrm>
        </p:spPr>
        <p:txBody>
          <a:bodyPr>
            <a:normAutofit/>
          </a:bodyPr>
          <a:lstStyle/>
          <a:p>
            <a:r>
              <a:rPr lang="de-DE" sz="1800" dirty="0"/>
              <a:t>Eltern sind auch unterwegs immer über den Zustand des Babys informiert und wissen, ob der Babysitter seinen Job erledigt</a:t>
            </a:r>
          </a:p>
          <a:p>
            <a:endParaRPr lang="de-DE" sz="1800" dirty="0"/>
          </a:p>
          <a:p>
            <a:r>
              <a:rPr lang="de-DE" sz="1800" dirty="0"/>
              <a:t>Praktisch vor allem für beschäftigte Eltern oder z.B. Alleinerziehende</a:t>
            </a:r>
          </a:p>
          <a:p>
            <a:endParaRPr lang="de-DE" sz="1800" dirty="0"/>
          </a:p>
          <a:p>
            <a:r>
              <a:rPr lang="de-DE" sz="1800" dirty="0"/>
              <a:t>Statistiken über die Schlaf- bzw. Ruhezeiten des Babys können aufgestellt werden</a:t>
            </a:r>
          </a:p>
        </p:txBody>
      </p:sp>
    </p:spTree>
    <p:extLst>
      <p:ext uri="{BB962C8B-B14F-4D97-AF65-F5344CB8AC3E}">
        <p14:creationId xmlns:p14="http://schemas.microsoft.com/office/powerpoint/2010/main" val="388946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33BF56-076A-4AD3-82B7-1A95C43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3848"/>
            <a:ext cx="9144000" cy="5544152"/>
          </a:xfrm>
        </p:spPr>
        <p:txBody>
          <a:bodyPr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VERWENDTE HARDWARE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86DCEE-AE6C-4F22-BB26-59FB43B3A9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6523038"/>
            <a:ext cx="685800" cy="155575"/>
          </a:xfrm>
        </p:spPr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4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4508548-FA6E-4EC7-A85C-AF2BD9AA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Raspberry 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7AA4EDF-AD5D-42AC-98B0-7EA1CF2D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20462"/>
            <a:ext cx="3175287" cy="22275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6D25A92-B615-4C78-98B2-9801DB2FF7B5}"/>
              </a:ext>
            </a:extLst>
          </p:cNvPr>
          <p:cNvSpPr txBox="1"/>
          <p:nvPr/>
        </p:nvSpPr>
        <p:spPr>
          <a:xfrm>
            <a:off x="4634564" y="3648059"/>
            <a:ext cx="332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Abbildung: </a:t>
            </a:r>
            <a:r>
              <a:rPr lang="de-DE" sz="1400" dirty="0"/>
              <a:t>Ein Raspberry 2 Model B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BDD70D-E6BA-464C-9C6E-08A64B627F7F}"/>
              </a:ext>
            </a:extLst>
          </p:cNvPr>
          <p:cNvSpPr txBox="1"/>
          <p:nvPr/>
        </p:nvSpPr>
        <p:spPr>
          <a:xfrm>
            <a:off x="1038373" y="1715758"/>
            <a:ext cx="4374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Einplatinencomputer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4 USB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40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HDMI Ausgang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Kopfhörer Ausgang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Micro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Netzwerkkabel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DDEC9C-2576-4791-A409-54C53A48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70" y="4607293"/>
            <a:ext cx="917607" cy="656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C567342-B65A-47C7-9D76-12F4B5511E6D}"/>
              </a:ext>
            </a:extLst>
          </p:cNvPr>
          <p:cNvSpPr txBox="1"/>
          <p:nvPr/>
        </p:nvSpPr>
        <p:spPr>
          <a:xfrm>
            <a:off x="1110113" y="5365043"/>
            <a:ext cx="332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Abbildung: </a:t>
            </a:r>
            <a:r>
              <a:rPr lang="de-DE" sz="1400" dirty="0"/>
              <a:t>Wi-Fi Nano USB Adapter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2AC500-5DDA-46FB-B603-F5F2101A0F99}"/>
              </a:ext>
            </a:extLst>
          </p:cNvPr>
          <p:cNvSpPr txBox="1"/>
          <p:nvPr/>
        </p:nvSpPr>
        <p:spPr>
          <a:xfrm>
            <a:off x="5096577" y="4935761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Benötigt einen USB-Port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Netzwerk der Hochschule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Zugriff auf den Server</a:t>
            </a:r>
          </a:p>
        </p:txBody>
      </p:sp>
    </p:spTree>
    <p:extLst>
      <p:ext uri="{BB962C8B-B14F-4D97-AF65-F5344CB8AC3E}">
        <p14:creationId xmlns:p14="http://schemas.microsoft.com/office/powerpoint/2010/main" val="126231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B5033-1F6E-4C2B-849F-9CBCB8E1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Diverse Sensoren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610896-68DE-4C8C-BB1C-06F989621C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EB05A1-C463-4266-8AC2-076C4E10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54" y="1370446"/>
            <a:ext cx="1467515" cy="9142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BF2301F-535D-4039-B3EF-44508824136F}"/>
              </a:ext>
            </a:extLst>
          </p:cNvPr>
          <p:cNvSpPr txBox="1"/>
          <p:nvPr/>
        </p:nvSpPr>
        <p:spPr>
          <a:xfrm>
            <a:off x="3228073" y="1352976"/>
            <a:ext cx="511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Empfindlichkeit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Effektive Entfernung mehr als 2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Filtert unerwünschte Hintergrundgeräusche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C47275-D799-44A3-868F-5898395B6A1D}"/>
              </a:ext>
            </a:extLst>
          </p:cNvPr>
          <p:cNvSpPr txBox="1"/>
          <p:nvPr/>
        </p:nvSpPr>
        <p:spPr>
          <a:xfrm>
            <a:off x="5077328" y="3993166"/>
            <a:ext cx="332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Abbildung: </a:t>
            </a:r>
            <a:r>
              <a:rPr lang="de-DE" sz="1400" dirty="0"/>
              <a:t>Bewegungsmelder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146A048-F967-44A6-A53F-D8560B4E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78" y="2820356"/>
            <a:ext cx="1007722" cy="12223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4B807B2-374F-4212-8E2E-0B847F1844A4}"/>
              </a:ext>
            </a:extLst>
          </p:cNvPr>
          <p:cNvSpPr txBox="1"/>
          <p:nvPr/>
        </p:nvSpPr>
        <p:spPr>
          <a:xfrm>
            <a:off x="1286551" y="3015013"/>
            <a:ext cx="2884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Reichweite von 3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Abtastwinkel von 100°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Einschaltverzögerung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Infrarot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23656ED-E063-444E-819B-89BDCA48CF5F}"/>
              </a:ext>
            </a:extLst>
          </p:cNvPr>
          <p:cNvSpPr txBox="1"/>
          <p:nvPr/>
        </p:nvSpPr>
        <p:spPr>
          <a:xfrm>
            <a:off x="1222408" y="2401046"/>
            <a:ext cx="332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Abbildung: </a:t>
            </a:r>
            <a:r>
              <a:rPr lang="de-DE" sz="1400" dirty="0"/>
              <a:t>USB Mikrofon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B49F95A-732E-49B1-8307-7CD2C2137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232" y="4532948"/>
            <a:ext cx="1900652" cy="13994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B7BDB96-B8FB-4196-A9E8-41D9CE634D49}"/>
              </a:ext>
            </a:extLst>
          </p:cNvPr>
          <p:cNvSpPr txBox="1"/>
          <p:nvPr/>
        </p:nvSpPr>
        <p:spPr>
          <a:xfrm>
            <a:off x="4269388" y="4532948"/>
            <a:ext cx="3448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Drehencoder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Schiebeschalter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Knopf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Halterung Bewegungsmelder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Vier LEDs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68E6267-A25F-4653-B8D9-9F5506538B26}"/>
              </a:ext>
            </a:extLst>
          </p:cNvPr>
          <p:cNvSpPr txBox="1"/>
          <p:nvPr/>
        </p:nvSpPr>
        <p:spPr>
          <a:xfrm>
            <a:off x="1499938" y="5960740"/>
            <a:ext cx="332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Abbildung: </a:t>
            </a:r>
            <a:r>
              <a:rPr lang="de-DE" sz="1400" dirty="0"/>
              <a:t>Platine</a:t>
            </a:r>
          </a:p>
        </p:txBody>
      </p:sp>
    </p:spTree>
    <p:extLst>
      <p:ext uri="{BB962C8B-B14F-4D97-AF65-F5344CB8AC3E}">
        <p14:creationId xmlns:p14="http://schemas.microsoft.com/office/powerpoint/2010/main" val="396475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33BF56-076A-4AD3-82B7-1A95C43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3848"/>
            <a:ext cx="9144000" cy="5544152"/>
          </a:xfrm>
        </p:spPr>
        <p:txBody>
          <a:bodyPr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Server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86DCEE-AE6C-4F22-BB26-59FB43B3A9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6523038"/>
            <a:ext cx="685800" cy="155575"/>
          </a:xfrm>
        </p:spPr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602"/>
      </p:ext>
    </p:extLst>
  </p:cSld>
  <p:clrMapOvr>
    <a:masterClrMapping/>
  </p:clrMapOvr>
</p:sld>
</file>

<file path=ppt/theme/theme1.xml><?xml version="1.0" encoding="utf-8"?>
<a:theme xmlns:a="http://schemas.openxmlformats.org/drawingml/2006/main" name="PPT_Vorlage_rot">
  <a:themeElements>
    <a:clrScheme name="Hochschule Rhein Main 1">
      <a:dk1>
        <a:srgbClr val="46413C"/>
      </a:dk1>
      <a:lt1>
        <a:sysClr val="window" lastClr="FFFFFF"/>
      </a:lt1>
      <a:dk2>
        <a:srgbClr val="46413C"/>
      </a:dk2>
      <a:lt2>
        <a:srgbClr val="AAA5A0"/>
      </a:lt2>
      <a:accent1>
        <a:srgbClr val="009682"/>
      </a:accent1>
      <a:accent2>
        <a:srgbClr val="4BBEE1"/>
      </a:accent2>
      <a:accent3>
        <a:srgbClr val="9BC328"/>
      </a:accent3>
      <a:accent4>
        <a:srgbClr val="412882"/>
      </a:accent4>
      <a:accent5>
        <a:srgbClr val="821450"/>
      </a:accent5>
      <a:accent6>
        <a:srgbClr val="FF82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Hochschule Rhein Main 1">
    <a:dk1>
      <a:srgbClr val="46413C"/>
    </a:dk1>
    <a:lt1>
      <a:sysClr val="window" lastClr="FFFFFF"/>
    </a:lt1>
    <a:dk2>
      <a:srgbClr val="46413C"/>
    </a:dk2>
    <a:lt2>
      <a:srgbClr val="AAA5A0"/>
    </a:lt2>
    <a:accent1>
      <a:srgbClr val="009682"/>
    </a:accent1>
    <a:accent2>
      <a:srgbClr val="4BBEE1"/>
    </a:accent2>
    <a:accent3>
      <a:srgbClr val="9BC328"/>
    </a:accent3>
    <a:accent4>
      <a:srgbClr val="412882"/>
    </a:accent4>
    <a:accent5>
      <a:srgbClr val="821450"/>
    </a:accent5>
    <a:accent6>
      <a:srgbClr val="FF820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PPT_Vorlage_rot</Template>
  <TotalTime>0</TotalTime>
  <Words>431</Words>
  <Application>Microsoft Office PowerPoint</Application>
  <PresentationFormat>Bildschirmpräsentation (4:3)</PresentationFormat>
  <Paragraphs>137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ＭＳ Ｐゴシック</vt:lpstr>
      <vt:lpstr>Arial</vt:lpstr>
      <vt:lpstr>Calibri</vt:lpstr>
      <vt:lpstr>PPT_Vorlage_rot</vt:lpstr>
      <vt:lpstr>  Babysitter - Phone  Internet der Dinge  Präsentation 1   von  Marvin Suhr  und Jens Möhrstedt   </vt:lpstr>
      <vt:lpstr>INHALTSVERZEICHNIS</vt:lpstr>
      <vt:lpstr>    EINLEITUNG</vt:lpstr>
      <vt:lpstr>IDEE</vt:lpstr>
      <vt:lpstr>MOTIVATION</vt:lpstr>
      <vt:lpstr>    VERWENDTE HARDWARE</vt:lpstr>
      <vt:lpstr>Raspberry PI</vt:lpstr>
      <vt:lpstr>Diverse Sensoren</vt:lpstr>
      <vt:lpstr>    Server</vt:lpstr>
      <vt:lpstr>Konfiguration</vt:lpstr>
      <vt:lpstr>Datenbank Diagramm</vt:lpstr>
      <vt:lpstr>    Android Applikation</vt:lpstr>
      <vt:lpstr>ZWECK der ApPlikation</vt:lpstr>
      <vt:lpstr>ZWECK der ApPlikation</vt:lpstr>
      <vt:lpstr>Grafischer Entwurf </vt:lpstr>
      <vt:lpstr>    Kommunikation</vt:lpstr>
      <vt:lpstr>Sequenzdiagramm</vt:lpstr>
      <vt:lpstr>    Danke für Ihre 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01.10.2014 PROGRAMM lERNBEGLEITUNG  Eine detaillierte Einführung</dc:title>
  <dc:creator>Carolin Kaus</dc:creator>
  <cp:lastModifiedBy>Jens Möhrstedt</cp:lastModifiedBy>
  <cp:revision>218</cp:revision>
  <cp:lastPrinted>2014-09-26T09:57:19Z</cp:lastPrinted>
  <dcterms:created xsi:type="dcterms:W3CDTF">2014-08-25T14:01:58Z</dcterms:created>
  <dcterms:modified xsi:type="dcterms:W3CDTF">2017-12-04T18:27:34Z</dcterms:modified>
</cp:coreProperties>
</file>