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74" r:id="rId5"/>
    <p:sldId id="273" r:id="rId6"/>
    <p:sldId id="260" r:id="rId7"/>
    <p:sldId id="262" r:id="rId8"/>
    <p:sldId id="261" r:id="rId9"/>
    <p:sldId id="278" r:id="rId10"/>
    <p:sldId id="279" r:id="rId11"/>
    <p:sldId id="263" r:id="rId12"/>
    <p:sldId id="281" r:id="rId13"/>
    <p:sldId id="280" r:id="rId14"/>
    <p:sldId id="282" r:id="rId15"/>
    <p:sldId id="277" r:id="rId16"/>
    <p:sldId id="270" r:id="rId17"/>
    <p:sldId id="283" r:id="rId18"/>
    <p:sldId id="284" r:id="rId19"/>
    <p:sldId id="285" r:id="rId20"/>
    <p:sldId id="288" r:id="rId21"/>
    <p:sldId id="286" r:id="rId22"/>
    <p:sldId id="287" r:id="rId23"/>
    <p:sldId id="272" r:id="rId24"/>
  </p:sldIdLst>
  <p:sldSz cx="9144000" cy="6858000" type="screen4x3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CBFF"/>
    <a:srgbClr val="CBDDD8"/>
    <a:srgbClr val="AAA5A0"/>
    <a:srgbClr val="009682"/>
    <a:srgbClr val="46413C"/>
    <a:srgbClr val="FF0019"/>
    <a:srgbClr val="FF000F"/>
    <a:srgbClr val="006450"/>
    <a:srgbClr val="E10019"/>
    <a:srgbClr val="5A0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93" autoAdjust="0"/>
    <p:restoredTop sz="94743" autoAdjust="0"/>
  </p:normalViewPr>
  <p:slideViewPr>
    <p:cSldViewPr snapToGrid="0">
      <p:cViewPr varScale="1">
        <p:scale>
          <a:sx n="90" d="100"/>
          <a:sy n="90" d="100"/>
        </p:scale>
        <p:origin x="111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E482E299-4FE0-4390-95C0-75D3822C575B}" type="datetime1">
              <a:rPr lang="de-DE"/>
              <a:pPr>
                <a:defRPr/>
              </a:pPr>
              <a:t>29.01.2018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B9C22ED8-D9CC-4425-A43A-EDB751F9DAD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6584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79B5C54A-CA74-40C1-8810-CCCB8B6FB207}" type="datetime1">
              <a:rPr lang="de-DE"/>
              <a:pPr>
                <a:defRPr/>
              </a:pPr>
              <a:t>29.01.2018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8EBDAD92-AB43-492C-9E43-681F746C057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9571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BDAD92-AB43-492C-9E43-681F746C0576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347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BDAD92-AB43-492C-9E43-681F746C0576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186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BDAD92-AB43-492C-9E43-681F746C0576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216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BDAD92-AB43-492C-9E43-681F746C0576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51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bg>
      <p:bgPr>
        <a:solidFill>
          <a:srgbClr val="E10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8" descr="logo_02_200_neu_wei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28600"/>
            <a:ext cx="217805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47676" y="1908000"/>
            <a:ext cx="5688000" cy="1978200"/>
          </a:xfrm>
        </p:spPr>
        <p:txBody>
          <a:bodyPr tIns="0"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1425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enutzerdefiniertes Layout">
    <p:bg>
      <p:bgPr>
        <a:solidFill>
          <a:srgbClr val="464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8" descr="logo_02_200_neu_wei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28600"/>
            <a:ext cx="217805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el 10"/>
          <p:cNvSpPr>
            <a:spLocks noGrp="1"/>
          </p:cNvSpPr>
          <p:nvPr>
            <p:ph type="title"/>
          </p:nvPr>
        </p:nvSpPr>
        <p:spPr>
          <a:xfrm>
            <a:off x="447676" y="1908000"/>
            <a:ext cx="5688000" cy="1978200"/>
          </a:xfrm>
        </p:spPr>
        <p:txBody>
          <a:bodyPr tIns="0"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66501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7675" y="380999"/>
            <a:ext cx="5688000" cy="873126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7674" y="1908000"/>
            <a:ext cx="5688000" cy="4499150"/>
          </a:xfrm>
        </p:spPr>
        <p:txBody>
          <a:bodyPr tIns="0">
            <a:normAutofit/>
          </a:bodyPr>
          <a:lstStyle>
            <a:lvl1pPr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2C777-98B4-4E27-B805-BF241E7BD450}" type="datetime1">
              <a:rPr lang="de-DE"/>
              <a:pPr>
                <a:defRPr/>
              </a:pPr>
              <a:t>29.01.2018</a:t>
            </a:fld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2B462-D48C-443D-BB62-4D78082CE1B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34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3"/>
          </p:nvPr>
        </p:nvSpPr>
        <p:spPr>
          <a:xfrm>
            <a:off x="6461150" y="1905000"/>
            <a:ext cx="2232000" cy="4500000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47674" y="1908000"/>
            <a:ext cx="5688000" cy="4499150"/>
          </a:xfrm>
        </p:spPr>
        <p:txBody>
          <a:bodyPr tIns="0">
            <a:normAutofit/>
          </a:bodyPr>
          <a:lstStyle>
            <a:lvl1pPr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85B0A-35B5-4BD2-816B-0450B86000CB}" type="datetime1">
              <a:rPr lang="de-DE"/>
              <a:pPr>
                <a:defRPr/>
              </a:pPr>
              <a:t>29.01.2018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4913B-2EA1-49EE-836C-272CF2F45C5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75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3"/>
          </p:nvPr>
        </p:nvSpPr>
        <p:spPr>
          <a:xfrm>
            <a:off x="447675" y="1908000"/>
            <a:ext cx="2232000" cy="4500000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3005150" y="1908000"/>
            <a:ext cx="5688000" cy="4499150"/>
          </a:xfrm>
        </p:spPr>
        <p:txBody>
          <a:bodyPr tIns="0">
            <a:normAutofit/>
          </a:bodyPr>
          <a:lstStyle>
            <a:lvl1pPr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B1132-32B7-48CA-A72E-AFBF68D38690}" type="datetime1">
              <a:rPr lang="de-DE"/>
              <a:pPr>
                <a:defRPr/>
              </a:pPr>
              <a:t>29.01.2018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51743-C87C-4A9F-94F2-720B994EF8F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23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46400" y="1908000"/>
            <a:ext cx="3780000" cy="606600"/>
          </a:xfrm>
        </p:spPr>
        <p:txBody>
          <a:bodyPr tIns="0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6400" y="2543174"/>
            <a:ext cx="3780000" cy="3870326"/>
          </a:xfrm>
        </p:spPr>
        <p:txBody>
          <a:bodyPr tIns="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913150" y="1908000"/>
            <a:ext cx="3780000" cy="608400"/>
          </a:xfrm>
        </p:spPr>
        <p:txBody>
          <a:bodyPr tIns="0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913150" y="2541600"/>
            <a:ext cx="3780000" cy="3870000"/>
          </a:xfrm>
        </p:spPr>
        <p:txBody>
          <a:bodyPr tIns="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1C494-ED43-4585-BCC0-D4A00F6FEF17}" type="datetime1">
              <a:rPr lang="de-DE"/>
              <a:pPr>
                <a:defRPr/>
              </a:pPr>
              <a:t>29.01.2018</a:t>
            </a:fld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73F9C-862A-4FEA-9A1A-CF91BF4BCEA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07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47675" y="380999"/>
            <a:ext cx="5711825" cy="87312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447675" y="1908000"/>
            <a:ext cx="8245475" cy="4499150"/>
          </a:xfrm>
        </p:spPr>
        <p:txBody>
          <a:bodyPr tIns="0">
            <a:normAutofit/>
          </a:bodyPr>
          <a:lstStyle>
            <a:lvl1pPr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D5BE7D-4580-43CF-AFBF-0ACD9F308A20}" type="datetime1">
              <a:rPr lang="de-DE"/>
              <a:pPr>
                <a:defRPr/>
              </a:pPr>
              <a:t>29.01.2018</a:t>
            </a:fld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ABE44-FB2B-4F8B-B258-AE451A75831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67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47674" y="1908000"/>
            <a:ext cx="5688000" cy="4500000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62000" y="1908000"/>
            <a:ext cx="2232000" cy="4500000"/>
          </a:xfrm>
        </p:spPr>
        <p:txBody>
          <a:bodyPr tIns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47675" y="380999"/>
            <a:ext cx="5688000" cy="87312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52769-2D83-4911-951C-787F23B34AE1}" type="datetime1">
              <a:rPr lang="de-DE"/>
              <a:pPr>
                <a:defRPr/>
              </a:pPr>
              <a:t>29.01.2018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A4505-A7BC-4382-912C-763C424A4A6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15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47674" y="1908000"/>
            <a:ext cx="8245476" cy="4500000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47675" y="380999"/>
            <a:ext cx="5688000" cy="87312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C0C8F-29E0-453A-A352-5554C83F1F8B}" type="datetime1">
              <a:rPr lang="de-DE"/>
              <a:pPr>
                <a:defRPr/>
              </a:pPr>
              <a:t>29.01.2018</a:t>
            </a:fld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82ABE-8B3D-4119-91F7-CBCFC00598B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00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47675" y="381000"/>
            <a:ext cx="5688013" cy="873125"/>
          </a:xfrm>
          <a:prstGeom prst="rect">
            <a:avLst/>
          </a:prstGeom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DE"/>
              <a:t>Mastertitelformat bearbeiten</a:t>
            </a:r>
            <a:br>
              <a:rPr lang="de-DE"/>
            </a:br>
            <a:r>
              <a:rPr lang="de-DE"/>
              <a:t>BEI BEDARF AUCH ZWEIZEILIG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46088" y="1914525"/>
            <a:ext cx="5688012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048500" y="6523038"/>
            <a:ext cx="876300" cy="155575"/>
          </a:xfrm>
          <a:prstGeom prst="rect">
            <a:avLst/>
          </a:prstGeom>
        </p:spPr>
        <p:txBody>
          <a:bodyPr vert="horz" wrap="square" lIns="0" tIns="0" rIns="91440" bIns="0" numCol="1" anchor="b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AAA5A0"/>
                </a:solidFill>
              </a:defRPr>
            </a:lvl1pPr>
          </a:lstStyle>
          <a:p>
            <a:pPr>
              <a:defRPr/>
            </a:pPr>
            <a:fld id="{817799B0-9D81-4EE8-A6A4-46B9D5509367}" type="datetime1">
              <a:rPr lang="de-DE"/>
              <a:pPr>
                <a:defRPr/>
              </a:pPr>
              <a:t>29.01.2018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01000" y="6523038"/>
            <a:ext cx="685800" cy="15557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0A71963-A376-41E5-AD13-1192D66D10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1030" name="Bild 7" descr="hrm_logo_rot_RGB-01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738" y="107950"/>
            <a:ext cx="2520950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kern="1200" cap="all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lnSpc>
          <a:spcPts val="2000"/>
        </a:lnSpc>
        <a:spcBef>
          <a:spcPts val="1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har char="•"/>
        <a:defRPr sz="1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har char="»"/>
        <a:defRPr sz="14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0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 bwMode="auto">
          <a:xfrm>
            <a:off x="1239876" y="1010095"/>
            <a:ext cx="6554258" cy="3654425"/>
          </a:xfrm>
        </p:spPr>
        <p:txBody>
          <a:bodyPr/>
          <a:lstStyle/>
          <a:p>
            <a:pPr algn="ctr"/>
            <a:br>
              <a:rPr lang="de-DE" altLang="de-DE" cap="none" dirty="0">
                <a:latin typeface="Arial" charset="0"/>
                <a:cs typeface="Arial" charset="0"/>
              </a:rPr>
            </a:br>
            <a:br>
              <a:rPr lang="de-DE" altLang="de-DE" cap="none" dirty="0">
                <a:latin typeface="Arial" charset="0"/>
                <a:cs typeface="Arial" charset="0"/>
              </a:rPr>
            </a:br>
            <a:r>
              <a:rPr lang="de-DE" altLang="de-DE" cap="none" dirty="0">
                <a:latin typeface="Arial" charset="0"/>
                <a:cs typeface="Arial" charset="0"/>
              </a:rPr>
              <a:t>Babysitter - Phone</a:t>
            </a:r>
            <a:br>
              <a:rPr lang="de-DE" altLang="de-DE" cap="none" dirty="0">
                <a:latin typeface="Arial" charset="0"/>
                <a:cs typeface="Arial" charset="0"/>
              </a:rPr>
            </a:br>
            <a:br>
              <a:rPr lang="de-DE" altLang="de-DE" cap="none" dirty="0">
                <a:latin typeface="Arial" charset="0"/>
                <a:cs typeface="Arial" charset="0"/>
              </a:rPr>
            </a:br>
            <a:r>
              <a:rPr lang="de-DE" altLang="de-DE" sz="2400" cap="none" dirty="0">
                <a:latin typeface="Arial" charset="0"/>
                <a:cs typeface="Arial" charset="0"/>
              </a:rPr>
              <a:t>Internet der Dinge </a:t>
            </a:r>
            <a:br>
              <a:rPr lang="de-DE" altLang="de-DE" sz="2400" cap="none" dirty="0">
                <a:latin typeface="Arial" charset="0"/>
                <a:cs typeface="Arial" charset="0"/>
              </a:rPr>
            </a:br>
            <a:r>
              <a:rPr lang="de-DE" altLang="de-DE" sz="2400" cap="none" dirty="0">
                <a:latin typeface="Arial" charset="0"/>
                <a:cs typeface="Arial" charset="0"/>
              </a:rPr>
              <a:t>Präsentation 2</a:t>
            </a:r>
            <a:br>
              <a:rPr lang="de-DE" altLang="de-DE" sz="2000" cap="none" dirty="0">
                <a:latin typeface="Arial" charset="0"/>
                <a:cs typeface="Arial" charset="0"/>
              </a:rPr>
            </a:br>
            <a:br>
              <a:rPr lang="de-DE" altLang="de-DE" sz="2000" cap="none" dirty="0">
                <a:latin typeface="Arial" charset="0"/>
                <a:cs typeface="Arial" charset="0"/>
              </a:rPr>
            </a:br>
            <a:br>
              <a:rPr lang="de-DE" altLang="de-DE" sz="2000" cap="none" dirty="0">
                <a:latin typeface="Arial" charset="0"/>
                <a:cs typeface="Arial" charset="0"/>
              </a:rPr>
            </a:br>
            <a:r>
              <a:rPr lang="de-DE" altLang="de-DE" sz="2000" cap="none" dirty="0">
                <a:latin typeface="Arial" charset="0"/>
                <a:cs typeface="Arial" charset="0"/>
              </a:rPr>
              <a:t>von</a:t>
            </a:r>
            <a:br>
              <a:rPr lang="de-DE" altLang="de-DE" sz="2000" cap="none" dirty="0">
                <a:latin typeface="Arial" charset="0"/>
                <a:cs typeface="Arial" charset="0"/>
              </a:rPr>
            </a:br>
            <a:br>
              <a:rPr lang="de-DE" altLang="de-DE" sz="2000" cap="none" dirty="0">
                <a:latin typeface="Arial" charset="0"/>
                <a:cs typeface="Arial" charset="0"/>
              </a:rPr>
            </a:br>
            <a:r>
              <a:rPr lang="de-DE" altLang="de-DE" sz="2000" cap="none" dirty="0">
                <a:latin typeface="Arial" charset="0"/>
                <a:cs typeface="Arial" charset="0"/>
              </a:rPr>
              <a:t>Marvin Suhr </a:t>
            </a:r>
            <a:br>
              <a:rPr lang="de-DE" altLang="de-DE" sz="2000" cap="none" dirty="0">
                <a:latin typeface="Arial" charset="0"/>
                <a:cs typeface="Arial" charset="0"/>
              </a:rPr>
            </a:br>
            <a:r>
              <a:rPr lang="de-DE" altLang="de-DE" sz="2000" cap="none" dirty="0">
                <a:latin typeface="Arial" charset="0"/>
                <a:cs typeface="Arial" charset="0"/>
              </a:rPr>
              <a:t>und</a:t>
            </a:r>
            <a:br>
              <a:rPr lang="de-DE" altLang="de-DE" sz="2000" cap="none" dirty="0">
                <a:latin typeface="Arial" charset="0"/>
                <a:cs typeface="Arial" charset="0"/>
              </a:rPr>
            </a:br>
            <a:r>
              <a:rPr lang="de-DE" altLang="de-DE" sz="2000" cap="none" dirty="0">
                <a:latin typeface="Arial" charset="0"/>
                <a:cs typeface="Arial" charset="0"/>
              </a:rPr>
              <a:t>Jens Möhrstedt</a:t>
            </a:r>
            <a:br>
              <a:rPr lang="de-DE" altLang="de-DE" sz="2000" cap="none" dirty="0">
                <a:latin typeface="Arial" charset="0"/>
                <a:cs typeface="Arial" charset="0"/>
              </a:rPr>
            </a:br>
            <a:br>
              <a:rPr lang="de-DE" altLang="de-DE" sz="2000" cap="none" dirty="0">
                <a:latin typeface="Arial" charset="0"/>
                <a:cs typeface="Arial" charset="0"/>
              </a:rPr>
            </a:br>
            <a:br>
              <a:rPr lang="de-DE" altLang="de-DE" sz="2000" cap="none" dirty="0">
                <a:latin typeface="Arial" charset="0"/>
                <a:cs typeface="Arial" charset="0"/>
              </a:rPr>
            </a:br>
            <a:endParaRPr lang="de-DE" altLang="de-DE" sz="2000" cap="none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0125805-9C83-4D9A-9825-549C7F82A7FC}"/>
              </a:ext>
            </a:extLst>
          </p:cNvPr>
          <p:cNvCxnSpPr>
            <a:cxnSpLocks/>
          </p:cNvCxnSpPr>
          <p:nvPr/>
        </p:nvCxnSpPr>
        <p:spPr>
          <a:xfrm flipV="1">
            <a:off x="3500270" y="3401891"/>
            <a:ext cx="1463040" cy="19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el 2">
            <a:extLst>
              <a:ext uri="{FF2B5EF4-FFF2-40B4-BE49-F238E27FC236}">
                <a16:creationId xmlns:a16="http://schemas.microsoft.com/office/drawing/2014/main" id="{D68CDCC2-7BA3-4E92-8518-5288EF28A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850" y="390740"/>
            <a:ext cx="5688000" cy="873126"/>
          </a:xfrm>
        </p:spPr>
        <p:txBody>
          <a:bodyPr/>
          <a:lstStyle/>
          <a:p>
            <a:r>
              <a:rPr lang="de-DE" dirty="0"/>
              <a:t>Datenbank Diagramm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3DFE7DF-D495-48BD-8784-1A73918ECC20}"/>
              </a:ext>
            </a:extLst>
          </p:cNvPr>
          <p:cNvSpPr/>
          <p:nvPr/>
        </p:nvSpPr>
        <p:spPr>
          <a:xfrm>
            <a:off x="1364701" y="3257009"/>
            <a:ext cx="2164421" cy="7217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MONITORID : </a:t>
            </a:r>
            <a:r>
              <a:rPr lang="de-DE" sz="1200" dirty="0" err="1">
                <a:solidFill>
                  <a:schemeClr val="tx1"/>
                </a:solidFill>
              </a:rPr>
              <a:t>varchar</a:t>
            </a:r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dirty="0">
                <a:solidFill>
                  <a:schemeClr val="tx1"/>
                </a:solidFill>
              </a:rPr>
              <a:t>USERKEY : </a:t>
            </a:r>
            <a:r>
              <a:rPr lang="de-DE" sz="1200" dirty="0" err="1">
                <a:solidFill>
                  <a:schemeClr val="tx1"/>
                </a:solidFill>
              </a:rPr>
              <a:t>varchar</a:t>
            </a:r>
            <a:endParaRPr lang="de-DE" sz="1200" dirty="0">
              <a:solidFill>
                <a:schemeClr val="tx1"/>
              </a:solidFill>
            </a:endParaRPr>
          </a:p>
          <a:p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42A21CF-5C45-436C-9281-CCC9782A620E}"/>
              </a:ext>
            </a:extLst>
          </p:cNvPr>
          <p:cNvSpPr/>
          <p:nvPr/>
        </p:nvSpPr>
        <p:spPr>
          <a:xfrm>
            <a:off x="5454132" y="3128550"/>
            <a:ext cx="2164422" cy="111043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ID : </a:t>
            </a:r>
            <a:r>
              <a:rPr lang="de-DE" sz="1200" dirty="0" err="1">
                <a:solidFill>
                  <a:schemeClr val="tx1"/>
                </a:solidFill>
              </a:rPr>
              <a:t>bigint</a:t>
            </a:r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dirty="0">
                <a:solidFill>
                  <a:schemeClr val="tx1"/>
                </a:solidFill>
              </a:rPr>
              <a:t>USER: </a:t>
            </a:r>
            <a:r>
              <a:rPr lang="de-DE" sz="1200" dirty="0" err="1">
                <a:solidFill>
                  <a:schemeClr val="tx1"/>
                </a:solidFill>
              </a:rPr>
              <a:t>varchar</a:t>
            </a:r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dirty="0">
                <a:solidFill>
                  <a:schemeClr val="tx1"/>
                </a:solidFill>
              </a:rPr>
              <a:t>DATE : </a:t>
            </a:r>
            <a:r>
              <a:rPr lang="de-DE" sz="1200" dirty="0" err="1">
                <a:solidFill>
                  <a:schemeClr val="tx1"/>
                </a:solidFill>
              </a:rPr>
              <a:t>bigint</a:t>
            </a:r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dirty="0">
                <a:solidFill>
                  <a:schemeClr val="tx1"/>
                </a:solidFill>
              </a:rPr>
              <a:t>DATA : </a:t>
            </a:r>
            <a:r>
              <a:rPr lang="de-DE" sz="1200" dirty="0" err="1">
                <a:solidFill>
                  <a:schemeClr val="tx1"/>
                </a:solidFill>
              </a:rPr>
              <a:t>varchar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D59D64D-BBB7-4346-A681-2F3C3680D606}"/>
              </a:ext>
            </a:extLst>
          </p:cNvPr>
          <p:cNvSpPr/>
          <p:nvPr/>
        </p:nvSpPr>
        <p:spPr>
          <a:xfrm>
            <a:off x="1004345" y="2954136"/>
            <a:ext cx="2524025" cy="30465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Loginkey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74F881B-52AD-4E1B-831E-9290E6B16247}"/>
              </a:ext>
            </a:extLst>
          </p:cNvPr>
          <p:cNvSpPr/>
          <p:nvPr/>
        </p:nvSpPr>
        <p:spPr>
          <a:xfrm>
            <a:off x="1005101" y="3257009"/>
            <a:ext cx="2524022" cy="56523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DCFA5BB-C05A-4CBA-BD97-C02B1945BE86}"/>
              </a:ext>
            </a:extLst>
          </p:cNvPr>
          <p:cNvSpPr/>
          <p:nvPr/>
        </p:nvSpPr>
        <p:spPr>
          <a:xfrm>
            <a:off x="4964824" y="2954136"/>
            <a:ext cx="2524025" cy="30465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Log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18F64F6-B977-48A5-9043-98C108155D08}"/>
              </a:ext>
            </a:extLst>
          </p:cNvPr>
          <p:cNvSpPr/>
          <p:nvPr/>
        </p:nvSpPr>
        <p:spPr>
          <a:xfrm>
            <a:off x="4964826" y="3265082"/>
            <a:ext cx="2524022" cy="8251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200" dirty="0">
              <a:solidFill>
                <a:schemeClr val="tx1"/>
              </a:solidFill>
            </a:endParaRP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5B3EB304-9966-416F-BA4F-BCEA3F57FA68}"/>
              </a:ext>
            </a:extLst>
          </p:cNvPr>
          <p:cNvGrpSpPr/>
          <p:nvPr/>
        </p:nvGrpSpPr>
        <p:grpSpPr>
          <a:xfrm>
            <a:off x="1003585" y="3475836"/>
            <a:ext cx="1198612" cy="246712"/>
            <a:chOff x="3503549" y="837676"/>
            <a:chExt cx="1198612" cy="246712"/>
          </a:xfrm>
        </p:grpSpPr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7A3656D3-193C-4792-806D-5420CC7F6227}"/>
                </a:ext>
              </a:extLst>
            </p:cNvPr>
            <p:cNvSpPr/>
            <p:nvPr/>
          </p:nvSpPr>
          <p:spPr>
            <a:xfrm>
              <a:off x="3572662" y="885134"/>
              <a:ext cx="1129499" cy="1876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50" b="1" dirty="0">
                  <a:solidFill>
                    <a:schemeClr val="tx1"/>
                  </a:solidFill>
                </a:rPr>
                <a:t>PK</a:t>
              </a:r>
            </a:p>
          </p:txBody>
        </p:sp>
        <p:pic>
          <p:nvPicPr>
            <p:cNvPr id="96" name="Grafik 95">
              <a:extLst>
                <a:ext uri="{FF2B5EF4-FFF2-40B4-BE49-F238E27FC236}">
                  <a16:creationId xmlns:a16="http://schemas.microsoft.com/office/drawing/2014/main" id="{5B74DDF2-B4A9-4406-9998-9E40E6826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16086">
              <a:off x="3488264" y="852961"/>
              <a:ext cx="246712" cy="216141"/>
            </a:xfrm>
            <a:prstGeom prst="rect">
              <a:avLst/>
            </a:prstGeom>
          </p:spPr>
        </p:pic>
      </p:grpSp>
      <p:sp>
        <p:nvSpPr>
          <p:cNvPr id="71" name="Rectangle 1">
            <a:extLst>
              <a:ext uri="{FF2B5EF4-FFF2-40B4-BE49-F238E27FC236}">
                <a16:creationId xmlns:a16="http://schemas.microsoft.com/office/drawing/2014/main" id="{680CC90C-4EF4-49F3-90DE-A47271E18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56211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bigint</a:t>
            </a:r>
          </a:p>
        </p:txBody>
      </p:sp>
      <p:sp>
        <p:nvSpPr>
          <p:cNvPr id="72" name="Rectangle 2">
            <a:extLst>
              <a:ext uri="{FF2B5EF4-FFF2-40B4-BE49-F238E27FC236}">
                <a16:creationId xmlns:a16="http://schemas.microsoft.com/office/drawing/2014/main" id="{CDF78B1E-3828-41BD-8883-44F6F1361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56211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bigint</a:t>
            </a:r>
          </a:p>
        </p:txBody>
      </p: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23033E9B-D731-4F60-BAB2-54259B471385}"/>
              </a:ext>
            </a:extLst>
          </p:cNvPr>
          <p:cNvGrpSpPr/>
          <p:nvPr/>
        </p:nvGrpSpPr>
        <p:grpSpPr>
          <a:xfrm>
            <a:off x="5028224" y="3276582"/>
            <a:ext cx="1198612" cy="246712"/>
            <a:chOff x="3503549" y="837676"/>
            <a:chExt cx="1198612" cy="246712"/>
          </a:xfrm>
        </p:grpSpPr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C60A0EF6-5707-4F24-916B-C5DBD8A19283}"/>
                </a:ext>
              </a:extLst>
            </p:cNvPr>
            <p:cNvSpPr/>
            <p:nvPr/>
          </p:nvSpPr>
          <p:spPr>
            <a:xfrm>
              <a:off x="3572662" y="885134"/>
              <a:ext cx="1129499" cy="1876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50" b="1" dirty="0">
                  <a:solidFill>
                    <a:schemeClr val="tx1"/>
                  </a:solidFill>
                </a:rPr>
                <a:t>PK</a:t>
              </a:r>
            </a:p>
          </p:txBody>
        </p:sp>
        <p:pic>
          <p:nvPicPr>
            <p:cNvPr id="111" name="Grafik 110">
              <a:extLst>
                <a:ext uri="{FF2B5EF4-FFF2-40B4-BE49-F238E27FC236}">
                  <a16:creationId xmlns:a16="http://schemas.microsoft.com/office/drawing/2014/main" id="{12B43DDE-20FB-4241-A4FE-832A380D0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16086">
              <a:off x="3488264" y="852961"/>
              <a:ext cx="246712" cy="216141"/>
            </a:xfrm>
            <a:prstGeom prst="rect">
              <a:avLst/>
            </a:prstGeom>
          </p:spPr>
        </p:pic>
      </p:grpSp>
      <p:sp>
        <p:nvSpPr>
          <p:cNvPr id="112" name="Textfeld 111">
            <a:extLst>
              <a:ext uri="{FF2B5EF4-FFF2-40B4-BE49-F238E27FC236}">
                <a16:creationId xmlns:a16="http://schemas.microsoft.com/office/drawing/2014/main" id="{AE47D4B1-FF63-45CB-8B52-31531BF507C5}"/>
              </a:ext>
            </a:extLst>
          </p:cNvPr>
          <p:cNvSpPr txBox="1"/>
          <p:nvPr/>
        </p:nvSpPr>
        <p:spPr>
          <a:xfrm>
            <a:off x="3500308" y="3205447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1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61C69A1A-14F1-4D54-AF7A-4827B85E35DA}"/>
              </a:ext>
            </a:extLst>
          </p:cNvPr>
          <p:cNvSpPr txBox="1"/>
          <p:nvPr/>
        </p:nvSpPr>
        <p:spPr>
          <a:xfrm>
            <a:off x="4720936" y="3461893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1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E7022299-8CFA-4BDC-ADD6-AEEBF9CED97B}"/>
              </a:ext>
            </a:extLst>
          </p:cNvPr>
          <p:cNvCxnSpPr/>
          <p:nvPr/>
        </p:nvCxnSpPr>
        <p:spPr>
          <a:xfrm flipH="1" flipV="1">
            <a:off x="2619113" y="3420891"/>
            <a:ext cx="15919" cy="11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51A8666C-6E9A-40A2-AFA2-A8F1AEC92A1A}"/>
              </a:ext>
            </a:extLst>
          </p:cNvPr>
          <p:cNvGrpSpPr/>
          <p:nvPr/>
        </p:nvGrpSpPr>
        <p:grpSpPr>
          <a:xfrm>
            <a:off x="1003585" y="3277647"/>
            <a:ext cx="1198612" cy="246712"/>
            <a:chOff x="3503549" y="837676"/>
            <a:chExt cx="1198612" cy="24671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0D6E22F5-9A7E-45D9-9999-A74D5E3E4E54}"/>
                </a:ext>
              </a:extLst>
            </p:cNvPr>
            <p:cNvSpPr/>
            <p:nvPr/>
          </p:nvSpPr>
          <p:spPr>
            <a:xfrm>
              <a:off x="3572662" y="885134"/>
              <a:ext cx="1129499" cy="1876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50" b="1" dirty="0">
                  <a:solidFill>
                    <a:schemeClr val="tx1"/>
                  </a:solidFill>
                </a:rPr>
                <a:t>FK</a:t>
              </a:r>
            </a:p>
          </p:txBody>
        </p:sp>
        <p:pic>
          <p:nvPicPr>
            <p:cNvPr id="65" name="Grafik 64">
              <a:extLst>
                <a:ext uri="{FF2B5EF4-FFF2-40B4-BE49-F238E27FC236}">
                  <a16:creationId xmlns:a16="http://schemas.microsoft.com/office/drawing/2014/main" id="{FFF6FBC7-8A7D-48D0-BE8A-1424F69A4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16086">
              <a:off x="3488264" y="852961"/>
              <a:ext cx="246712" cy="216141"/>
            </a:xfrm>
            <a:prstGeom prst="rect">
              <a:avLst/>
            </a:prstGeom>
          </p:spPr>
        </p:pic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5D1D0A76-F5FF-4F7A-8223-836AC6AB3B8B}"/>
              </a:ext>
            </a:extLst>
          </p:cNvPr>
          <p:cNvGrpSpPr/>
          <p:nvPr/>
        </p:nvGrpSpPr>
        <p:grpSpPr>
          <a:xfrm>
            <a:off x="5028224" y="3489367"/>
            <a:ext cx="1198612" cy="246712"/>
            <a:chOff x="3503549" y="837676"/>
            <a:chExt cx="1198612" cy="246712"/>
          </a:xfrm>
        </p:grpSpPr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7D22A90F-2707-4616-B760-0B3AAB4EDA8A}"/>
                </a:ext>
              </a:extLst>
            </p:cNvPr>
            <p:cNvSpPr/>
            <p:nvPr/>
          </p:nvSpPr>
          <p:spPr>
            <a:xfrm>
              <a:off x="3572662" y="885134"/>
              <a:ext cx="1129499" cy="1876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50" b="1" dirty="0">
                  <a:solidFill>
                    <a:schemeClr val="tx1"/>
                  </a:solidFill>
                </a:rPr>
                <a:t>FK</a:t>
              </a:r>
            </a:p>
          </p:txBody>
        </p:sp>
        <p:pic>
          <p:nvPicPr>
            <p:cNvPr id="68" name="Grafik 67">
              <a:extLst>
                <a:ext uri="{FF2B5EF4-FFF2-40B4-BE49-F238E27FC236}">
                  <a16:creationId xmlns:a16="http://schemas.microsoft.com/office/drawing/2014/main" id="{CDB15F1C-0085-458B-998F-FB10951C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16086">
              <a:off x="3488264" y="852961"/>
              <a:ext cx="246712" cy="216141"/>
            </a:xfrm>
            <a:prstGeom prst="rect">
              <a:avLst/>
            </a:prstGeom>
          </p:spPr>
        </p:pic>
      </p:grp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C30C7ED4-390B-4AF2-A5AB-B32F21CD5497}"/>
              </a:ext>
            </a:extLst>
          </p:cNvPr>
          <p:cNvSpPr/>
          <p:nvPr/>
        </p:nvSpPr>
        <p:spPr>
          <a:xfrm>
            <a:off x="1004345" y="3313169"/>
            <a:ext cx="2099802" cy="198522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69" name="Rechteck: abgerundete Ecken 68">
            <a:extLst>
              <a:ext uri="{FF2B5EF4-FFF2-40B4-BE49-F238E27FC236}">
                <a16:creationId xmlns:a16="http://schemas.microsoft.com/office/drawing/2014/main" id="{08E9EF21-198F-4E25-8C05-B1B117269BE7}"/>
              </a:ext>
            </a:extLst>
          </p:cNvPr>
          <p:cNvSpPr/>
          <p:nvPr/>
        </p:nvSpPr>
        <p:spPr>
          <a:xfrm>
            <a:off x="5085774" y="3523294"/>
            <a:ext cx="2099802" cy="146353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EB53142A-3330-4A6A-8443-113505C06CAB}"/>
              </a:ext>
            </a:extLst>
          </p:cNvPr>
          <p:cNvCxnSpPr>
            <a:cxnSpLocks/>
            <a:stCxn id="40" idx="0"/>
            <a:endCxn id="73" idx="1"/>
          </p:cNvCxnSpPr>
          <p:nvPr/>
        </p:nvCxnSpPr>
        <p:spPr>
          <a:xfrm flipV="1">
            <a:off x="2054246" y="2179563"/>
            <a:ext cx="530136" cy="11336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hteck: abgerundete Ecken 72">
            <a:extLst>
              <a:ext uri="{FF2B5EF4-FFF2-40B4-BE49-F238E27FC236}">
                <a16:creationId xmlns:a16="http://schemas.microsoft.com/office/drawing/2014/main" id="{AC67EBDD-11AC-4E1A-AA62-6B3347F99A2E}"/>
              </a:ext>
            </a:extLst>
          </p:cNvPr>
          <p:cNvSpPr/>
          <p:nvPr/>
        </p:nvSpPr>
        <p:spPr>
          <a:xfrm>
            <a:off x="2584382" y="1727620"/>
            <a:ext cx="2666198" cy="903885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7A5AE1D3-D4FD-4F2A-BAD0-729ADFA1F2D9}"/>
              </a:ext>
            </a:extLst>
          </p:cNvPr>
          <p:cNvCxnSpPr>
            <a:cxnSpLocks/>
            <a:stCxn id="73" idx="2"/>
            <a:endCxn id="69" idx="1"/>
          </p:cNvCxnSpPr>
          <p:nvPr/>
        </p:nvCxnSpPr>
        <p:spPr>
          <a:xfrm>
            <a:off x="3917481" y="2631505"/>
            <a:ext cx="1168293" cy="964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746BC0FA-866C-494D-B44E-E484A19F60EF}"/>
              </a:ext>
            </a:extLst>
          </p:cNvPr>
          <p:cNvSpPr txBox="1"/>
          <p:nvPr/>
        </p:nvSpPr>
        <p:spPr>
          <a:xfrm>
            <a:off x="2721568" y="1817403"/>
            <a:ext cx="29405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Sind identisch</a:t>
            </a:r>
          </a:p>
          <a:p>
            <a:r>
              <a:rPr lang="de-DE" sz="1400" dirty="0"/>
              <a:t>Name vom PI</a:t>
            </a:r>
          </a:p>
          <a:p>
            <a:r>
              <a:rPr lang="de-DE" sz="1400" dirty="0"/>
              <a:t>Benötigt für Registrierung</a:t>
            </a:r>
          </a:p>
        </p:txBody>
      </p:sp>
      <p:sp>
        <p:nvSpPr>
          <p:cNvPr id="82" name="Rechteck: abgerundete Ecken 81">
            <a:extLst>
              <a:ext uri="{FF2B5EF4-FFF2-40B4-BE49-F238E27FC236}">
                <a16:creationId xmlns:a16="http://schemas.microsoft.com/office/drawing/2014/main" id="{F0365E20-1D2E-4CC9-BAD2-21BE82046E5E}"/>
              </a:ext>
            </a:extLst>
          </p:cNvPr>
          <p:cNvSpPr/>
          <p:nvPr/>
        </p:nvSpPr>
        <p:spPr>
          <a:xfrm>
            <a:off x="991402" y="3536825"/>
            <a:ext cx="2112745" cy="1592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4" name="Rechteck: abgerundete Ecken 83">
            <a:extLst>
              <a:ext uri="{FF2B5EF4-FFF2-40B4-BE49-F238E27FC236}">
                <a16:creationId xmlns:a16="http://schemas.microsoft.com/office/drawing/2014/main" id="{A18F6F01-AE47-4F5A-9A72-83731F28BE09}"/>
              </a:ext>
            </a:extLst>
          </p:cNvPr>
          <p:cNvSpPr/>
          <p:nvPr/>
        </p:nvSpPr>
        <p:spPr>
          <a:xfrm>
            <a:off x="5081782" y="3874731"/>
            <a:ext cx="2099802" cy="150607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6" name="Rechteck: abgerundete Ecken 85">
            <a:extLst>
              <a:ext uri="{FF2B5EF4-FFF2-40B4-BE49-F238E27FC236}">
                <a16:creationId xmlns:a16="http://schemas.microsoft.com/office/drawing/2014/main" id="{E2D5618A-B791-4DF2-97D6-AEBF2C3C8279}"/>
              </a:ext>
            </a:extLst>
          </p:cNvPr>
          <p:cNvSpPr/>
          <p:nvPr/>
        </p:nvSpPr>
        <p:spPr>
          <a:xfrm>
            <a:off x="558952" y="4517045"/>
            <a:ext cx="2969417" cy="9010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96290199-A15A-45AB-8E50-E8EC40C12375}"/>
              </a:ext>
            </a:extLst>
          </p:cNvPr>
          <p:cNvSpPr txBox="1"/>
          <p:nvPr/>
        </p:nvSpPr>
        <p:spPr>
          <a:xfrm>
            <a:off x="636610" y="4663295"/>
            <a:ext cx="30127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Wird bei der Registrierung erzeugt</a:t>
            </a:r>
          </a:p>
          <a:p>
            <a:r>
              <a:rPr lang="de-DE" sz="1400" dirty="0"/>
              <a:t>Ist in MD5 verschlüsselt</a:t>
            </a:r>
          </a:p>
          <a:p>
            <a:endParaRPr lang="de-DE" sz="1400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916B51B1-D908-4AA6-B82F-E3D260A2E4F7}"/>
              </a:ext>
            </a:extLst>
          </p:cNvPr>
          <p:cNvCxnSpPr>
            <a:stCxn id="82" idx="2"/>
            <a:endCxn id="86" idx="0"/>
          </p:cNvCxnSpPr>
          <p:nvPr/>
        </p:nvCxnSpPr>
        <p:spPr>
          <a:xfrm flipH="1">
            <a:off x="2043661" y="3696116"/>
            <a:ext cx="4114" cy="8209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hteck: abgerundete Ecken 93">
            <a:extLst>
              <a:ext uri="{FF2B5EF4-FFF2-40B4-BE49-F238E27FC236}">
                <a16:creationId xmlns:a16="http://schemas.microsoft.com/office/drawing/2014/main" id="{0C15DCB5-9EA4-4EE5-B6D2-7085978533B2}"/>
              </a:ext>
            </a:extLst>
          </p:cNvPr>
          <p:cNvSpPr/>
          <p:nvPr/>
        </p:nvSpPr>
        <p:spPr>
          <a:xfrm>
            <a:off x="6343836" y="1750509"/>
            <a:ext cx="2099802" cy="903879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7" name="Rechteck: abgerundete Ecken 96">
            <a:extLst>
              <a:ext uri="{FF2B5EF4-FFF2-40B4-BE49-F238E27FC236}">
                <a16:creationId xmlns:a16="http://schemas.microsoft.com/office/drawing/2014/main" id="{04309D18-D063-4B5E-B6A1-4F3D7ABB085F}"/>
              </a:ext>
            </a:extLst>
          </p:cNvPr>
          <p:cNvSpPr/>
          <p:nvPr/>
        </p:nvSpPr>
        <p:spPr>
          <a:xfrm>
            <a:off x="5085774" y="3705552"/>
            <a:ext cx="2099802" cy="146353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8" name="Rechteck: abgerundete Ecken 97">
            <a:extLst>
              <a:ext uri="{FF2B5EF4-FFF2-40B4-BE49-F238E27FC236}">
                <a16:creationId xmlns:a16="http://schemas.microsoft.com/office/drawing/2014/main" id="{6B68E75C-2993-46C1-92ED-92CC40A47087}"/>
              </a:ext>
            </a:extLst>
          </p:cNvPr>
          <p:cNvSpPr/>
          <p:nvPr/>
        </p:nvSpPr>
        <p:spPr>
          <a:xfrm>
            <a:off x="5081782" y="3325105"/>
            <a:ext cx="2099802" cy="159781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411734AF-14F4-4B7F-9F38-6DB14525F4A7}"/>
              </a:ext>
            </a:extLst>
          </p:cNvPr>
          <p:cNvCxnSpPr>
            <a:cxnSpLocks/>
            <a:stCxn id="98" idx="0"/>
            <a:endCxn id="94" idx="2"/>
          </p:cNvCxnSpPr>
          <p:nvPr/>
        </p:nvCxnSpPr>
        <p:spPr>
          <a:xfrm flipV="1">
            <a:off x="6131683" y="2654388"/>
            <a:ext cx="1262054" cy="67071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feld 92">
            <a:extLst>
              <a:ext uri="{FF2B5EF4-FFF2-40B4-BE49-F238E27FC236}">
                <a16:creationId xmlns:a16="http://schemas.microsoft.com/office/drawing/2014/main" id="{5447E724-1DFC-4F00-81F1-E671D065AF3C}"/>
              </a:ext>
            </a:extLst>
          </p:cNvPr>
          <p:cNvSpPr txBox="1"/>
          <p:nvPr/>
        </p:nvSpPr>
        <p:spPr>
          <a:xfrm>
            <a:off x="6649911" y="2021376"/>
            <a:ext cx="1487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 Auto </a:t>
            </a:r>
            <a:r>
              <a:rPr lang="de-DE" sz="1400" dirty="0" err="1"/>
              <a:t>Increment</a:t>
            </a:r>
            <a:r>
              <a:rPr lang="de-DE" sz="1400" dirty="0"/>
              <a:t> </a:t>
            </a:r>
          </a:p>
        </p:txBody>
      </p:sp>
      <p:sp>
        <p:nvSpPr>
          <p:cNvPr id="114" name="Rechteck: abgerundete Ecken 113">
            <a:extLst>
              <a:ext uri="{FF2B5EF4-FFF2-40B4-BE49-F238E27FC236}">
                <a16:creationId xmlns:a16="http://schemas.microsoft.com/office/drawing/2014/main" id="{291FBF1C-1AD0-46FD-AA1F-F946660B56FB}"/>
              </a:ext>
            </a:extLst>
          </p:cNvPr>
          <p:cNvSpPr/>
          <p:nvPr/>
        </p:nvSpPr>
        <p:spPr>
          <a:xfrm>
            <a:off x="6562954" y="4308394"/>
            <a:ext cx="1880684" cy="376514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1B1C0F4E-8E4C-47B5-845E-69598981C700}"/>
              </a:ext>
            </a:extLst>
          </p:cNvPr>
          <p:cNvCxnSpPr>
            <a:cxnSpLocks/>
            <a:stCxn id="97" idx="3"/>
            <a:endCxn id="114" idx="0"/>
          </p:cNvCxnSpPr>
          <p:nvPr/>
        </p:nvCxnSpPr>
        <p:spPr>
          <a:xfrm>
            <a:off x="7185576" y="3778729"/>
            <a:ext cx="317720" cy="529665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B25826BC-712B-4E35-A099-4B4EEB210F30}"/>
              </a:ext>
            </a:extLst>
          </p:cNvPr>
          <p:cNvSpPr txBox="1"/>
          <p:nvPr/>
        </p:nvSpPr>
        <p:spPr>
          <a:xfrm>
            <a:off x="7181584" y="436315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Datum</a:t>
            </a:r>
            <a:endParaRPr lang="de-DE" dirty="0"/>
          </a:p>
        </p:txBody>
      </p:sp>
      <p:sp>
        <p:nvSpPr>
          <p:cNvPr id="120" name="Rechteck: abgerundete Ecken 119">
            <a:extLst>
              <a:ext uri="{FF2B5EF4-FFF2-40B4-BE49-F238E27FC236}">
                <a16:creationId xmlns:a16="http://schemas.microsoft.com/office/drawing/2014/main" id="{0255C93F-E988-420A-83AC-57608F89777B}"/>
              </a:ext>
            </a:extLst>
          </p:cNvPr>
          <p:cNvSpPr/>
          <p:nvPr/>
        </p:nvSpPr>
        <p:spPr>
          <a:xfrm>
            <a:off x="3913408" y="4693199"/>
            <a:ext cx="2381513" cy="745341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75145833-9D1E-4605-8E03-81182B80A35B}"/>
              </a:ext>
            </a:extLst>
          </p:cNvPr>
          <p:cNvCxnSpPr>
            <a:cxnSpLocks/>
          </p:cNvCxnSpPr>
          <p:nvPr/>
        </p:nvCxnSpPr>
        <p:spPr>
          <a:xfrm flipH="1">
            <a:off x="5085774" y="4025338"/>
            <a:ext cx="1027518" cy="66786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feld 122">
            <a:extLst>
              <a:ext uri="{FF2B5EF4-FFF2-40B4-BE49-F238E27FC236}">
                <a16:creationId xmlns:a16="http://schemas.microsoft.com/office/drawing/2014/main" id="{D655C6EA-A40A-4D46-BE7A-621DBFB9A7D5}"/>
              </a:ext>
            </a:extLst>
          </p:cNvPr>
          <p:cNvSpPr txBox="1"/>
          <p:nvPr/>
        </p:nvSpPr>
        <p:spPr>
          <a:xfrm>
            <a:off x="4018378" y="4817407"/>
            <a:ext cx="223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Verschlüsselte Daten</a:t>
            </a:r>
          </a:p>
          <a:p>
            <a:r>
              <a:rPr lang="de-DE" sz="1400" dirty="0"/>
              <a:t>Ist ein String</a:t>
            </a:r>
          </a:p>
        </p:txBody>
      </p:sp>
    </p:spTree>
    <p:extLst>
      <p:ext uri="{BB962C8B-B14F-4D97-AF65-F5344CB8AC3E}">
        <p14:creationId xmlns:p14="http://schemas.microsoft.com/office/powerpoint/2010/main" val="366341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69" grpId="0" animBg="1"/>
      <p:bldP spid="73" grpId="0" animBg="1"/>
      <p:bldP spid="52" grpId="0"/>
      <p:bldP spid="82" grpId="0" animBg="1"/>
      <p:bldP spid="84" grpId="0" animBg="1"/>
      <p:bldP spid="86" grpId="0" animBg="1"/>
      <p:bldP spid="74" grpId="0"/>
      <p:bldP spid="94" grpId="0" animBg="1"/>
      <p:bldP spid="97" grpId="0" animBg="1"/>
      <p:bldP spid="98" grpId="0" animBg="1"/>
      <p:bldP spid="93" grpId="0"/>
      <p:bldP spid="114" grpId="0" animBg="1"/>
      <p:bldP spid="117" grpId="0"/>
      <p:bldP spid="120" grpId="0" animBg="1"/>
      <p:bldP spid="1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733BF56-076A-4AD3-82B7-1A95C432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13848"/>
            <a:ext cx="9144000" cy="5544152"/>
          </a:xfrm>
        </p:spPr>
        <p:txBody>
          <a:bodyPr/>
          <a:lstStyle/>
          <a:p>
            <a:pPr algn="ctr"/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Aufgaben von Marvin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86DCEE-AE6C-4F22-BB26-59FB43B3A9B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6523038"/>
            <a:ext cx="685800" cy="155575"/>
          </a:xfrm>
        </p:spPr>
        <p:txBody>
          <a:bodyPr/>
          <a:lstStyle/>
          <a:p>
            <a:pPr>
              <a:defRPr/>
            </a:pPr>
            <a:fld id="{0D32B462-D48C-443D-BB62-4D78082CE1BA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185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2B5033-1F6E-4C2B-849F-9CBCB8E1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Android Applikation Implementierung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610896-68DE-4C8C-BB1C-06F989621C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32B462-D48C-443D-BB62-4D78082CE1BA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sp>
        <p:nvSpPr>
          <p:cNvPr id="5" name="Inhaltsplatzhalter 3">
            <a:extLst>
              <a:ext uri="{FF2B5EF4-FFF2-40B4-BE49-F238E27FC236}">
                <a16:creationId xmlns:a16="http://schemas.microsoft.com/office/drawing/2014/main" id="{60EF0F00-1DB6-4840-A5ED-A5FA689D1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3" y="1908000"/>
            <a:ext cx="6756835" cy="4499150"/>
          </a:xfrm>
        </p:spPr>
        <p:txBody>
          <a:bodyPr>
            <a:normAutofit/>
          </a:bodyPr>
          <a:lstStyle/>
          <a:p>
            <a:r>
              <a:rPr lang="de-DE" sz="1800" dirty="0"/>
              <a:t>Nutzer werden aufgefordert sich einzuloggen, Login-Daten werden gespeichert</a:t>
            </a:r>
          </a:p>
          <a:p>
            <a:r>
              <a:rPr lang="de-DE" sz="1800" dirty="0"/>
              <a:t>Anfragen an den Server, um neue Einträge zu laden</a:t>
            </a:r>
          </a:p>
          <a:p>
            <a:r>
              <a:rPr lang="de-DE" sz="1800" dirty="0"/>
              <a:t>Eingehende Daten werden in einer Liste dargestellt und in einer lokalen Datenbank gespeichert</a:t>
            </a:r>
          </a:p>
          <a:p>
            <a:r>
              <a:rPr lang="de-DE" sz="1800" dirty="0"/>
              <a:t>Ansicht ‚Einstellungen‘, in der der Account gewechselt und / oder Daten gelöscht werden können</a:t>
            </a:r>
          </a:p>
          <a:p>
            <a:endParaRPr lang="de-DE" sz="1800" dirty="0"/>
          </a:p>
          <a:p>
            <a:r>
              <a:rPr lang="de-DE" sz="1800" dirty="0"/>
              <a:t>Verwendet die Bibliotheken ButterKnife, Timber und Room</a:t>
            </a:r>
          </a:p>
          <a:p>
            <a:endParaRPr lang="de-DE" sz="1800" dirty="0"/>
          </a:p>
          <a:p>
            <a:r>
              <a:rPr lang="de-DE" sz="1800" dirty="0"/>
              <a:t>Implementierung der Ansicht ‚Statistiken‘ folgt noch</a:t>
            </a:r>
          </a:p>
          <a:p>
            <a:r>
              <a:rPr lang="de-DE" sz="1800" dirty="0"/>
              <a:t>Notifications etc. könnten noch eingebaut werden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570569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2B5033-1F6E-4C2B-849F-9CBCB8E1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Sequenzdiagramm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610896-68DE-4C8C-BB1C-06F989621C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32B462-D48C-443D-BB62-4D78082CE1BA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pic>
        <p:nvPicPr>
          <p:cNvPr id="2051" name="Picture 3" descr="C:\Users\Marvin\Desktop\sequenz cli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49" y="1796591"/>
            <a:ext cx="8511611" cy="43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397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41F04F-D90D-43B4-9D23-41E5AA8D1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Screenshots</a:t>
            </a:r>
            <a:endParaRPr lang="de-DE" dirty="0"/>
          </a:p>
        </p:txBody>
      </p:sp>
      <p:pic>
        <p:nvPicPr>
          <p:cNvPr id="3074" name="Picture 2" descr="C:\Users\Marvin\Desktop\s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1627680"/>
            <a:ext cx="2324100" cy="473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arvin\Desktop\s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257" y="1627680"/>
            <a:ext cx="2315093" cy="471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448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733BF56-076A-4AD3-82B7-1A95C432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13848"/>
            <a:ext cx="9144000" cy="5544152"/>
          </a:xfrm>
        </p:spPr>
        <p:txBody>
          <a:bodyPr/>
          <a:lstStyle/>
          <a:p>
            <a:pPr algn="ctr"/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Kommunikation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86DCEE-AE6C-4F22-BB26-59FB43B3A9B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6523038"/>
            <a:ext cx="685800" cy="155575"/>
          </a:xfrm>
        </p:spPr>
        <p:txBody>
          <a:bodyPr/>
          <a:lstStyle/>
          <a:p>
            <a:pPr>
              <a:defRPr/>
            </a:pPr>
            <a:fld id="{0D32B462-D48C-443D-BB62-4D78082CE1BA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971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6F329BA-56EA-4229-ACAB-2C71ED791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SequenzdiagraMM</a:t>
            </a:r>
          </a:p>
        </p:txBody>
      </p:sp>
      <p:pic>
        <p:nvPicPr>
          <p:cNvPr id="1028" name="Picture 4" descr="C:\Users\Marvin\Desktop\iot\sequenzdiagram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32" y="1696702"/>
            <a:ext cx="6720679" cy="465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012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733BF56-076A-4AD3-82B7-1A95C432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13848"/>
            <a:ext cx="9144000" cy="5544152"/>
          </a:xfrm>
        </p:spPr>
        <p:txBody>
          <a:bodyPr/>
          <a:lstStyle/>
          <a:p>
            <a:pPr algn="ctr"/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Sicherheit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86DCEE-AE6C-4F22-BB26-59FB43B3A9B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6523038"/>
            <a:ext cx="685800" cy="155575"/>
          </a:xfrm>
        </p:spPr>
        <p:txBody>
          <a:bodyPr/>
          <a:lstStyle/>
          <a:p>
            <a:pPr>
              <a:defRPr/>
            </a:pPr>
            <a:fld id="{0D32B462-D48C-443D-BB62-4D78082CE1BA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995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6F329BA-56EA-4229-ACAB-2C71ED791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Sicherheit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48169C2-D14A-45D2-AF16-8625C82DB5E2}"/>
              </a:ext>
            </a:extLst>
          </p:cNvPr>
          <p:cNvSpPr txBox="1"/>
          <p:nvPr/>
        </p:nvSpPr>
        <p:spPr>
          <a:xfrm>
            <a:off x="333922" y="1758799"/>
            <a:ext cx="45837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Versenden von sehr wenigen persönlichen Daten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kein Senden von Ton- und / oder Bildaufnahmen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 Registrierung wird ein Key erzeugt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es werden keine persönliche Daten erhoben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MD5 wird zur Verschlüsselung des Keys eingesetzt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DD0F726-B1E1-4E22-9011-D2EEA7264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344" y="3429000"/>
            <a:ext cx="2995232" cy="299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60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6F329BA-56EA-4229-ACAB-2C71ED791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SENDEN der </a:t>
            </a:r>
            <a:br>
              <a:rPr lang="de-DE" dirty="0"/>
            </a:br>
            <a:r>
              <a:rPr lang="de-DE" dirty="0"/>
              <a:t>Sensoren Daten an den Server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80F118F-DDAE-4BEA-920A-D280BD98CD39}"/>
              </a:ext>
            </a:extLst>
          </p:cNvPr>
          <p:cNvSpPr txBox="1"/>
          <p:nvPr/>
        </p:nvSpPr>
        <p:spPr>
          <a:xfrm>
            <a:off x="507513" y="1680046"/>
            <a:ext cx="5818909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Sensor Daten werden in AES 128 CBC verschlüsselt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ist ein symmetrisches Verfahren </a:t>
            </a:r>
            <a:r>
              <a:rPr lang="de-DE" sz="1100" dirty="0"/>
              <a:t>(Ver- und Entschlüsseln erfolgt mit dem selben Schlüssel)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Implementierung erfolgt mit dem Modul </a:t>
            </a:r>
            <a:r>
              <a:rPr lang="de-DE" dirty="0" err="1"/>
              <a:t>PyCrypto</a:t>
            </a:r>
            <a:r>
              <a:rPr lang="de-DE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dies schränkt die Schlüssellängen auf 128, 192 oder 256 Bit ein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kann auch weitere Verfahren wie zum Beispiel DES und RSA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AES 128 CBC gilt als sehr sicher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da der </a:t>
            </a:r>
            <a:r>
              <a:rPr lang="de-DE" dirty="0" err="1"/>
              <a:t>Cypher</a:t>
            </a:r>
            <a:r>
              <a:rPr lang="de-DE" dirty="0"/>
              <a:t> Block </a:t>
            </a:r>
            <a:r>
              <a:rPr lang="de-DE" dirty="0" err="1"/>
              <a:t>Chaining</a:t>
            </a:r>
            <a:r>
              <a:rPr lang="de-DE" dirty="0"/>
              <a:t> Modus eine weitere Absicherung darstellt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Da CBC über einen Initialisierungsvektor verfügt, wird nicht ein bestimmtes Zeichen immer wieder gleich verschlüsselt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1" name="Grafik 10" descr="Ein Bild, das draußen, Schild, Himmel, grün enthält.&#10;&#10;Mit hoher Zuverlässigkeit generierte Beschreibung">
            <a:extLst>
              <a:ext uri="{FF2B5EF4-FFF2-40B4-BE49-F238E27FC236}">
                <a16:creationId xmlns:a16="http://schemas.microsoft.com/office/drawing/2014/main" id="{6A5E071B-8F37-404C-9266-4E14B6268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729" y="4111481"/>
            <a:ext cx="1978012" cy="143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2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D7049D2-48C0-4A50-9830-C870ED52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DE8ED2-B2BC-42A4-B052-E5B08CF72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1494113"/>
            <a:ext cx="5688000" cy="5070315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de-DE" dirty="0"/>
              <a:t>Einführung 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Motivation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Aufgabenteilung</a:t>
            </a:r>
          </a:p>
          <a:p>
            <a:pPr>
              <a:buFont typeface="+mj-lt"/>
              <a:buAutoNum type="arabicPeriod"/>
            </a:pPr>
            <a:r>
              <a:rPr lang="de-DE" dirty="0"/>
              <a:t>Aufgaben von Jens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Klassendiagramm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Raspberry Pi Implementierung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Server Implementierung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Datenbank Diagramm</a:t>
            </a:r>
          </a:p>
          <a:p>
            <a:pPr>
              <a:buFont typeface="+mj-lt"/>
              <a:buAutoNum type="arabicPeriod"/>
            </a:pPr>
            <a:r>
              <a:rPr lang="de-DE" dirty="0"/>
              <a:t>Aufgaben von Marvin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Android Applikation Implementierung 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Sequenzdiagramm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Screenshots</a:t>
            </a:r>
          </a:p>
          <a:p>
            <a:pPr>
              <a:buFont typeface="+mj-lt"/>
              <a:buAutoNum type="arabicPeriod"/>
            </a:pPr>
            <a:r>
              <a:rPr lang="de-DE" dirty="0"/>
              <a:t>Kommunikation</a:t>
            </a:r>
          </a:p>
          <a:p>
            <a:pPr>
              <a:buFont typeface="+mj-lt"/>
              <a:buAutoNum type="arabicPeriod"/>
            </a:pPr>
            <a:r>
              <a:rPr lang="de-DE" dirty="0"/>
              <a:t>Sicherheit</a:t>
            </a:r>
          </a:p>
          <a:p>
            <a:pPr>
              <a:buFont typeface="+mj-lt"/>
              <a:buAutoNum type="arabicPeriod"/>
            </a:pPr>
            <a:r>
              <a:rPr lang="de-DE" dirty="0"/>
              <a:t>Demo</a:t>
            </a:r>
          </a:p>
          <a:p>
            <a:pPr>
              <a:buFont typeface="+mj-lt"/>
              <a:buAutoNum type="arabicPeriod"/>
            </a:pPr>
            <a:r>
              <a:rPr lang="de-DE" dirty="0"/>
              <a:t>Fazit</a:t>
            </a:r>
          </a:p>
          <a:p>
            <a:pPr>
              <a:buFont typeface="+mj-lt"/>
              <a:buAutoNum type="arabicPeriod"/>
            </a:pPr>
            <a:endParaRPr lang="de-DE" dirty="0"/>
          </a:p>
          <a:p>
            <a:pPr lvl="1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4835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733BF56-076A-4AD3-82B7-1A95C432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13848"/>
            <a:ext cx="9144000" cy="5544152"/>
          </a:xfrm>
        </p:spPr>
        <p:txBody>
          <a:bodyPr/>
          <a:lstStyle/>
          <a:p>
            <a:pPr algn="ctr"/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DEMO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86DCEE-AE6C-4F22-BB26-59FB43B3A9B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6523038"/>
            <a:ext cx="685800" cy="155575"/>
          </a:xfrm>
        </p:spPr>
        <p:txBody>
          <a:bodyPr/>
          <a:lstStyle/>
          <a:p>
            <a:pPr>
              <a:defRPr/>
            </a:pPr>
            <a:fld id="{0D32B462-D48C-443D-BB62-4D78082CE1BA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488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733BF56-076A-4AD3-82B7-1A95C432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13848"/>
            <a:ext cx="9144000" cy="5544152"/>
          </a:xfrm>
        </p:spPr>
        <p:txBody>
          <a:bodyPr/>
          <a:lstStyle/>
          <a:p>
            <a:pPr algn="ctr"/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Fazit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86DCEE-AE6C-4F22-BB26-59FB43B3A9B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6523038"/>
            <a:ext cx="685800" cy="155575"/>
          </a:xfrm>
        </p:spPr>
        <p:txBody>
          <a:bodyPr/>
          <a:lstStyle/>
          <a:p>
            <a:pPr>
              <a:defRPr/>
            </a:pPr>
            <a:fld id="{0D32B462-D48C-443D-BB62-4D78082CE1BA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389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6F329BA-56EA-4229-ACAB-2C71ED791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48169C2-D14A-45D2-AF16-8625C82DB5E2}"/>
              </a:ext>
            </a:extLst>
          </p:cNvPr>
          <p:cNvSpPr txBox="1"/>
          <p:nvPr/>
        </p:nvSpPr>
        <p:spPr>
          <a:xfrm>
            <a:off x="333922" y="1502688"/>
            <a:ext cx="70001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Bewegungsmelder starke Verzögerungen bei Dunkelheit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Bewegungsmelder HC-SR505 Infrarot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Mikrofon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Keine hohe Reichweite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WLAN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war nur sehr schwer ins Hochschulnetz einzufügen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Zusammenfassend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die Sensoren Daten sind nicht 100%ig genau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Verbindung zum Server sehr zuverlässig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Unabhängigkeit von einem Drittanbieter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kein Datenverlust war feststellbar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Ausblick: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MD5 Key erweitern, sodass Key nach einer Zeit abläuft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Dienst verkaufen, gegen monatliche Gebühr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8473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A223811-078F-420F-8404-0B3A7F279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2732"/>
            <a:ext cx="9144000" cy="5585267"/>
          </a:xfrm>
        </p:spPr>
        <p:txBody>
          <a:bodyPr/>
          <a:lstStyle/>
          <a:p>
            <a:pPr algn="ctr"/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Danke für Ihre </a:t>
            </a:r>
            <a:br>
              <a:rPr lang="de-DE" dirty="0"/>
            </a:br>
            <a:r>
              <a:rPr lang="de-DE" dirty="0"/>
              <a:t>Aufmerksamkeit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487258-CB27-45AD-84AF-C7A8FC7DEB8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6523038"/>
            <a:ext cx="685800" cy="155575"/>
          </a:xfrm>
        </p:spPr>
        <p:txBody>
          <a:bodyPr/>
          <a:lstStyle/>
          <a:p>
            <a:pPr>
              <a:defRPr/>
            </a:pPr>
            <a:fld id="{0D32B462-D48C-443D-BB62-4D78082CE1BA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23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733BF56-076A-4AD3-82B7-1A95C432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13848"/>
            <a:ext cx="9144000" cy="5544152"/>
          </a:xfrm>
        </p:spPr>
        <p:txBody>
          <a:bodyPr/>
          <a:lstStyle/>
          <a:p>
            <a:pPr algn="ctr"/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EINFÜHRUNG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86DCEE-AE6C-4F22-BB26-59FB43B3A9B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6523038"/>
            <a:ext cx="685800" cy="155575"/>
          </a:xfrm>
        </p:spPr>
        <p:txBody>
          <a:bodyPr/>
          <a:lstStyle/>
          <a:p>
            <a:pPr>
              <a:defRPr/>
            </a:pPr>
            <a:fld id="{0D32B462-D48C-443D-BB62-4D78082CE1BA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22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1A97B5F-5867-4E67-BE10-F994FA7F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EF0F00-1DB6-4840-A5ED-A5FA689D1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3" y="1908000"/>
            <a:ext cx="6756835" cy="4499150"/>
          </a:xfrm>
        </p:spPr>
        <p:txBody>
          <a:bodyPr>
            <a:normAutofit/>
          </a:bodyPr>
          <a:lstStyle/>
          <a:p>
            <a:r>
              <a:rPr lang="de-DE" sz="1800" dirty="0"/>
              <a:t>Eltern sind auch unterwegs immer über den Zustand des Babys informiert und wissen, ob der Babysitter seinen Job erledigt</a:t>
            </a:r>
          </a:p>
          <a:p>
            <a:r>
              <a:rPr lang="de-DE" sz="1800" dirty="0"/>
              <a:t>Praktisch vor allem für beschäftigte Eltern oder z.B. Alleinerziehende</a:t>
            </a:r>
          </a:p>
          <a:p>
            <a:r>
              <a:rPr lang="de-DE" sz="1800" dirty="0"/>
              <a:t>Statistiken über die Schlaf- bzw. Ruhezeiten des Babys können aufgestellt werden</a:t>
            </a:r>
          </a:p>
          <a:p>
            <a:endParaRPr lang="de-DE" sz="1800" dirty="0"/>
          </a:p>
          <a:p>
            <a:r>
              <a:rPr lang="de-DE" sz="1800" dirty="0"/>
              <a:t>Umsetzung mithilfe eines Raspberry Pi, welches durch Sensoren Geräusche und Bewegungen erkennt</a:t>
            </a:r>
          </a:p>
          <a:p>
            <a:r>
              <a:rPr lang="de-DE" sz="1800" dirty="0"/>
              <a:t>Diese Signale werden von einem Server verarbeitet und an eine Android-App gesendet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88946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6223317-97CD-4220-8824-34482CB4CB85}"/>
              </a:ext>
            </a:extLst>
          </p:cNvPr>
          <p:cNvCxnSpPr/>
          <p:nvPr/>
        </p:nvCxnSpPr>
        <p:spPr>
          <a:xfrm>
            <a:off x="6678329" y="2040556"/>
            <a:ext cx="38501" cy="295816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014F745-4D58-4C13-BACE-397D76CBFBB8}"/>
              </a:ext>
            </a:extLst>
          </p:cNvPr>
          <p:cNvCxnSpPr/>
          <p:nvPr/>
        </p:nvCxnSpPr>
        <p:spPr>
          <a:xfrm>
            <a:off x="2141621" y="2040556"/>
            <a:ext cx="38501" cy="295816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el 2">
            <a:extLst>
              <a:ext uri="{FF2B5EF4-FFF2-40B4-BE49-F238E27FC236}">
                <a16:creationId xmlns:a16="http://schemas.microsoft.com/office/drawing/2014/main" id="{61A97B5F-5867-4E67-BE10-F994FA7F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Aufgabenteilung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F815D13-0E71-4DCC-A2C0-48E48AE2AD68}"/>
              </a:ext>
            </a:extLst>
          </p:cNvPr>
          <p:cNvSpPr/>
          <p:nvPr/>
        </p:nvSpPr>
        <p:spPr>
          <a:xfrm>
            <a:off x="447675" y="1438977"/>
            <a:ext cx="8085121" cy="60157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Idee, Konzeptausarbeitung und Präsentation</a:t>
            </a:r>
          </a:p>
          <a:p>
            <a:pPr algn="ctr"/>
            <a:r>
              <a:rPr lang="de-DE" sz="1400" dirty="0"/>
              <a:t>Marvin und Jens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BB5189C-8C30-4466-A66B-68AE690E5758}"/>
              </a:ext>
            </a:extLst>
          </p:cNvPr>
          <p:cNvSpPr/>
          <p:nvPr/>
        </p:nvSpPr>
        <p:spPr>
          <a:xfrm>
            <a:off x="4981173" y="2225408"/>
            <a:ext cx="3551622" cy="2505408"/>
          </a:xfrm>
          <a:prstGeom prst="roundRect">
            <a:avLst/>
          </a:prstGeom>
          <a:solidFill>
            <a:srgbClr val="85CB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Sensoren am PI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Daten verschlüsseln 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Daten an Server </a:t>
            </a: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Server Registrierung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Datenbank</a:t>
            </a: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Aufgabenteil von Jens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1E4184D3-2F76-4E0D-8DC1-F36B3405A76E}"/>
              </a:ext>
            </a:extLst>
          </p:cNvPr>
          <p:cNvSpPr/>
          <p:nvPr/>
        </p:nvSpPr>
        <p:spPr>
          <a:xfrm>
            <a:off x="447674" y="2210662"/>
            <a:ext cx="3551622" cy="2505408"/>
          </a:xfrm>
          <a:prstGeom prst="roundRect">
            <a:avLst/>
          </a:prstGeom>
          <a:solidFill>
            <a:srgbClr val="85CB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Applikation entwickeln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Daten vom Server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Daten entschlüsseln</a:t>
            </a: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Datenbank bereinigen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Wiki schreiben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Aufgabenteil Marvin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7EEBB33-586C-46A9-A501-F01B5C53D958}"/>
              </a:ext>
            </a:extLst>
          </p:cNvPr>
          <p:cNvSpPr/>
          <p:nvPr/>
        </p:nvSpPr>
        <p:spPr>
          <a:xfrm>
            <a:off x="447674" y="4998720"/>
            <a:ext cx="8085121" cy="60157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Integrationstest </a:t>
            </a:r>
          </a:p>
          <a:p>
            <a:pPr algn="ctr"/>
            <a:r>
              <a:rPr lang="de-DE" sz="1400" dirty="0"/>
              <a:t>Marvin und Jens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42FD644-12A5-44CB-9943-C026B7A6C8F4}"/>
              </a:ext>
            </a:extLst>
          </p:cNvPr>
          <p:cNvSpPr/>
          <p:nvPr/>
        </p:nvSpPr>
        <p:spPr>
          <a:xfrm>
            <a:off x="447675" y="5771949"/>
            <a:ext cx="8085121" cy="60157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Dokumentation verfassen für Wiki</a:t>
            </a:r>
          </a:p>
          <a:p>
            <a:pPr algn="ctr"/>
            <a:r>
              <a:rPr lang="de-DE" sz="1400" dirty="0"/>
              <a:t>Marvin und Jens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7E57D723-C7F1-48E0-9714-A974762B1405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>
            <a:off x="4490235" y="5600299"/>
            <a:ext cx="1" cy="17165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193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733BF56-076A-4AD3-82B7-1A95C432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13848"/>
            <a:ext cx="9144000" cy="5544152"/>
          </a:xfrm>
        </p:spPr>
        <p:txBody>
          <a:bodyPr/>
          <a:lstStyle/>
          <a:p>
            <a:pPr algn="ctr"/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Aufgaben von Jens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86DCEE-AE6C-4F22-BB26-59FB43B3A9B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58200" y="6523038"/>
            <a:ext cx="685800" cy="155575"/>
          </a:xfrm>
        </p:spPr>
        <p:txBody>
          <a:bodyPr/>
          <a:lstStyle/>
          <a:p>
            <a:pPr>
              <a:defRPr/>
            </a:pPr>
            <a:fld id="{0D32B462-D48C-443D-BB62-4D78082CE1BA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4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2B5033-1F6E-4C2B-849F-9CBCB8E1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Klassendiagramm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3E8F135C-8C7F-49C2-A946-D2C6A5E5F52B}"/>
              </a:ext>
            </a:extLst>
          </p:cNvPr>
          <p:cNvSpPr txBox="1"/>
          <p:nvPr/>
        </p:nvSpPr>
        <p:spPr>
          <a:xfrm>
            <a:off x="2602955" y="5028840"/>
            <a:ext cx="184731" cy="2462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5C55572B-42FD-423E-B3A1-46A6A4DD8D92}"/>
              </a:ext>
            </a:extLst>
          </p:cNvPr>
          <p:cNvSpPr txBox="1"/>
          <p:nvPr/>
        </p:nvSpPr>
        <p:spPr>
          <a:xfrm>
            <a:off x="3260148" y="3761238"/>
            <a:ext cx="11208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Sender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50B9D5E1-9661-4D67-946A-DD423A4F97F7}"/>
              </a:ext>
            </a:extLst>
          </p:cNvPr>
          <p:cNvSpPr txBox="1"/>
          <p:nvPr/>
        </p:nvSpPr>
        <p:spPr>
          <a:xfrm>
            <a:off x="3306521" y="4394089"/>
            <a:ext cx="1967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String __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get_password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String __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get_username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69643710-F733-4942-88CA-0DBC01F98941}"/>
              </a:ext>
            </a:extLst>
          </p:cNvPr>
          <p:cNvGrpSpPr/>
          <p:nvPr/>
        </p:nvGrpSpPr>
        <p:grpSpPr>
          <a:xfrm>
            <a:off x="3248694" y="3339304"/>
            <a:ext cx="1983620" cy="1834867"/>
            <a:chOff x="298852" y="172400"/>
            <a:chExt cx="2920515" cy="2787368"/>
          </a:xfrm>
        </p:grpSpPr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9A650217-195A-4A58-97FA-491BB7420D01}"/>
                </a:ext>
              </a:extLst>
            </p:cNvPr>
            <p:cNvSpPr/>
            <p:nvPr/>
          </p:nvSpPr>
          <p:spPr>
            <a:xfrm>
              <a:off x="298853" y="173959"/>
              <a:ext cx="2896734" cy="2785809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C2638444-1D4B-4D3D-A12A-56319AED1E05}"/>
                </a:ext>
              </a:extLst>
            </p:cNvPr>
            <p:cNvSpPr/>
            <p:nvPr/>
          </p:nvSpPr>
          <p:spPr>
            <a:xfrm>
              <a:off x="322631" y="172400"/>
              <a:ext cx="2896736" cy="56640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Monitor</a:t>
              </a:r>
            </a:p>
          </p:txBody>
        </p: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9D1693C8-D493-496A-B9DE-C546B8241C86}"/>
                </a:ext>
              </a:extLst>
            </p:cNvPr>
            <p:cNvCxnSpPr>
              <a:cxnSpLocks/>
            </p:cNvCxnSpPr>
            <p:nvPr/>
          </p:nvCxnSpPr>
          <p:spPr>
            <a:xfrm>
              <a:off x="298852" y="1685157"/>
              <a:ext cx="2896736" cy="0"/>
            </a:xfrm>
            <a:prstGeom prst="line">
              <a:avLst/>
            </a:prstGeom>
            <a:ln w="158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uppieren 167">
            <a:extLst>
              <a:ext uri="{FF2B5EF4-FFF2-40B4-BE49-F238E27FC236}">
                <a16:creationId xmlns:a16="http://schemas.microsoft.com/office/drawing/2014/main" id="{C6353819-A008-4FB2-8811-BD0595D1CF1C}"/>
              </a:ext>
            </a:extLst>
          </p:cNvPr>
          <p:cNvGrpSpPr/>
          <p:nvPr/>
        </p:nvGrpSpPr>
        <p:grpSpPr>
          <a:xfrm>
            <a:off x="558670" y="4558433"/>
            <a:ext cx="7418338" cy="1843273"/>
            <a:chOff x="558670" y="4558433"/>
            <a:chExt cx="7418338" cy="1843273"/>
          </a:xfrm>
        </p:grpSpPr>
        <p:cxnSp>
          <p:nvCxnSpPr>
            <p:cNvPr id="93" name="Verbinder: gewinkelt 92">
              <a:extLst>
                <a:ext uri="{FF2B5EF4-FFF2-40B4-BE49-F238E27FC236}">
                  <a16:creationId xmlns:a16="http://schemas.microsoft.com/office/drawing/2014/main" id="{4096617F-9956-4186-88FC-D72F9F86C7D9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rot="5400000" flipH="1" flipV="1">
              <a:off x="2131984" y="4191156"/>
              <a:ext cx="534929" cy="1670733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D42EA2AF-7BEF-422E-9963-6EC73BDD475C}"/>
                </a:ext>
              </a:extLst>
            </p:cNvPr>
            <p:cNvGrpSpPr/>
            <p:nvPr/>
          </p:nvGrpSpPr>
          <p:grpSpPr>
            <a:xfrm>
              <a:off x="3229366" y="5271978"/>
              <a:ext cx="1984118" cy="1124143"/>
              <a:chOff x="2462964" y="4485925"/>
              <a:chExt cx="2393608" cy="1315546"/>
            </a:xfrm>
          </p:grpSpPr>
          <p:grpSp>
            <p:nvGrpSpPr>
              <p:cNvPr id="42" name="Gruppieren 41">
                <a:extLst>
                  <a:ext uri="{FF2B5EF4-FFF2-40B4-BE49-F238E27FC236}">
                    <a16:creationId xmlns:a16="http://schemas.microsoft.com/office/drawing/2014/main" id="{F41D9916-E15D-4AF9-9867-A010C551C3A9}"/>
                  </a:ext>
                </a:extLst>
              </p:cNvPr>
              <p:cNvGrpSpPr/>
              <p:nvPr/>
            </p:nvGrpSpPr>
            <p:grpSpPr>
              <a:xfrm>
                <a:off x="2462964" y="4485925"/>
                <a:ext cx="2393608" cy="1315546"/>
                <a:chOff x="4351796" y="61777"/>
                <a:chExt cx="3712239" cy="2804121"/>
              </a:xfrm>
            </p:grpSpPr>
            <p:sp>
              <p:nvSpPr>
                <p:cNvPr id="44" name="Rechteck 43">
                  <a:extLst>
                    <a:ext uri="{FF2B5EF4-FFF2-40B4-BE49-F238E27FC236}">
                      <a16:creationId xmlns:a16="http://schemas.microsoft.com/office/drawing/2014/main" id="{4C2BE040-C30B-4200-A61C-6F46B9E1EAAA}"/>
                    </a:ext>
                  </a:extLst>
                </p:cNvPr>
                <p:cNvSpPr/>
                <p:nvPr/>
              </p:nvSpPr>
              <p:spPr>
                <a:xfrm>
                  <a:off x="4351796" y="80089"/>
                  <a:ext cx="3702047" cy="2785809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45" name="Rechteck 44">
                  <a:extLst>
                    <a:ext uri="{FF2B5EF4-FFF2-40B4-BE49-F238E27FC236}">
                      <a16:creationId xmlns:a16="http://schemas.microsoft.com/office/drawing/2014/main" id="{36A6C5EA-9BC2-4DD8-B5E6-AE5FD198B905}"/>
                    </a:ext>
                  </a:extLst>
                </p:cNvPr>
                <p:cNvSpPr/>
                <p:nvPr/>
              </p:nvSpPr>
              <p:spPr>
                <a:xfrm>
                  <a:off x="4361988" y="61777"/>
                  <a:ext cx="3702047" cy="59173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6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HardwareInterface</a:t>
                  </a:r>
                  <a:endParaRPr lang="de-DE" sz="1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0D4B3655-FE21-4275-A61A-A1434BC8B9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2964" y="4970474"/>
                <a:ext cx="2387036" cy="0"/>
              </a:xfrm>
              <a:prstGeom prst="line">
                <a:avLst/>
              </a:prstGeom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BC01B7CF-E306-4B73-9ECC-E123560C20E8}"/>
                  </a:ext>
                </a:extLst>
              </p:cNvPr>
              <p:cNvSpPr txBox="1"/>
              <p:nvPr/>
            </p:nvSpPr>
            <p:spPr>
              <a:xfrm>
                <a:off x="2462964" y="4754945"/>
                <a:ext cx="16321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dirty="0" err="1"/>
                  <a:t>alsaaudio.PCM</a:t>
                </a:r>
                <a:r>
                  <a:rPr lang="de-DE" sz="1000" dirty="0"/>
                  <a:t> </a:t>
                </a:r>
                <a:r>
                  <a:rPr lang="de-DE" sz="1000" dirty="0" err="1"/>
                  <a:t>mic_input</a:t>
                </a:r>
                <a:endParaRPr lang="de-DE" sz="1000" dirty="0"/>
              </a:p>
            </p:txBody>
          </p:sp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C6FD0A57-B7FA-4FD1-8F60-D8BF035B6572}"/>
                  </a:ext>
                </a:extLst>
              </p:cNvPr>
              <p:cNvSpPr txBox="1"/>
              <p:nvPr/>
            </p:nvSpPr>
            <p:spPr>
              <a:xfrm>
                <a:off x="2462964" y="4970474"/>
                <a:ext cx="165782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dirty="0" err="1"/>
                  <a:t>int</a:t>
                </a:r>
                <a:r>
                  <a:rPr lang="de-DE" sz="1000" dirty="0"/>
                  <a:t> </a:t>
                </a:r>
                <a:r>
                  <a:rPr lang="de-DE" sz="1000" dirty="0" err="1"/>
                  <a:t>get_state_taster</a:t>
                </a:r>
                <a:r>
                  <a:rPr lang="de-DE" sz="1000" dirty="0"/>
                  <a:t>()</a:t>
                </a:r>
              </a:p>
              <a:p>
                <a:r>
                  <a:rPr lang="de-DE" sz="1000" dirty="0" err="1"/>
                  <a:t>int</a:t>
                </a:r>
                <a:r>
                  <a:rPr lang="de-DE" sz="1000" dirty="0"/>
                  <a:t> </a:t>
                </a:r>
                <a:r>
                  <a:rPr lang="de-DE" sz="1000" dirty="0" err="1"/>
                  <a:t>get_state_schalter</a:t>
                </a:r>
                <a:r>
                  <a:rPr lang="de-DE" sz="1000" dirty="0"/>
                  <a:t> ()</a:t>
                </a:r>
              </a:p>
              <a:p>
                <a:r>
                  <a:rPr lang="de-DE" sz="1000" dirty="0" err="1"/>
                  <a:t>int</a:t>
                </a:r>
                <a:r>
                  <a:rPr lang="de-DE" sz="1000" dirty="0"/>
                  <a:t> </a:t>
                </a:r>
                <a:r>
                  <a:rPr lang="de-DE" sz="1000" dirty="0" err="1"/>
                  <a:t>get_state_bewegung</a:t>
                </a:r>
                <a:r>
                  <a:rPr lang="de-DE" sz="1000" dirty="0"/>
                  <a:t>()</a:t>
                </a:r>
              </a:p>
              <a:p>
                <a:r>
                  <a:rPr lang="de-DE" sz="1000" dirty="0" err="1"/>
                  <a:t>int</a:t>
                </a:r>
                <a:r>
                  <a:rPr lang="de-DE" sz="1000" dirty="0"/>
                  <a:t> </a:t>
                </a:r>
                <a:r>
                  <a:rPr lang="de-DE" sz="1000" dirty="0" err="1"/>
                  <a:t>get_state_lautstarke</a:t>
                </a:r>
                <a:r>
                  <a:rPr lang="de-DE" sz="1000" dirty="0"/>
                  <a:t>()  </a:t>
                </a:r>
              </a:p>
            </p:txBody>
          </p:sp>
        </p:grpSp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B34D86D9-34A8-46F1-9385-B3932C18482D}"/>
                </a:ext>
              </a:extLst>
            </p:cNvPr>
            <p:cNvGrpSpPr/>
            <p:nvPr/>
          </p:nvGrpSpPr>
          <p:grpSpPr>
            <a:xfrm>
              <a:off x="5973703" y="5262897"/>
              <a:ext cx="2003305" cy="1121059"/>
              <a:chOff x="2891395" y="1626245"/>
              <a:chExt cx="1885482" cy="1256863"/>
            </a:xfrm>
          </p:grpSpPr>
          <p:grpSp>
            <p:nvGrpSpPr>
              <p:cNvPr id="47" name="Gruppieren 46">
                <a:extLst>
                  <a:ext uri="{FF2B5EF4-FFF2-40B4-BE49-F238E27FC236}">
                    <a16:creationId xmlns:a16="http://schemas.microsoft.com/office/drawing/2014/main" id="{9D4D68EA-6CF0-417D-B247-490401E7C970}"/>
                  </a:ext>
                </a:extLst>
              </p:cNvPr>
              <p:cNvGrpSpPr/>
              <p:nvPr/>
            </p:nvGrpSpPr>
            <p:grpSpPr>
              <a:xfrm>
                <a:off x="2904579" y="1626245"/>
                <a:ext cx="1872298" cy="1256863"/>
                <a:chOff x="298853" y="173959"/>
                <a:chExt cx="2912297" cy="2785809"/>
              </a:xfrm>
            </p:grpSpPr>
            <p:sp>
              <p:nvSpPr>
                <p:cNvPr id="50" name="Rechteck 49">
                  <a:extLst>
                    <a:ext uri="{FF2B5EF4-FFF2-40B4-BE49-F238E27FC236}">
                      <a16:creationId xmlns:a16="http://schemas.microsoft.com/office/drawing/2014/main" id="{497CDB51-1690-476B-9CB1-565E7C7E6419}"/>
                    </a:ext>
                  </a:extLst>
                </p:cNvPr>
                <p:cNvSpPr/>
                <p:nvPr/>
              </p:nvSpPr>
              <p:spPr>
                <a:xfrm>
                  <a:off x="298853" y="173959"/>
                  <a:ext cx="2896734" cy="2785809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1" name="Rechteck 50">
                  <a:extLst>
                    <a:ext uri="{FF2B5EF4-FFF2-40B4-BE49-F238E27FC236}">
                      <a16:creationId xmlns:a16="http://schemas.microsoft.com/office/drawing/2014/main" id="{768C8FFE-B491-4634-8E1B-16839B822763}"/>
                    </a:ext>
                  </a:extLst>
                </p:cNvPr>
                <p:cNvSpPr/>
                <p:nvPr/>
              </p:nvSpPr>
              <p:spPr>
                <a:xfrm>
                  <a:off x="314415" y="207111"/>
                  <a:ext cx="2896735" cy="566402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Movement</a:t>
                  </a:r>
                </a:p>
              </p:txBody>
            </p:sp>
            <p:cxnSp>
              <p:nvCxnSpPr>
                <p:cNvPr id="52" name="Gerader Verbinder 51">
                  <a:extLst>
                    <a:ext uri="{FF2B5EF4-FFF2-40B4-BE49-F238E27FC236}">
                      <a16:creationId xmlns:a16="http://schemas.microsoft.com/office/drawing/2014/main" id="{B23F2FAB-FC62-4D48-994A-30A6E397F2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4415" y="1212382"/>
                  <a:ext cx="2896735" cy="0"/>
                </a:xfrm>
                <a:prstGeom prst="line">
                  <a:avLst/>
                </a:prstGeom>
                <a:ln w="158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ECF1F50F-0D6F-4F17-A077-CA7431F2E41A}"/>
                  </a:ext>
                </a:extLst>
              </p:cNvPr>
              <p:cNvSpPr txBox="1"/>
              <p:nvPr/>
            </p:nvSpPr>
            <p:spPr>
              <a:xfrm>
                <a:off x="2899451" y="1818699"/>
                <a:ext cx="173866" cy="276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de-D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90E4567A-7E8D-4FF1-84EC-90CA2BA5EFAA}"/>
                  </a:ext>
                </a:extLst>
              </p:cNvPr>
              <p:cNvSpPr txBox="1"/>
              <p:nvPr/>
            </p:nvSpPr>
            <p:spPr>
              <a:xfrm>
                <a:off x="2891395" y="2131565"/>
                <a:ext cx="14925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percept</a:t>
                </a:r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de-DE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p:grp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4387D405-C781-4094-8DDB-655D9EFD0521}"/>
                </a:ext>
              </a:extLst>
            </p:cNvPr>
            <p:cNvCxnSpPr>
              <a:cxnSpLocks/>
            </p:cNvCxnSpPr>
            <p:nvPr/>
          </p:nvCxnSpPr>
          <p:spPr>
            <a:xfrm>
              <a:off x="2542358" y="5988474"/>
              <a:ext cx="666159" cy="26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86332886-1FF9-4F3C-BE72-726DDA6028D4}"/>
                </a:ext>
              </a:extLst>
            </p:cNvPr>
            <p:cNvCxnSpPr/>
            <p:nvPr/>
          </p:nvCxnSpPr>
          <p:spPr>
            <a:xfrm flipH="1">
              <a:off x="5208036" y="6046033"/>
              <a:ext cx="76566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0C933CD0-61F8-4C4B-99EB-61BAEF2DAC6F}"/>
                </a:ext>
              </a:extLst>
            </p:cNvPr>
            <p:cNvSpPr txBox="1"/>
            <p:nvPr/>
          </p:nvSpPr>
          <p:spPr>
            <a:xfrm>
              <a:off x="5161688" y="5822220"/>
              <a:ext cx="23436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1</a:t>
              </a: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8EDBEC4F-2DA2-4349-9329-68AF825E3D9D}"/>
                </a:ext>
              </a:extLst>
            </p:cNvPr>
            <p:cNvSpPr txBox="1"/>
            <p:nvPr/>
          </p:nvSpPr>
          <p:spPr>
            <a:xfrm>
              <a:off x="2588136" y="5784162"/>
              <a:ext cx="23436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1</a:t>
              </a: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315EC2AE-0846-44BB-832A-981B22E3837E}"/>
                </a:ext>
              </a:extLst>
            </p:cNvPr>
            <p:cNvSpPr txBox="1"/>
            <p:nvPr/>
          </p:nvSpPr>
          <p:spPr>
            <a:xfrm>
              <a:off x="3041355" y="6039670"/>
              <a:ext cx="23436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1</a:t>
              </a: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9B282B79-272D-4B72-AEBE-3F2DBA226D62}"/>
                </a:ext>
              </a:extLst>
            </p:cNvPr>
            <p:cNvSpPr txBox="1"/>
            <p:nvPr/>
          </p:nvSpPr>
          <p:spPr>
            <a:xfrm>
              <a:off x="5763981" y="6090866"/>
              <a:ext cx="23436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1</a:t>
              </a:r>
            </a:p>
          </p:txBody>
        </p:sp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7F80CF83-79B6-41DE-95CB-065B755BB215}"/>
                </a:ext>
              </a:extLst>
            </p:cNvPr>
            <p:cNvGrpSpPr/>
            <p:nvPr/>
          </p:nvGrpSpPr>
          <p:grpSpPr>
            <a:xfrm>
              <a:off x="558670" y="5280647"/>
              <a:ext cx="1994746" cy="1121059"/>
              <a:chOff x="2899451" y="1626245"/>
              <a:chExt cx="1877426" cy="1256863"/>
            </a:xfrm>
          </p:grpSpPr>
          <p:grpSp>
            <p:nvGrpSpPr>
              <p:cNvPr id="79" name="Gruppieren 78">
                <a:extLst>
                  <a:ext uri="{FF2B5EF4-FFF2-40B4-BE49-F238E27FC236}">
                    <a16:creationId xmlns:a16="http://schemas.microsoft.com/office/drawing/2014/main" id="{52033109-471F-4CB7-9BC7-4E93B3251210}"/>
                  </a:ext>
                </a:extLst>
              </p:cNvPr>
              <p:cNvGrpSpPr/>
              <p:nvPr/>
            </p:nvGrpSpPr>
            <p:grpSpPr>
              <a:xfrm>
                <a:off x="2904578" y="1626245"/>
                <a:ext cx="1872299" cy="1256863"/>
                <a:chOff x="298851" y="173959"/>
                <a:chExt cx="2912299" cy="2785809"/>
              </a:xfrm>
            </p:grpSpPr>
            <p:sp>
              <p:nvSpPr>
                <p:cNvPr id="82" name="Rechteck 81">
                  <a:extLst>
                    <a:ext uri="{FF2B5EF4-FFF2-40B4-BE49-F238E27FC236}">
                      <a16:creationId xmlns:a16="http://schemas.microsoft.com/office/drawing/2014/main" id="{49B8E4A9-35FF-4E07-82D4-A26555ED9512}"/>
                    </a:ext>
                  </a:extLst>
                </p:cNvPr>
                <p:cNvSpPr/>
                <p:nvPr/>
              </p:nvSpPr>
              <p:spPr>
                <a:xfrm>
                  <a:off x="298853" y="173959"/>
                  <a:ext cx="2896734" cy="2785809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3" name="Rechteck 82">
                  <a:extLst>
                    <a:ext uri="{FF2B5EF4-FFF2-40B4-BE49-F238E27FC236}">
                      <a16:creationId xmlns:a16="http://schemas.microsoft.com/office/drawing/2014/main" id="{C01FC638-2B2E-404F-8703-B9FAC5C563CA}"/>
                    </a:ext>
                  </a:extLst>
                </p:cNvPr>
                <p:cNvSpPr/>
                <p:nvPr/>
              </p:nvSpPr>
              <p:spPr>
                <a:xfrm>
                  <a:off x="314415" y="207111"/>
                  <a:ext cx="2896735" cy="566402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Sound</a:t>
                  </a:r>
                </a:p>
              </p:txBody>
            </p:sp>
            <p:cxnSp>
              <p:nvCxnSpPr>
                <p:cNvPr id="84" name="Gerader Verbinder 83">
                  <a:extLst>
                    <a:ext uri="{FF2B5EF4-FFF2-40B4-BE49-F238E27FC236}">
                      <a16:creationId xmlns:a16="http://schemas.microsoft.com/office/drawing/2014/main" id="{4232560E-7E24-4D49-B6DA-FEE5246E4B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8851" y="2281437"/>
                  <a:ext cx="2896735" cy="0"/>
                </a:xfrm>
                <a:prstGeom prst="line">
                  <a:avLst/>
                </a:prstGeom>
                <a:ln w="158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1D520C3D-DDAA-42B7-AFE4-4C5E747D291D}"/>
                  </a:ext>
                </a:extLst>
              </p:cNvPr>
              <p:cNvSpPr txBox="1"/>
              <p:nvPr/>
            </p:nvSpPr>
            <p:spPr>
              <a:xfrm>
                <a:off x="2899451" y="1818699"/>
                <a:ext cx="840295" cy="536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low</a:t>
                </a:r>
                <a:endParaRPr lang="de-D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DE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high</a:t>
                </a:r>
              </a:p>
              <a:p>
                <a:r>
                  <a:rPr lang="de-DE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  <a:endParaRPr lang="de-D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DE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list</a:t>
                </a:r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memory</a:t>
                </a:r>
                <a:endParaRPr lang="de-D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6A6E38B0-AC15-4D4D-9DB8-7503158EFD14}"/>
                  </a:ext>
                </a:extLst>
              </p:cNvPr>
              <p:cNvSpPr txBox="1"/>
              <p:nvPr/>
            </p:nvSpPr>
            <p:spPr>
              <a:xfrm>
                <a:off x="2899452" y="2612998"/>
                <a:ext cx="14925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percept</a:t>
                </a:r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de-DE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p:grpSp>
        <p:cxnSp>
          <p:nvCxnSpPr>
            <p:cNvPr id="95" name="Verbinder: gewinkelt 94">
              <a:extLst>
                <a:ext uri="{FF2B5EF4-FFF2-40B4-BE49-F238E27FC236}">
                  <a16:creationId xmlns:a16="http://schemas.microsoft.com/office/drawing/2014/main" id="{2F24B06A-BAE2-4A68-85A4-D43686F950A6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 rot="16200000" flipV="1">
              <a:off x="5847236" y="4135798"/>
              <a:ext cx="517179" cy="1763700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FB63FD89-F42D-48A4-862B-5B4E5E1D9395}"/>
                </a:ext>
              </a:extLst>
            </p:cNvPr>
            <p:cNvSpPr txBox="1"/>
            <p:nvPr/>
          </p:nvSpPr>
          <p:spPr>
            <a:xfrm>
              <a:off x="3041355" y="4561320"/>
              <a:ext cx="234360" cy="2553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62A110AC-0FD4-43B5-BDDE-662C8EBC59AB}"/>
                </a:ext>
              </a:extLst>
            </p:cNvPr>
            <p:cNvSpPr txBox="1"/>
            <p:nvPr/>
          </p:nvSpPr>
          <p:spPr>
            <a:xfrm>
              <a:off x="1387052" y="4968015"/>
              <a:ext cx="234360" cy="2553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1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234771E6-456A-4ADA-B852-F23CCA71A82E}"/>
                </a:ext>
              </a:extLst>
            </p:cNvPr>
            <p:cNvSpPr txBox="1"/>
            <p:nvPr/>
          </p:nvSpPr>
          <p:spPr>
            <a:xfrm>
              <a:off x="5218067" y="4558433"/>
              <a:ext cx="234360" cy="2553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1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54683521-4109-4A95-9249-49851CA8D4E0}"/>
                </a:ext>
              </a:extLst>
            </p:cNvPr>
            <p:cNvSpPr txBox="1"/>
            <p:nvPr/>
          </p:nvSpPr>
          <p:spPr>
            <a:xfrm>
              <a:off x="7023153" y="4981071"/>
              <a:ext cx="234360" cy="2553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1</a:t>
              </a:r>
            </a:p>
          </p:txBody>
        </p:sp>
      </p:grp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FA65E207-CDA9-4C7B-AD35-9DC6A0D889D7}"/>
              </a:ext>
            </a:extLst>
          </p:cNvPr>
          <p:cNvGrpSpPr/>
          <p:nvPr/>
        </p:nvGrpSpPr>
        <p:grpSpPr>
          <a:xfrm>
            <a:off x="566744" y="2255991"/>
            <a:ext cx="2693405" cy="2118792"/>
            <a:chOff x="566744" y="2255991"/>
            <a:chExt cx="2693405" cy="2118792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A284D0BE-DFEB-48F8-8910-B4FFF9BA0925}"/>
                </a:ext>
              </a:extLst>
            </p:cNvPr>
            <p:cNvGrpSpPr/>
            <p:nvPr/>
          </p:nvGrpSpPr>
          <p:grpSpPr>
            <a:xfrm>
              <a:off x="566744" y="2255991"/>
              <a:ext cx="2459702" cy="1608980"/>
              <a:chOff x="566744" y="2255991"/>
              <a:chExt cx="2459702" cy="1608980"/>
            </a:xfrm>
          </p:grpSpPr>
          <p:grpSp>
            <p:nvGrpSpPr>
              <p:cNvPr id="63" name="Gruppieren 62">
                <a:extLst>
                  <a:ext uri="{FF2B5EF4-FFF2-40B4-BE49-F238E27FC236}">
                    <a16:creationId xmlns:a16="http://schemas.microsoft.com/office/drawing/2014/main" id="{76EA9C29-DE22-4A01-88FD-889C0E679E80}"/>
                  </a:ext>
                </a:extLst>
              </p:cNvPr>
              <p:cNvGrpSpPr/>
              <p:nvPr/>
            </p:nvGrpSpPr>
            <p:grpSpPr>
              <a:xfrm>
                <a:off x="570621" y="2255991"/>
                <a:ext cx="2438916" cy="1608980"/>
                <a:chOff x="298852" y="170944"/>
                <a:chExt cx="2912298" cy="2788824"/>
              </a:xfrm>
            </p:grpSpPr>
            <p:sp>
              <p:nvSpPr>
                <p:cNvPr id="66" name="Rechteck 65">
                  <a:extLst>
                    <a:ext uri="{FF2B5EF4-FFF2-40B4-BE49-F238E27FC236}">
                      <a16:creationId xmlns:a16="http://schemas.microsoft.com/office/drawing/2014/main" id="{6230D234-92DE-414A-8E6B-0560ED36A7D7}"/>
                    </a:ext>
                  </a:extLst>
                </p:cNvPr>
                <p:cNvSpPr/>
                <p:nvPr/>
              </p:nvSpPr>
              <p:spPr>
                <a:xfrm>
                  <a:off x="298853" y="173959"/>
                  <a:ext cx="2896734" cy="2785809"/>
                </a:xfrm>
                <a:prstGeom prst="rect">
                  <a:avLst/>
                </a:prstGeom>
                <a:noFill/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" name="Rechteck 66">
                  <a:extLst>
                    <a:ext uri="{FF2B5EF4-FFF2-40B4-BE49-F238E27FC236}">
                      <a16:creationId xmlns:a16="http://schemas.microsoft.com/office/drawing/2014/main" id="{BB1D3A15-E9E1-4586-9F1F-BC483B46488B}"/>
                    </a:ext>
                  </a:extLst>
                </p:cNvPr>
                <p:cNvSpPr/>
                <p:nvPr/>
              </p:nvSpPr>
              <p:spPr>
                <a:xfrm>
                  <a:off x="314415" y="170944"/>
                  <a:ext cx="2896735" cy="37673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Sender</a:t>
                  </a:r>
                </a:p>
              </p:txBody>
            </p:sp>
            <p:cxnSp>
              <p:nvCxnSpPr>
                <p:cNvPr id="68" name="Gerader Verbinder 67">
                  <a:extLst>
                    <a:ext uri="{FF2B5EF4-FFF2-40B4-BE49-F238E27FC236}">
                      <a16:creationId xmlns:a16="http://schemas.microsoft.com/office/drawing/2014/main" id="{2A86687B-2E81-4078-A49D-096846E87C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8852" y="1722725"/>
                  <a:ext cx="2896735" cy="0"/>
                </a:xfrm>
                <a:prstGeom prst="line">
                  <a:avLst/>
                </a:prstGeom>
                <a:ln w="1587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C6DDDC8D-4736-420F-AFB4-E0A5D8348E04}"/>
                  </a:ext>
                </a:extLst>
              </p:cNvPr>
              <p:cNvSpPr txBox="1"/>
              <p:nvPr/>
            </p:nvSpPr>
            <p:spPr>
              <a:xfrm>
                <a:off x="581653" y="2447858"/>
                <a:ext cx="2403816" cy="367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CryptoWrapper</a:t>
                </a:r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crypto</a:t>
                </a:r>
                <a:endParaRPr lang="de-D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String </a:t>
                </a:r>
                <a:r>
                  <a:rPr lang="de-DE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address</a:t>
                </a:r>
                <a:endParaRPr lang="de-D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DE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memory_size</a:t>
                </a:r>
                <a:endParaRPr lang="de-D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DE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list</a:t>
                </a:r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memory</a:t>
                </a:r>
                <a:endParaRPr lang="de-D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021C6BF9-80A4-4F08-8040-0A2C80B92037}"/>
                  </a:ext>
                </a:extLst>
              </p:cNvPr>
              <p:cNvSpPr txBox="1"/>
              <p:nvPr/>
            </p:nvSpPr>
            <p:spPr>
              <a:xfrm>
                <a:off x="566744" y="3138396"/>
                <a:ext cx="2459702" cy="368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String </a:t>
                </a:r>
                <a:r>
                  <a:rPr lang="de-DE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info_string</a:t>
                </a:r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  <a:p>
                <a:r>
                  <a:rPr lang="de-DE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void</a:t>
                </a:r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remember</a:t>
                </a:r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de-DE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int,int</a:t>
                </a:r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de-DE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void</a:t>
                </a:r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send(</a:t>
                </a:r>
                <a:r>
                  <a:rPr lang="de-DE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string</a:t>
                </a:r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de-DE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string</a:t>
                </a:r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de-DE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string</a:t>
                </a:r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de-DE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string</a:t>
                </a:r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de-DE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void</a:t>
                </a:r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process</a:t>
                </a:r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de-DE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string</a:t>
                </a:r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de-DE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de-DE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de-DE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string</a:t>
                </a:r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de-DE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string</a:t>
                </a:r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p:grpSp>
        <p:grpSp>
          <p:nvGrpSpPr>
            <p:cNvPr id="103" name="Gruppieren 102">
              <a:extLst>
                <a:ext uri="{FF2B5EF4-FFF2-40B4-BE49-F238E27FC236}">
                  <a16:creationId xmlns:a16="http://schemas.microsoft.com/office/drawing/2014/main" id="{37B1485F-3112-4B10-8B81-2480A57FD150}"/>
                </a:ext>
              </a:extLst>
            </p:cNvPr>
            <p:cNvGrpSpPr/>
            <p:nvPr/>
          </p:nvGrpSpPr>
          <p:grpSpPr>
            <a:xfrm>
              <a:off x="1783564" y="3864971"/>
              <a:ext cx="1476585" cy="286564"/>
              <a:chOff x="1783564" y="3864971"/>
              <a:chExt cx="1476585" cy="286564"/>
            </a:xfrm>
          </p:grpSpPr>
          <p:cxnSp>
            <p:nvCxnSpPr>
              <p:cNvPr id="100" name="Verbinder: gewinkelt 99">
                <a:extLst>
                  <a:ext uri="{FF2B5EF4-FFF2-40B4-BE49-F238E27FC236}">
                    <a16:creationId xmlns:a16="http://schemas.microsoft.com/office/drawing/2014/main" id="{CFFD5362-9650-4674-9AA2-9454EF998E6F}"/>
                  </a:ext>
                </a:extLst>
              </p:cNvPr>
              <p:cNvCxnSpPr>
                <a:stCxn id="87" idx="1"/>
                <a:endCxn id="66" idx="2"/>
              </p:cNvCxnSpPr>
              <p:nvPr/>
            </p:nvCxnSpPr>
            <p:spPr>
              <a:xfrm rot="10800000">
                <a:off x="1783564" y="3864971"/>
                <a:ext cx="1476585" cy="173266"/>
              </a:xfrm>
              <a:prstGeom prst="bentConnector2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aute 101">
                <a:extLst>
                  <a:ext uri="{FF2B5EF4-FFF2-40B4-BE49-F238E27FC236}">
                    <a16:creationId xmlns:a16="http://schemas.microsoft.com/office/drawing/2014/main" id="{2336FE4D-ADDD-457D-8691-8B0869BCCDBF}"/>
                  </a:ext>
                </a:extLst>
              </p:cNvPr>
              <p:cNvSpPr/>
              <p:nvPr/>
            </p:nvSpPr>
            <p:spPr>
              <a:xfrm rot="5400000">
                <a:off x="2917787" y="3838176"/>
                <a:ext cx="217317" cy="409401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EBC9E840-84D2-4237-8164-0362678D30ED}"/>
                </a:ext>
              </a:extLst>
            </p:cNvPr>
            <p:cNvSpPr txBox="1"/>
            <p:nvPr/>
          </p:nvSpPr>
          <p:spPr>
            <a:xfrm>
              <a:off x="2910664" y="4174728"/>
              <a:ext cx="23436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1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82368AC8-4673-4F79-9666-AE61BC952905}"/>
                </a:ext>
              </a:extLst>
            </p:cNvPr>
            <p:cNvSpPr txBox="1"/>
            <p:nvPr/>
          </p:nvSpPr>
          <p:spPr>
            <a:xfrm>
              <a:off x="1562235" y="3850182"/>
              <a:ext cx="23436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1</a:t>
              </a:r>
            </a:p>
          </p:txBody>
        </p:sp>
      </p:grpSp>
      <p:grpSp>
        <p:nvGrpSpPr>
          <p:cNvPr id="166" name="Gruppieren 165">
            <a:extLst>
              <a:ext uri="{FF2B5EF4-FFF2-40B4-BE49-F238E27FC236}">
                <a16:creationId xmlns:a16="http://schemas.microsoft.com/office/drawing/2014/main" id="{90A6556B-6627-4057-947B-BDF1877B3770}"/>
              </a:ext>
            </a:extLst>
          </p:cNvPr>
          <p:cNvGrpSpPr/>
          <p:nvPr/>
        </p:nvGrpSpPr>
        <p:grpSpPr>
          <a:xfrm>
            <a:off x="1507905" y="1647440"/>
            <a:ext cx="6499908" cy="2486048"/>
            <a:chOff x="1507905" y="1647440"/>
            <a:chExt cx="6499908" cy="2486048"/>
          </a:xfrm>
        </p:grpSpPr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5C8EB579-C2D4-4151-83E1-462D83000332}"/>
                </a:ext>
              </a:extLst>
            </p:cNvPr>
            <p:cNvSpPr txBox="1"/>
            <p:nvPr/>
          </p:nvSpPr>
          <p:spPr>
            <a:xfrm>
              <a:off x="5998341" y="3492454"/>
              <a:ext cx="196746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check_key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encrypt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decrypt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46" name="Textfeld 145">
              <a:extLst>
                <a:ext uri="{FF2B5EF4-FFF2-40B4-BE49-F238E27FC236}">
                  <a16:creationId xmlns:a16="http://schemas.microsoft.com/office/drawing/2014/main" id="{B32BE431-752B-4C2F-A90C-BDABFCFBDC55}"/>
                </a:ext>
              </a:extLst>
            </p:cNvPr>
            <p:cNvSpPr txBox="1"/>
            <p:nvPr/>
          </p:nvSpPr>
          <p:spPr>
            <a:xfrm>
              <a:off x="3208517" y="2086946"/>
              <a:ext cx="1967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AES_128_CBC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core</a:t>
              </a:r>
              <a:endParaRPr 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Textfeld 149">
              <a:extLst>
                <a:ext uri="{FF2B5EF4-FFF2-40B4-BE49-F238E27FC236}">
                  <a16:creationId xmlns:a16="http://schemas.microsoft.com/office/drawing/2014/main" id="{8F7B1C7E-AAD0-4C40-92CE-D330097AF946}"/>
                </a:ext>
              </a:extLst>
            </p:cNvPr>
            <p:cNvSpPr txBox="1"/>
            <p:nvPr/>
          </p:nvSpPr>
          <p:spPr>
            <a:xfrm>
              <a:off x="3213215" y="2329675"/>
              <a:ext cx="1967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encrypt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decrypt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62580BA8-6815-4C81-91AE-3E746B5C2AA3}"/>
                </a:ext>
              </a:extLst>
            </p:cNvPr>
            <p:cNvSpPr txBox="1"/>
            <p:nvPr/>
          </p:nvSpPr>
          <p:spPr>
            <a:xfrm>
              <a:off x="5797732" y="3239161"/>
              <a:ext cx="23436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1</a:t>
              </a:r>
            </a:p>
          </p:txBody>
        </p:sp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1F8B11E9-3CEC-4859-BC8F-47092DA1C497}"/>
                </a:ext>
              </a:extLst>
            </p:cNvPr>
            <p:cNvGrpSpPr/>
            <p:nvPr/>
          </p:nvGrpSpPr>
          <p:grpSpPr>
            <a:xfrm>
              <a:off x="5998341" y="2984401"/>
              <a:ext cx="2009472" cy="1149087"/>
              <a:chOff x="84281" y="121582"/>
              <a:chExt cx="6313966" cy="1870849"/>
            </a:xfrm>
          </p:grpSpPr>
          <p:grpSp>
            <p:nvGrpSpPr>
              <p:cNvPr id="117" name="Gruppieren 116">
                <a:extLst>
                  <a:ext uri="{FF2B5EF4-FFF2-40B4-BE49-F238E27FC236}">
                    <a16:creationId xmlns:a16="http://schemas.microsoft.com/office/drawing/2014/main" id="{16CBC3B7-9D76-4ED6-9AB8-033CA592C8FA}"/>
                  </a:ext>
                </a:extLst>
              </p:cNvPr>
              <p:cNvGrpSpPr/>
              <p:nvPr/>
            </p:nvGrpSpPr>
            <p:grpSpPr>
              <a:xfrm>
                <a:off x="84281" y="121582"/>
                <a:ext cx="6097768" cy="1870849"/>
                <a:chOff x="290571" y="145849"/>
                <a:chExt cx="2927070" cy="2813919"/>
              </a:xfrm>
            </p:grpSpPr>
            <p:sp>
              <p:nvSpPr>
                <p:cNvPr id="120" name="Rechteck 119">
                  <a:extLst>
                    <a:ext uri="{FF2B5EF4-FFF2-40B4-BE49-F238E27FC236}">
                      <a16:creationId xmlns:a16="http://schemas.microsoft.com/office/drawing/2014/main" id="{B68E8274-0742-4E16-94A7-A8FC7F8931DB}"/>
                    </a:ext>
                  </a:extLst>
                </p:cNvPr>
                <p:cNvSpPr/>
                <p:nvPr/>
              </p:nvSpPr>
              <p:spPr>
                <a:xfrm>
                  <a:off x="298853" y="173959"/>
                  <a:ext cx="2896734" cy="2785809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1" name="Rechteck 120">
                  <a:extLst>
                    <a:ext uri="{FF2B5EF4-FFF2-40B4-BE49-F238E27FC236}">
                      <a16:creationId xmlns:a16="http://schemas.microsoft.com/office/drawing/2014/main" id="{B6107DE4-E6CD-4512-B389-63377071DA79}"/>
                    </a:ext>
                  </a:extLst>
                </p:cNvPr>
                <p:cNvSpPr/>
                <p:nvPr/>
              </p:nvSpPr>
              <p:spPr>
                <a:xfrm>
                  <a:off x="290571" y="145849"/>
                  <a:ext cx="2896734" cy="60834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AES_128_CBC</a:t>
                  </a:r>
                </a:p>
              </p:txBody>
            </p:sp>
            <p:cxnSp>
              <p:nvCxnSpPr>
                <p:cNvPr id="122" name="Gerader Verbinder 121">
                  <a:extLst>
                    <a:ext uri="{FF2B5EF4-FFF2-40B4-BE49-F238E27FC236}">
                      <a16:creationId xmlns:a16="http://schemas.microsoft.com/office/drawing/2014/main" id="{82D38493-8A95-4EA0-AE30-43826E4F13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907" y="1264602"/>
                  <a:ext cx="2896734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2E6B7855-A70C-4560-850A-18347468A05B}"/>
                  </a:ext>
                </a:extLst>
              </p:cNvPr>
              <p:cNvSpPr txBox="1"/>
              <p:nvPr/>
            </p:nvSpPr>
            <p:spPr>
              <a:xfrm>
                <a:off x="101535" y="382068"/>
                <a:ext cx="580444" cy="2717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de-D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Textfeld 118">
                <a:extLst>
                  <a:ext uri="{FF2B5EF4-FFF2-40B4-BE49-F238E27FC236}">
                    <a16:creationId xmlns:a16="http://schemas.microsoft.com/office/drawing/2014/main" id="{D874047B-385A-49FB-BA36-2CF1362949F5}"/>
                  </a:ext>
                </a:extLst>
              </p:cNvPr>
              <p:cNvSpPr txBox="1"/>
              <p:nvPr/>
            </p:nvSpPr>
            <p:spPr>
              <a:xfrm>
                <a:off x="132671" y="865391"/>
                <a:ext cx="6265576" cy="283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26" name="Verbinder: gewinkelt 125">
              <a:extLst>
                <a:ext uri="{FF2B5EF4-FFF2-40B4-BE49-F238E27FC236}">
                  <a16:creationId xmlns:a16="http://schemas.microsoft.com/office/drawing/2014/main" id="{4C8217EA-FADE-45E7-A63A-5A332DB4E890}"/>
                </a:ext>
              </a:extLst>
            </p:cNvPr>
            <p:cNvCxnSpPr>
              <a:cxnSpLocks/>
              <a:stCxn id="67" idx="0"/>
              <a:endCxn id="134" idx="0"/>
            </p:cNvCxnSpPr>
            <p:nvPr/>
          </p:nvCxnSpPr>
          <p:spPr>
            <a:xfrm rot="5400000" flipH="1" flipV="1">
              <a:off x="2786783" y="864276"/>
              <a:ext cx="401529" cy="2381903"/>
            </a:xfrm>
            <a:prstGeom prst="bentConnector3">
              <a:avLst>
                <a:gd name="adj1" fmla="val 156932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aute 127">
              <a:extLst>
                <a:ext uri="{FF2B5EF4-FFF2-40B4-BE49-F238E27FC236}">
                  <a16:creationId xmlns:a16="http://schemas.microsoft.com/office/drawing/2014/main" id="{AA4A6D1C-998A-4059-847B-397A1738B5DA}"/>
                </a:ext>
              </a:extLst>
            </p:cNvPr>
            <p:cNvSpPr/>
            <p:nvPr/>
          </p:nvSpPr>
          <p:spPr>
            <a:xfrm rot="10800000">
              <a:off x="1687935" y="1932641"/>
              <a:ext cx="235802" cy="293412"/>
            </a:xfrm>
            <a:prstGeom prst="diamond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v</a:t>
              </a:r>
            </a:p>
          </p:txBody>
        </p:sp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6A6434E7-538D-4D30-8156-51B7F61E45FF}"/>
                </a:ext>
              </a:extLst>
            </p:cNvPr>
            <p:cNvGrpSpPr/>
            <p:nvPr/>
          </p:nvGrpSpPr>
          <p:grpSpPr>
            <a:xfrm>
              <a:off x="3192536" y="1854462"/>
              <a:ext cx="2079466" cy="925557"/>
              <a:chOff x="84281" y="121580"/>
              <a:chExt cx="6363670" cy="1870851"/>
            </a:xfrm>
          </p:grpSpPr>
          <p:grpSp>
            <p:nvGrpSpPr>
              <p:cNvPr id="130" name="Gruppieren 129">
                <a:extLst>
                  <a:ext uri="{FF2B5EF4-FFF2-40B4-BE49-F238E27FC236}">
                    <a16:creationId xmlns:a16="http://schemas.microsoft.com/office/drawing/2014/main" id="{587B7E29-9844-4A21-AD3A-A0D9D45DF907}"/>
                  </a:ext>
                </a:extLst>
              </p:cNvPr>
              <p:cNvGrpSpPr/>
              <p:nvPr/>
            </p:nvGrpSpPr>
            <p:grpSpPr>
              <a:xfrm>
                <a:off x="84281" y="121580"/>
                <a:ext cx="6083477" cy="1870851"/>
                <a:chOff x="290571" y="145846"/>
                <a:chExt cx="2920210" cy="2813922"/>
              </a:xfrm>
            </p:grpSpPr>
            <p:sp>
              <p:nvSpPr>
                <p:cNvPr id="133" name="Rechteck 132">
                  <a:extLst>
                    <a:ext uri="{FF2B5EF4-FFF2-40B4-BE49-F238E27FC236}">
                      <a16:creationId xmlns:a16="http://schemas.microsoft.com/office/drawing/2014/main" id="{16AAE815-72F1-4BA5-8673-97C137D88447}"/>
                    </a:ext>
                  </a:extLst>
                </p:cNvPr>
                <p:cNvSpPr/>
                <p:nvPr/>
              </p:nvSpPr>
              <p:spPr>
                <a:xfrm>
                  <a:off x="298853" y="173959"/>
                  <a:ext cx="2896734" cy="2785809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4" name="Rechteck 133">
                  <a:extLst>
                    <a:ext uri="{FF2B5EF4-FFF2-40B4-BE49-F238E27FC236}">
                      <a16:creationId xmlns:a16="http://schemas.microsoft.com/office/drawing/2014/main" id="{6CF2E7F4-AF27-4842-BB75-D5140FA9BF19}"/>
                    </a:ext>
                  </a:extLst>
                </p:cNvPr>
                <p:cNvSpPr/>
                <p:nvPr/>
              </p:nvSpPr>
              <p:spPr>
                <a:xfrm>
                  <a:off x="290571" y="145846"/>
                  <a:ext cx="2896734" cy="80049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6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CryptoWrapper</a:t>
                  </a:r>
                  <a:endParaRPr lang="de-DE" sz="1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35" name="Gerader Verbinder 134">
                  <a:extLst>
                    <a:ext uri="{FF2B5EF4-FFF2-40B4-BE49-F238E27FC236}">
                      <a16:creationId xmlns:a16="http://schemas.microsoft.com/office/drawing/2014/main" id="{AB335226-4ABB-492C-9804-194A150A58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4047" y="1491593"/>
                  <a:ext cx="2896734" cy="0"/>
                </a:xfrm>
                <a:prstGeom prst="line">
                  <a:avLst/>
                </a:prstGeom>
                <a:ln w="158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1" name="Textfeld 130">
                <a:extLst>
                  <a:ext uri="{FF2B5EF4-FFF2-40B4-BE49-F238E27FC236}">
                    <a16:creationId xmlns:a16="http://schemas.microsoft.com/office/drawing/2014/main" id="{D0689A66-F58A-4B77-AD5A-1CA4D55556FE}"/>
                  </a:ext>
                </a:extLst>
              </p:cNvPr>
              <p:cNvSpPr txBox="1"/>
              <p:nvPr/>
            </p:nvSpPr>
            <p:spPr>
              <a:xfrm>
                <a:off x="101535" y="382068"/>
                <a:ext cx="580444" cy="2717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de-D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2D3968AC-1379-4B0A-B751-E2A61AA66CD1}"/>
                  </a:ext>
                </a:extLst>
              </p:cNvPr>
              <p:cNvSpPr txBox="1"/>
              <p:nvPr/>
            </p:nvSpPr>
            <p:spPr>
              <a:xfrm>
                <a:off x="182374" y="1094057"/>
                <a:ext cx="6265577" cy="283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53" name="Verbinder: gewinkelt 152">
              <a:extLst>
                <a:ext uri="{FF2B5EF4-FFF2-40B4-BE49-F238E27FC236}">
                  <a16:creationId xmlns:a16="http://schemas.microsoft.com/office/drawing/2014/main" id="{B27410D2-28F8-479C-9167-08BF3CF658A1}"/>
                </a:ext>
              </a:extLst>
            </p:cNvPr>
            <p:cNvCxnSpPr>
              <a:cxnSpLocks/>
              <a:stCxn id="133" idx="2"/>
              <a:endCxn id="118" idx="1"/>
            </p:cNvCxnSpPr>
            <p:nvPr/>
          </p:nvCxnSpPr>
          <p:spPr>
            <a:xfrm rot="16200000" flipH="1">
              <a:off x="4870073" y="2094082"/>
              <a:ext cx="447822" cy="1819695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aute 154">
              <a:extLst>
                <a:ext uri="{FF2B5EF4-FFF2-40B4-BE49-F238E27FC236}">
                  <a16:creationId xmlns:a16="http://schemas.microsoft.com/office/drawing/2014/main" id="{9EE3EF2F-43DF-444F-AC3C-14D3F2949BBD}"/>
                </a:ext>
              </a:extLst>
            </p:cNvPr>
            <p:cNvSpPr/>
            <p:nvPr/>
          </p:nvSpPr>
          <p:spPr>
            <a:xfrm rot="10800000">
              <a:off x="4074349" y="2789053"/>
              <a:ext cx="235802" cy="293412"/>
            </a:xfrm>
            <a:prstGeom prst="diamond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6" name="Textfeld 155">
              <a:extLst>
                <a:ext uri="{FF2B5EF4-FFF2-40B4-BE49-F238E27FC236}">
                  <a16:creationId xmlns:a16="http://schemas.microsoft.com/office/drawing/2014/main" id="{4CAB9157-0E6C-4FC2-B07F-61ED3950E62F}"/>
                </a:ext>
              </a:extLst>
            </p:cNvPr>
            <p:cNvSpPr txBox="1"/>
            <p:nvPr/>
          </p:nvSpPr>
          <p:spPr>
            <a:xfrm>
              <a:off x="1507905" y="1981302"/>
              <a:ext cx="23436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1</a:t>
              </a:r>
            </a:p>
          </p:txBody>
        </p:sp>
        <p:sp>
          <p:nvSpPr>
            <p:cNvPr id="157" name="Textfeld 156">
              <a:extLst>
                <a:ext uri="{FF2B5EF4-FFF2-40B4-BE49-F238E27FC236}">
                  <a16:creationId xmlns:a16="http://schemas.microsoft.com/office/drawing/2014/main" id="{A5889230-9BAF-4A1E-9E0B-F2ADE2AADD11}"/>
                </a:ext>
              </a:extLst>
            </p:cNvPr>
            <p:cNvSpPr txBox="1"/>
            <p:nvPr/>
          </p:nvSpPr>
          <p:spPr>
            <a:xfrm>
              <a:off x="4170353" y="1647440"/>
              <a:ext cx="23436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1</a:t>
              </a:r>
            </a:p>
          </p:txBody>
        </p:sp>
        <p:sp>
          <p:nvSpPr>
            <p:cNvPr id="158" name="Textfeld 157">
              <a:extLst>
                <a:ext uri="{FF2B5EF4-FFF2-40B4-BE49-F238E27FC236}">
                  <a16:creationId xmlns:a16="http://schemas.microsoft.com/office/drawing/2014/main" id="{A0612E50-433A-4164-B6AA-CD058597E824}"/>
                </a:ext>
              </a:extLst>
            </p:cNvPr>
            <p:cNvSpPr txBox="1"/>
            <p:nvPr/>
          </p:nvSpPr>
          <p:spPr>
            <a:xfrm>
              <a:off x="4285337" y="2836502"/>
              <a:ext cx="23436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475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4508548-FA6E-4EC7-A85C-AF2BD9AA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Raspberry PI Implementierung</a:t>
            </a:r>
          </a:p>
        </p:txBody>
      </p:sp>
      <p:pic>
        <p:nvPicPr>
          <p:cNvPr id="4" name="Grafik 3" descr="Ein Bild, das Screenshot, Text enthält.&#10;&#10;Mit sehr hoher Zuverlässigkeit generierte Beschreibung">
            <a:extLst>
              <a:ext uri="{FF2B5EF4-FFF2-40B4-BE49-F238E27FC236}">
                <a16:creationId xmlns:a16="http://schemas.microsoft.com/office/drawing/2014/main" id="{8CB66424-D466-449A-97CC-B721F71E8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24" y="1368145"/>
            <a:ext cx="5974101" cy="4847671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622390F-F372-41D7-B1B4-0C297C486FFA}"/>
              </a:ext>
            </a:extLst>
          </p:cNvPr>
          <p:cNvGrpSpPr/>
          <p:nvPr/>
        </p:nvGrpSpPr>
        <p:grpSpPr>
          <a:xfrm>
            <a:off x="4846821" y="1714089"/>
            <a:ext cx="3157844" cy="523220"/>
            <a:chOff x="4846821" y="1714089"/>
            <a:chExt cx="3157844" cy="523220"/>
          </a:xfrm>
        </p:grpSpPr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B3901559-592D-492A-80CB-480FD6BB42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6821" y="1873771"/>
              <a:ext cx="76449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2F1F7C73-517B-4D92-B6D8-E83BCA5FA818}"/>
                </a:ext>
              </a:extLst>
            </p:cNvPr>
            <p:cNvSpPr txBox="1"/>
            <p:nvPr/>
          </p:nvSpPr>
          <p:spPr>
            <a:xfrm>
              <a:off x="5611318" y="1714089"/>
              <a:ext cx="23933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Initialisiert die Variablen:</a:t>
              </a:r>
            </a:p>
            <a:p>
              <a:r>
                <a:rPr lang="de-DE" sz="1400" dirty="0" err="1"/>
                <a:t>low</a:t>
              </a:r>
              <a:r>
                <a:rPr lang="de-DE" sz="1400" dirty="0"/>
                <a:t>, high, </a:t>
              </a:r>
              <a:r>
                <a:rPr lang="de-DE" sz="1400" dirty="0" err="1"/>
                <a:t>size</a:t>
              </a:r>
              <a:r>
                <a:rPr lang="de-DE" sz="1400" dirty="0"/>
                <a:t> und </a:t>
              </a:r>
              <a:r>
                <a:rPr lang="de-DE" sz="1400" dirty="0" err="1"/>
                <a:t>memory</a:t>
              </a:r>
              <a:r>
                <a:rPr lang="de-DE" sz="1400" dirty="0"/>
                <a:t> 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FE28159D-8678-4697-A831-47B7B276BE6C}"/>
              </a:ext>
            </a:extLst>
          </p:cNvPr>
          <p:cNvGrpSpPr/>
          <p:nvPr/>
        </p:nvGrpSpPr>
        <p:grpSpPr>
          <a:xfrm>
            <a:off x="3501072" y="2908504"/>
            <a:ext cx="4731476" cy="523220"/>
            <a:chOff x="3501072" y="2908504"/>
            <a:chExt cx="4731476" cy="523220"/>
          </a:xfrm>
        </p:grpSpPr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86BE4975-5F1D-470B-A67B-569EEB2F70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1072" y="3098205"/>
              <a:ext cx="211024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81CF47BB-9050-4C0D-B44C-54F684644933}"/>
                </a:ext>
              </a:extLst>
            </p:cNvPr>
            <p:cNvSpPr txBox="1"/>
            <p:nvPr/>
          </p:nvSpPr>
          <p:spPr>
            <a:xfrm>
              <a:off x="5611318" y="2908504"/>
              <a:ext cx="26212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Die Methode </a:t>
              </a:r>
              <a:r>
                <a:rPr lang="de-DE" sz="1400" dirty="0" err="1"/>
                <a:t>percept</a:t>
              </a:r>
              <a:r>
                <a:rPr lang="de-DE" sz="1400" dirty="0"/>
                <a:t> bestimmt</a:t>
              </a:r>
            </a:p>
            <a:p>
              <a:r>
                <a:rPr lang="de-DE" sz="1400" dirty="0"/>
                <a:t>das Lautstärkelevel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231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4508548-FA6E-4EC7-A85C-AF2BD9AA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Server Implementierung</a:t>
            </a:r>
          </a:p>
        </p:txBody>
      </p:sp>
      <p:pic>
        <p:nvPicPr>
          <p:cNvPr id="4" name="Grafik 3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E0600D88-2FFD-4C24-80C0-8EB44A85E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1673809"/>
            <a:ext cx="7290203" cy="491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09754"/>
      </p:ext>
    </p:extLst>
  </p:cSld>
  <p:clrMapOvr>
    <a:masterClrMapping/>
  </p:clrMapOvr>
</p:sld>
</file>

<file path=ppt/theme/theme1.xml><?xml version="1.0" encoding="utf-8"?>
<a:theme xmlns:a="http://schemas.openxmlformats.org/drawingml/2006/main" name="PPT_Vorlage_rot">
  <a:themeElements>
    <a:clrScheme name="Hochschule Rhein Main 1">
      <a:dk1>
        <a:srgbClr val="46413C"/>
      </a:dk1>
      <a:lt1>
        <a:sysClr val="window" lastClr="FFFFFF"/>
      </a:lt1>
      <a:dk2>
        <a:srgbClr val="46413C"/>
      </a:dk2>
      <a:lt2>
        <a:srgbClr val="AAA5A0"/>
      </a:lt2>
      <a:accent1>
        <a:srgbClr val="009682"/>
      </a:accent1>
      <a:accent2>
        <a:srgbClr val="4BBEE1"/>
      </a:accent2>
      <a:accent3>
        <a:srgbClr val="9BC328"/>
      </a:accent3>
      <a:accent4>
        <a:srgbClr val="412882"/>
      </a:accent4>
      <a:accent5>
        <a:srgbClr val="821450"/>
      </a:accent5>
      <a:accent6>
        <a:srgbClr val="FF8200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Hochschule Rhein Main 1">
    <a:dk1>
      <a:srgbClr val="46413C"/>
    </a:dk1>
    <a:lt1>
      <a:sysClr val="window" lastClr="FFFFFF"/>
    </a:lt1>
    <a:dk2>
      <a:srgbClr val="46413C"/>
    </a:dk2>
    <a:lt2>
      <a:srgbClr val="AAA5A0"/>
    </a:lt2>
    <a:accent1>
      <a:srgbClr val="009682"/>
    </a:accent1>
    <a:accent2>
      <a:srgbClr val="4BBEE1"/>
    </a:accent2>
    <a:accent3>
      <a:srgbClr val="9BC328"/>
    </a:accent3>
    <a:accent4>
      <a:srgbClr val="412882"/>
    </a:accent4>
    <a:accent5>
      <a:srgbClr val="821450"/>
    </a:accent5>
    <a:accent6>
      <a:srgbClr val="FF8200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PPT_Vorlage_rot</Template>
  <TotalTime>0</TotalTime>
  <Words>694</Words>
  <Application>Microsoft Office PowerPoint</Application>
  <PresentationFormat>Bildschirmpräsentation (4:3)</PresentationFormat>
  <Paragraphs>215</Paragraphs>
  <Slides>23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ＭＳ Ｐゴシック</vt:lpstr>
      <vt:lpstr>Arial</vt:lpstr>
      <vt:lpstr>Calibri</vt:lpstr>
      <vt:lpstr>PPT_Vorlage_rot</vt:lpstr>
      <vt:lpstr>  Babysitter - Phone  Internet der Dinge  Präsentation 2   von  Marvin Suhr  und Jens Möhrstedt   </vt:lpstr>
      <vt:lpstr>INHALTSVERZEICHNIS</vt:lpstr>
      <vt:lpstr>    EINFÜHRUNG</vt:lpstr>
      <vt:lpstr>MOTIVATION</vt:lpstr>
      <vt:lpstr>Aufgabenteilung</vt:lpstr>
      <vt:lpstr>    Aufgaben von Jens</vt:lpstr>
      <vt:lpstr>Klassendiagramm</vt:lpstr>
      <vt:lpstr>Raspberry PI Implementierung</vt:lpstr>
      <vt:lpstr>Server Implementierung</vt:lpstr>
      <vt:lpstr>Datenbank Diagramm</vt:lpstr>
      <vt:lpstr>    Aufgaben von Marvin</vt:lpstr>
      <vt:lpstr>Android Applikation Implementierung</vt:lpstr>
      <vt:lpstr>Sequenzdiagramm</vt:lpstr>
      <vt:lpstr>Screenshots</vt:lpstr>
      <vt:lpstr>    Kommunikation</vt:lpstr>
      <vt:lpstr>SequenzdiagraMM</vt:lpstr>
      <vt:lpstr>    Sicherheit</vt:lpstr>
      <vt:lpstr>Allgemeine Sicherheit</vt:lpstr>
      <vt:lpstr>SENDEN der  Sensoren Daten an den Server</vt:lpstr>
      <vt:lpstr>    DEMO</vt:lpstr>
      <vt:lpstr>    Fazit</vt:lpstr>
      <vt:lpstr>Fazit</vt:lpstr>
      <vt:lpstr>    Danke für Ihre 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01.10.2014 PROGRAMM lERNBEGLEITUNG  Eine detaillierte Einführung</dc:title>
  <dc:creator>Carolin Kaus</dc:creator>
  <cp:lastModifiedBy>Jens Möhrstedt</cp:lastModifiedBy>
  <cp:revision>268</cp:revision>
  <cp:lastPrinted>2014-09-26T09:57:19Z</cp:lastPrinted>
  <dcterms:created xsi:type="dcterms:W3CDTF">2014-08-25T14:01:58Z</dcterms:created>
  <dcterms:modified xsi:type="dcterms:W3CDTF">2018-01-29T12:31:34Z</dcterms:modified>
</cp:coreProperties>
</file>