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5" r:id="rId4"/>
    <p:sldId id="260" r:id="rId5"/>
    <p:sldId id="259" r:id="rId6"/>
    <p:sldId id="266" r:id="rId7"/>
    <p:sldId id="267" r:id="rId8"/>
    <p:sldId id="278" r:id="rId9"/>
    <p:sldId id="261" r:id="rId10"/>
    <p:sldId id="258" r:id="rId11"/>
    <p:sldId id="279" r:id="rId12"/>
    <p:sldId id="262" r:id="rId13"/>
    <p:sldId id="283" r:id="rId14"/>
    <p:sldId id="284" r:id="rId15"/>
    <p:sldId id="264" r:id="rId16"/>
    <p:sldId id="263" r:id="rId17"/>
    <p:sldId id="281" r:id="rId18"/>
    <p:sldId id="280" r:id="rId19"/>
    <p:sldId id="269" r:id="rId20"/>
    <p:sldId id="270" r:id="rId21"/>
    <p:sldId id="271" r:id="rId22"/>
    <p:sldId id="273" r:id="rId23"/>
    <p:sldId id="272" r:id="rId24"/>
    <p:sldId id="286" r:id="rId25"/>
    <p:sldId id="274" r:id="rId26"/>
    <p:sldId id="275" r:id="rId27"/>
    <p:sldId id="276" r:id="rId28"/>
    <p:sldId id="282" r:id="rId29"/>
    <p:sldId id="277" r:id="rId30"/>
    <p:sldId id="26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CC06-0AF8-4A42-A198-032ABDFDC99A}" type="datetimeFigureOut">
              <a:rPr lang="ru-RU" smtClean="0"/>
              <a:pPr/>
              <a:t>13.10.2016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3404-C01B-4F2F-88DB-D7007019BC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9536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0B29-99D6-427B-9046-D61CE4E50EDA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26E1F-3549-43BC-88FA-AB6C92B652A0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7C70-6AF5-46B4-BE96-0AF7A1CFCB7A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7947-6B63-4D0A-A080-0DDAEBE3A5EA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50D0-5DCD-484F-9585-292B1F7D20AA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1C38-BBEB-4080-91FA-07868ADCF07C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27C1-0A93-4793-81AC-E5D7D165F47F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4F11-5D78-4E0D-A388-63304FB24205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E8B3-9173-4A8D-8AB4-08E2C91679D6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62AD-F511-4AC2-927C-F731489EF126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615F-10E9-48C7-8331-BE7AF176B5AD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AAB2-49A5-462D-AE73-F5628D1CFD5A}" type="datetime1">
              <a:rPr lang="ru-RU" smtClean="0"/>
              <a:pPr/>
              <a:t>13.10.2016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86776" y="6357959"/>
            <a:ext cx="857224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B583AE-F887-4507-85E7-19740F3369A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vItDmb0sZw-kmcZAZJ29eTtAV56D5dgW" TargetMode="External"/><Relationship Id="rId3" Type="http://schemas.openxmlformats.org/officeDocument/2006/relationships/hyperlink" Target="http://ido.tsu.ru/iop_res/c/index.php_partnumber=1.html" TargetMode="External"/><Relationship Id="rId7" Type="http://schemas.openxmlformats.org/officeDocument/2006/relationships/hyperlink" Target="https://www.youtube.com/playlist?list=PLtjuvkyFrt5WjvySK8HinYjyTObam4ROY" TargetMode="External"/><Relationship Id="rId2" Type="http://schemas.openxmlformats.org/officeDocument/2006/relationships/hyperlink" Target="https://msdn.microsoft.com/ru-ru/library/67ef8sbd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csharp-examples.net/" TargetMode="External"/><Relationship Id="rId5" Type="http://schemas.openxmlformats.org/officeDocument/2006/relationships/hyperlink" Target="http://www.fulcrumweb.com.ua/archives/2780" TargetMode="External"/><Relationship Id="rId4" Type="http://schemas.openxmlformats.org/officeDocument/2006/relationships/hyperlink" Target="http://kavayii.blogspot.ru/search/label/.NET" TargetMode="External"/><Relationship Id="rId9" Type="http://schemas.openxmlformats.org/officeDocument/2006/relationships/hyperlink" Target="https://www.youtube.com/playlist?list=PLnV3K-pmuXwjSI_k3NrPBENNds35G72h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Программирование на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языке </a:t>
            </a:r>
            <a:r>
              <a:rPr lang="en-US" sz="3600" dirty="0" smtClean="0"/>
              <a:t>C# </a:t>
            </a:r>
            <a:r>
              <a:rPr lang="ru-RU" sz="3600" dirty="0" smtClean="0"/>
              <a:t>и</a:t>
            </a:r>
            <a:r>
              <a:rPr lang="en-US" sz="3600" dirty="0" smtClean="0"/>
              <a:t> </a:t>
            </a:r>
            <a:r>
              <a:rPr lang="ru-RU" sz="3600" dirty="0" smtClean="0"/>
              <a:t>платформе </a:t>
            </a:r>
            <a:r>
              <a:rPr lang="en-US" sz="3600" dirty="0" smtClean="0"/>
              <a:t>.NET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3886200"/>
            <a:ext cx="7215238" cy="1752600"/>
          </a:xfrm>
        </p:spPr>
        <p:txBody>
          <a:bodyPr>
            <a:normAutofit/>
          </a:bodyPr>
          <a:lstStyle/>
          <a:p>
            <a:pPr algn="r"/>
            <a:r>
              <a:rPr lang="ru-RU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Коробецкая</a:t>
            </a:r>
            <a:r>
              <a:rPr lang="en-US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Анастасия Александровна</a:t>
            </a:r>
          </a:p>
          <a:p>
            <a:pPr algn="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kornast@yandex.ru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типы данных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7867342"/>
              </p:ext>
            </p:extLst>
          </p:nvPr>
        </p:nvGraphicFramePr>
        <p:xfrm>
          <a:off x="251520" y="764709"/>
          <a:ext cx="8640960" cy="5501411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43029"/>
                <a:gridCol w="2777451"/>
                <a:gridCol w="925817"/>
                <a:gridCol w="3394663"/>
              </a:tblGrid>
              <a:tr h="59188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Тип данных </a:t>
                      </a:r>
                      <a:r>
                        <a:rPr lang="en-GB" sz="1600" dirty="0"/>
                        <a:t>C#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Диапазон хранимой информации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Размер </a:t>
                      </a:r>
                      <a:br>
                        <a:rPr lang="ru-RU" sz="1600" dirty="0"/>
                      </a:br>
                      <a:r>
                        <a:rPr lang="ru-RU" sz="1600" dirty="0" smtClean="0"/>
                        <a:t>(байт)</a:t>
                      </a:r>
                      <a:endParaRPr lang="ru-RU" sz="1600" dirty="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Описание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sbyte</a:t>
                      </a:r>
                      <a:endParaRPr lang="en-GB" sz="1600" dirty="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-128 до 127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Знаковое целое число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byte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0 до 255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err="1"/>
                        <a:t>Беззнаковое</a:t>
                      </a:r>
                      <a:r>
                        <a:rPr lang="ru-RU" sz="1600" dirty="0"/>
                        <a:t> целое число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short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-32 768 до 32 767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Знаковое целое число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ushort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0 до 65 535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err="1"/>
                        <a:t>Беззнаковое</a:t>
                      </a:r>
                      <a:r>
                        <a:rPr lang="ru-RU" sz="1600" dirty="0"/>
                        <a:t> целое число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/>
                        <a:t>int</a:t>
                      </a:r>
                      <a:endParaRPr lang="en-GB" sz="1600" b="1" dirty="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-2</a:t>
                      </a:r>
                      <a:r>
                        <a:rPr lang="ru-RU" sz="1600" b="1" baseline="30000" dirty="0"/>
                        <a:t>31</a:t>
                      </a:r>
                      <a:r>
                        <a:rPr lang="ru-RU" sz="1600" b="1" dirty="0"/>
                        <a:t> до 2</a:t>
                      </a:r>
                      <a:r>
                        <a:rPr lang="ru-RU" sz="1600" b="1" baseline="30000" dirty="0"/>
                        <a:t>31</a:t>
                      </a:r>
                      <a:r>
                        <a:rPr lang="ru-RU" sz="1600" b="1" dirty="0"/>
                        <a:t>-1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/>
                        <a:t>4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/>
                        <a:t>Знаковое целое число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uint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0 до 4 294 967 295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4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err="1"/>
                        <a:t>Беззнаковое</a:t>
                      </a:r>
                      <a:r>
                        <a:rPr lang="ru-RU" sz="1600" dirty="0"/>
                        <a:t> целое число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long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-2</a:t>
                      </a:r>
                      <a:r>
                        <a:rPr lang="ru-RU" sz="1600" baseline="30000"/>
                        <a:t>63</a:t>
                      </a:r>
                      <a:r>
                        <a:rPr lang="ru-RU" sz="1600"/>
                        <a:t> до 2</a:t>
                      </a:r>
                      <a:r>
                        <a:rPr lang="ru-RU" sz="1600" baseline="30000"/>
                        <a:t>63</a:t>
                      </a:r>
                      <a:r>
                        <a:rPr lang="ru-RU" sz="1600"/>
                        <a:t>-1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8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Знаковое целое число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ulong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0 до 2</a:t>
                      </a:r>
                      <a:r>
                        <a:rPr lang="ru-RU" sz="1600" baseline="30000"/>
                        <a:t>64</a:t>
                      </a:r>
                      <a:r>
                        <a:rPr lang="ru-RU" sz="1600"/>
                        <a:t>-1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8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Беззнаковое целое число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float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1,5 x 10</a:t>
                      </a:r>
                      <a:r>
                        <a:rPr lang="ru-RU" sz="1600" baseline="30000"/>
                        <a:t>-45</a:t>
                      </a:r>
                      <a:r>
                        <a:rPr lang="ru-RU" sz="1600"/>
                        <a:t> до 3,4 x 10</a:t>
                      </a:r>
                      <a:r>
                        <a:rPr lang="ru-RU" sz="1600" baseline="30000"/>
                        <a:t>38</a:t>
                      </a:r>
                      <a:endParaRPr lang="ru-RU" sz="160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4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Число с плавающей запятой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double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5,0 x </a:t>
                      </a:r>
                      <a:r>
                        <a:rPr lang="ru-RU" sz="1600" b="1" dirty="0" smtClean="0"/>
                        <a:t>10</a:t>
                      </a:r>
                      <a:r>
                        <a:rPr lang="ru-RU" sz="1600" b="1" baseline="30000" dirty="0" smtClean="0"/>
                        <a:t>-324 </a:t>
                      </a:r>
                      <a:r>
                        <a:rPr lang="ru-RU" sz="1600" b="1" dirty="0" smtClean="0"/>
                        <a:t>до </a:t>
                      </a:r>
                      <a:r>
                        <a:rPr lang="ru-RU" sz="1600" b="1" dirty="0"/>
                        <a:t>1,7 x 10</a:t>
                      </a:r>
                      <a:r>
                        <a:rPr lang="ru-RU" sz="1600" b="1" baseline="30000" dirty="0"/>
                        <a:t>308</a:t>
                      </a:r>
                      <a:endParaRPr lang="ru-RU" sz="1600" b="1" dirty="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/>
                        <a:t>8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/>
                        <a:t>Число с плавающей запятой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bool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true, false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/>
                        <a:t>1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/>
                        <a:t>Логический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decimal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±1.0 x </a:t>
                      </a:r>
                      <a:r>
                        <a:rPr lang="ru-RU" sz="1600" dirty="0" smtClean="0"/>
                        <a:t>10</a:t>
                      </a:r>
                      <a:r>
                        <a:rPr lang="ru-RU" sz="1600" baseline="30000" dirty="0" smtClean="0"/>
                        <a:t>28 </a:t>
                      </a:r>
                      <a:r>
                        <a:rPr lang="ru-RU" sz="1600" dirty="0" smtClean="0"/>
                        <a:t>до </a:t>
                      </a:r>
                      <a:r>
                        <a:rPr lang="ru-RU" sz="1600" dirty="0"/>
                        <a:t>±7.9 x 10</a:t>
                      </a:r>
                      <a:r>
                        <a:rPr lang="ru-RU" sz="1600" baseline="30000" dirty="0"/>
                        <a:t>28</a:t>
                      </a:r>
                      <a:endParaRPr lang="ru-RU" sz="1600" dirty="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12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Число с плавающей запятой</a:t>
                      </a:r>
                    </a:p>
                  </a:txBody>
                  <a:tcPr marL="76433" marR="76433" marT="38217" marB="38217" anchor="ctr"/>
                </a:tc>
              </a:tr>
              <a:tr h="33212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char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U+0000 </a:t>
                      </a:r>
                      <a:r>
                        <a:rPr lang="ru-RU" sz="1600"/>
                        <a:t>до </a:t>
                      </a:r>
                      <a:r>
                        <a:rPr lang="en-GB" sz="1600"/>
                        <a:t>U+FFFF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2</a:t>
                      </a:r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Символ </a:t>
                      </a:r>
                      <a:r>
                        <a:rPr lang="en-GB" sz="1600" dirty="0"/>
                        <a:t>Unicode</a:t>
                      </a:r>
                    </a:p>
                  </a:txBody>
                  <a:tcPr marL="76433" marR="76433" marT="38217" marB="38217" anchor="ctr"/>
                </a:tc>
              </a:tr>
              <a:tr h="5918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string</a:t>
                      </a:r>
                      <a:endParaRPr lang="en-GB" sz="1600" b="1" dirty="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Длина строки ограничена доступной памятью</a:t>
                      </a:r>
                      <a:endParaRPr lang="ru-RU" sz="1600" b="1" dirty="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</a:t>
                      </a:r>
                      <a:endParaRPr lang="ru-RU" sz="1600" b="1" dirty="0"/>
                    </a:p>
                  </a:txBody>
                  <a:tcPr marL="76433" marR="76433" marT="38217" marB="382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 smtClean="0"/>
                        <a:t>Последовательность </a:t>
                      </a:r>
                      <a:r>
                        <a:rPr lang="en-US" sz="1600" b="1" dirty="0" smtClean="0"/>
                        <a:t>Unicode-</a:t>
                      </a:r>
                      <a:r>
                        <a:rPr lang="ru-RU" sz="1600" b="1" dirty="0" smtClean="0"/>
                        <a:t>символов</a:t>
                      </a:r>
                      <a:endParaRPr lang="ru-RU" sz="1600" b="1" dirty="0"/>
                    </a:p>
                  </a:txBody>
                  <a:tcPr marL="76433" marR="76433" marT="38217" marB="38217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6262403"/>
            <a:ext cx="22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 </a:t>
            </a:r>
            <a:r>
              <a:rPr lang="en-US" dirty="0" err="1" smtClean="0"/>
              <a:t>enum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struct</a:t>
            </a:r>
            <a:r>
              <a:rPr lang="ru-RU" dirty="0" smtClean="0"/>
              <a:t>,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214422"/>
            <a:ext cx="2571768" cy="702588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размерные типы </a:t>
            </a:r>
            <a:endParaRPr lang="ru-RU" b="1" dirty="0" smtClean="0"/>
          </a:p>
          <a:p>
            <a:pPr algn="ctr"/>
            <a:r>
              <a:rPr lang="ru-RU" b="1" dirty="0" smtClean="0"/>
              <a:t>(</a:t>
            </a:r>
            <a:r>
              <a:rPr lang="en-GB" b="1" dirty="0"/>
              <a:t>value types)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43504" y="1214422"/>
            <a:ext cx="2643206" cy="715089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ссылочные </a:t>
            </a:r>
            <a:r>
              <a:rPr lang="ru-RU" b="1" dirty="0" smtClean="0"/>
              <a:t>типы</a:t>
            </a:r>
          </a:p>
          <a:p>
            <a:pPr algn="ctr"/>
            <a:r>
              <a:rPr lang="ru-RU" b="1" dirty="0" smtClean="0"/>
              <a:t>(</a:t>
            </a:r>
            <a:r>
              <a:rPr lang="en-GB" b="1" dirty="0"/>
              <a:t>reference types)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4413" y="5143512"/>
            <a:ext cx="2571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перечисления</a:t>
            </a:r>
          </a:p>
          <a:p>
            <a:pPr algn="ctr"/>
            <a:r>
              <a:rPr lang="ru-RU" dirty="0" smtClean="0"/>
              <a:t>(</a:t>
            </a:r>
            <a:r>
              <a:rPr lang="en-GB" dirty="0" err="1" smtClean="0"/>
              <a:t>enum</a:t>
            </a:r>
            <a:r>
              <a:rPr lang="en-GB" dirty="0" smtClean="0"/>
              <a:t>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1925413"/>
            <a:ext cx="2571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логический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43504" y="1928802"/>
            <a:ext cx="2643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строки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string)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43504" y="2571744"/>
            <a:ext cx="2643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[ ]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43504" y="3214686"/>
            <a:ext cx="2643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объекты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Object)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143504" y="3857628"/>
            <a:ext cx="2643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классы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class)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4" y="4500570"/>
            <a:ext cx="2643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интерфейсы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interface)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5143512"/>
            <a:ext cx="26432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делегаты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14413" y="2571744"/>
            <a:ext cx="2571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dirty="0" smtClean="0"/>
              <a:t>целочисленные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byte, short, long)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13" y="3214686"/>
            <a:ext cx="2571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вещественные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(float, double)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14413" y="3857628"/>
            <a:ext cx="2571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финансовый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(decimal)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14412" y="4503959"/>
            <a:ext cx="2571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символьный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(char)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endCxn id="3" idx="3"/>
          </p:cNvCxnSpPr>
          <p:nvPr/>
        </p:nvCxnSpPr>
        <p:spPr>
          <a:xfrm rot="10800000" flipV="1">
            <a:off x="2500298" y="714356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4" idx="3"/>
          </p:cNvCxnSpPr>
          <p:nvPr/>
        </p:nvCxnSpPr>
        <p:spPr>
          <a:xfrm>
            <a:off x="5786446" y="642918"/>
            <a:ext cx="678661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4412" y="5789843"/>
            <a:ext cx="2571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err="1" smtClean="0"/>
              <a:t>struct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9235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и константы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928670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b="1" dirty="0" smtClean="0"/>
              <a:t>переменных</a:t>
            </a:r>
            <a:r>
              <a:rPr lang="ru-RU" dirty="0" smtClean="0"/>
              <a:t> программа хранит данные. Переменная имеет имя, тип и значение. Значение переменной можно изменить.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50 * x;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= y * 2;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714620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b="1" dirty="0" smtClean="0"/>
              <a:t>константах </a:t>
            </a:r>
            <a:r>
              <a:rPr lang="ru-RU" dirty="0" smtClean="0"/>
              <a:t>хранятся неизменяемые данные. Константа также имеет имя, тип и значение, но ее значение изменить нельзя.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100;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= 10;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ошибка!</a:t>
            </a:r>
            <a:endParaRPr lang="en-US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4357694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Еще под константами (правильнее – </a:t>
            </a:r>
            <a:r>
              <a:rPr lang="ru-RU" b="1" dirty="0" smtClean="0"/>
              <a:t>литералами</a:t>
            </a:r>
            <a:r>
              <a:rPr lang="ru-RU" dirty="0" smtClean="0"/>
              <a:t>) понимают сами значения, использующиеся в программе.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целочисленный литерал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15.8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вещественный литерал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	//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строковый литерал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'A'	//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символьный литерал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 (текст и числа)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Числовые типы автоматически преобразуются в текст.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79296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txt = "x = " + x;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63865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преобразования текста в число, необходимо использовать метод </a:t>
            </a:r>
            <a:r>
              <a:rPr lang="en-US" dirty="0" smtClean="0"/>
              <a:t>Parse </a:t>
            </a:r>
            <a:r>
              <a:rPr lang="ru-RU" dirty="0" smtClean="0"/>
              <a:t>или </a:t>
            </a:r>
            <a:r>
              <a:rPr lang="en-US" dirty="0" err="1" smtClean="0"/>
              <a:t>TryParse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3286725"/>
            <a:ext cx="7929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3862789"/>
            <a:ext cx="79296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.TryParse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Методы. Аргументы и возвращаемое значение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928670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Метод </a:t>
            </a:r>
            <a:r>
              <a:rPr lang="ru-RU" dirty="0" smtClean="0"/>
              <a:t>является подпрограммой, т.е. это часть программы, обозначенная своим идентификатором.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71462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Аргументы </a:t>
            </a:r>
            <a:r>
              <a:rPr lang="ru-RU" dirty="0" smtClean="0"/>
              <a:t>передаются в </a:t>
            </a:r>
            <a:r>
              <a:rPr lang="ru-RU" dirty="0" err="1" smtClean="0"/>
              <a:t>методв</a:t>
            </a:r>
            <a:r>
              <a:rPr lang="ru-RU" dirty="0" smtClean="0"/>
              <a:t> скобках.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4349" y="157161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4429132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может </a:t>
            </a:r>
            <a:r>
              <a:rPr lang="ru-RU" b="1" dirty="0" smtClean="0"/>
              <a:t>возвращать значение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14348" y="485776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348" y="3071810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("Hello,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("x = " + x);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92867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Операции и выражения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683568" y="908720"/>
          <a:ext cx="7929618" cy="43230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53026"/>
                <a:gridCol w="45765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вычитание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умножение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деление (для целых типов – нацело)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остаток</a:t>
                      </a:r>
                      <a:r>
                        <a:rPr lang="ru-RU" baseline="0" dirty="0" smtClean="0"/>
                        <a:t> от деления (только для целых типов)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.NaN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.NaN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 Number - </a:t>
                      </a:r>
                      <a:r>
                        <a:rPr lang="ru-RU" dirty="0" smtClean="0"/>
                        <a:t>не 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число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неопределенность</a:t>
                      </a:r>
                      <a:r>
                        <a:rPr lang="ru-RU" dirty="0" smtClean="0"/>
                        <a:t> (например, корень из -1)</a:t>
                      </a:r>
                    </a:p>
                    <a:p>
                      <a:r>
                        <a:rPr lang="ru-RU" dirty="0" err="1" smtClean="0"/>
                        <a:t>Любое_число</a:t>
                      </a:r>
                      <a:r>
                        <a:rPr lang="ru-RU" dirty="0" smtClean="0"/>
                        <a:t> + </a:t>
                      </a:r>
                      <a:r>
                        <a:rPr lang="en-US" baseline="0" dirty="0" err="1" smtClean="0"/>
                        <a:t>NaN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err="1" smtClean="0"/>
                        <a:t>NaN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.NegativeInfinity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.NegativeInfinity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n-lt"/>
                          <a:cs typeface="Times New Roman" pitchFamily="18" charset="0"/>
                        </a:rPr>
                        <a:t>бесконечность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-∞</a:t>
                      </a:r>
                    </a:p>
                    <a:p>
                      <a:r>
                        <a:rPr lang="ru-RU" dirty="0" err="1" smtClean="0">
                          <a:latin typeface="+mn-lt"/>
                          <a:cs typeface="Times New Roman" pitchFamily="18" charset="0"/>
                        </a:rPr>
                        <a:t>Любое_число</a:t>
                      </a:r>
                      <a:r>
                        <a:rPr lang="ru-RU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  <a:cs typeface="Times New Roman" pitchFamily="18" charset="0"/>
                        </a:rPr>
                        <a:t>– </a:t>
                      </a:r>
                      <a:r>
                        <a:rPr lang="en-US" baseline="0" dirty="0" err="1" smtClean="0">
                          <a:latin typeface="+mn-lt"/>
                          <a:cs typeface="Times New Roman" pitchFamily="18" charset="0"/>
                        </a:rPr>
                        <a:t>Inf</a:t>
                      </a:r>
                      <a:r>
                        <a:rPr lang="en-US" baseline="0" dirty="0" smtClean="0">
                          <a:latin typeface="+mn-lt"/>
                          <a:cs typeface="Times New Roman" pitchFamily="18" charset="0"/>
                        </a:rPr>
                        <a:t> = -</a:t>
                      </a:r>
                      <a:r>
                        <a:rPr lang="en-US" baseline="0" dirty="0" err="1" smtClean="0">
                          <a:latin typeface="+mn-lt"/>
                          <a:cs typeface="Times New Roman" pitchFamily="18" charset="0"/>
                        </a:rPr>
                        <a:t>Inf</a:t>
                      </a:r>
                      <a:endParaRPr lang="en-US" baseline="0" dirty="0" smtClean="0">
                        <a:latin typeface="+mn-lt"/>
                        <a:cs typeface="Times New Roman" pitchFamily="18" charset="0"/>
                      </a:endParaRPr>
                    </a:p>
                    <a:p>
                      <a:r>
                        <a:rPr lang="en-US" baseline="0" dirty="0" err="1" smtClean="0">
                          <a:latin typeface="+mn-lt"/>
                          <a:cs typeface="Times New Roman" pitchFamily="18" charset="0"/>
                        </a:rPr>
                        <a:t>Inf</a:t>
                      </a:r>
                      <a:r>
                        <a:rPr lang="en-US" baseline="0" dirty="0" smtClean="0">
                          <a:latin typeface="+mn-lt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+mn-lt"/>
                          <a:cs typeface="Times New Roman" pitchFamily="18" charset="0"/>
                        </a:rPr>
                        <a:t>Inf</a:t>
                      </a:r>
                      <a:r>
                        <a:rPr lang="en-US" baseline="0" dirty="0" smtClean="0">
                          <a:latin typeface="+mn-lt"/>
                          <a:cs typeface="Times New Roman" pitchFamily="18" charset="0"/>
                        </a:rPr>
                        <a:t> = </a:t>
                      </a:r>
                      <a:r>
                        <a:rPr lang="en-US" baseline="0" dirty="0" err="1" smtClean="0">
                          <a:latin typeface="+mn-lt"/>
                          <a:cs typeface="Times New Roman" pitchFamily="18" charset="0"/>
                        </a:rPr>
                        <a:t>NaN</a:t>
                      </a:r>
                      <a:endParaRPr lang="ru-RU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.PositiveInfinity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float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.PositiveInfinity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+mn-lt"/>
                          <a:cs typeface="Times New Roman" pitchFamily="18" charset="0"/>
                        </a:rPr>
                        <a:t>бесконечность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+∞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>
                          <a:latin typeface="+mn-lt"/>
                          <a:cs typeface="Times New Roman" pitchFamily="18" charset="0"/>
                        </a:rPr>
                        <a:t>Любое_число</a:t>
                      </a:r>
                      <a:r>
                        <a:rPr lang="ru-RU" baseline="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  <a:cs typeface="Times New Roman" pitchFamily="18" charset="0"/>
                        </a:rPr>
                        <a:t>+ </a:t>
                      </a:r>
                      <a:r>
                        <a:rPr lang="en-US" baseline="0" dirty="0" err="1" smtClean="0">
                          <a:latin typeface="+mn-lt"/>
                          <a:cs typeface="Times New Roman" pitchFamily="18" charset="0"/>
                        </a:rPr>
                        <a:t>Inf</a:t>
                      </a:r>
                      <a:r>
                        <a:rPr lang="en-US" baseline="0" dirty="0" smtClean="0">
                          <a:latin typeface="+mn-lt"/>
                          <a:cs typeface="Times New Roman" pitchFamily="18" charset="0"/>
                        </a:rPr>
                        <a:t> = +</a:t>
                      </a:r>
                      <a:r>
                        <a:rPr lang="en-US" baseline="0" dirty="0" err="1" smtClean="0">
                          <a:latin typeface="+mn-lt"/>
                          <a:cs typeface="Times New Roman" pitchFamily="18" charset="0"/>
                        </a:rPr>
                        <a:t>Inf</a:t>
                      </a:r>
                      <a:endParaRPr lang="en-US" baseline="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92867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присваивания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642910" y="928670"/>
          <a:ext cx="7929618" cy="3708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28826"/>
                <a:gridCol w="6000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присваивание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+=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сложение</a:t>
                      </a:r>
                      <a:r>
                        <a:rPr lang="ru-RU" baseline="0" dirty="0" smtClean="0"/>
                        <a:t> с присваиванием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-=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вычитание </a:t>
                      </a:r>
                      <a:r>
                        <a:rPr lang="ru-RU" baseline="0" dirty="0" smtClean="0"/>
                        <a:t>с присваиванием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*=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умножение </a:t>
                      </a:r>
                      <a:r>
                        <a:rPr lang="ru-RU" baseline="0" dirty="0" smtClean="0"/>
                        <a:t>с присваиванием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/=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деление </a:t>
                      </a:r>
                      <a:r>
                        <a:rPr lang="ru-RU" baseline="0" dirty="0" smtClean="0"/>
                        <a:t>с присваиванием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%=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остаток</a:t>
                      </a:r>
                      <a:r>
                        <a:rPr lang="ru-RU" baseline="0" dirty="0" smtClean="0"/>
                        <a:t> от деления с присваиванием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x++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постфиксный инкремент (увеличение на 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x--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постфиксный декремент (уменьшение на 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++x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префиксный инкремент (увеличение на 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--x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префиксный декремент (уменьшение на 1)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785794"/>
            <a:ext cx="79296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x++;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//x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равно 10</a:t>
            </a:r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00808"/>
            <a:ext cx="79296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10;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//x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равно 11</a:t>
            </a:r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4509120"/>
            <a:ext cx="79296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3, b = 5, c = 7;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b = c;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//a, b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равно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7</a:t>
            </a:r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2636912"/>
            <a:ext cx="79296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3, b = 5, c = 7;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b + c;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//a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равно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12</a:t>
            </a:r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3573016"/>
            <a:ext cx="79296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3, b = 5, c = 7;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+= b + c;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//a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равно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42910" y="5445224"/>
            <a:ext cx="79296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3, b = 5, c = 7;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+= b = c;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//a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равно 10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, b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равно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7</a:t>
            </a:r>
            <a:endParaRPr lang="ru-RU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Math</a:t>
            </a:r>
            <a:r>
              <a:rPr lang="ru-RU" dirty="0" smtClean="0"/>
              <a:t> – математические функции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986553"/>
            <a:ext cx="79296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Функции</a:t>
            </a:r>
            <a:r>
              <a:rPr lang="ru-RU" dirty="0" smtClean="0"/>
              <a:t>:</a:t>
            </a:r>
            <a:endParaRPr lang="en-US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ru-RU" dirty="0" smtClean="0"/>
              <a:t>модуль (абсолютная величина – без знака): </a:t>
            </a:r>
            <a:r>
              <a:rPr lang="en-US" dirty="0" smtClean="0"/>
              <a:t>Abs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ru-RU" dirty="0" smtClean="0"/>
              <a:t>знак числа: </a:t>
            </a:r>
            <a:r>
              <a:rPr lang="en-US" dirty="0" smtClean="0"/>
              <a:t>Sign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ru-RU" dirty="0" smtClean="0"/>
              <a:t>квадратный корень: </a:t>
            </a:r>
            <a:r>
              <a:rPr lang="en-US" dirty="0" err="1" smtClean="0"/>
              <a:t>Sqrt</a:t>
            </a:r>
            <a:endParaRPr lang="en-US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ru-RU" dirty="0" smtClean="0"/>
              <a:t>округление: </a:t>
            </a:r>
            <a:r>
              <a:rPr lang="en-US" dirty="0" smtClean="0"/>
              <a:t>Ceiling, Floor, Round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ru-RU" dirty="0" smtClean="0"/>
              <a:t>возведение в степень: </a:t>
            </a:r>
            <a:r>
              <a:rPr lang="en-US" dirty="0" err="1" smtClean="0"/>
              <a:t>Pow</a:t>
            </a:r>
            <a:endParaRPr lang="ru-RU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ru-RU" dirty="0" smtClean="0"/>
              <a:t>тригонометрические функции: </a:t>
            </a:r>
            <a:r>
              <a:rPr lang="en-US" dirty="0" smtClean="0"/>
              <a:t>Sin, Cos, Tan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ru-RU" dirty="0" smtClean="0"/>
              <a:t>обратные тригонометрические функции: </a:t>
            </a:r>
            <a:r>
              <a:rPr lang="en-US" dirty="0" err="1" smtClean="0"/>
              <a:t>ASin</a:t>
            </a:r>
            <a:r>
              <a:rPr lang="en-US" dirty="0" smtClean="0"/>
              <a:t>, </a:t>
            </a:r>
            <a:r>
              <a:rPr lang="en-US" dirty="0" err="1" smtClean="0"/>
              <a:t>ACos</a:t>
            </a:r>
            <a:r>
              <a:rPr lang="en-US" dirty="0" smtClean="0"/>
              <a:t>, </a:t>
            </a:r>
            <a:r>
              <a:rPr lang="en-US" dirty="0" err="1" smtClean="0"/>
              <a:t>Atan</a:t>
            </a:r>
            <a:r>
              <a:rPr lang="en-US" dirty="0" smtClean="0"/>
              <a:t>, ATan2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ru-RU" dirty="0" smtClean="0"/>
              <a:t>экспонента и логарифмы: </a:t>
            </a:r>
            <a:r>
              <a:rPr lang="en-US" dirty="0" smtClean="0"/>
              <a:t>Exp, Log, Log10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4348" y="492919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double 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(100)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double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 3)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357187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Константы</a:t>
            </a:r>
            <a:r>
              <a:rPr lang="ru-RU" dirty="0" smtClean="0"/>
              <a:t>:</a:t>
            </a:r>
            <a:endParaRPr lang="en-US" dirty="0" smtClean="0"/>
          </a:p>
          <a:p>
            <a:pPr marL="176213" indent="-176213">
              <a:buFont typeface="Arial" pitchFamily="34" charset="0"/>
              <a:buChar char="•"/>
            </a:pPr>
            <a:r>
              <a:rPr lang="el-GR" dirty="0" smtClean="0"/>
              <a:t>π</a:t>
            </a:r>
            <a:r>
              <a:rPr lang="en-US" dirty="0" smtClean="0"/>
              <a:t> = 3,14…: PI</a:t>
            </a:r>
          </a:p>
          <a:p>
            <a:pPr marL="176213" indent="-176213">
              <a:buFont typeface="Arial" pitchFamily="34" charset="0"/>
              <a:buChar char="•"/>
            </a:pPr>
            <a:r>
              <a:rPr lang="en-US" dirty="0" smtClean="0"/>
              <a:t>e = 2,78…: E</a:t>
            </a: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Рекомендуемая литература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Павловская Т.А. </a:t>
            </a:r>
            <a:r>
              <a:rPr lang="en-US" dirty="0" smtClean="0"/>
              <a:t>C#</a:t>
            </a:r>
            <a:r>
              <a:rPr lang="ru-RU" dirty="0" smtClean="0"/>
              <a:t>. Программирование на языке высокого уровня. Учебник для вузов.</a:t>
            </a:r>
            <a:endParaRPr lang="en-US" dirty="0" smtClean="0"/>
          </a:p>
          <a:p>
            <a:r>
              <a:rPr lang="ru-RU" dirty="0" smtClean="0"/>
              <a:t>Справочник </a:t>
            </a:r>
            <a:r>
              <a:rPr lang="en-US" dirty="0" smtClean="0"/>
              <a:t>MSDN</a:t>
            </a:r>
            <a:endParaRPr lang="ru-RU" dirty="0" smtClean="0"/>
          </a:p>
          <a:p>
            <a:r>
              <a:rPr lang="en-GB" dirty="0" smtClean="0">
                <a:hlinkClick r:id="rId2"/>
              </a:rPr>
              <a:t>https://msdn.microsoft.com/ru-ru/library/67ef8sbd.aspx</a:t>
            </a:r>
            <a:endParaRPr lang="en-GB" dirty="0" smtClean="0"/>
          </a:p>
          <a:p>
            <a:r>
              <a:rPr lang="ru-RU" dirty="0" err="1" smtClean="0"/>
              <a:t>Сапунков</a:t>
            </a:r>
            <a:r>
              <a:rPr lang="ru-RU" dirty="0" smtClean="0"/>
              <a:t> Г.Г., </a:t>
            </a:r>
            <a:r>
              <a:rPr lang="ru-RU" dirty="0" err="1" smtClean="0"/>
              <a:t>Шабалдина</a:t>
            </a:r>
            <a:r>
              <a:rPr lang="ru-RU" dirty="0" smtClean="0"/>
              <a:t> Н.В.</a:t>
            </a:r>
            <a:r>
              <a:rPr lang="en-US" dirty="0" smtClean="0"/>
              <a:t> </a:t>
            </a:r>
            <a:r>
              <a:rPr lang="ru-RU" dirty="0" smtClean="0"/>
              <a:t>Язык C#. Разработка GUI</a:t>
            </a:r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ido.tsu.ru/iop_res/c/index.php_partnumber=1.html</a:t>
            </a:r>
            <a:endParaRPr lang="ru-RU" dirty="0" smtClean="0"/>
          </a:p>
          <a:p>
            <a:endParaRPr lang="en-GB" dirty="0" smtClean="0"/>
          </a:p>
          <a:p>
            <a:r>
              <a:rPr lang="ru-RU" dirty="0" smtClean="0"/>
              <a:t>Примеры программ на </a:t>
            </a:r>
            <a:r>
              <a:rPr lang="en-US" dirty="0" smtClean="0"/>
              <a:t>C#</a:t>
            </a:r>
            <a:endParaRPr lang="en-GB" dirty="0"/>
          </a:p>
          <a:p>
            <a:r>
              <a:rPr lang="en-GB" dirty="0" smtClean="0">
                <a:hlinkClick r:id="rId4"/>
              </a:rPr>
              <a:t>http://kavayii.blogspot.ru/search/label/.NET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http://www.fulcrumweb.com.ua/archives/2780</a:t>
            </a:r>
            <a:endParaRPr lang="en-GB" dirty="0" smtClean="0"/>
          </a:p>
          <a:p>
            <a:r>
              <a:rPr lang="en-GB" dirty="0" smtClean="0">
                <a:hlinkClick r:id="rId6"/>
              </a:rPr>
              <a:t>http://www.csharp-examples.net/</a:t>
            </a:r>
            <a:endParaRPr lang="en-GB" dirty="0" smtClean="0"/>
          </a:p>
          <a:p>
            <a:endParaRPr lang="en-GB" dirty="0"/>
          </a:p>
          <a:p>
            <a:r>
              <a:rPr lang="en-GB" dirty="0" err="1"/>
              <a:t>Georgiy</a:t>
            </a:r>
            <a:r>
              <a:rPr lang="en-GB" dirty="0"/>
              <a:t> </a:t>
            </a:r>
            <a:r>
              <a:rPr lang="en-GB" dirty="0" err="1" smtClean="0"/>
              <a:t>Mogelashvili</a:t>
            </a:r>
            <a:r>
              <a:rPr lang="en-GB" dirty="0" smtClean="0"/>
              <a:t>. </a:t>
            </a:r>
            <a:r>
              <a:rPr lang="en-GB" dirty="0" err="1" smtClean="0"/>
              <a:t>C#Base</a:t>
            </a:r>
            <a:r>
              <a:rPr lang="en-GB" dirty="0"/>
              <a:t>.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www.youtube.com/playlist?list=PLtjuvkyFrt5WjvySK8HinYjyTObam4ROY</a:t>
            </a:r>
            <a:endParaRPr lang="en-GB" dirty="0" smtClean="0"/>
          </a:p>
          <a:p>
            <a:r>
              <a:rPr lang="en-GB" dirty="0" smtClean="0"/>
              <a:t>ITVDN. </a:t>
            </a:r>
            <a:r>
              <a:rPr lang="ru-RU" dirty="0" smtClean="0"/>
              <a:t>Видеокурс </a:t>
            </a:r>
            <a:r>
              <a:rPr lang="ru-RU" dirty="0"/>
              <a:t>по </a:t>
            </a:r>
            <a:r>
              <a:rPr lang="en-GB" dirty="0"/>
              <a:t>C# </a:t>
            </a:r>
            <a:r>
              <a:rPr lang="ru-RU" dirty="0"/>
              <a:t>Базовому</a:t>
            </a:r>
          </a:p>
          <a:p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www.youtube.com/playlist?list=PLvItDmb0sZw-kmcZAZJ29eTtAV56D5dgW</a:t>
            </a:r>
            <a:endParaRPr lang="en-GB" dirty="0" smtClean="0"/>
          </a:p>
          <a:p>
            <a:r>
              <a:rPr lang="en-GB" dirty="0" err="1"/>
              <a:t>TellAll</a:t>
            </a:r>
            <a:r>
              <a:rPr lang="en-GB" dirty="0"/>
              <a:t> </a:t>
            </a:r>
            <a:r>
              <a:rPr lang="en-GB" dirty="0" err="1" smtClean="0"/>
              <a:t>AboutPC</a:t>
            </a:r>
            <a:r>
              <a:rPr lang="en-GB" dirty="0" smtClean="0"/>
              <a:t>. </a:t>
            </a:r>
            <a:r>
              <a:rPr lang="ru-RU" dirty="0" smtClean="0"/>
              <a:t>Основы </a:t>
            </a:r>
            <a:r>
              <a:rPr lang="ru-RU" dirty="0"/>
              <a:t>языка C# и платформы .NET</a:t>
            </a:r>
          </a:p>
          <a:p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www.youtube.com/playlist?list=PLnV3K-pmuXwjSI_k3NrPBENNds35G72h2</a:t>
            </a:r>
            <a:endParaRPr lang="en-GB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071546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условие)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действия, если условие выполнено</a:t>
            </a:r>
            <a:endParaRPr lang="en-US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50000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действия, если условие не выполнено</a:t>
            </a:r>
            <a:endParaRPr lang="en-GB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92906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условие)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действия, если условие выполнено</a:t>
            </a:r>
            <a:endParaRPr lang="en-US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условий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21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2910" y="928670"/>
          <a:ext cx="7929618" cy="4079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28826"/>
                <a:gridCol w="6000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равенство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неравенство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больше или равно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меньше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меньше или равно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endParaRPr lang="ru-RU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логическое НЕ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логическое</a:t>
                      </a:r>
                      <a:r>
                        <a:rPr lang="ru-RU" baseline="0" dirty="0" smtClean="0"/>
                        <a:t> 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||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логическое ИЛИ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ложь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истина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530120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PositiveInfinity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PositiveInfinity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операция </a:t>
            </a:r>
            <a:r>
              <a:rPr lang="en-US" dirty="0" smtClean="0"/>
              <a:t>? 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07154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ru-RU" dirty="0" smtClean="0">
                <a:latin typeface="Courier New" pitchFamily="49" charset="0"/>
                <a:cs typeface="Courier New" pitchFamily="49" charset="0"/>
              </a:rPr>
              <a:t>(условие) ?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значение_если_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 :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значение_если_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2571744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4500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(x &gt; 0)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428625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n)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0;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2910" y="1071546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проверяемая_переменная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значение_1: действия;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значение_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: действия;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значение_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: действия;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действия;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643314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Если пропустить оператор </a:t>
            </a:r>
            <a:r>
              <a:rPr lang="en-US" b="1" dirty="0" smtClean="0"/>
              <a:t>break</a:t>
            </a:r>
            <a:r>
              <a:rPr lang="ru-RU" dirty="0" smtClean="0"/>
              <a:t>, то программа скомпилируется без ошибок, но поведение изменится: </a:t>
            </a:r>
            <a:r>
              <a:rPr lang="en-US" dirty="0" smtClean="0"/>
              <a:t>switch </a:t>
            </a:r>
            <a:r>
              <a:rPr lang="ru-RU" dirty="0" smtClean="0"/>
              <a:t>продолжит проверять условия до первого </a:t>
            </a:r>
            <a:r>
              <a:rPr lang="en-US" b="1" dirty="0" smtClean="0"/>
              <a:t>break</a:t>
            </a:r>
            <a:r>
              <a:rPr lang="ru-RU" dirty="0" smtClean="0"/>
              <a:t>. </a:t>
            </a:r>
            <a:r>
              <a:rPr lang="en-US" b="1" dirty="0" smtClean="0"/>
              <a:t>default</a:t>
            </a:r>
            <a:r>
              <a:rPr lang="en-US" dirty="0" smtClean="0"/>
              <a:t> </a:t>
            </a:r>
            <a:r>
              <a:rPr lang="ru-RU" dirty="0" smtClean="0"/>
              <a:t>может идти до </a:t>
            </a:r>
            <a:r>
              <a:rPr lang="en-US" b="1" dirty="0" smtClean="0"/>
              <a:t>case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</a:t>
            </a:r>
            <a:r>
              <a:rPr lang="en-US" dirty="0" smtClean="0"/>
              <a:t> </a:t>
            </a:r>
            <a:r>
              <a:rPr lang="ru-RU" dirty="0" smtClean="0"/>
              <a:t>с параметром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000108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переменная;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условие_останова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инкремент)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тело_цикла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4746508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4500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k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fact *=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2571744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.Parse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4500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 = 0;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k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с предусловием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0715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условие_останова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тело_цикла</a:t>
            </a:r>
            <a:endParaRPr lang="en-US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21468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68;</a:t>
            </a:r>
          </a:p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 &gt; 1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 + ", ");</a:t>
            </a:r>
          </a:p>
          <a:p>
            <a:pPr lvl="1"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2;</a:t>
            </a:r>
            <a:endParaRPr lang="en-US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с постусловием </a:t>
            </a:r>
            <a:r>
              <a:rPr lang="en-US" dirty="0" smtClean="0"/>
              <a:t>do-while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107154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defTabSz="450000"/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тело_цикла</a:t>
            </a:r>
            <a:endParaRPr lang="en-US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условие_останова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714620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Введите целое число: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 &gt; 0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циклов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28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2910" y="1000108"/>
          <a:ext cx="7929621" cy="3845048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1500198"/>
                <a:gridCol w="2143141"/>
                <a:gridCol w="2143141"/>
                <a:gridCol w="2143141"/>
              </a:tblGrid>
              <a:tr h="71438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</a:p>
                    <a:p>
                      <a:pPr algn="ctr"/>
                      <a:r>
                        <a:rPr lang="ru-RU" dirty="0" smtClean="0"/>
                        <a:t>с параметром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while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с предусловием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do-while</a:t>
                      </a:r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с постусловием</a:t>
                      </a:r>
                      <a:endParaRPr lang="ru-RU" dirty="0"/>
                    </a:p>
                  </a:txBody>
                  <a:tcPr/>
                </a:tc>
              </a:tr>
              <a:tr h="1344711"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итераций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Выполняется заданное число раз (0 и более)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Выполняется</a:t>
                      </a:r>
                      <a:r>
                        <a:rPr lang="ru-RU" baseline="0" dirty="0" smtClean="0"/>
                        <a:t> 0 или более раз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Выполняется 1</a:t>
                      </a:r>
                      <a:r>
                        <a:rPr lang="ru-RU" baseline="0" dirty="0" smtClean="0"/>
                        <a:t> или более раз</a:t>
                      </a:r>
                      <a:endParaRPr lang="ru-RU" dirty="0"/>
                    </a:p>
                  </a:txBody>
                  <a:tcPr/>
                </a:tc>
              </a:tr>
              <a:tr h="1785957">
                <a:tc>
                  <a:txBody>
                    <a:bodyPr/>
                    <a:lstStyle/>
                    <a:p>
                      <a:r>
                        <a:rPr lang="ru-RU" dirty="0" smtClean="0"/>
                        <a:t>Условие останова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Изменяется</a:t>
                      </a:r>
                      <a:r>
                        <a:rPr lang="ru-RU" baseline="0" dirty="0" smtClean="0"/>
                        <a:t> и проверяется в заголовке цикла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Изменяется в теле цикла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проверяется в условии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</a:t>
            </a:r>
            <a:r>
              <a:rPr lang="en-US" dirty="0" smtClean="0"/>
              <a:t>break </a:t>
            </a:r>
            <a:r>
              <a:rPr lang="ru-RU" dirty="0" smtClean="0"/>
              <a:t>и </a:t>
            </a:r>
            <a:r>
              <a:rPr lang="en-US" dirty="0" smtClean="0"/>
              <a:t>continue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1472" y="785794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break</a:t>
            </a:r>
            <a:r>
              <a:rPr lang="en-US" sz="2000" dirty="0" smtClean="0"/>
              <a:t> </a:t>
            </a:r>
            <a:r>
              <a:rPr lang="ru-RU" sz="2000" dirty="0" smtClean="0"/>
              <a:t>полностью прерывает выполнение цикла</a:t>
            </a:r>
          </a:p>
          <a:p>
            <a:r>
              <a:rPr lang="en-US" sz="2000" b="1" dirty="0" smtClean="0"/>
              <a:t>continue</a:t>
            </a:r>
            <a:r>
              <a:rPr lang="en-US" sz="2000" dirty="0" smtClean="0"/>
              <a:t> </a:t>
            </a:r>
            <a:r>
              <a:rPr lang="ru-RU" sz="2000" dirty="0" smtClean="0"/>
              <a:t>переходит к следующей итерации.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3786190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k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% 2 == 0)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1500174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k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sum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ru-RU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(sum &gt; 100)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45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450000"/>
            <a:r>
              <a:rPr lang="en-GB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6072206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Применение </a:t>
            </a:r>
            <a:r>
              <a:rPr lang="en-US" sz="2000" dirty="0" smtClean="0"/>
              <a:t>break </a:t>
            </a:r>
            <a:r>
              <a:rPr lang="ru-RU" sz="2000" dirty="0" smtClean="0"/>
              <a:t>и </a:t>
            </a:r>
            <a:r>
              <a:rPr lang="en-US" sz="2000" dirty="0" smtClean="0"/>
              <a:t>continue </a:t>
            </a:r>
            <a:r>
              <a:rPr lang="ru-RU" sz="2000" dirty="0" smtClean="0"/>
              <a:t>без необходимости является признаком плохого стиля программирования.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Собственные функции. Декомпозиция </a:t>
            </a:r>
            <a:r>
              <a:rPr lang="ru-RU" dirty="0" smtClean="0"/>
              <a:t>программы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особенности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792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 smtClean="0"/>
              <a:t>С-подобный синтаксис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 smtClean="0"/>
              <a:t>объектно-ориентированный язык (</a:t>
            </a:r>
            <a:r>
              <a:rPr lang="ru-RU" sz="2000" b="1" dirty="0" smtClean="0"/>
              <a:t>всё</a:t>
            </a:r>
            <a:r>
              <a:rPr lang="ru-RU" sz="2000" dirty="0" smtClean="0"/>
              <a:t>, что есть в языке, реализовано через классы и объекты)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 smtClean="0"/>
              <a:t>строго типизированный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 smtClean="0"/>
              <a:t>платформа </a:t>
            </a:r>
            <a:r>
              <a:rPr lang="en-US" sz="2000" dirty="0" smtClean="0"/>
              <a:t>.NET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 smtClean="0"/>
              <a:t>выполнение в среде </a:t>
            </a:r>
            <a:r>
              <a:rPr lang="en-US" sz="2000" dirty="0" smtClean="0"/>
              <a:t>CLR</a:t>
            </a:r>
            <a:r>
              <a:rPr lang="ru-RU" sz="2000" dirty="0" smtClean="0"/>
              <a:t> через </a:t>
            </a:r>
            <a:r>
              <a:rPr lang="en-US" sz="2000" dirty="0" smtClean="0"/>
              <a:t>JIT-</a:t>
            </a:r>
            <a:r>
              <a:rPr lang="ru-RU" sz="2000" dirty="0" smtClean="0"/>
              <a:t>компилятор =</a:t>
            </a:r>
            <a:r>
              <a:rPr lang="en-US" sz="2000" dirty="0" smtClean="0"/>
              <a:t>&gt; </a:t>
            </a:r>
            <a:r>
              <a:rPr lang="ru-RU" sz="2000" dirty="0" err="1" smtClean="0"/>
              <a:t>кроссплатформенность</a:t>
            </a:r>
            <a:endParaRPr lang="en-US" sz="2000" dirty="0" smtClean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ru-RU" sz="2000" dirty="0" smtClean="0"/>
              <a:t>среда разработки </a:t>
            </a:r>
            <a:r>
              <a:rPr lang="en-US" sz="2000" dirty="0" err="1" smtClean="0"/>
              <a:t>MicrosoftVisio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программы. Консольное приложение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4755" y="1412776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GB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 defTabSz="450000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("Hello, World!");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Ввод-вывод данных в консоль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4755" y="1412776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считывает 1 символ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Console.Read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//считывает строку до нажатия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Enter</a:t>
            </a:r>
            <a:endParaRPr lang="ru-RU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считывает любую нажатую клавишу, включая служебные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42910" y="421481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выводит текст без перехода на новую строку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//выводит текст с переходом на новую строку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текст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программы с параметрами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1" y="2021697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0000"/>
            <a:r>
              <a:rPr lang="en-GB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System;</a:t>
            </a:r>
          </a:p>
          <a:p>
            <a:pPr defTabSz="450000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b="1" dirty="0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HelloWorld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Program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("Hello,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GB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defTabSz="450000"/>
            <a:r>
              <a:rPr lang="en-GB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916528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записываются после имени приложения при запуске и передаются в него в виде массива строк.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000108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Комментарии – пояснения для программиста в исходном коде.</a:t>
            </a:r>
          </a:p>
          <a:p>
            <a:r>
              <a:rPr lang="ru-RU" dirty="0" smtClean="0"/>
              <a:t>Комментарии игнорируются компилятором при анализе исходного кода.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785926"/>
            <a:ext cx="835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это однострочный комментарий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это</a:t>
            </a:r>
          </a:p>
          <a:p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многострочный</a:t>
            </a:r>
          </a:p>
          <a:p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комментарий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ru-RU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4143380"/>
            <a:ext cx="7643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вариант 1</a:t>
            </a:r>
            <a:endParaRPr lang="en-US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y = x / 100;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/*/ //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вариант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x * 1000;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//*/</a:t>
            </a:r>
            <a:endParaRPr lang="ru-RU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3429000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Courier New" pitchFamily="49" charset="0"/>
              </a:rPr>
              <a:t>С помощью комментариев можно временно скрывать код или переключаться между вариантами кода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Идентификаторы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857232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Идентификатор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identifier, id</a:t>
            </a:r>
            <a:r>
              <a:rPr lang="ru-RU" b="1" dirty="0" smtClean="0"/>
              <a:t>) </a:t>
            </a:r>
            <a:r>
              <a:rPr lang="ru-RU" dirty="0" smtClean="0"/>
              <a:t>– это </a:t>
            </a:r>
            <a:r>
              <a:rPr lang="ru-RU" b="1" dirty="0" smtClean="0"/>
              <a:t>имя</a:t>
            </a:r>
            <a:r>
              <a:rPr lang="ru-RU" dirty="0" smtClean="0"/>
              <a:t>, заданное пользователем для созданных им элементов (переменных, констант, функций, классов и т.д.)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78592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Идентификатор должен быть уникальным в пределах </a:t>
            </a:r>
            <a:r>
              <a:rPr lang="ru-RU" b="1" dirty="0" smtClean="0"/>
              <a:t>пространства имен</a:t>
            </a:r>
            <a:r>
              <a:rPr lang="en-US" b="1" dirty="0" smtClean="0"/>
              <a:t> (namespace)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643182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Идентификатор не может совпадать с зарезервированными словами языка (</a:t>
            </a:r>
            <a:r>
              <a:rPr lang="en-US" dirty="0" err="1" smtClean="0"/>
              <a:t>int</a:t>
            </a:r>
            <a:r>
              <a:rPr lang="en-US" dirty="0" smtClean="0"/>
              <a:t>, void, if </a:t>
            </a:r>
            <a:r>
              <a:rPr lang="ru-RU" dirty="0" smtClean="0"/>
              <a:t>и т.д.)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42900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идентификаторы </a:t>
            </a:r>
            <a:r>
              <a:rPr lang="ru-RU" u="sng" dirty="0" smtClean="0"/>
              <a:t>чувствительны к регистру</a:t>
            </a:r>
            <a:r>
              <a:rPr lang="ru-RU" dirty="0" smtClean="0"/>
              <a:t>: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A – </a:t>
            </a:r>
            <a:r>
              <a:rPr lang="ru-RU" dirty="0" smtClean="0"/>
              <a:t>это разные имена.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071942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Общепринятыми правилами является:</a:t>
            </a: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называть локальные переменные и аргументы функций в </a:t>
            </a:r>
            <a:r>
              <a:rPr lang="en-US" dirty="0" smtClean="0"/>
              <a:t>camel style</a:t>
            </a:r>
          </a:p>
          <a:p>
            <a:pPr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myValue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intSum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/>
              <a:t>называть функции, массивы, классы и структуры в </a:t>
            </a:r>
            <a:r>
              <a:rPr lang="en-US" dirty="0" smtClean="0"/>
              <a:t>Pascal style</a:t>
            </a:r>
          </a:p>
          <a:p>
            <a:pPr algn="just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BestStudent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83AE-F887-4507-85E7-19740F3369A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1470</Words>
  <Application>Microsoft Office PowerPoint</Application>
  <PresentationFormat>Экран (4:3)</PresentationFormat>
  <Paragraphs>442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Программирование на  языке C# и платформе .NET</vt:lpstr>
      <vt:lpstr>Рекомендуемая литература</vt:lpstr>
      <vt:lpstr>Лекция 1</vt:lpstr>
      <vt:lpstr>Основные особенности C#</vt:lpstr>
      <vt:lpstr>Структура программы. Консольное приложение</vt:lpstr>
      <vt:lpstr>Ввод-вывод данных в консоль</vt:lpstr>
      <vt:lpstr>Запуск программы с параметрами</vt:lpstr>
      <vt:lpstr>Комментарии</vt:lpstr>
      <vt:lpstr>Идентификаторы</vt:lpstr>
      <vt:lpstr>Встроенные типы данных</vt:lpstr>
      <vt:lpstr>Типы данных</vt:lpstr>
      <vt:lpstr>Переменные и константы</vt:lpstr>
      <vt:lpstr>Преобразование типов (текст и числа)</vt:lpstr>
      <vt:lpstr>Лекция 2</vt:lpstr>
      <vt:lpstr>Методы. Аргументы и возвращаемое значение</vt:lpstr>
      <vt:lpstr>Операции и выражения</vt:lpstr>
      <vt:lpstr>Оператор присваивания</vt:lpstr>
      <vt:lpstr>Примеры</vt:lpstr>
      <vt:lpstr>Класс Math – математические функции</vt:lpstr>
      <vt:lpstr>Условный оператор if</vt:lpstr>
      <vt:lpstr>Запись условий</vt:lpstr>
      <vt:lpstr>Условная операция ? :</vt:lpstr>
      <vt:lpstr>Условный оператор switch</vt:lpstr>
      <vt:lpstr>Лекция 3</vt:lpstr>
      <vt:lpstr>Цикл с параметром for</vt:lpstr>
      <vt:lpstr>Цикл с предусловием while</vt:lpstr>
      <vt:lpstr>Цикл с постусловием do-while</vt:lpstr>
      <vt:lpstr>Сравнение циклов</vt:lpstr>
      <vt:lpstr>Операторы break и continue</vt:lpstr>
      <vt:lpstr>Собственные функции. Декомпозиция программы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 языке C# и платформе .NET</dc:title>
  <dc:creator>Анастасия</dc:creator>
  <cp:lastModifiedBy>Анастасия</cp:lastModifiedBy>
  <cp:revision>110</cp:revision>
  <dcterms:created xsi:type="dcterms:W3CDTF">2016-10-05T23:50:27Z</dcterms:created>
  <dcterms:modified xsi:type="dcterms:W3CDTF">2016-10-13T08:32:33Z</dcterms:modified>
</cp:coreProperties>
</file>