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74" r:id="rId14"/>
    <p:sldId id="267" r:id="rId15"/>
    <p:sldId id="275" r:id="rId16"/>
    <p:sldId id="269" r:id="rId17"/>
    <p:sldId id="268" r:id="rId18"/>
    <p:sldId id="270" r:id="rId19"/>
    <p:sldId id="277" r:id="rId20"/>
    <p:sldId id="271" r:id="rId21"/>
    <p:sldId id="272" r:id="rId22"/>
    <p:sldId id="278" r:id="rId23"/>
    <p:sldId id="276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B8C80-979B-4F2D-8BDE-5126DBA7F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8CD4FB-A0A0-49EA-9A7D-A59A5D54B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E9FB94-78D1-4A00-BC17-F0338C39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B415-DF01-45DE-A207-0874273BCD6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7D7339-C798-46AA-8535-14BCE1CC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588155-2971-43A9-B772-1E5D20F4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6363-6009-438F-8E1D-B7B7C1E82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9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A3236-CBAB-4F65-9E86-7A0BE112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209DC1-E6E0-4ACD-A6D2-DD62BD513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C858ED-0BB2-4986-BEA4-695742F6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B415-DF01-45DE-A207-0874273BCD6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D344E-E46F-4F2C-B34E-EC853D2E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2236BB-5413-40B4-BD60-4E3B92D2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6363-6009-438F-8E1D-B7B7C1E82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8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51423D-572E-474E-8865-241DF2CAF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EC1F53-CDBF-4195-9458-66E1BDFB3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DB4AD4-84F9-48FB-8709-289B5000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B415-DF01-45DE-A207-0874273BCD6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D8EBDF-1A70-4F57-89B1-A69B6D6C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6E6312-0F47-4915-8E86-9A7198B7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6363-6009-438F-8E1D-B7B7C1E82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2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254AE-74E0-4055-B826-8D8E7DA7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A4B23B-358E-4D6E-B2C7-E1A49864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F346E1-EB5B-4822-95F7-65851E6E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B415-DF01-45DE-A207-0874273BCD6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B64D53-3F7E-4A5A-B913-0563FFD7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B98487-E3CC-4F74-ABFE-2B3C83F7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6363-6009-438F-8E1D-B7B7C1E82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21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D33E1-3352-44B2-9651-CB44D7E1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93EC88-F746-4AF0-ACB7-A7E8DF262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CB5DEE-F995-4961-B363-FBCC4C47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B415-DF01-45DE-A207-0874273BCD6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248A7E-753C-493C-A0C8-62952CCB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E596C-39C2-4BDD-8DDD-9C9719D0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6363-6009-438F-8E1D-B7B7C1E82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2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7E144-6DFB-4064-8D8E-13FA9CEF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1911D0-AEAC-4300-B206-23345C72F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967852-F9C1-45F4-9046-A09E8DE99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C6F5BE-6A09-4FAA-B255-9122D4B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B415-DF01-45DE-A207-0874273BCD6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A89B29-1D16-4488-B9B6-A42B4587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32A394-1398-45BA-8B5E-0153841B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6363-6009-438F-8E1D-B7B7C1E82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44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C5A5B-7E08-4154-82CF-A3454383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012EE7-84CF-47FA-95F6-53CB9B6F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8693FE-0908-4A19-AF02-F7CBF10A2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D6B6AE-27BE-4F90-ADB3-05FF20D6C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EDF01B-B5C5-49C1-B46B-8F70250B8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937EFC6-CC9A-4D78-A130-216D5363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B415-DF01-45DE-A207-0874273BCD6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653FF8-A5F2-4B6B-A1B4-8BE18E5D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B7FC0D-D4C8-49BE-9886-388E6E68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6363-6009-438F-8E1D-B7B7C1E82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43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08847-64AC-41CB-84DA-1AEFDF53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162634-9358-40C0-B79C-853ACBFA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B415-DF01-45DE-A207-0874273BCD6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521414-94DD-4E23-AA68-E9E19433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ACD4D0-D40E-43BC-B348-257A7C78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6363-6009-438F-8E1D-B7B7C1E82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524B13-0B91-4E44-B281-6556CCF0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B415-DF01-45DE-A207-0874273BCD6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03A822-E48D-4102-B55B-0D214A31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6BF04C-91D2-4CDB-BA0D-1DBD76A6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6363-6009-438F-8E1D-B7B7C1E82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40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B487E-2355-48BB-81F4-288E997AE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D781AF-3EA9-4A5D-9C6F-E8D99561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EF5003-ECE7-45A5-8E70-F565E5045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E5C89F-B8DD-42BA-9F47-AC40CC71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B415-DF01-45DE-A207-0874273BCD6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E29720-BE80-41A6-A89A-7DBB37BF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A73FC0-AB63-4119-BC3E-47439531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6363-6009-438F-8E1D-B7B7C1E82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33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B5247-A29B-4B7D-871C-AD0BF1FD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9D95F70-6899-4A5A-BBA6-4D5C92197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6C4A20-2F1C-48D8-9E00-892C55971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74DE0A-D459-498E-8869-6CB3DC47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B415-DF01-45DE-A207-0874273BCD6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6BE8C-E693-43E6-A3CE-5BC84791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2F91F1-5C0D-4102-87FF-803F4EC4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6363-6009-438F-8E1D-B7B7C1E82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65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8E876-717D-41E7-B1CB-68A37B77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FF5C9E-F397-465C-BF00-59E78C82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1D474D-9958-4431-A615-E62799E82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B415-DF01-45DE-A207-0874273BCD6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CBDC04-DC13-4F1B-82D9-B537458C7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A4AF8B-0085-4C6E-B969-A69652F04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96363-6009-438F-8E1D-B7B7C1E82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08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50B97-E5E3-4793-99E8-59DE1F4CF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70C0"/>
                </a:solidFill>
              </a:rPr>
              <a:t>AMONIC</a:t>
            </a:r>
            <a:r>
              <a:rPr lang="en-US" sz="4400" dirty="0">
                <a:solidFill>
                  <a:srgbClr val="000000"/>
                </a:solidFill>
              </a:rPr>
              <a:t>-</a:t>
            </a:r>
            <a:r>
              <a:rPr lang="en-US" sz="4400" dirty="0">
                <a:solidFill>
                  <a:srgbClr val="FF9900"/>
                </a:solidFill>
              </a:rPr>
              <a:t>Airlines</a:t>
            </a:r>
            <a:endParaRPr lang="ru-RU" sz="4400" dirty="0">
              <a:solidFill>
                <a:srgbClr val="FF99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6F31B5-AC6C-4BCE-A54D-A56260F5C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1828800"/>
            <a:ext cx="4805691" cy="2439031"/>
          </a:xfrm>
        </p:spPr>
        <p:txBody>
          <a:bodyPr anchor="b">
            <a:normAutofit lnSpcReduction="10000"/>
          </a:bodyPr>
          <a:lstStyle/>
          <a:p>
            <a:r>
              <a:rPr lang="ru-RU" sz="1800" dirty="0">
                <a:solidFill>
                  <a:srgbClr val="003399"/>
                </a:solidFill>
              </a:rPr>
              <a:t>Курсовая работа на тему:</a:t>
            </a:r>
          </a:p>
          <a:p>
            <a:r>
              <a:rPr lang="ru-RU" sz="1800" dirty="0">
                <a:solidFill>
                  <a:srgbClr val="003399"/>
                </a:solidFill>
              </a:rPr>
              <a:t>«</a:t>
            </a:r>
            <a:r>
              <a:rPr lang="ru-RU" sz="1800" dirty="0">
                <a:solidFill>
                  <a:srgbClr val="FF9900"/>
                </a:solidFill>
              </a:rPr>
              <a:t>Создание оконного и мобильного приложения авиакомпании</a:t>
            </a:r>
            <a:r>
              <a:rPr lang="ru-RU" sz="1800" dirty="0">
                <a:solidFill>
                  <a:srgbClr val="003399"/>
                </a:solidFill>
              </a:rPr>
              <a:t>»</a:t>
            </a:r>
          </a:p>
          <a:p>
            <a:pPr algn="l"/>
            <a:r>
              <a:rPr lang="ru-RU" sz="1800" dirty="0">
                <a:solidFill>
                  <a:srgbClr val="003399"/>
                </a:solidFill>
              </a:rPr>
              <a:t>Выполнили: </a:t>
            </a:r>
            <a:r>
              <a:rPr lang="ru-RU" sz="1800" dirty="0">
                <a:solidFill>
                  <a:srgbClr val="FF9900"/>
                </a:solidFill>
              </a:rPr>
              <a:t>студенты гр. Б8119-01.03.02миопд</a:t>
            </a:r>
          </a:p>
          <a:p>
            <a:pPr algn="l"/>
            <a:r>
              <a:rPr lang="ru-RU" sz="1800" dirty="0">
                <a:solidFill>
                  <a:srgbClr val="003399"/>
                </a:solidFill>
              </a:rPr>
              <a:t>Сибен Андрей, </a:t>
            </a:r>
            <a:r>
              <a:rPr lang="ru-RU" sz="1800" dirty="0">
                <a:solidFill>
                  <a:srgbClr val="FF9900"/>
                </a:solidFill>
              </a:rPr>
              <a:t>Сосновская Ксения, </a:t>
            </a:r>
          </a:p>
          <a:p>
            <a:pPr algn="l"/>
            <a:r>
              <a:rPr lang="ru-RU" sz="1800" dirty="0" err="1">
                <a:solidFill>
                  <a:srgbClr val="FF9900"/>
                </a:solidFill>
              </a:rPr>
              <a:t>Одновил</a:t>
            </a:r>
            <a:r>
              <a:rPr lang="ru-RU" sz="1800" dirty="0">
                <a:solidFill>
                  <a:srgbClr val="FF9900"/>
                </a:solidFill>
              </a:rPr>
              <a:t> Евгений, </a:t>
            </a:r>
            <a:r>
              <a:rPr lang="ru-RU" sz="1800" dirty="0" err="1">
                <a:solidFill>
                  <a:srgbClr val="FF9900"/>
                </a:solidFill>
              </a:rPr>
              <a:t>Ташкинов</a:t>
            </a:r>
            <a:r>
              <a:rPr lang="ru-RU" sz="1800" dirty="0">
                <a:solidFill>
                  <a:srgbClr val="FF9900"/>
                </a:solidFill>
              </a:rPr>
              <a:t> Дмитрий</a:t>
            </a:r>
          </a:p>
          <a:p>
            <a:pPr algn="l"/>
            <a:r>
              <a:rPr lang="ru-RU" sz="1800" dirty="0">
                <a:solidFill>
                  <a:srgbClr val="003399"/>
                </a:solidFill>
              </a:rPr>
              <a:t>Руководитель: </a:t>
            </a:r>
            <a:r>
              <a:rPr lang="ru-RU" sz="1800" dirty="0">
                <a:solidFill>
                  <a:srgbClr val="FF9900"/>
                </a:solidFill>
              </a:rPr>
              <a:t>Сущенко Андрей Андреевич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9C585E-D163-4124-8307-5D7784212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3270114"/>
            <a:ext cx="4141760" cy="1232172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722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F6DA6-1565-41E8-8D61-BA7E24C2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 err="1">
                <a:solidFill>
                  <a:srgbClr val="FF9900"/>
                </a:solidFill>
              </a:rPr>
              <a:t>Архитектурно-контекстная</a:t>
            </a:r>
            <a:r>
              <a:rPr lang="en-US" sz="5000" dirty="0">
                <a:solidFill>
                  <a:srgbClr val="FF9900"/>
                </a:solidFill>
              </a:rPr>
              <a:t> </a:t>
            </a:r>
            <a:r>
              <a:rPr lang="en-US" sz="5000" dirty="0" err="1">
                <a:solidFill>
                  <a:srgbClr val="FF9900"/>
                </a:solidFill>
              </a:rPr>
              <a:t>диаграмма</a:t>
            </a:r>
            <a:endParaRPr lang="en-US" sz="5000" dirty="0">
              <a:solidFill>
                <a:srgbClr val="FF990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Объект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88D1B49-29BA-48D5-A84D-EF96A73F0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972998"/>
            <a:ext cx="5455917" cy="290527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DC43911-E435-47D5-82CC-496B590B6F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r="37770" b="1640"/>
          <a:stretch/>
        </p:blipFill>
        <p:spPr>
          <a:xfrm>
            <a:off x="6646470" y="2426818"/>
            <a:ext cx="505312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7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F6DA6-1565-41E8-8D61-BA7E24C2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 err="1">
                <a:solidFill>
                  <a:srgbClr val="FF9900"/>
                </a:solidFill>
              </a:rPr>
              <a:t>Архитектурно-контекстная</a:t>
            </a:r>
            <a:r>
              <a:rPr lang="en-US" sz="5000" dirty="0">
                <a:solidFill>
                  <a:srgbClr val="FF9900"/>
                </a:solidFill>
              </a:rPr>
              <a:t> </a:t>
            </a:r>
            <a:r>
              <a:rPr lang="en-US" sz="5000" dirty="0" err="1">
                <a:solidFill>
                  <a:srgbClr val="FF9900"/>
                </a:solidFill>
              </a:rPr>
              <a:t>диаграмма</a:t>
            </a:r>
            <a:endParaRPr lang="en-US" sz="5000" dirty="0">
              <a:solidFill>
                <a:srgbClr val="FF990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912022B-655B-4333-BEDF-C80F71DD3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986639"/>
            <a:ext cx="5455917" cy="287799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0D370A4-AE4A-47D5-8B3B-320DDA7428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r="37770" b="1640"/>
          <a:stretch/>
        </p:blipFill>
        <p:spPr>
          <a:xfrm>
            <a:off x="6646470" y="2426818"/>
            <a:ext cx="505312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4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F6DA6-1565-41E8-8D61-BA7E24C2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9900"/>
                </a:solidFill>
              </a:rPr>
              <a:t>Архитектурная</a:t>
            </a:r>
            <a:r>
              <a:rPr lang="en-US" sz="5400" dirty="0">
                <a:solidFill>
                  <a:srgbClr val="FF9900"/>
                </a:solidFill>
              </a:rPr>
              <a:t> </a:t>
            </a:r>
            <a:r>
              <a:rPr lang="en-US" sz="5400" dirty="0" err="1">
                <a:solidFill>
                  <a:srgbClr val="FF9900"/>
                </a:solidFill>
              </a:rPr>
              <a:t>диаграмма</a:t>
            </a:r>
            <a:r>
              <a:rPr lang="en-US" sz="5400" dirty="0">
                <a:solidFill>
                  <a:srgbClr val="FF9900"/>
                </a:solidFill>
              </a:rPr>
              <a:t> </a:t>
            </a:r>
            <a:r>
              <a:rPr lang="en-US" sz="5400" dirty="0" err="1">
                <a:solidFill>
                  <a:srgbClr val="FF9900"/>
                </a:solidFill>
              </a:rPr>
              <a:t>потоков</a:t>
            </a:r>
            <a:endParaRPr lang="en-US" sz="5400" dirty="0">
              <a:solidFill>
                <a:srgbClr val="FF990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0D3F8D7-B388-4F1C-B969-05C747D26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952539"/>
            <a:ext cx="5455917" cy="294619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9203C2-A59F-43CA-BEF7-272DC39CE6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r="37770" b="1640"/>
          <a:stretch/>
        </p:blipFill>
        <p:spPr>
          <a:xfrm>
            <a:off x="6646470" y="2426818"/>
            <a:ext cx="505312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7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F6DA6-1565-41E8-8D61-BA7E24C2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9900"/>
                </a:solidFill>
              </a:rPr>
              <a:t>Архитектурная</a:t>
            </a:r>
            <a:r>
              <a:rPr lang="en-US" sz="5400" dirty="0">
                <a:solidFill>
                  <a:srgbClr val="FF9900"/>
                </a:solidFill>
              </a:rPr>
              <a:t> </a:t>
            </a:r>
            <a:r>
              <a:rPr lang="en-US" sz="5400" dirty="0" err="1">
                <a:solidFill>
                  <a:srgbClr val="FF9900"/>
                </a:solidFill>
              </a:rPr>
              <a:t>диаграмма</a:t>
            </a:r>
            <a:r>
              <a:rPr lang="en-US" sz="5400" dirty="0">
                <a:solidFill>
                  <a:srgbClr val="FF9900"/>
                </a:solidFill>
              </a:rPr>
              <a:t> </a:t>
            </a:r>
            <a:r>
              <a:rPr lang="en-US" sz="5400" dirty="0" err="1">
                <a:solidFill>
                  <a:srgbClr val="FF9900"/>
                </a:solidFill>
              </a:rPr>
              <a:t>потоков</a:t>
            </a:r>
            <a:endParaRPr lang="en-US" sz="5400" dirty="0">
              <a:solidFill>
                <a:srgbClr val="FF990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796B15D-0430-4C9C-AC64-4CB832402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3157136"/>
            <a:ext cx="5455917" cy="253700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1DE2A9-D153-4BF4-AB1D-D88B41C219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r="37770" b="1640"/>
          <a:stretch/>
        </p:blipFill>
        <p:spPr>
          <a:xfrm>
            <a:off x="6646470" y="2426818"/>
            <a:ext cx="505312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55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F6DA6-1565-41E8-8D61-BA7E24C2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9900"/>
                </a:solidFill>
              </a:rPr>
              <a:t>Диаграмма</a:t>
            </a:r>
            <a:r>
              <a:rPr lang="en-US" sz="5400" dirty="0">
                <a:solidFill>
                  <a:srgbClr val="FF9900"/>
                </a:solidFill>
              </a:rPr>
              <a:t> </a:t>
            </a:r>
            <a:r>
              <a:rPr lang="en-US" sz="5400" dirty="0" err="1">
                <a:solidFill>
                  <a:srgbClr val="FF9900"/>
                </a:solidFill>
              </a:rPr>
              <a:t>прецендентов</a:t>
            </a:r>
            <a:endParaRPr lang="en-US" sz="5400" dirty="0">
              <a:solidFill>
                <a:srgbClr val="FF990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FE413AC-0AB4-459D-AAB2-94F4E9752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1" y="2426818"/>
            <a:ext cx="4860349" cy="399763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AFAC579-DFF8-4C8A-BD59-8C6FBBBFD3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r="37770" b="1640"/>
          <a:stretch/>
        </p:blipFill>
        <p:spPr>
          <a:xfrm>
            <a:off x="6646470" y="2426818"/>
            <a:ext cx="505312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2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F6DA6-1565-41E8-8D61-BA7E24C2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9900"/>
                </a:solidFill>
              </a:rPr>
              <a:t>Диаграмма</a:t>
            </a:r>
            <a:r>
              <a:rPr lang="en-US" sz="5400" dirty="0">
                <a:solidFill>
                  <a:srgbClr val="FF9900"/>
                </a:solidFill>
              </a:rPr>
              <a:t> </a:t>
            </a:r>
            <a:r>
              <a:rPr lang="en-US" sz="5400" dirty="0" err="1">
                <a:solidFill>
                  <a:srgbClr val="FF9900"/>
                </a:solidFill>
              </a:rPr>
              <a:t>прецендентов</a:t>
            </a:r>
            <a:endParaRPr lang="en-US" sz="5400" dirty="0">
              <a:solidFill>
                <a:srgbClr val="FF990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C174C74-D63D-4338-B96D-AAB466B92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802501"/>
            <a:ext cx="5455917" cy="324627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D779766-0135-40C0-A1EA-799BA12CAF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r="37770" b="1640"/>
          <a:stretch/>
        </p:blipFill>
        <p:spPr>
          <a:xfrm>
            <a:off x="6646470" y="2426818"/>
            <a:ext cx="505312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4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A790BA4-88F4-4918-8C6F-68623AE7B4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r="37770" b="16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F6DA6-1565-41E8-8D61-BA7E24C2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800" dirty="0">
                <a:solidFill>
                  <a:srgbClr val="003399"/>
                </a:solidFill>
              </a:rPr>
              <a:t>Проектирование БД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88D4E5-3220-4734-8E3B-1EA98065E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56234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 авиакомпании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это многопользовательский интерфейс, работающий с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большим объемом данных пользователей, рейсов, билетов и т. д.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успешной работы приложения требуется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СУБД,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основанную на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анализе предметной области и проектировании программного средства.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должна включать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 объекты предметной области,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учитывать взаимосвязи между ними.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СУБД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должна быть быстрой и безопасной в использовании.</a:t>
            </a:r>
          </a:p>
          <a:p>
            <a:pPr marL="0" indent="0">
              <a:buNone/>
            </a:pPr>
            <a:endParaRPr lang="en-US" sz="17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F6DA6-1565-41E8-8D61-BA7E24C2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292" y="390608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600" dirty="0">
                <a:solidFill>
                  <a:srgbClr val="003399"/>
                </a:solidFill>
              </a:rPr>
              <a:t>Формальный способ проектирования</a:t>
            </a:r>
            <a:endParaRPr lang="en-US" sz="3600" dirty="0">
              <a:solidFill>
                <a:srgbClr val="003399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513EB92-C15C-4161-AFDC-CF3231A26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7" y="-1"/>
            <a:ext cx="6432330" cy="6857999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E39B07-5C14-4470-A552-6DA34DB90D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r="37770" b="1640"/>
          <a:stretch/>
        </p:blipFill>
        <p:spPr>
          <a:xfrm>
            <a:off x="6268775" y="2086081"/>
            <a:ext cx="5316802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47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AECE03-0ABF-4E93-948D-A08629A8F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r="37770" b="1640"/>
          <a:stretch/>
        </p:blipFill>
        <p:spPr>
          <a:xfrm>
            <a:off x="3523488" y="708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F6DA6-1565-41E8-8D61-BA7E24C2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28117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800" dirty="0">
                <a:solidFill>
                  <a:srgbClr val="003399"/>
                </a:solidFill>
              </a:rPr>
              <a:t>Выбор СУБД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D924C3-CF98-4750-AD6E-95EA750DEBB2}"/>
              </a:ext>
            </a:extLst>
          </p:cNvPr>
          <p:cNvSpPr txBox="1"/>
          <p:nvPr/>
        </p:nvSpPr>
        <p:spPr>
          <a:xfrm>
            <a:off x="359664" y="1513333"/>
            <a:ext cx="6096000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algn="just">
              <a:lnSpc>
                <a:spcPct val="150000"/>
              </a:lnSpc>
            </a:pPr>
            <a:r>
              <a:rPr lang="en-US" sz="18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MySQL:</a:t>
            </a:r>
            <a:endParaRPr lang="ru-RU" sz="1600" dirty="0">
              <a:solidFill>
                <a:srgbClr val="00339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Максимальное количество записей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неограниченно.</a:t>
            </a:r>
            <a:endParaRPr lang="ru-RU" sz="1600" dirty="0">
              <a:solidFill>
                <a:srgbClr val="FF99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Архитектура ЭВМ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удовлетворяет.</a:t>
            </a:r>
            <a:endParaRPr lang="ru-RU" sz="1600" dirty="0">
              <a:solidFill>
                <a:srgbClr val="FF99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 OC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удовлетворяет.</a:t>
            </a:r>
            <a:endParaRPr lang="ru-RU" sz="1600" dirty="0">
              <a:solidFill>
                <a:srgbClr val="FF99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Удовлетворяет поддержке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многопользовательского использования.</a:t>
            </a:r>
            <a:endParaRPr lang="ru-RU" sz="1600" dirty="0">
              <a:solidFill>
                <a:srgbClr val="00339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управления распределенными данными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БД присутствует.</a:t>
            </a:r>
            <a:endParaRPr lang="ru-RU" sz="1600" dirty="0">
              <a:solidFill>
                <a:srgbClr val="FF99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реализации новых функций присутствует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solidFill>
                <a:srgbClr val="FF99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Данная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СУБД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поддерживает русский и английский языки.</a:t>
            </a:r>
            <a:endParaRPr lang="ru-RU" sz="1600" dirty="0">
              <a:solidFill>
                <a:srgbClr val="FF99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634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AECE03-0ABF-4E93-948D-A08629A8F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r="37770" b="1640"/>
          <a:stretch/>
        </p:blipFill>
        <p:spPr>
          <a:xfrm>
            <a:off x="3523488" y="708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F6DA6-1565-41E8-8D61-BA7E24C2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28117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800" dirty="0">
                <a:solidFill>
                  <a:srgbClr val="003399"/>
                </a:solidFill>
              </a:rPr>
              <a:t>Выбор СУБД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3F4C3-2C62-49A4-AA68-947225D6EC32}"/>
              </a:ext>
            </a:extLst>
          </p:cNvPr>
          <p:cNvSpPr txBox="1"/>
          <p:nvPr/>
        </p:nvSpPr>
        <p:spPr>
          <a:xfrm>
            <a:off x="359664" y="1479043"/>
            <a:ext cx="8067040" cy="5028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algn="just">
              <a:lnSpc>
                <a:spcPct val="150000"/>
              </a:lnSpc>
            </a:pPr>
            <a:r>
              <a:rPr lang="en-US" sz="18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 SQL:</a:t>
            </a:r>
            <a:endParaRPr lang="ru-RU" sz="1600" dirty="0">
              <a:solidFill>
                <a:srgbClr val="00339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Максимальное количество записей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ограниченно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размером 2 ГБ, данная СУБД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удовлетворяет необходимым требованиям.</a:t>
            </a:r>
            <a:endParaRPr lang="ru-RU" sz="1600" dirty="0">
              <a:solidFill>
                <a:srgbClr val="FF99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Архитектура ЭВМ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Данная СУБД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удовлетворяет необходимым требованиям.</a:t>
            </a:r>
            <a:endParaRPr lang="ru-RU" sz="1600" dirty="0">
              <a:solidFill>
                <a:srgbClr val="00339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 OC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Данная СУБД удовлетворяет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необходимым требованиям, т. к. она является кроссплатформенной.</a:t>
            </a:r>
            <a:endParaRPr lang="ru-RU" sz="1600" dirty="0">
              <a:solidFill>
                <a:srgbClr val="00339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СУБД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удовлетворяет срокам разработки.</a:t>
            </a:r>
            <a:endParaRPr lang="ru-RU" sz="1600" dirty="0">
              <a:solidFill>
                <a:srgbClr val="FF99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Поддержка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многопользовательского использования –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данная СУБД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удовлетворяет данным требованиям.</a:t>
            </a:r>
            <a:endParaRPr lang="ru-RU" sz="1600" dirty="0">
              <a:solidFill>
                <a:srgbClr val="FF99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управления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распределенными БД присутствует.</a:t>
            </a:r>
            <a:endParaRPr lang="ru-RU" sz="1600" dirty="0">
              <a:solidFill>
                <a:srgbClr val="FF99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реализации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новых функций присутствует.</a:t>
            </a:r>
            <a:endParaRPr lang="ru-RU" sz="1600" dirty="0">
              <a:solidFill>
                <a:srgbClr val="FF99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Данная СУБД поддерживает русский и английский языки.</a:t>
            </a:r>
            <a:endParaRPr lang="ru-RU" sz="1600" dirty="0">
              <a:solidFill>
                <a:srgbClr val="FF99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23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072FA64-8FA5-4112-AB1B-BBC8889990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r="37770" b="16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258A4-4153-4AEC-89F6-04DD85CC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800" dirty="0">
                <a:solidFill>
                  <a:srgbClr val="003399"/>
                </a:solidFill>
              </a:rPr>
              <a:t>Введение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A24707-D6D5-4CF4-BB4E-D49F1910C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609608"/>
            <a:ext cx="7453153" cy="375816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AMONIC </a:t>
            </a:r>
            <a:r>
              <a:rPr lang="ru-RU" sz="1600" dirty="0" err="1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Airlines</a:t>
            </a:r>
            <a:r>
              <a:rPr lang="ru-RU" sz="16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это новая авиакомпания из Абу-Даби (ОАЭ), которая предлагает тем, кто ведет активный образ жизни и любит развлекаться, возможность </a:t>
            </a:r>
            <a:r>
              <a:rPr lang="ru-RU" sz="16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выбрать новые самолеты,</a:t>
            </a:r>
            <a:r>
              <a:rPr lang="ru-RU" sz="16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привлекательные </a:t>
            </a:r>
            <a:r>
              <a:rPr lang="ru-RU" sz="16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тарифы,</a:t>
            </a:r>
            <a:r>
              <a:rPr lang="ru-RU" sz="16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первоклассный уровень сервиса</a:t>
            </a:r>
            <a:r>
              <a:rPr lang="ru-RU" sz="16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множество веселых и инновационных развлечений на борту. 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курсовой работы: </a:t>
            </a:r>
            <a:r>
              <a:rPr lang="ru-RU" sz="16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</a:t>
            </a:r>
            <a:r>
              <a:rPr lang="ru-RU" sz="16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оконное и</a:t>
            </a:r>
            <a:r>
              <a:rPr lang="ru-RU" sz="16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мобильное приложение </a:t>
            </a:r>
            <a:r>
              <a:rPr lang="ru-RU" sz="16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удобной работы авиакомпании. </a:t>
            </a:r>
            <a:r>
              <a:rPr lang="ru-RU" sz="16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этого необходимо: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Изучить особенности популярных приложений авиакомпаний;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Задать требования к программному средству;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проект программного средства, пригодный для дальнейшего развития и реализации;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 готовые продукты – оконное и мобильное приложения авиакомпании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0036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39913D-D514-40BA-828F-B19CCC210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r="37770" b="16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F6DA6-1565-41E8-8D61-BA7E24C2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317754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800" dirty="0">
                <a:solidFill>
                  <a:srgbClr val="003399"/>
                </a:solidFill>
              </a:rPr>
              <a:t>Заключение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7BDA6C-3D01-4A00-84A3-0419BF6F9AF6}"/>
              </a:ext>
            </a:extLst>
          </p:cNvPr>
          <p:cNvSpPr txBox="1"/>
          <p:nvPr/>
        </p:nvSpPr>
        <p:spPr>
          <a:xfrm>
            <a:off x="193040" y="1511690"/>
            <a:ext cx="9062720" cy="5028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Таким образом, в результате данного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курсового проекта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были выполнены следующие задачи:</a:t>
            </a:r>
            <a:endParaRPr lang="ru-RU" sz="1600" dirty="0">
              <a:solidFill>
                <a:srgbClr val="FF99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1)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 обзор наиболее популярных приложений авиакомпаний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solidFill>
                <a:srgbClr val="FF99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Сформулированы требования к программному средству,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позволяющему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пользователям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бронировать место, покупать дополнительные услуги.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Администраторам: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управлять учетными записями, рейсами, отчетами.</a:t>
            </a:r>
            <a:endParaRPr lang="ru-RU" sz="1600" dirty="0">
              <a:solidFill>
                <a:srgbClr val="FF99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3)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проект программного средства,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пригодный для дальнейшей реализации.</a:t>
            </a:r>
            <a:endParaRPr lang="ru-RU" sz="1600" dirty="0">
              <a:solidFill>
                <a:srgbClr val="FF99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4)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программный продукт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мобильной приложение и оконное приложение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авиакомпании</a:t>
            </a:r>
            <a:endParaRPr lang="ru-RU" sz="1600" dirty="0">
              <a:solidFill>
                <a:srgbClr val="FF99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Тем самым, была выполнена поставленная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курсового проекта, а именно: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оконное и мобильное приложение авиакомпании.</a:t>
            </a:r>
            <a:endParaRPr lang="ru-RU" sz="1600" dirty="0">
              <a:solidFill>
                <a:srgbClr val="00339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98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493044D-35A9-4699-A593-8261434A9CCB}"/>
              </a:ext>
            </a:extLst>
          </p:cNvPr>
          <p:cNvPicPr/>
          <p:nvPr/>
        </p:nvPicPr>
        <p:blipFill rotWithShape="1">
          <a:blip r:embed="rId2"/>
          <a:srcRect/>
          <a:stretch/>
        </p:blipFill>
        <p:spPr>
          <a:xfrm>
            <a:off x="20" y="10"/>
            <a:ext cx="6095980" cy="342899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8E44D1E-A02D-4458-82F4-518ED8CDB2F3}"/>
              </a:ext>
            </a:extLst>
          </p:cNvPr>
          <p:cNvPicPr/>
          <p:nvPr/>
        </p:nvPicPr>
        <p:blipFill rotWithShape="1">
          <a:blip r:embed="rId3"/>
          <a:srcRect/>
          <a:stretch/>
        </p:blipFill>
        <p:spPr>
          <a:xfrm>
            <a:off x="6096000" y="10"/>
            <a:ext cx="6096000" cy="342899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3732522-1507-4F01-899C-7441819F7AF6}"/>
              </a:ext>
            </a:extLst>
          </p:cNvPr>
          <p:cNvPicPr/>
          <p:nvPr/>
        </p:nvPicPr>
        <p:blipFill rotWithShape="1">
          <a:blip r:embed="rId4"/>
          <a:srcRect/>
          <a:stretch/>
        </p:blipFill>
        <p:spPr>
          <a:xfrm>
            <a:off x="20" y="3429000"/>
            <a:ext cx="6095980" cy="3429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5881D9E-946A-4743-B202-CACD73D99C1D}"/>
              </a:ext>
            </a:extLst>
          </p:cNvPr>
          <p:cNvPicPr/>
          <p:nvPr/>
        </p:nvPicPr>
        <p:blipFill rotWithShape="1">
          <a:blip r:embed="rId5"/>
          <a:srcRect/>
          <a:stretch/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F6DA6-1565-41E8-8D61-BA7E24C2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4224099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B745C6-BF00-4297-8E6F-F3A5FA80D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6095980" cy="342899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F5EE04A-ACBB-4C40-8966-88EAF256A22A}"/>
              </a:ext>
            </a:extLst>
          </p:cNvPr>
          <p:cNvPicPr/>
          <p:nvPr/>
        </p:nvPicPr>
        <p:blipFill rotWithShape="1">
          <a:blip r:embed="rId3"/>
          <a:srcRect/>
          <a:stretch/>
        </p:blipFill>
        <p:spPr>
          <a:xfrm>
            <a:off x="6096000" y="10"/>
            <a:ext cx="6096000" cy="34289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56CCDE-5F21-4A92-B3DE-B35702E87713}"/>
              </a:ext>
            </a:extLst>
          </p:cNvPr>
          <p:cNvPicPr/>
          <p:nvPr/>
        </p:nvPicPr>
        <p:blipFill rotWithShape="1">
          <a:blip r:embed="rId4"/>
          <a:srcRect/>
          <a:stretch/>
        </p:blipFill>
        <p:spPr>
          <a:xfrm>
            <a:off x="20" y="3429000"/>
            <a:ext cx="6095980" cy="3429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C5877E-17E9-4BB1-98AB-1A2826F8225F}"/>
              </a:ext>
            </a:extLst>
          </p:cNvPr>
          <p:cNvPicPr/>
          <p:nvPr/>
        </p:nvPicPr>
        <p:blipFill rotWithShape="1">
          <a:blip r:embed="rId5"/>
          <a:srcRect/>
          <a:stretch/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F6DA6-1565-41E8-8D61-BA7E24C2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959148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096FD22-1E64-4701-AF43-F803A6212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r="37770" b="16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F6DA6-1565-41E8-8D61-BA7E24C2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800" dirty="0">
                <a:solidFill>
                  <a:srgbClr val="003399"/>
                </a:solidFill>
              </a:rPr>
              <a:t>Спасибо за внимание!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11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CFE7FC4-C25D-4231-A319-B66962999D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r="37770" b="16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ACEC6-F8A8-4341-8D89-AC9C47D7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800" dirty="0">
                <a:solidFill>
                  <a:srgbClr val="003399"/>
                </a:solidFill>
              </a:rPr>
              <a:t>Анализ предметной области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AE355CC-FF6E-4BDB-9BAD-BA676CF0A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724906" cy="3207258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 данным исследования, проведенного компанией </a:t>
            </a:r>
            <a:r>
              <a:rPr lang="ru-RU" sz="1800" dirty="0" err="1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33% пассажиров авиакомпаний, заказывавших билеты онлайн, предпочли воспользоваться мобильным приложением,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 не сайтом. 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21% заявили, что приложение работало быстрее,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чем сайт, а 14% отметили, что в любом случае предпочли бы приложение сайту.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Мы изучили, какие возможности открывают пассажирам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мобильные приложения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основных перевозчиков на российском рынке. В данной курсовой работе будут рассмотрены следующие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авиакомпании и их возможности: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ru-RU" sz="1800" dirty="0">
                <a:solidFill>
                  <a:srgbClr val="FF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1)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S7 </a:t>
            </a:r>
            <a:r>
              <a:rPr lang="ru-RU" sz="1800" dirty="0" err="1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Airlines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 </a:t>
            </a:r>
            <a:r>
              <a:rPr lang="ru-RU" sz="1800" dirty="0" err="1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British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Airways</a:t>
            </a:r>
            <a:r>
              <a:rPr lang="ru-RU" sz="1800" dirty="0">
                <a:solidFill>
                  <a:srgbClr val="00339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3)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Аэрофлот.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6758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F9BC76-1C3B-4A80-9FBA-8333A1D42C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r="37770" b="16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F9D9A-5A97-412E-92D8-08E396CDA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800" dirty="0">
                <a:solidFill>
                  <a:srgbClr val="003399"/>
                </a:solidFill>
              </a:rPr>
              <a:t>Классификация авиакомпаний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27E15E7-7F32-4374-99A7-75D476D43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489246"/>
              </p:ext>
            </p:extLst>
          </p:nvPr>
        </p:nvGraphicFramePr>
        <p:xfrm>
          <a:off x="424815" y="2610104"/>
          <a:ext cx="6444104" cy="35356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48703">
                  <a:extLst>
                    <a:ext uri="{9D8B030D-6E8A-4147-A177-3AD203B41FA5}">
                      <a16:colId xmlns:a16="http://schemas.microsoft.com/office/drawing/2014/main" val="2693835403"/>
                    </a:ext>
                  </a:extLst>
                </a:gridCol>
                <a:gridCol w="1150070">
                  <a:extLst>
                    <a:ext uri="{9D8B030D-6E8A-4147-A177-3AD203B41FA5}">
                      <a16:colId xmlns:a16="http://schemas.microsoft.com/office/drawing/2014/main" val="3536200825"/>
                    </a:ext>
                  </a:extLst>
                </a:gridCol>
                <a:gridCol w="1539994">
                  <a:extLst>
                    <a:ext uri="{9D8B030D-6E8A-4147-A177-3AD203B41FA5}">
                      <a16:colId xmlns:a16="http://schemas.microsoft.com/office/drawing/2014/main" val="3321639002"/>
                    </a:ext>
                  </a:extLst>
                </a:gridCol>
                <a:gridCol w="1605337">
                  <a:extLst>
                    <a:ext uri="{9D8B030D-6E8A-4147-A177-3AD203B41FA5}">
                      <a16:colId xmlns:a16="http://schemas.microsoft.com/office/drawing/2014/main" val="2432440877"/>
                    </a:ext>
                  </a:extLst>
                </a:gridCol>
              </a:tblGrid>
              <a:tr h="8933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Характеристика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39" marR="397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800" dirty="0">
                          <a:effectLst/>
                        </a:rPr>
                        <a:t>S7 </a:t>
                      </a:r>
                      <a:r>
                        <a:rPr lang="ru-RU" sz="1800" dirty="0" err="1">
                          <a:effectLst/>
                        </a:rPr>
                        <a:t>Airlines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39" marR="397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British Airways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39" marR="397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800" dirty="0">
                          <a:effectLst/>
                        </a:rPr>
                        <a:t>Аэрофлот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39" marR="39739" marT="0" marB="0" anchor="ctr"/>
                </a:tc>
                <a:extLst>
                  <a:ext uri="{0D108BD9-81ED-4DB2-BD59-A6C34878D82A}">
                    <a16:rowId xmlns:a16="http://schemas.microsoft.com/office/drawing/2014/main" val="1311916681"/>
                  </a:ext>
                </a:extLst>
              </a:tr>
              <a:tr h="5887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Расписание рейсов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39" marR="397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Есть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39" marR="397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Есть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39" marR="397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Есть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39" marR="39739" marT="0" marB="0"/>
                </a:tc>
                <a:extLst>
                  <a:ext uri="{0D108BD9-81ED-4DB2-BD59-A6C34878D82A}">
                    <a16:rowId xmlns:a16="http://schemas.microsoft.com/office/drawing/2014/main" val="1835368027"/>
                  </a:ext>
                </a:extLst>
              </a:tr>
              <a:tr h="285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Личный кабинет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39" marR="397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Есть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39" marR="397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Есть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39" marR="397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Есть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39" marR="39739" marT="0" marB="0"/>
                </a:tc>
                <a:extLst>
                  <a:ext uri="{0D108BD9-81ED-4DB2-BD59-A6C34878D82A}">
                    <a16:rowId xmlns:a16="http://schemas.microsoft.com/office/drawing/2014/main" val="1672629624"/>
                  </a:ext>
                </a:extLst>
              </a:tr>
              <a:tr h="8933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Бронирование дополнительный услуг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39" marR="397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Есть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39" marR="397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Есть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39" marR="397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Есть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39" marR="39739" marT="0" marB="0"/>
                </a:tc>
                <a:extLst>
                  <a:ext uri="{0D108BD9-81ED-4DB2-BD59-A6C34878D82A}">
                    <a16:rowId xmlns:a16="http://schemas.microsoft.com/office/drawing/2014/main" val="812775486"/>
                  </a:ext>
                </a:extLst>
              </a:tr>
              <a:tr h="5887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Гибкая система бронирования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39" marR="397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Есть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39" marR="397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Есть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39" marR="397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Есть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39" marR="39739" marT="0" marB="0"/>
                </a:tc>
                <a:extLst>
                  <a:ext uri="{0D108BD9-81ED-4DB2-BD59-A6C34878D82A}">
                    <a16:rowId xmlns:a16="http://schemas.microsoft.com/office/drawing/2014/main" val="4033971567"/>
                  </a:ext>
                </a:extLst>
              </a:tr>
              <a:tr h="2857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О компании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39" marR="397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Есть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39" marR="397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800">
                          <a:effectLst/>
                        </a:rPr>
                        <a:t>Есть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39" marR="397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800" dirty="0">
                          <a:effectLst/>
                        </a:rPr>
                        <a:t>Есть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39" marR="39739" marT="0" marB="0"/>
                </a:tc>
                <a:extLst>
                  <a:ext uri="{0D108BD9-81ED-4DB2-BD59-A6C34878D82A}">
                    <a16:rowId xmlns:a16="http://schemas.microsoft.com/office/drawing/2014/main" val="407117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49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F73F44E-9B8F-4027-8CAD-E1B2030505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r="37770" b="16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F6DA6-1565-41E8-8D61-BA7E24C2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800" dirty="0">
                <a:solidFill>
                  <a:srgbClr val="003399"/>
                </a:solidFill>
              </a:rPr>
              <a:t>Выводы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DF0A92-DA51-4D74-8BB3-218F29EA0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464857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Современные авиакомпании позволяют пользователям не только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бронировать рейс,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 и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заказывать дополнительные услуги, регистрировать свой личный кабинет.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Гибкая система рейсов позволяет выбирать удобный вариант перелета для любого потенциального пользователя.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Рассмотрев на практике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авиакомпании,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изучив их основные характеристики, можно сформировать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пользовательские требования к будущему программному продукту.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1893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63ACDE-1D0D-41C7-9215-C1E33975C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r="37770" b="16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F6DA6-1565-41E8-8D61-BA7E24C2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800" dirty="0">
                <a:solidFill>
                  <a:srgbClr val="003399"/>
                </a:solidFill>
              </a:rPr>
              <a:t>Анализ требований к системе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96936C-3595-479A-8315-5E64BF514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625112" cy="320725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Основываясь на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анализе предметной области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необходимо разработать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мобильное приложение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возможностью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просмотра рейсов, информации б авиакомпании, дополнительных услуг, бронирование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также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оконное приложение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возможностью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входа в систему, как для пользователей, так и администраторов, управления расписаниями полетов, поиска и бронирования рейсов, создания суммарного и подробного отчета, покупки дополнительных услуг и отчета об этих услугах, а также полный отчет о работе компании. 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9626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468975-B43E-4598-AE29-34D5969046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r="37770" b="16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F6DA6-1565-41E8-8D61-BA7E24C2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800" dirty="0">
                <a:solidFill>
                  <a:srgbClr val="003399"/>
                </a:solidFill>
              </a:rPr>
              <a:t>Функциональные требования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12C53D-D555-4630-A635-D52D71B75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6161682" cy="3207258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r>
              <a:rPr lang="ru-RU" sz="18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1) </a:t>
            </a:r>
            <a:r>
              <a:rPr lang="ru-RU" sz="18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Авторизация;                                  </a:t>
            </a:r>
            <a:r>
              <a:rPr lang="ru-RU" sz="18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</a:t>
            </a:r>
            <a:r>
              <a:rPr lang="ru-RU" sz="18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Главное меню администратора</a:t>
            </a:r>
            <a:endParaRPr lang="ru-RU" sz="1800" dirty="0">
              <a:solidFill>
                <a:srgbClr val="FF99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3)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Главное меню пользователя;</a:t>
            </a:r>
            <a:r>
              <a:rPr lang="ru-RU" sz="1800" dirty="0">
                <a:solidFill>
                  <a:srgbClr val="FF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18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4)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 расписаниями рейсов</a:t>
            </a:r>
            <a:endParaRPr lang="ru-RU" sz="1800" dirty="0">
              <a:solidFill>
                <a:srgbClr val="FF99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5)</a:t>
            </a:r>
            <a:r>
              <a:rPr lang="ru-RU" sz="1800" b="1" dirty="0">
                <a:solidFill>
                  <a:srgbClr val="00339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Применения изменений расписания рейсов;           </a:t>
            </a:r>
            <a:r>
              <a:rPr lang="ru-RU" sz="18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6)</a:t>
            </a:r>
            <a:r>
              <a:rPr lang="ru-RU" sz="18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Поиск рейсов</a:t>
            </a:r>
            <a:endParaRPr lang="ru-RU" sz="1800" dirty="0">
              <a:solidFill>
                <a:srgbClr val="FF99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7) </a:t>
            </a:r>
            <a:r>
              <a:rPr lang="ru-RU" sz="18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Подтверждение бронирования;                 </a:t>
            </a:r>
            <a:r>
              <a:rPr lang="ru-RU" sz="18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8)</a:t>
            </a:r>
            <a:r>
              <a:rPr lang="ru-RU" sz="18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Подтверждение оплаты</a:t>
            </a:r>
            <a:endParaRPr lang="ru-RU" sz="1800" dirty="0">
              <a:solidFill>
                <a:srgbClr val="FF99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9) </a:t>
            </a:r>
            <a:r>
              <a:rPr lang="ru-RU" sz="18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ПО;      </a:t>
            </a:r>
            <a:r>
              <a:rPr lang="ru-RU" sz="18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10) </a:t>
            </a:r>
            <a:r>
              <a:rPr lang="ru-RU" sz="18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Опрос;    </a:t>
            </a:r>
            <a:r>
              <a:rPr lang="ru-RU" sz="18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11)</a:t>
            </a:r>
            <a:r>
              <a:rPr lang="ru-RU" sz="18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Создание суммарного отчета   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12) </a:t>
            </a:r>
            <a:r>
              <a:rPr lang="ru-RU" sz="18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подробного отчета</a:t>
            </a:r>
            <a:r>
              <a:rPr lang="ru-RU" sz="1800" b="1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;                                   </a:t>
            </a:r>
            <a:r>
              <a:rPr lang="ru-RU" sz="18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13) </a:t>
            </a:r>
            <a:r>
              <a:rPr lang="ru-RU" sz="18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данных   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14) </a:t>
            </a:r>
            <a:r>
              <a:rPr lang="ru-RU" sz="18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Покупка дополнительных услуг</a:t>
            </a:r>
            <a:r>
              <a:rPr lang="ru-RU" sz="1800" b="1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;</a:t>
            </a:r>
            <a:endParaRPr lang="ru-RU" sz="1800" dirty="0">
              <a:solidFill>
                <a:srgbClr val="FF99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15) </a:t>
            </a:r>
            <a:r>
              <a:rPr lang="ru-RU" sz="18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о дополнительных услугах для полета;   </a:t>
            </a:r>
            <a:r>
              <a:rPr lang="ru-RU" sz="18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16) </a:t>
            </a:r>
            <a:r>
              <a:rPr lang="ru-RU" sz="18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Краткий обзор</a:t>
            </a:r>
            <a:endParaRPr lang="ru-RU" sz="1800" dirty="0">
              <a:solidFill>
                <a:srgbClr val="FF99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17) </a:t>
            </a:r>
            <a:r>
              <a:rPr lang="ru-RU" sz="1800" b="1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Мобильное приложение</a:t>
            </a:r>
            <a:endParaRPr lang="ru-RU" sz="1800" dirty="0">
              <a:solidFill>
                <a:srgbClr val="FF99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50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2FFC85B-85C1-4F88-AE08-660986D8C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r="37770" b="1640"/>
          <a:stretch/>
        </p:blipFill>
        <p:spPr>
          <a:xfrm>
            <a:off x="3523488" y="27518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F6DA6-1565-41E8-8D61-BA7E24C2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800" dirty="0">
                <a:solidFill>
                  <a:srgbClr val="003399"/>
                </a:solidFill>
              </a:rPr>
              <a:t>Аппаратные требования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D9FD14-2BF8-41F4-B9DF-C2AB18B81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15" y="2480142"/>
            <a:ext cx="6605905" cy="4083218"/>
          </a:xfrm>
        </p:spPr>
        <p:txBody>
          <a:bodyPr anchor="t"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14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1) Конфигурация средств Системы:</a:t>
            </a:r>
            <a:endParaRPr lang="ru-RU" sz="1400" dirty="0">
              <a:solidFill>
                <a:srgbClr val="00339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4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</a:t>
            </a:r>
            <a:r>
              <a:rPr lang="ru-RU" sz="14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4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ru-RU" sz="14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7/</a:t>
            </a:r>
            <a:r>
              <a:rPr lang="en-US" sz="14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Vista</a:t>
            </a:r>
            <a:r>
              <a:rPr lang="ru-RU" sz="14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/8/8.1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4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 Аппаратные требования:</a:t>
            </a:r>
            <a:endParaRPr lang="ru-RU" sz="1400" dirty="0">
              <a:solidFill>
                <a:srgbClr val="00339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4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Процессор</a:t>
            </a:r>
            <a:r>
              <a:rPr lang="ru-RU" sz="14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</a:t>
            </a:r>
            <a:r>
              <a:rPr lang="ru-RU" sz="14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5-7200</a:t>
            </a:r>
            <a:r>
              <a:rPr lang="en-US" sz="14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ru-RU" sz="14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</a:t>
            </a:r>
            <a:r>
              <a:rPr lang="en-US" sz="14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14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2.5;  </a:t>
            </a:r>
            <a:r>
              <a:rPr lang="ru-RU" sz="14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Оперативная память</a:t>
            </a:r>
            <a:r>
              <a:rPr lang="ru-RU" sz="14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14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 Гб; </a:t>
            </a:r>
            <a:r>
              <a:rPr lang="ru-RU" sz="14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Жесткий диск</a:t>
            </a:r>
            <a:r>
              <a:rPr lang="ru-RU" sz="14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14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Тб;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4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Видеокарта</a:t>
            </a:r>
            <a:r>
              <a:rPr lang="ru-RU" sz="14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4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NVIDIA GeForce</a:t>
            </a:r>
            <a:r>
              <a:rPr lang="ru-RU" sz="14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940</a:t>
            </a:r>
            <a:r>
              <a:rPr lang="en-US" sz="14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MX</a:t>
            </a:r>
            <a:r>
              <a:rPr lang="ru-RU" sz="14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 </a:t>
            </a:r>
            <a:r>
              <a:rPr lang="ru-RU" sz="14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Видеопамять</a:t>
            </a:r>
            <a:r>
              <a:rPr lang="ru-RU" sz="14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Гб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4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3)</a:t>
            </a:r>
            <a:r>
              <a:rPr lang="ru-RU" sz="14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Аппаратные требования для мобильного устройства:</a:t>
            </a:r>
            <a:endParaRPr lang="ru-RU" sz="1400" dirty="0">
              <a:solidFill>
                <a:srgbClr val="00339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4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</a:t>
            </a:r>
            <a:r>
              <a:rPr lang="ru-RU" sz="14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Android</a:t>
            </a:r>
            <a:r>
              <a:rPr lang="ru-RU" sz="14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9.0;  </a:t>
            </a:r>
            <a:r>
              <a:rPr lang="ru-RU" sz="14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Процессор</a:t>
            </a:r>
            <a:r>
              <a:rPr lang="ru-RU" sz="14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 ядер, 2.3ГГц;  </a:t>
            </a:r>
            <a:r>
              <a:rPr lang="ru-RU" sz="14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Оперативная память</a:t>
            </a:r>
            <a:r>
              <a:rPr lang="ru-RU" sz="14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14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 Гб.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400" b="1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Жесткий диск</a:t>
            </a:r>
            <a:r>
              <a:rPr lang="ru-RU" sz="14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14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64 Гб.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971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89E2817-831B-459D-AC10-CB54E2CF9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2" r="37770" b="16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F6DA6-1565-41E8-8D61-BA7E24C2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400" dirty="0">
                <a:solidFill>
                  <a:srgbClr val="003399"/>
                </a:solidFill>
              </a:rPr>
              <a:t>Проектирование программного средства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1B4EE1-0E3A-4AA6-8B55-3FEE37CD3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основании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анализа предметной области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 построить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архитектурно-контекстную диаграмму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системы,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диаграмму прецедентов,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диаграмму потоков данных, диаграмму связи объектов.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необходимо протестировать все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пользовательские функции, </a:t>
            </a:r>
            <a:r>
              <a:rPr lang="ru-RU" sz="1800" dirty="0">
                <a:solidFill>
                  <a:srgbClr val="FF99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выявленные в ходе построения </a:t>
            </a:r>
            <a:r>
              <a:rPr lang="ru-RU" sz="1800" dirty="0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диаграммы прецедентов.</a:t>
            </a:r>
          </a:p>
          <a:p>
            <a:pPr marL="0" indent="0">
              <a:buNone/>
            </a:pPr>
            <a:endParaRPr lang="en-US" sz="17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9833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Microsoft Office PowerPoint</Application>
  <PresentationFormat>Широкоэкранный</PresentationFormat>
  <Paragraphs>107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Тема Office</vt:lpstr>
      <vt:lpstr>AMONIC-Airlines</vt:lpstr>
      <vt:lpstr>Введение</vt:lpstr>
      <vt:lpstr>Анализ предметной области</vt:lpstr>
      <vt:lpstr>Классификация авиакомпаний</vt:lpstr>
      <vt:lpstr>Выводы</vt:lpstr>
      <vt:lpstr>Анализ требований к системе</vt:lpstr>
      <vt:lpstr>Функциональные требования</vt:lpstr>
      <vt:lpstr>Аппаратные требования</vt:lpstr>
      <vt:lpstr>Проектирование программного средства</vt:lpstr>
      <vt:lpstr>Архитектурно-контекстная диаграмма</vt:lpstr>
      <vt:lpstr>Архитектурно-контекстная диаграмма</vt:lpstr>
      <vt:lpstr>Архитектурная диаграмма потоков</vt:lpstr>
      <vt:lpstr>Архитектурная диаграмма потоков</vt:lpstr>
      <vt:lpstr>Диаграмма прецендентов</vt:lpstr>
      <vt:lpstr>Диаграмма прецендентов</vt:lpstr>
      <vt:lpstr>Проектирование БД</vt:lpstr>
      <vt:lpstr>Формальный способ проектирования</vt:lpstr>
      <vt:lpstr>Выбор СУБД</vt:lpstr>
      <vt:lpstr>Выбор СУБД</vt:lpstr>
      <vt:lpstr>Заключение</vt:lpstr>
      <vt:lpstr>Приложение</vt:lpstr>
      <vt:lpstr>Приложение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AMONIC-Airlines</dc:title>
  <dc:creator>Сибен Андрей Евгеньевич</dc:creator>
  <cp:lastModifiedBy>Сибен Андрей Евгеньевич</cp:lastModifiedBy>
  <cp:revision>1</cp:revision>
  <dcterms:created xsi:type="dcterms:W3CDTF">2021-01-15T03:29:20Z</dcterms:created>
  <dcterms:modified xsi:type="dcterms:W3CDTF">2021-01-15T03:29:24Z</dcterms:modified>
</cp:coreProperties>
</file>