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3" r:id="rId4"/>
    <p:sldId id="256" r:id="rId5"/>
    <p:sldId id="258" r:id="rId6"/>
    <p:sldId id="261" r:id="rId7"/>
    <p:sldId id="259" r:id="rId8"/>
    <p:sldId id="260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A3A8"/>
    <a:srgbClr val="52D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28975" y="19367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为什么要做插件拓展？插件拓展的意义是什么？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7190" y="1188085"/>
            <a:ext cx="934339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Electron</a:t>
            </a:r>
            <a:r>
              <a:rPr lang="zh-CN" altLang="en-US"/>
              <a:t>作为一个基于</a:t>
            </a:r>
            <a:r>
              <a:rPr lang="en-US" altLang="zh-CN"/>
              <a:t>Js</a:t>
            </a:r>
            <a:r>
              <a:rPr lang="zh-CN" altLang="en-US"/>
              <a:t>构建的桌面客户端，如何能够继承传统柜面庞大的插件体系的优点？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、清晰分层：可以更清晰地将</a:t>
            </a:r>
            <a:r>
              <a:rPr lang="en-US" altLang="zh-CN"/>
              <a:t>Electron</a:t>
            </a:r>
            <a:r>
              <a:rPr lang="zh-CN" altLang="en-US"/>
              <a:t>运行时与平台核心功能进行分层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、独立开发：插件的</a:t>
            </a:r>
            <a:r>
              <a:rPr lang="zh-CN" altLang="en-US">
                <a:sym typeface="+mn-ea"/>
              </a:rPr>
              <a:t>独立开发、灵活部署特性，可以更高效地快速增加平台的运行时能力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、热加载：插件可在运行时加载，不用再次全量编译平台代码，从而减少平台编译时间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、独立运行：插件运行在独立进程中，插件调用造成进程级崩溃不会干扰主进程，更安全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、插件自治：插件可以打包到单个文件中，然后直接加载。无需从NPM库等获取依赖项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282575"/>
            <a:ext cx="2600325" cy="357187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2471420" y="2857500"/>
            <a:ext cx="13601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140" y="2728595"/>
            <a:ext cx="3990975" cy="257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140" y="1216025"/>
            <a:ext cx="7415530" cy="123952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2392045" y="2241550"/>
            <a:ext cx="145923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488055" y="5933440"/>
            <a:ext cx="485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Electron main-process</a:t>
            </a:r>
            <a:r>
              <a:rPr lang="zh-CN" altLang="en-US">
                <a:sym typeface="+mn-ea"/>
              </a:rPr>
              <a:t>如何调度到插件里的方法？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4580890" y="95885"/>
            <a:ext cx="280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下一步工作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5385" y="1209040"/>
            <a:ext cx="984123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hosted-plugin-manager</a:t>
            </a:r>
            <a:r>
              <a:rPr lang="zh-CN" altLang="en-US">
                <a:sym typeface="+mn-ea"/>
              </a:rPr>
              <a:t>的进一步封装，应该对</a:t>
            </a:r>
            <a:r>
              <a:rPr lang="en-US" altLang="zh-CN">
                <a:sym typeface="+mn-ea"/>
              </a:rPr>
              <a:t>Electron</a:t>
            </a:r>
            <a:r>
              <a:rPr lang="zh-CN" altLang="en-US">
                <a:sym typeface="+mn-ea"/>
              </a:rPr>
              <a:t>主进程提供一整套相对完善的</a:t>
            </a:r>
            <a:r>
              <a:rPr lang="en-US" altLang="zh-CN">
                <a:sym typeface="+mn-ea"/>
              </a:rPr>
              <a:t>API</a:t>
            </a:r>
            <a:endParaRPr lang="en-US" altLang="zh-CN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（包括自身对于进程的管理，如</a:t>
            </a:r>
            <a:r>
              <a:rPr lang="en-US" altLang="zh-CN">
                <a:sym typeface="+mn-ea"/>
              </a:rPr>
              <a:t>killProcess</a:t>
            </a:r>
            <a:r>
              <a:rPr lang="zh-CN" altLang="en-US">
                <a:sym typeface="+mn-ea"/>
              </a:rPr>
              <a:t>等）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event-emitter</a:t>
            </a:r>
            <a:r>
              <a:rPr lang="zh-CN" altLang="en-US">
                <a:sym typeface="+mn-ea"/>
              </a:rPr>
              <a:t>其较好的设计是否可以迁移出来供</a:t>
            </a:r>
            <a:r>
              <a:rPr lang="en-US" altLang="zh-CN">
                <a:sym typeface="+mn-ea"/>
              </a:rPr>
              <a:t>agree-sdk</a:t>
            </a:r>
            <a:r>
              <a:rPr lang="zh-CN" altLang="en-US">
                <a:sym typeface="+mn-ea"/>
              </a:rPr>
              <a:t>使用或者供</a:t>
            </a:r>
            <a:r>
              <a:rPr lang="en-US" altLang="zh-CN">
                <a:sym typeface="+mn-ea"/>
              </a:rPr>
              <a:t>Electron</a:t>
            </a:r>
            <a:r>
              <a:rPr lang="zh-CN" altLang="en-US">
                <a:sym typeface="+mn-ea"/>
              </a:rPr>
              <a:t>主进程使用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子进程内部模块间调用应优化为基于</a:t>
            </a:r>
            <a:r>
              <a:rPr lang="en-US" altLang="zh-CN">
                <a:sym typeface="+mn-ea"/>
              </a:rPr>
              <a:t>DI</a:t>
            </a:r>
            <a:r>
              <a:rPr lang="zh-CN" altLang="en-US">
                <a:sym typeface="+mn-ea"/>
              </a:rPr>
              <a:t>的方式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的生成和管理？？思考</a:t>
            </a:r>
            <a:r>
              <a:rPr lang="en-US" altLang="zh-CN">
                <a:sym typeface="+mn-ea"/>
              </a:rPr>
              <a:t>CEF</a:t>
            </a:r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onQuery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生成规则和管理方式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插件卸载尚未测试且只部分实现，包括子进程的销毁，插件的销毁，内存中对实例对象的销毁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日志传递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代码优化，比如插件工程应该对</a:t>
            </a:r>
            <a:r>
              <a:rPr lang="en-US" altLang="zh-CN">
                <a:sym typeface="+mn-ea"/>
              </a:rPr>
              <a:t>context</a:t>
            </a:r>
            <a:r>
              <a:rPr lang="zh-CN" altLang="en-US">
                <a:sym typeface="+mn-ea"/>
              </a:rPr>
              <a:t>进行类型声明，需要引入</a:t>
            </a:r>
            <a:r>
              <a:rPr lang="en-US" altLang="zh-CN">
                <a:sym typeface="+mn-ea"/>
              </a:rPr>
              <a:t>d.ts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5240" y="20320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做了哪些工作？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7190" y="1188085"/>
            <a:ext cx="8794115" cy="535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、重新基于咱们自身需求进行架构分层，并对各层之间的调度时机进行调整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、只摘取了</a:t>
            </a:r>
            <a:r>
              <a:rPr lang="en-US" altLang="zh-CN"/>
              <a:t>Theia</a:t>
            </a:r>
            <a:r>
              <a:rPr lang="zh-CN" altLang="en-US"/>
              <a:t>关于</a:t>
            </a:r>
            <a:r>
              <a:rPr lang="en-US" altLang="zh-CN"/>
              <a:t>backend</a:t>
            </a:r>
            <a:r>
              <a:rPr lang="zh-CN" altLang="en-US"/>
              <a:t>的插件调度机制，</a:t>
            </a:r>
            <a:r>
              <a:rPr lang="en-US" altLang="zh-CN"/>
              <a:t>frontend</a:t>
            </a:r>
            <a:r>
              <a:rPr lang="zh-CN" altLang="en-US"/>
              <a:t>由于我们不需要，所以扔掉先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、摒弃了</a:t>
            </a:r>
            <a:r>
              <a:rPr lang="en-US" altLang="zh-CN"/>
              <a:t>Theia</a:t>
            </a:r>
            <a:r>
              <a:rPr lang="zh-CN" altLang="en-US"/>
              <a:t>在插件调度过程中与</a:t>
            </a:r>
            <a:r>
              <a:rPr lang="en-US" altLang="zh-CN"/>
              <a:t>PhosphorJS</a:t>
            </a:r>
            <a:r>
              <a:rPr lang="zh-CN" altLang="en-US"/>
              <a:t>（有点类似于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swt</a:t>
            </a:r>
            <a:r>
              <a:rPr lang="zh-CN" altLang="en-US"/>
              <a:t>）的强关联性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、设计</a:t>
            </a:r>
            <a:r>
              <a:rPr lang="en-US" altLang="zh-CN"/>
              <a:t>plugin</a:t>
            </a:r>
            <a:r>
              <a:rPr lang="zh-CN" altLang="en-US"/>
              <a:t>的</a:t>
            </a:r>
            <a:r>
              <a:rPr lang="en-US" altLang="zh-CN"/>
              <a:t>template</a:t>
            </a:r>
            <a:r>
              <a:rPr lang="zh-CN" altLang="en-US"/>
              <a:t>模板工程，后续可以基于</a:t>
            </a:r>
            <a:r>
              <a:rPr lang="en-US" altLang="zh-CN"/>
              <a:t>cli</a:t>
            </a:r>
            <a:r>
              <a:rPr lang="zh-CN" altLang="en-US"/>
              <a:t>来搞。</a:t>
            </a:r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、重新规划</a:t>
            </a:r>
            <a:r>
              <a:rPr lang="en-US" altLang="zh-CN"/>
              <a:t>plugin</a:t>
            </a:r>
            <a:r>
              <a:rPr lang="zh-CN" altLang="en-US"/>
              <a:t>中对于实体类的绑定功能。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2891155"/>
            <a:ext cx="772477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09445" y="3295015"/>
            <a:ext cx="1634490" cy="423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创建</a:t>
            </a:r>
            <a:r>
              <a:rPr lang="en-US" altLang="zh-CN" sz="1200"/>
              <a:t>/</a:t>
            </a:r>
            <a:r>
              <a:rPr lang="zh-CN" altLang="en-US" sz="1200"/>
              <a:t>销毁子进程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1712595" y="969645"/>
            <a:ext cx="2028825" cy="534797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34515" y="1097915"/>
            <a:ext cx="1784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Electron main-process</a:t>
            </a:r>
            <a:endParaRPr lang="en-US" altLang="zh-CN" sz="1400"/>
          </a:p>
        </p:txBody>
      </p:sp>
      <p:sp>
        <p:nvSpPr>
          <p:cNvPr id="7" name="矩形 6"/>
          <p:cNvSpPr/>
          <p:nvPr/>
        </p:nvSpPr>
        <p:spPr>
          <a:xfrm>
            <a:off x="117475" y="969645"/>
            <a:ext cx="1230630" cy="534797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9550" y="1097915"/>
            <a:ext cx="9975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Electron render-process</a:t>
            </a:r>
            <a:endParaRPr lang="en-US" altLang="zh-CN" sz="1400"/>
          </a:p>
        </p:txBody>
      </p:sp>
      <p:cxnSp>
        <p:nvCxnSpPr>
          <p:cNvPr id="9" name="直接箭头连接符 8"/>
          <p:cNvCxnSpPr>
            <a:stCxn id="7" idx="3"/>
            <a:endCxn id="5" idx="1"/>
          </p:cNvCxnSpPr>
          <p:nvPr/>
        </p:nvCxnSpPr>
        <p:spPr>
          <a:xfrm>
            <a:off x="1348105" y="3653155"/>
            <a:ext cx="364490" cy="0"/>
          </a:xfrm>
          <a:prstGeom prst="straightConnector1">
            <a:avLst/>
          </a:prstGeom>
          <a:ln w="19050">
            <a:solidFill>
              <a:srgbClr val="20A3A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48105" y="3643630"/>
            <a:ext cx="391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ipc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1834515" y="3076575"/>
            <a:ext cx="1784985" cy="3142615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09445" y="1482090"/>
            <a:ext cx="1634490" cy="423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windows</a:t>
            </a:r>
            <a:endParaRPr lang="en-US" altLang="zh-CN" sz="1200"/>
          </a:p>
        </p:txBody>
      </p:sp>
      <p:sp>
        <p:nvSpPr>
          <p:cNvPr id="14" name="矩形 13"/>
          <p:cNvSpPr/>
          <p:nvPr/>
        </p:nvSpPr>
        <p:spPr>
          <a:xfrm>
            <a:off x="1923415" y="2043430"/>
            <a:ext cx="1634490" cy="423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resource</a:t>
            </a:r>
            <a:endParaRPr lang="en-US" altLang="zh-CN" sz="1200"/>
          </a:p>
        </p:txBody>
      </p:sp>
      <p:sp>
        <p:nvSpPr>
          <p:cNvPr id="15" name="等腰三角形 14"/>
          <p:cNvSpPr/>
          <p:nvPr/>
        </p:nvSpPr>
        <p:spPr>
          <a:xfrm>
            <a:off x="1850390" y="2957830"/>
            <a:ext cx="1792605" cy="10795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910080" y="2595880"/>
            <a:ext cx="1634490" cy="361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plugins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1932940" y="3019425"/>
            <a:ext cx="16275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hosted-plugin-manager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1929130" y="3826510"/>
            <a:ext cx="1634490" cy="423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维护消息通道</a:t>
            </a:r>
            <a:endParaRPr lang="zh-CN" altLang="en-US" sz="1200"/>
          </a:p>
        </p:txBody>
      </p:sp>
      <p:sp>
        <p:nvSpPr>
          <p:cNvPr id="19" name="矩形 18"/>
          <p:cNvSpPr/>
          <p:nvPr/>
        </p:nvSpPr>
        <p:spPr>
          <a:xfrm>
            <a:off x="1929130" y="4328795"/>
            <a:ext cx="1634490" cy="423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发送消息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1929130" y="4841240"/>
            <a:ext cx="1634490" cy="423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接收消息</a:t>
            </a:r>
            <a:endParaRPr lang="zh-CN" altLang="en-US" sz="1200"/>
          </a:p>
        </p:txBody>
      </p:sp>
      <p:sp>
        <p:nvSpPr>
          <p:cNvPr id="21" name="矩形 20"/>
          <p:cNvSpPr/>
          <p:nvPr/>
        </p:nvSpPr>
        <p:spPr>
          <a:xfrm>
            <a:off x="1923415" y="5325110"/>
            <a:ext cx="1634490" cy="423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报文的组织和转发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4279900" y="969645"/>
            <a:ext cx="2028825" cy="534797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583430" y="1113790"/>
            <a:ext cx="1421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plugin-child-process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3808095" y="3643630"/>
            <a:ext cx="4133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rpc</a:t>
            </a:r>
            <a:endParaRPr lang="en-US" altLang="zh-CN" sz="140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808095" y="3643630"/>
            <a:ext cx="364490" cy="0"/>
          </a:xfrm>
          <a:prstGeom prst="straightConnector1">
            <a:avLst/>
          </a:prstGeom>
          <a:ln w="19050">
            <a:solidFill>
              <a:srgbClr val="20A3A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477385" y="1619885"/>
            <a:ext cx="1634490" cy="423545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插件子进程管控层</a:t>
            </a:r>
            <a:endParaRPr lang="zh-CN" altLang="en-US" sz="1200"/>
          </a:p>
        </p:txBody>
      </p:sp>
      <p:sp>
        <p:nvSpPr>
          <p:cNvPr id="32" name="矩形 31"/>
          <p:cNvSpPr/>
          <p:nvPr/>
        </p:nvSpPr>
        <p:spPr>
          <a:xfrm>
            <a:off x="4477385" y="2466975"/>
            <a:ext cx="1634490" cy="423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插件调度层</a:t>
            </a:r>
            <a:endParaRPr lang="zh-CN" altLang="en-US" sz="1200"/>
          </a:p>
        </p:txBody>
      </p:sp>
      <p:sp>
        <p:nvSpPr>
          <p:cNvPr id="33" name="矩形 32"/>
          <p:cNvSpPr/>
          <p:nvPr/>
        </p:nvSpPr>
        <p:spPr>
          <a:xfrm>
            <a:off x="4476750" y="3330575"/>
            <a:ext cx="1634490" cy="423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插件扫描部署层</a:t>
            </a:r>
            <a:endParaRPr lang="zh-CN" altLang="en-US" sz="1200"/>
          </a:p>
        </p:txBody>
      </p:sp>
      <p:sp>
        <p:nvSpPr>
          <p:cNvPr id="34" name="矩形 33"/>
          <p:cNvSpPr/>
          <p:nvPr/>
        </p:nvSpPr>
        <p:spPr>
          <a:xfrm>
            <a:off x="4477385" y="4227195"/>
            <a:ext cx="1634490" cy="4235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插件管理层</a:t>
            </a:r>
            <a:endParaRPr lang="zh-CN" altLang="en-US" sz="1200"/>
          </a:p>
        </p:txBody>
      </p:sp>
      <p:sp>
        <p:nvSpPr>
          <p:cNvPr id="35" name="矩形 34"/>
          <p:cNvSpPr/>
          <p:nvPr/>
        </p:nvSpPr>
        <p:spPr>
          <a:xfrm>
            <a:off x="10041255" y="969645"/>
            <a:ext cx="1793240" cy="115316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476865" y="969645"/>
            <a:ext cx="10179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abe-plugin-xx</a:t>
            </a:r>
            <a:endParaRPr lang="en-US" altLang="zh-CN" sz="1200"/>
          </a:p>
        </p:txBody>
      </p:sp>
      <p:sp>
        <p:nvSpPr>
          <p:cNvPr id="37" name="矩形 36"/>
          <p:cNvSpPr/>
          <p:nvPr/>
        </p:nvSpPr>
        <p:spPr>
          <a:xfrm>
            <a:off x="10130790" y="1334135"/>
            <a:ext cx="1634490" cy="70993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package.json</a:t>
            </a:r>
            <a:endParaRPr lang="en-US" altLang="zh-CN" sz="1200"/>
          </a:p>
          <a:p>
            <a:pPr algn="ctr"/>
            <a:r>
              <a:rPr lang="en-US" altLang="zh-CN" sz="1200"/>
              <a:t>entry:{</a:t>
            </a:r>
            <a:endParaRPr lang="en-US" altLang="zh-CN" sz="1200"/>
          </a:p>
          <a:p>
            <a:pPr algn="ctr"/>
            <a:r>
              <a:rPr lang="en-US" altLang="zh-CN" sz="1200"/>
              <a:t>activate(context),</a:t>
            </a:r>
            <a:endParaRPr lang="en-US" altLang="zh-CN" sz="1200"/>
          </a:p>
          <a:p>
            <a:pPr algn="ctr"/>
            <a:r>
              <a:rPr lang="en-US" altLang="zh-CN" sz="1200"/>
              <a:t>deactivate(context)}</a:t>
            </a:r>
            <a:endParaRPr lang="en-US" altLang="zh-CN" sz="1200"/>
          </a:p>
        </p:txBody>
      </p:sp>
      <p:sp>
        <p:nvSpPr>
          <p:cNvPr id="38" name="矩形 37"/>
          <p:cNvSpPr/>
          <p:nvPr/>
        </p:nvSpPr>
        <p:spPr>
          <a:xfrm>
            <a:off x="6402705" y="3202940"/>
            <a:ext cx="3436620" cy="67818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</a:rPr>
              <a:t>扫描封装插件的</a:t>
            </a:r>
            <a:r>
              <a:rPr lang="en-US" altLang="zh-CN" sz="1200">
                <a:solidFill>
                  <a:schemeClr val="tx1"/>
                </a:solidFill>
              </a:rPr>
              <a:t>model</a:t>
            </a:r>
            <a:r>
              <a:rPr lang="zh-CN" altLang="en-US" sz="1200">
                <a:solidFill>
                  <a:schemeClr val="tx1"/>
                </a:solidFill>
              </a:rPr>
              <a:t>：入口、包路径、版本、处理引擎、</a:t>
            </a:r>
            <a:r>
              <a:rPr lang="en-US" altLang="zh-CN" sz="1200">
                <a:solidFill>
                  <a:schemeClr val="tx1"/>
                </a:solidFill>
              </a:rPr>
              <a:t>license,etc.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</a:rPr>
              <a:t>扫描封装插件生命周期：</a:t>
            </a:r>
            <a:r>
              <a:rPr lang="en-US" altLang="zh-CN" sz="1200">
                <a:solidFill>
                  <a:schemeClr val="tx1"/>
                </a:solidFill>
              </a:rPr>
              <a:t>activate,deactivate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402705" y="1405255"/>
            <a:ext cx="3436620" cy="765810"/>
          </a:xfrm>
          <a:prstGeom prst="rect">
            <a:avLst/>
          </a:prstGeom>
          <a:noFill/>
          <a:ln w="22225">
            <a:solidFill>
              <a:srgbClr val="20A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</a:rPr>
              <a:t>封装一个事件订阅发布机制（</a:t>
            </a:r>
            <a:r>
              <a:rPr lang="en-US" altLang="zh-CN" sz="1200">
                <a:solidFill>
                  <a:schemeClr val="tx1"/>
                </a:solidFill>
              </a:rPr>
              <a:t>event-emitter</a:t>
            </a:r>
            <a:r>
              <a:rPr lang="zh-CN" altLang="en-US" sz="1200">
                <a:solidFill>
                  <a:schemeClr val="tx1"/>
                </a:solidFill>
              </a:rPr>
              <a:t>）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</a:rPr>
              <a:t>接收</a:t>
            </a:r>
            <a:r>
              <a:rPr lang="en-US" altLang="zh-CN" sz="1200">
                <a:solidFill>
                  <a:schemeClr val="tx1"/>
                </a:solidFill>
              </a:rPr>
              <a:t>/</a:t>
            </a:r>
            <a:r>
              <a:rPr lang="zh-CN" altLang="en-US" sz="1200">
                <a:solidFill>
                  <a:schemeClr val="tx1"/>
                </a:solidFill>
              </a:rPr>
              <a:t>发送主进程消息</a:t>
            </a:r>
            <a:endParaRPr lang="zh-CN" altLang="en-US" sz="120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sym typeface="+mn-ea"/>
              </a:rPr>
              <a:t>订阅来自子进程管控层发布过来的消息</a:t>
            </a:r>
            <a:endParaRPr lang="zh-CN" altLang="en-US" sz="120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sym typeface="+mn-ea"/>
              </a:rPr>
              <a:t>根据消息内容调用具体某个插件内的某个方法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402705" y="4072255"/>
            <a:ext cx="3436620" cy="7334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</a:rPr>
              <a:t>加载插件</a:t>
            </a:r>
            <a:endParaRPr lang="zh-CN" altLang="en-US" sz="120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</a:rPr>
              <a:t>初始化插件</a:t>
            </a:r>
            <a:endParaRPr lang="zh-CN" altLang="en-US" sz="120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</a:rPr>
              <a:t>启动插件</a:t>
            </a:r>
            <a:endParaRPr lang="zh-CN" altLang="en-US" sz="120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</a:rPr>
              <a:t>封装插件</a:t>
            </a:r>
            <a:r>
              <a:rPr lang="en-US" altLang="zh-CN" sz="1200">
                <a:solidFill>
                  <a:schemeClr val="tx1"/>
                </a:solidFill>
              </a:rPr>
              <a:t>destroy</a:t>
            </a:r>
            <a:r>
              <a:rPr lang="zh-CN" altLang="en-US" sz="1200">
                <a:solidFill>
                  <a:schemeClr val="tx1"/>
                </a:solidFill>
              </a:rPr>
              <a:t>相关方法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02705" y="2286000"/>
            <a:ext cx="3436620" cy="733425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sym typeface="+mn-ea"/>
              </a:rPr>
              <a:t>对插件扫描部署层、插件管理层进行调用和组织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08575" y="857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插件拓展架构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2431415" y="2261235"/>
            <a:ext cx="1976120" cy="605790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298633" y="86360"/>
            <a:ext cx="3593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ym typeface="+mn-ea"/>
              </a:rPr>
              <a:t>插件子进程管控层的流程 </a:t>
            </a:r>
            <a:r>
              <a:rPr lang="en-US" altLang="zh-CN">
                <a:sym typeface="+mn-ea"/>
              </a:rPr>
              <a:t>(process)</a:t>
            </a:r>
            <a:endParaRPr lang="en-US" altLang="zh-CN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9360" y="831850"/>
            <a:ext cx="527050" cy="406082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63015" y="1625600"/>
            <a:ext cx="459740" cy="2152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/>
              <a:t>Electron main-process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222500" y="782320"/>
            <a:ext cx="2393315" cy="406082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40000" y="1109345"/>
            <a:ext cx="1787525" cy="43688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process.on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525395" y="1751330"/>
            <a:ext cx="1787525" cy="43688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process.exit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540000" y="2393315"/>
            <a:ext cx="1787525" cy="43688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创建</a:t>
            </a:r>
            <a:r>
              <a:rPr lang="en-US" altLang="zh-CN" sz="1600"/>
              <a:t>EventEmitter</a:t>
            </a:r>
            <a:endParaRPr lang="en-US" altLang="zh-CN" sz="1600"/>
          </a:p>
        </p:txBody>
      </p:sp>
      <p:sp>
        <p:nvSpPr>
          <p:cNvPr id="10" name="矩形 9"/>
          <p:cNvSpPr/>
          <p:nvPr/>
        </p:nvSpPr>
        <p:spPr>
          <a:xfrm>
            <a:off x="6959600" y="772160"/>
            <a:ext cx="2393315" cy="334073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25395" y="3677285"/>
            <a:ext cx="1787525" cy="43688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初始化插件调度层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7262495" y="1000125"/>
            <a:ext cx="1787525" cy="43688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对消息事件建立监听</a:t>
            </a:r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4664710" y="2261235"/>
            <a:ext cx="2035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将</a:t>
            </a:r>
            <a:r>
              <a:rPr lang="en-US" altLang="zh-CN" sz="1400"/>
              <a:t>emitter</a:t>
            </a:r>
            <a:r>
              <a:rPr lang="zh-CN" altLang="en-US" sz="1400"/>
              <a:t>传递至</a:t>
            </a:r>
            <a:r>
              <a:rPr lang="en-US" altLang="zh-CN" sz="1400"/>
              <a:t>protocol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7262495" y="1625600"/>
            <a:ext cx="1787525" cy="43688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对消息事件进行响应</a:t>
            </a:r>
            <a:endParaRPr lang="zh-CN" altLang="en-US" sz="1000"/>
          </a:p>
        </p:txBody>
      </p:sp>
      <p:cxnSp>
        <p:nvCxnSpPr>
          <p:cNvPr id="17" name="曲线连接符 16"/>
          <p:cNvCxnSpPr>
            <a:stCxn id="7" idx="3"/>
            <a:endCxn id="9" idx="3"/>
          </p:cNvCxnSpPr>
          <p:nvPr/>
        </p:nvCxnSpPr>
        <p:spPr>
          <a:xfrm>
            <a:off x="4327525" y="1327785"/>
            <a:ext cx="3175" cy="1283970"/>
          </a:xfrm>
          <a:prstGeom prst="curvedConnector3">
            <a:avLst>
              <a:gd name="adj1" fmla="val 750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15815" y="1781175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用于接收消息</a:t>
            </a:r>
            <a:endParaRPr lang="zh-CN" altLang="en-US" sz="1000"/>
          </a:p>
        </p:txBody>
      </p:sp>
      <p:sp>
        <p:nvSpPr>
          <p:cNvPr id="19" name="矩形 18"/>
          <p:cNvSpPr/>
          <p:nvPr/>
        </p:nvSpPr>
        <p:spPr>
          <a:xfrm>
            <a:off x="7262495" y="2209800"/>
            <a:ext cx="1787525" cy="537845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处理事件，通过</a:t>
            </a:r>
            <a:r>
              <a:rPr lang="en-US" altLang="zh-CN" sz="1000"/>
              <a:t>apply</a:t>
            </a:r>
            <a:r>
              <a:rPr lang="zh-CN" altLang="en-US" sz="1000"/>
              <a:t>调用某个插件的某个方法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7620635" y="454660"/>
            <a:ext cx="10706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RPCProtocol</a:t>
            </a:r>
            <a:endParaRPr lang="en-US" altLang="zh-CN" sz="1400"/>
          </a:p>
        </p:txBody>
      </p:sp>
      <p:sp>
        <p:nvSpPr>
          <p:cNvPr id="21" name="矩形 20"/>
          <p:cNvSpPr/>
          <p:nvPr/>
        </p:nvSpPr>
        <p:spPr>
          <a:xfrm>
            <a:off x="7263130" y="2936875"/>
            <a:ext cx="1787525" cy="347345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提供注册某个实例的</a:t>
            </a:r>
            <a:r>
              <a:rPr lang="en-US" altLang="zh-CN" sz="1000"/>
              <a:t>API</a:t>
            </a:r>
            <a:endParaRPr lang="en-US" altLang="zh-CN" sz="1000"/>
          </a:p>
        </p:txBody>
      </p:sp>
      <p:sp>
        <p:nvSpPr>
          <p:cNvPr id="22" name="矩形 21"/>
          <p:cNvSpPr/>
          <p:nvPr/>
        </p:nvSpPr>
        <p:spPr>
          <a:xfrm>
            <a:off x="7262495" y="3522345"/>
            <a:ext cx="1787525" cy="347345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销毁对于某个事件的监听</a:t>
            </a:r>
            <a:endParaRPr lang="zh-CN" altLang="en-US" sz="1000"/>
          </a:p>
        </p:txBody>
      </p:sp>
      <p:cxnSp>
        <p:nvCxnSpPr>
          <p:cNvPr id="24" name="直接箭头连接符 23"/>
          <p:cNvCxnSpPr>
            <a:endCxn id="30" idx="1"/>
          </p:cNvCxnSpPr>
          <p:nvPr/>
        </p:nvCxnSpPr>
        <p:spPr>
          <a:xfrm>
            <a:off x="4397375" y="2877185"/>
            <a:ext cx="2570480" cy="2722245"/>
          </a:xfrm>
          <a:prstGeom prst="straightConnector1">
            <a:avLst/>
          </a:prstGeom>
          <a:ln w="95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176770" y="4972050"/>
            <a:ext cx="1787525" cy="347345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implements Iterable</a:t>
            </a:r>
            <a:endParaRPr lang="en-US" altLang="zh-CN" sz="1000"/>
          </a:p>
        </p:txBody>
      </p:sp>
      <p:sp>
        <p:nvSpPr>
          <p:cNvPr id="26" name="矩形 25"/>
          <p:cNvSpPr/>
          <p:nvPr/>
        </p:nvSpPr>
        <p:spPr>
          <a:xfrm>
            <a:off x="2525395" y="3035300"/>
            <a:ext cx="1787525" cy="43688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创建</a:t>
            </a:r>
            <a:r>
              <a:rPr lang="en-US" altLang="zh-CN" sz="1600"/>
              <a:t>RPCProtocol</a:t>
            </a:r>
            <a:endParaRPr lang="en-US" altLang="zh-CN" sz="1600"/>
          </a:p>
        </p:txBody>
      </p:sp>
      <p:sp>
        <p:nvSpPr>
          <p:cNvPr id="27" name="矩形 26"/>
          <p:cNvSpPr/>
          <p:nvPr/>
        </p:nvSpPr>
        <p:spPr>
          <a:xfrm>
            <a:off x="7178040" y="5984875"/>
            <a:ext cx="1787525" cy="58547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每次</a:t>
            </a:r>
            <a:r>
              <a:rPr lang="en-US" altLang="zh-CN" sz="1000"/>
              <a:t>for</a:t>
            </a:r>
            <a:r>
              <a:rPr lang="zh-CN" altLang="en-US" sz="1000"/>
              <a:t>循环都会触发迭代器里的方法，会调用所有的监听</a:t>
            </a:r>
            <a:endParaRPr lang="zh-CN" altLang="en-US" sz="1000"/>
          </a:p>
        </p:txBody>
      </p:sp>
      <p:sp>
        <p:nvSpPr>
          <p:cNvPr id="28" name="矩形 27"/>
          <p:cNvSpPr/>
          <p:nvPr/>
        </p:nvSpPr>
        <p:spPr>
          <a:xfrm>
            <a:off x="7176770" y="5478780"/>
            <a:ext cx="1787525" cy="347345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Symbol.iterator</a:t>
            </a:r>
            <a:endParaRPr lang="en-US" altLang="zh-CN" sz="1000"/>
          </a:p>
        </p:txBody>
      </p:sp>
      <p:sp>
        <p:nvSpPr>
          <p:cNvPr id="29" name="矩形 28"/>
          <p:cNvSpPr/>
          <p:nvPr/>
        </p:nvSpPr>
        <p:spPr>
          <a:xfrm>
            <a:off x="9361170" y="4972050"/>
            <a:ext cx="1787525" cy="347345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get event()</a:t>
            </a:r>
            <a:r>
              <a:rPr lang="zh-CN" altLang="en-US" sz="1000"/>
              <a:t>会绑定监听</a:t>
            </a:r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6967855" y="4519295"/>
            <a:ext cx="4398645" cy="216027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08695" y="4212590"/>
            <a:ext cx="11176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EventEmitter</a:t>
            </a:r>
            <a:endParaRPr lang="en-US" altLang="zh-CN" sz="1400"/>
          </a:p>
        </p:txBody>
      </p:sp>
      <p:cxnSp>
        <p:nvCxnSpPr>
          <p:cNvPr id="32" name="直接箭头连接符 31"/>
          <p:cNvCxnSpPr>
            <a:stCxn id="4" idx="3"/>
            <a:endCxn id="6" idx="1"/>
          </p:cNvCxnSpPr>
          <p:nvPr/>
        </p:nvCxnSpPr>
        <p:spPr>
          <a:xfrm flipV="1">
            <a:off x="1756410" y="2813050"/>
            <a:ext cx="466090" cy="495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2"/>
            <a:endCxn id="9" idx="0"/>
          </p:cNvCxnSpPr>
          <p:nvPr/>
        </p:nvCxnSpPr>
        <p:spPr>
          <a:xfrm>
            <a:off x="3419475" y="2188210"/>
            <a:ext cx="14605" cy="205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2"/>
            <a:endCxn id="26" idx="0"/>
          </p:cNvCxnSpPr>
          <p:nvPr/>
        </p:nvCxnSpPr>
        <p:spPr>
          <a:xfrm flipH="1">
            <a:off x="3419475" y="2830195"/>
            <a:ext cx="14605" cy="205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6" idx="2"/>
            <a:endCxn id="13" idx="0"/>
          </p:cNvCxnSpPr>
          <p:nvPr/>
        </p:nvCxnSpPr>
        <p:spPr>
          <a:xfrm>
            <a:off x="3419475" y="3472180"/>
            <a:ext cx="0" cy="205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3"/>
            <a:endCxn id="10" idx="1"/>
          </p:cNvCxnSpPr>
          <p:nvPr/>
        </p:nvCxnSpPr>
        <p:spPr>
          <a:xfrm flipV="1">
            <a:off x="4312920" y="2442845"/>
            <a:ext cx="2646680" cy="8108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10" y="5410200"/>
            <a:ext cx="6447790" cy="961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4580890" y="95885"/>
            <a:ext cx="3547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插件调度层的流程</a:t>
            </a:r>
            <a:r>
              <a:rPr lang="en-US" altLang="zh-CN">
                <a:sym typeface="+mn-ea"/>
              </a:rPr>
              <a:t>(dispatcher)</a:t>
            </a:r>
            <a:endParaRPr lang="en-US" altLang="zh-CN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02873" y="1556385"/>
            <a:ext cx="1787525" cy="43688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创建插件管理层实例</a:t>
            </a:r>
            <a:endParaRPr lang="zh-CN" altLang="en-US" sz="1600"/>
          </a:p>
        </p:txBody>
      </p:sp>
      <p:sp>
        <p:nvSpPr>
          <p:cNvPr id="2" name="矩形 1"/>
          <p:cNvSpPr/>
          <p:nvPr/>
        </p:nvSpPr>
        <p:spPr>
          <a:xfrm>
            <a:off x="5202873" y="2350770"/>
            <a:ext cx="1787525" cy="43688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进行插件管理层的初始化操作</a:t>
            </a:r>
            <a:endParaRPr lang="zh-CN" altLang="en-US" sz="1400"/>
          </a:p>
        </p:txBody>
      </p:sp>
      <p:sp>
        <p:nvSpPr>
          <p:cNvPr id="3" name="矩形 2"/>
          <p:cNvSpPr/>
          <p:nvPr/>
        </p:nvSpPr>
        <p:spPr>
          <a:xfrm>
            <a:off x="5202873" y="3244215"/>
            <a:ext cx="1787525" cy="43688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创建插件部署扫描层实例</a:t>
            </a:r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5202873" y="4038600"/>
            <a:ext cx="1787525" cy="43688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进行插件部署扫描层初始化操作</a:t>
            </a:r>
            <a:endParaRPr lang="zh-CN" altLang="en-US" sz="1400"/>
          </a:p>
        </p:txBody>
      </p:sp>
      <p:cxnSp>
        <p:nvCxnSpPr>
          <p:cNvPr id="5" name="直接箭头连接符 4"/>
          <p:cNvCxnSpPr>
            <a:stCxn id="7" idx="2"/>
            <a:endCxn id="2" idx="0"/>
          </p:cNvCxnSpPr>
          <p:nvPr/>
        </p:nvCxnSpPr>
        <p:spPr>
          <a:xfrm>
            <a:off x="6096635" y="1993265"/>
            <a:ext cx="0" cy="3575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2"/>
            <a:endCxn id="3" idx="0"/>
          </p:cNvCxnSpPr>
          <p:nvPr/>
        </p:nvCxnSpPr>
        <p:spPr>
          <a:xfrm>
            <a:off x="6086475" y="2787650"/>
            <a:ext cx="0" cy="4565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9" idx="0"/>
          </p:cNvCxnSpPr>
          <p:nvPr/>
        </p:nvCxnSpPr>
        <p:spPr>
          <a:xfrm>
            <a:off x="6097270" y="4475480"/>
            <a:ext cx="0" cy="4171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02873" y="4892675"/>
            <a:ext cx="1787525" cy="43688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进行插件管理层的启动操作</a:t>
            </a:r>
            <a:endParaRPr lang="zh-CN" altLang="en-US" sz="1400"/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6096635" y="3681095"/>
            <a:ext cx="0" cy="3575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96635" y="4546600"/>
            <a:ext cx="445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会拿到插件扫描层扫描出来的插件基础信息并传递给插件管理层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7068185" y="2385060"/>
            <a:ext cx="284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初始化插件管理层的具体实现方法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3999865" y="95885"/>
            <a:ext cx="419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插件扫描部署层的流程</a:t>
            </a:r>
            <a:r>
              <a:rPr lang="en-US" altLang="zh-CN">
                <a:sym typeface="+mn-ea"/>
              </a:rPr>
              <a:t>(deploy)</a:t>
            </a:r>
            <a:endParaRPr lang="en-US" altLang="zh-CN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94263" y="1953260"/>
            <a:ext cx="1787525" cy="43688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扫描指定目录下的插件包</a:t>
            </a:r>
            <a:endParaRPr lang="zh-CN" altLang="en-US" sz="1600"/>
          </a:p>
        </p:txBody>
      </p:sp>
      <p:sp>
        <p:nvSpPr>
          <p:cNvPr id="2" name="矩形 1"/>
          <p:cNvSpPr/>
          <p:nvPr/>
        </p:nvSpPr>
        <p:spPr>
          <a:xfrm>
            <a:off x="4894263" y="2926080"/>
            <a:ext cx="1787525" cy="43688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读取插件包元数据信息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6780530" y="2821940"/>
            <a:ext cx="2394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即 </a:t>
            </a:r>
            <a:r>
              <a:rPr lang="en-US" altLang="zh-CN" sz="1200"/>
              <a:t>Package.json</a:t>
            </a:r>
            <a:r>
              <a:rPr lang="zh-CN" altLang="en-US" sz="1200"/>
              <a:t>中的字段，包括</a:t>
            </a:r>
            <a:r>
              <a:rPr lang="zh-CN" altLang="en-US" sz="1200">
                <a:sym typeface="+mn-ea"/>
              </a:rPr>
              <a:t>入口、包路径、版本、处理引擎、</a:t>
            </a:r>
            <a:r>
              <a:rPr lang="en-US" altLang="zh-CN" sz="1200">
                <a:sym typeface="+mn-ea"/>
              </a:rPr>
              <a:t>license,etc.</a:t>
            </a:r>
            <a:endParaRPr lang="en-US" altLang="zh-CN" sz="12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94263" y="3790315"/>
            <a:ext cx="1787525" cy="43688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封装</a:t>
            </a:r>
            <a:endParaRPr lang="zh-CN" altLang="en-US" sz="1600"/>
          </a:p>
          <a:p>
            <a:pPr algn="ctr"/>
            <a:r>
              <a:rPr lang="zh-CN" altLang="en-US" sz="1600"/>
              <a:t>插件基础信息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6760845" y="3686175"/>
            <a:ext cx="2394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包括包路径、</a:t>
            </a:r>
            <a:r>
              <a:rPr lang="en-US" altLang="zh-CN" sz="1200"/>
              <a:t>id</a:t>
            </a:r>
            <a:r>
              <a:rPr lang="zh-CN" altLang="en-US" sz="1200"/>
              <a:t>、名称、元数据、生命周期函数（入口文件内生命周期启动函数：</a:t>
            </a:r>
            <a:r>
              <a:rPr lang="en-US" altLang="zh-CN" sz="1200"/>
              <a:t>start()</a:t>
            </a:r>
            <a:r>
              <a:rPr lang="zh-CN" altLang="en-US" sz="1200"/>
              <a:t>、生命周期停止函数：</a:t>
            </a:r>
            <a:r>
              <a:rPr lang="en-US" altLang="zh-CN" sz="1200"/>
              <a:t>stop()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cxnSp>
        <p:nvCxnSpPr>
          <p:cNvPr id="15" name="直接箭头连接符 14"/>
          <p:cNvCxnSpPr>
            <a:stCxn id="7" idx="2"/>
            <a:endCxn id="2" idx="0"/>
          </p:cNvCxnSpPr>
          <p:nvPr/>
        </p:nvCxnSpPr>
        <p:spPr>
          <a:xfrm>
            <a:off x="5768340" y="2390140"/>
            <a:ext cx="0" cy="5359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" idx="2"/>
            <a:endCxn id="5" idx="0"/>
          </p:cNvCxnSpPr>
          <p:nvPr/>
        </p:nvCxnSpPr>
        <p:spPr>
          <a:xfrm>
            <a:off x="5768340" y="3362960"/>
            <a:ext cx="0" cy="4273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3667125" y="95885"/>
            <a:ext cx="485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插件管理层的流程</a:t>
            </a:r>
            <a:r>
              <a:rPr lang="en-US" altLang="zh-CN">
                <a:sym typeface="+mn-ea"/>
              </a:rPr>
              <a:t>(management)</a:t>
            </a:r>
            <a:endParaRPr lang="en-US" altLang="zh-CN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33963" y="1327150"/>
            <a:ext cx="1787525" cy="43688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加载插件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6899910" y="1407795"/>
            <a:ext cx="23945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require()</a:t>
            </a:r>
            <a:r>
              <a:rPr lang="zh-CN" altLang="en-US" sz="1200"/>
              <a:t>方式加载</a:t>
            </a:r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5033963" y="2330450"/>
            <a:ext cx="1787525" cy="813435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封装传递给插件</a:t>
            </a:r>
            <a:r>
              <a:rPr lang="en-US" altLang="zh-CN" sz="1600"/>
              <a:t>entry</a:t>
            </a:r>
            <a:r>
              <a:rPr lang="zh-CN" altLang="en-US" sz="1600"/>
              <a:t>的</a:t>
            </a:r>
            <a:r>
              <a:rPr lang="en-US" altLang="zh-CN" sz="1600"/>
              <a:t>activated</a:t>
            </a:r>
            <a:r>
              <a:rPr lang="zh-CN" altLang="en-US" sz="1600"/>
              <a:t>方法的</a:t>
            </a:r>
            <a:r>
              <a:rPr lang="en-US" altLang="zh-CN" sz="1600"/>
              <a:t>context</a:t>
            </a:r>
            <a:endParaRPr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6899910" y="2230120"/>
            <a:ext cx="23945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全部想要传递给插件的上下文信息都可以在此封装，此时会将</a:t>
            </a:r>
            <a:r>
              <a:rPr lang="zh-CN" altLang="en-US" sz="1200">
                <a:sym typeface="+mn-ea"/>
              </a:rPr>
              <a:t>插件子进程管控层的</a:t>
            </a:r>
            <a:r>
              <a:rPr lang="en-US" altLang="zh-CN" sz="1200">
                <a:sym typeface="+mn-ea"/>
              </a:rPr>
              <a:t>RPCProtocol</a:t>
            </a:r>
            <a:r>
              <a:rPr lang="zh-CN" altLang="en-US" sz="1200">
                <a:sym typeface="+mn-ea"/>
              </a:rPr>
              <a:t>封装至上下文</a:t>
            </a:r>
            <a:r>
              <a:rPr lang="en-US" altLang="zh-CN" sz="1200">
                <a:sym typeface="+mn-ea"/>
              </a:rPr>
              <a:t>context</a:t>
            </a:r>
            <a:r>
              <a:rPr lang="zh-CN" altLang="en-US" sz="1200">
                <a:sym typeface="+mn-ea"/>
              </a:rPr>
              <a:t>中，从而被插件的</a:t>
            </a:r>
            <a:r>
              <a:rPr lang="en-US" altLang="zh-CN" sz="1200">
                <a:sym typeface="+mn-ea"/>
              </a:rPr>
              <a:t>start(context)</a:t>
            </a:r>
            <a:r>
              <a:rPr lang="zh-CN" altLang="en-US" sz="1200">
                <a:sym typeface="+mn-ea"/>
              </a:rPr>
              <a:t>获取到</a:t>
            </a:r>
            <a:endParaRPr lang="zh-CN" altLang="en-US" sz="12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3963" y="3501390"/>
            <a:ext cx="1787525" cy="813435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开始调用插件的</a:t>
            </a:r>
            <a:r>
              <a:rPr lang="en-US" altLang="zh-CN" sz="1600"/>
              <a:t>start()</a:t>
            </a:r>
            <a:endParaRPr lang="en-US" altLang="zh-CN" sz="1600"/>
          </a:p>
        </p:txBody>
      </p:sp>
      <p:sp>
        <p:nvSpPr>
          <p:cNvPr id="6" name="矩形 5"/>
          <p:cNvSpPr/>
          <p:nvPr/>
        </p:nvSpPr>
        <p:spPr>
          <a:xfrm>
            <a:off x="5033963" y="4662805"/>
            <a:ext cx="1787525" cy="1358900"/>
          </a:xfrm>
          <a:prstGeom prst="rect">
            <a:avLst/>
          </a:prstGeom>
          <a:solidFill>
            <a:srgbClr val="20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维护所有已经</a:t>
            </a:r>
            <a:r>
              <a:rPr lang="en-US" altLang="zh-CN" sz="1400"/>
              <a:t>start()</a:t>
            </a:r>
            <a:r>
              <a:rPr lang="zh-CN" altLang="en-US" sz="1400"/>
              <a:t>的插件，方便当调用卸载插件的时候，调用指定插件的</a:t>
            </a:r>
            <a:r>
              <a:rPr lang="en-US" altLang="zh-CN" sz="1400"/>
              <a:t>stop()</a:t>
            </a:r>
            <a:r>
              <a:rPr lang="zh-CN" altLang="en-US" sz="1400"/>
              <a:t>方法</a:t>
            </a:r>
            <a:endParaRPr lang="zh-CN" altLang="en-US" sz="1400"/>
          </a:p>
        </p:txBody>
      </p:sp>
      <p:cxnSp>
        <p:nvCxnSpPr>
          <p:cNvPr id="8" name="直接箭头连接符 7"/>
          <p:cNvCxnSpPr>
            <a:stCxn id="7" idx="2"/>
            <a:endCxn id="2" idx="0"/>
          </p:cNvCxnSpPr>
          <p:nvPr/>
        </p:nvCxnSpPr>
        <p:spPr>
          <a:xfrm>
            <a:off x="5908358" y="1764030"/>
            <a:ext cx="0" cy="5664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2"/>
            <a:endCxn id="5" idx="0"/>
          </p:cNvCxnSpPr>
          <p:nvPr/>
        </p:nvCxnSpPr>
        <p:spPr>
          <a:xfrm>
            <a:off x="5908040" y="3143885"/>
            <a:ext cx="0" cy="3575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5927725" y="4314825"/>
            <a:ext cx="0" cy="347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3667125" y="95885"/>
            <a:ext cx="485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如何开发一个插件？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657860" y="245745"/>
            <a:ext cx="485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theia</a:t>
            </a:r>
            <a:r>
              <a:rPr lang="zh-CN" altLang="en-US">
                <a:sym typeface="+mn-ea"/>
              </a:rPr>
              <a:t>的插件模板工程</a:t>
            </a:r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915035"/>
            <a:ext cx="4959985" cy="2441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822960"/>
            <a:ext cx="1838325" cy="2533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3670935"/>
            <a:ext cx="7137400" cy="26803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595" y="822960"/>
            <a:ext cx="340995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3667125" y="95885"/>
            <a:ext cx="485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如何开发一个插件？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657860" y="245745"/>
            <a:ext cx="485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改造后</a:t>
            </a:r>
            <a:r>
              <a:rPr lang="en-US" altLang="zh-CN">
                <a:sym typeface="+mn-ea"/>
              </a:rPr>
              <a:t>low</a:t>
            </a:r>
            <a:r>
              <a:rPr lang="zh-CN" altLang="en-US">
                <a:sym typeface="+mn-ea"/>
              </a:rPr>
              <a:t>版的插件模板工程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30" y="979805"/>
            <a:ext cx="1752600" cy="2295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79805"/>
            <a:ext cx="3990975" cy="4248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895" y="979805"/>
            <a:ext cx="4981575" cy="1809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895" y="2945765"/>
            <a:ext cx="3305175" cy="1781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2035</Words>
  <Application>WPS 演示</Application>
  <PresentationFormat>宽屏</PresentationFormat>
  <Paragraphs>206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Crown Hwang</dc:creator>
  <cp:lastModifiedBy>buaah</cp:lastModifiedBy>
  <cp:revision>112</cp:revision>
  <dcterms:created xsi:type="dcterms:W3CDTF">2021-09-08T03:25:00Z</dcterms:created>
  <dcterms:modified xsi:type="dcterms:W3CDTF">2021-09-09T11:40:55Z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