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21" r:id="rId2"/>
    <p:sldId id="340" r:id="rId3"/>
    <p:sldId id="387" r:id="rId4"/>
    <p:sldId id="388" r:id="rId5"/>
    <p:sldId id="389" r:id="rId6"/>
    <p:sldId id="393" r:id="rId7"/>
    <p:sldId id="390" r:id="rId8"/>
    <p:sldId id="391" r:id="rId9"/>
    <p:sldId id="392" r:id="rId10"/>
    <p:sldId id="318"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1">
          <p15:clr>
            <a:srgbClr val="A4A3A4"/>
          </p15:clr>
        </p15:guide>
        <p15:guide id="2" pos="56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a:srgbClr val="414455"/>
    <a:srgbClr val="7F7F7F"/>
    <a:srgbClr val="595959"/>
    <a:srgbClr val="4B4E61"/>
    <a:srgbClr val="767171"/>
    <a:srgbClr val="019ED5"/>
    <a:srgbClr val="0070C0"/>
    <a:srgbClr val="F2F2F2"/>
    <a:srgbClr val="DE2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5" autoAdjust="0"/>
  </p:normalViewPr>
  <p:slideViewPr>
    <p:cSldViewPr snapToGrid="0">
      <p:cViewPr varScale="1">
        <p:scale>
          <a:sx n="152" d="100"/>
          <a:sy n="152" d="100"/>
        </p:scale>
        <p:origin x="618" y="150"/>
      </p:cViewPr>
      <p:guideLst>
        <p:guide orient="horz" pos="1041"/>
        <p:guide pos="5613"/>
      </p:guideLst>
    </p:cSldViewPr>
  </p:slideViewPr>
  <p:notesTextViewPr>
    <p:cViewPr>
      <p:scale>
        <a:sx n="66" d="100"/>
        <a:sy n="66"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328714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选题背景和意义</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选题背景和意义</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绪论2">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907704" y="1268760"/>
            <a:ext cx="86993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选题背景和意义</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5" name="文本框 19"/>
          <p:cNvSpPr txBox="1"/>
          <p:nvPr userDrawn="1"/>
        </p:nvSpPr>
        <p:spPr>
          <a:xfrm>
            <a:off x="8605894" y="139954"/>
            <a:ext cx="1107996" cy="369332"/>
          </a:xfrm>
          <a:prstGeom prst="rect">
            <a:avLst/>
          </a:prstGeom>
          <a:noFill/>
        </p:spPr>
        <p:txBody>
          <a:bodyPr wrap="none" rtlCol="0">
            <a:spAutoFit/>
          </a:bodyPr>
          <a:lstStyle/>
          <a:p>
            <a:r>
              <a:rPr lang="zh-CN" altLang="en-US" dirty="0">
                <a:solidFill>
                  <a:srgbClr val="767171"/>
                </a:solidFill>
                <a:latin typeface="微软雅黑" panose="020B0503020204020204" pitchFamily="34" charset="-122"/>
                <a:ea typeface="微软雅黑" panose="020B0503020204020204" pitchFamily="34" charset="-122"/>
              </a:rPr>
              <a:t>选题背景</a:t>
            </a:r>
          </a:p>
        </p:txBody>
      </p:sp>
      <p:cxnSp>
        <p:nvCxnSpPr>
          <p:cNvPr id="17" name="直接连接符 16"/>
          <p:cNvCxnSpPr/>
          <p:nvPr userDrawn="1"/>
        </p:nvCxnSpPr>
        <p:spPr>
          <a:xfrm>
            <a:off x="9713890"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21"/>
          <p:cNvSpPr txBox="1"/>
          <p:nvPr userDrawn="1"/>
        </p:nvSpPr>
        <p:spPr>
          <a:xfrm>
            <a:off x="9713890" y="139954"/>
            <a:ext cx="1107996" cy="369332"/>
          </a:xfrm>
          <a:prstGeom prst="rect">
            <a:avLst/>
          </a:prstGeom>
          <a:noFill/>
        </p:spPr>
        <p:txBody>
          <a:bodyPr wrap="none" rtlCol="0">
            <a:spAutoFit/>
          </a:bodyPr>
          <a:lstStyle/>
          <a:p>
            <a:r>
              <a:rPr lang="zh-CN" altLang="en-US" dirty="0">
                <a:solidFill>
                  <a:schemeClr val="tx1"/>
                </a:solidFill>
                <a:latin typeface="微软雅黑" panose="020B0503020204020204" pitchFamily="34" charset="-122"/>
                <a:ea typeface="微软雅黑" panose="020B0503020204020204" pitchFamily="34" charset="-122"/>
              </a:rPr>
              <a:t>研究意义</a:t>
            </a:r>
          </a:p>
        </p:txBody>
      </p:sp>
      <p:cxnSp>
        <p:nvCxnSpPr>
          <p:cNvPr id="19" name="直接连接符 18"/>
          <p:cNvCxnSpPr/>
          <p:nvPr userDrawn="1"/>
        </p:nvCxnSpPr>
        <p:spPr>
          <a:xfrm>
            <a:off x="10821886"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p:nvPr userDrawn="1"/>
        </p:nvSpPr>
        <p:spPr>
          <a:xfrm>
            <a:off x="10821885" y="128716"/>
            <a:ext cx="1338828" cy="369332"/>
          </a:xfrm>
          <a:prstGeom prst="rect">
            <a:avLst/>
          </a:prstGeom>
          <a:noFill/>
        </p:spPr>
        <p:txBody>
          <a:bodyPr wrap="non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贡献与创新</a:t>
            </a:r>
          </a:p>
        </p:txBody>
      </p:sp>
      <p:graphicFrame>
        <p:nvGraphicFramePr>
          <p:cNvPr id="26" name="表格 25"/>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1272662"/>
            <a:ext cx="1691680" cy="788186"/>
            <a:chOff x="0" y="1272662"/>
            <a:chExt cx="1691680" cy="788186"/>
          </a:xfrm>
        </p:grpSpPr>
        <p:sp>
          <p:nvSpPr>
            <p:cNvPr id="28" name="矩形 27"/>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选题背景和意义</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p:spPr>
        <p:txBody>
          <a:bodyPr anchor="b"/>
          <a:lstStyle>
            <a:lvl1pPr algn="ctr">
              <a:defRPr sz="61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1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682A8-D6B6-4FDA-A495-4D437BAFBB60}"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绪论2">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019729" y="643264"/>
            <a:ext cx="2954655" cy="461665"/>
          </a:xfrm>
          <a:prstGeom prst="rect">
            <a:avLst/>
          </a:prstGeom>
          <a:noFill/>
        </p:spPr>
        <p:txBody>
          <a:bodyPr wrap="none" rtlCol="0">
            <a:spAutoFit/>
          </a:bodyPr>
          <a:lstStyle/>
          <a:p>
            <a:r>
              <a:rPr lang="zh-CN" altLang="en-US" sz="2400">
                <a:latin typeface="黑体" panose="02010609060101010101" pitchFamily="49" charset="-122"/>
                <a:ea typeface="黑体" panose="02010609060101010101" pitchFamily="49" charset="-122"/>
              </a:rPr>
              <a:t>相关工作和需求分析</a:t>
            </a:r>
            <a:endParaRPr lang="zh-CN" altLang="en-US" sz="2400" dirty="0">
              <a:latin typeface="黑体" panose="02010609060101010101" pitchFamily="49" charset="-122"/>
              <a:ea typeface="黑体" panose="02010609060101010101" pitchFamily="49" charset="-122"/>
            </a:endParaRP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0" y="1268760"/>
          <a:ext cx="1691680" cy="3301341"/>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814852">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05073">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67016">
                <a:tc>
                  <a:txBody>
                    <a:bodyPr/>
                    <a:lstStyle/>
                    <a:p>
                      <a:pPr algn="ctr"/>
                      <a:r>
                        <a:rPr lang="en-US" altLang="zh-CN" sz="1600">
                          <a:solidFill>
                            <a:schemeClr val="tx1"/>
                          </a:solidFill>
                          <a:latin typeface="微软雅黑" panose="020B0503020204020204" pitchFamily="34" charset="-122"/>
                          <a:ea typeface="微软雅黑" panose="020B0503020204020204" pitchFamily="34" charset="-122"/>
                        </a:rPr>
                        <a:t>VASEM</a:t>
                      </a:r>
                      <a:r>
                        <a:rPr lang="zh-CN" altLang="en-US" sz="1600">
                          <a:solidFill>
                            <a:schemeClr val="tx1"/>
                          </a:solidFill>
                          <a:latin typeface="微软雅黑" panose="020B0503020204020204" pitchFamily="34" charset="-122"/>
                          <a:ea typeface="微软雅黑" panose="020B0503020204020204" pitchFamily="34" charset="-122"/>
                        </a:rPr>
                        <a:t>系统和使用场景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898713">
                <a:tc>
                  <a:txBody>
                    <a:bodyPr/>
                    <a:lstStyle/>
                    <a:p>
                      <a:pPr algn="ctr"/>
                      <a:endParaRPr lang="en-US" altLang="zh-CN" sz="1800">
                        <a:solidFill>
                          <a:schemeClr val="tx1"/>
                        </a:solidFill>
                        <a:latin typeface="微软雅黑" panose="020B0503020204020204" pitchFamily="34" charset="-122"/>
                        <a:ea typeface="微软雅黑" panose="020B0503020204020204" pitchFamily="34" charset="-122"/>
                      </a:endParaRPr>
                    </a:p>
                    <a:p>
                      <a:pPr algn="ctr"/>
                      <a:r>
                        <a:rPr lang="zh-CN" altLang="en-US" sz="1800">
                          <a:solidFill>
                            <a:schemeClr val="tx1"/>
                          </a:solidFill>
                          <a:latin typeface="微软雅黑" panose="020B0503020204020204" pitchFamily="34" charset="-122"/>
                          <a:ea typeface="微软雅黑" panose="020B0503020204020204" pitchFamily="34" charset="-122"/>
                        </a:rPr>
                        <a:t>结论</a:t>
                      </a:r>
                      <a:endParaRPr lang="en-US" altLang="zh-CN" sz="1800">
                        <a:solidFill>
                          <a:schemeClr val="tx1"/>
                        </a:solidFill>
                        <a:latin typeface="微软雅黑" panose="020B0503020204020204" pitchFamily="34" charset="-122"/>
                        <a:ea typeface="微软雅黑" panose="020B0503020204020204" pitchFamily="34" charset="-122"/>
                      </a:endParaRPr>
                    </a:p>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7" name="组合 16"/>
          <p:cNvGrpSpPr/>
          <p:nvPr userDrawn="1"/>
        </p:nvGrpSpPr>
        <p:grpSpPr>
          <a:xfrm>
            <a:off x="0" y="1389489"/>
            <a:ext cx="1691680" cy="788186"/>
            <a:chOff x="0" y="1389489"/>
            <a:chExt cx="1691680" cy="788186"/>
          </a:xfrm>
        </p:grpSpPr>
        <p:sp>
          <p:nvSpPr>
            <p:cNvPr id="18" name="矩形 17"/>
            <p:cNvSpPr/>
            <p:nvPr userDrawn="1"/>
          </p:nvSpPr>
          <p:spPr>
            <a:xfrm>
              <a:off x="0" y="1389489"/>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a:solidFill>
                    <a:schemeClr val="tx1"/>
                  </a:solidFill>
                  <a:latin typeface="微软雅黑" panose="020B0503020204020204" pitchFamily="34" charset="-122"/>
                  <a:ea typeface="微软雅黑" panose="020B0503020204020204" pitchFamily="34" charset="-122"/>
                </a:rPr>
                <a:t>摘要和介绍</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4526" y="2123683"/>
            <a:ext cx="1700732" cy="788186"/>
            <a:chOff x="2253244" y="1738765"/>
            <a:chExt cx="1700732" cy="788186"/>
          </a:xfrm>
        </p:grpSpPr>
        <p:grpSp>
          <p:nvGrpSpPr>
            <p:cNvPr id="27" name="组合 26"/>
            <p:cNvGrpSpPr/>
            <p:nvPr userDrawn="1"/>
          </p:nvGrpSpPr>
          <p:grpSpPr>
            <a:xfrm>
              <a:off x="2253244" y="1738765"/>
              <a:ext cx="1696206" cy="788186"/>
              <a:chOff x="-4526" y="1272663"/>
              <a:chExt cx="1696206" cy="788186"/>
            </a:xfrm>
            <a:solidFill>
              <a:srgbClr val="0070C0"/>
            </a:solidFill>
          </p:grpSpPr>
          <p:sp>
            <p:nvSpPr>
              <p:cNvPr id="28" name="矩形 27"/>
              <p:cNvSpPr/>
              <p:nvPr userDrawn="1"/>
            </p:nvSpPr>
            <p:spPr>
              <a:xfrm>
                <a:off x="-4526" y="1272663"/>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微软雅黑" panose="020B0503020204020204" pitchFamily="34" charset="-122"/>
                    <a:ea typeface="微软雅黑" panose="020B0503020204020204" pitchFamily="34" charset="-122"/>
                  </a:rPr>
                  <a:t>相关工作和需求分析</a:t>
                </a:r>
                <a:endParaRPr lang="zh-CN" altLang="en-US" sz="1600" dirty="0">
                  <a:latin typeface="微软雅黑" panose="020B0503020204020204" pitchFamily="34" charset="-122"/>
                  <a:ea typeface="微软雅黑" panose="020B0503020204020204" pitchFamily="34" charset="-122"/>
                </a:endParaRP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等腰三角形 19"/>
            <p:cNvSpPr/>
            <p:nvPr userDrawn="1"/>
          </p:nvSpPr>
          <p:spPr>
            <a:xfrm rot="16200000">
              <a:off x="3809960" y="2082116"/>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4EAAB38-F5A3-43C5-844B-413AEF3C02AD}"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750DA7-01C9-499F-A740-DA0EEA530731}" type="slidenum">
              <a:rPr lang="zh-CN" altLang="en-US" smtClean="0"/>
              <a:t>‹#›</a:t>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4EAAB38-F5A3-43C5-844B-413AEF3C02AD}"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750DA7-01C9-499F-A740-DA0EEA530731}" type="slidenum">
              <a:rPr lang="zh-CN" altLang="en-US" smtClean="0"/>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168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a:solidFill>
                            <a:schemeClr val="tx1"/>
                          </a:solidFill>
                          <a:latin typeface="微软雅黑" panose="020B0503020204020204" pitchFamily="34" charset="-122"/>
                          <a:ea typeface="微软雅黑" panose="020B0503020204020204" pitchFamily="34" charset="-122"/>
                        </a:rPr>
                        <a:t>摘要和介绍</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en-US" altLang="zh-CN" sz="1600">
                          <a:solidFill>
                            <a:schemeClr val="bg1"/>
                          </a:solidFill>
                          <a:latin typeface="微软雅黑" panose="020B0503020204020204" pitchFamily="34" charset="-122"/>
                          <a:ea typeface="微软雅黑" panose="020B0503020204020204" pitchFamily="34" charset="-122"/>
                        </a:rPr>
                        <a:t>VASEM</a:t>
                      </a:r>
                      <a:r>
                        <a:rPr lang="zh-CN" altLang="en-US" sz="1600">
                          <a:solidFill>
                            <a:schemeClr val="bg1"/>
                          </a:solidFill>
                          <a:latin typeface="微软雅黑" panose="020B0503020204020204" pitchFamily="34" charset="-122"/>
                          <a:ea typeface="微软雅黑" panose="020B0503020204020204" pitchFamily="34" charset="-122"/>
                        </a:rPr>
                        <a:t>系统和使用场景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414455"/>
                    </a:solidFill>
                  </a:tcPr>
                </a:tc>
                <a:extLst>
                  <a:ext uri="{0D108BD9-81ED-4DB2-BD59-A6C34878D82A}">
                    <a16:rowId xmlns:a16="http://schemas.microsoft.com/office/drawing/2014/main" val="10002"/>
                  </a:ext>
                </a:extLst>
              </a:tr>
              <a:tr h="792000">
                <a:tc>
                  <a:txBody>
                    <a:bodyPr/>
                    <a:lstStyle/>
                    <a:p>
                      <a:pPr algn="ctr"/>
                      <a:r>
                        <a:rPr lang="zh-CN" altLang="en-US" sz="1600">
                          <a:solidFill>
                            <a:schemeClr val="tx1"/>
                          </a:solidFill>
                          <a:latin typeface="微软雅黑" panose="020B0503020204020204" pitchFamily="34" charset="-122"/>
                          <a:ea typeface="微软雅黑" panose="020B0503020204020204" pitchFamily="34" charset="-122"/>
                        </a:rPr>
                        <a:t>结论</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相关工作和需求分析</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114049" y="616635"/>
            <a:ext cx="3108543" cy="461665"/>
          </a:xfrm>
          <a:prstGeom prst="rect">
            <a:avLst/>
          </a:prstGeom>
          <a:noFill/>
        </p:spPr>
        <p:txBody>
          <a:bodyPr wrap="none" rtlCol="0">
            <a:spAutoFit/>
          </a:bodyPr>
          <a:lstStyle/>
          <a:p>
            <a:r>
              <a:rPr lang="en-US" altLang="zh-CN" sz="2400">
                <a:latin typeface="黑体" panose="02010609060101010101" pitchFamily="49" charset="-122"/>
                <a:ea typeface="黑体" panose="02010609060101010101" pitchFamily="49" charset="-122"/>
              </a:rPr>
              <a:t>VASEM</a:t>
            </a:r>
            <a:r>
              <a:rPr lang="zh-CN" altLang="en-US" sz="2400">
                <a:latin typeface="黑体" panose="02010609060101010101" pitchFamily="49" charset="-122"/>
                <a:ea typeface="黑体" panose="02010609060101010101" pitchFamily="49" charset="-122"/>
              </a:rPr>
              <a:t>系统和使用场景</a:t>
            </a:r>
            <a:endParaRPr lang="zh-CN" altLang="en-US" sz="2400" dirty="0">
              <a:latin typeface="黑体" panose="02010609060101010101" pitchFamily="49" charset="-122"/>
              <a:ea typeface="黑体" panose="02010609060101010101" pitchFamily="49" charset="-122"/>
            </a:endParaRP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168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a:solidFill>
                            <a:schemeClr val="tx1"/>
                          </a:solidFill>
                          <a:latin typeface="微软雅黑" panose="020B0503020204020204" pitchFamily="34" charset="-122"/>
                          <a:ea typeface="微软雅黑" panose="020B0503020204020204" pitchFamily="34" charset="-122"/>
                        </a:rPr>
                        <a:t>摘要和介绍</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en-US" altLang="zh-CN" sz="1600">
                          <a:solidFill>
                            <a:schemeClr val="tx1"/>
                          </a:solidFill>
                          <a:latin typeface="微软雅黑" panose="020B0503020204020204" pitchFamily="34" charset="-122"/>
                          <a:ea typeface="微软雅黑" panose="020B0503020204020204" pitchFamily="34" charset="-122"/>
                        </a:rPr>
                        <a:t>VASEM</a:t>
                      </a:r>
                      <a:r>
                        <a:rPr lang="zh-CN" altLang="en-US" sz="1600">
                          <a:solidFill>
                            <a:schemeClr val="tx1"/>
                          </a:solidFill>
                          <a:latin typeface="微软雅黑" panose="020B0503020204020204" pitchFamily="34" charset="-122"/>
                          <a:ea typeface="微软雅黑" panose="020B0503020204020204" pitchFamily="34" charset="-122"/>
                        </a:rPr>
                        <a:t>系统和使用场景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zh-CN" altLang="en-US" sz="1600">
                          <a:solidFill>
                            <a:schemeClr val="bg1"/>
                          </a:solidFill>
                          <a:latin typeface="微软雅黑" panose="020B0503020204020204" pitchFamily="34" charset="-122"/>
                          <a:ea typeface="微软雅黑" panose="020B0503020204020204" pitchFamily="34" charset="-122"/>
                        </a:rPr>
                        <a:t>结论</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414455"/>
                    </a:solidFill>
                  </a:tcPr>
                </a:tc>
                <a:extLst>
                  <a:ext uri="{0D108BD9-81ED-4DB2-BD59-A6C34878D82A}">
                    <a16:rowId xmlns:a16="http://schemas.microsoft.com/office/drawing/2014/main" val="10003"/>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相关工作和需求分析</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096464" y="678181"/>
            <a:ext cx="800219" cy="461665"/>
          </a:xfrm>
          <a:prstGeom prst="rect">
            <a:avLst/>
          </a:prstGeom>
          <a:noFill/>
        </p:spPr>
        <p:txBody>
          <a:bodyPr wrap="none" rtlCol="0">
            <a:spAutoFit/>
          </a:bodyPr>
          <a:lstStyle/>
          <a:p>
            <a:r>
              <a:rPr lang="zh-CN" altLang="en-US" sz="2400">
                <a:latin typeface="黑体" panose="02010609060101010101" pitchFamily="49" charset="-122"/>
                <a:ea typeface="黑体" panose="02010609060101010101" pitchFamily="49" charset="-122"/>
              </a:rPr>
              <a:t>结论</a:t>
            </a:r>
            <a:endParaRPr lang="zh-CN" altLang="en-US" sz="2400" dirty="0">
              <a:latin typeface="黑体" panose="02010609060101010101" pitchFamily="49" charset="-122"/>
              <a:ea typeface="黑体" panose="02010609060101010101" pitchFamily="49" charset="-122"/>
            </a:endParaRP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414455"/>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19919"/>
            <a:ext cx="341632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研究成果与应用</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影响因素辨识1">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31058"/>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论文总结</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8194" y="1295576"/>
          <a:ext cx="1691680" cy="3999296"/>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userDrawn="1"/>
        </p:nvSpPr>
        <p:spPr>
          <a:xfrm>
            <a:off x="3668" y="2079006"/>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grpSp>
        <p:nvGrpSpPr>
          <p:cNvPr id="11" name="组合 10"/>
          <p:cNvGrpSpPr/>
          <p:nvPr userDrawn="1"/>
        </p:nvGrpSpPr>
        <p:grpSpPr>
          <a:xfrm>
            <a:off x="-2439" y="4510374"/>
            <a:ext cx="1691680" cy="788186"/>
            <a:chOff x="2311936" y="2060849"/>
            <a:chExt cx="1691680" cy="788186"/>
          </a:xfrm>
        </p:grpSpPr>
        <p:sp>
          <p:nvSpPr>
            <p:cNvPr id="14" name="矩形 13"/>
            <p:cNvSpPr/>
            <p:nvPr userDrawn="1"/>
          </p:nvSpPr>
          <p:spPr>
            <a:xfrm>
              <a:off x="2311936" y="2060849"/>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论文总结</a:t>
              </a:r>
            </a:p>
          </p:txBody>
        </p:sp>
        <p:sp>
          <p:nvSpPr>
            <p:cNvPr id="13" name="等腰三角形 12"/>
            <p:cNvSpPr/>
            <p:nvPr userDrawn="1"/>
          </p:nvSpPr>
          <p:spPr>
            <a:xfrm rot="16200000">
              <a:off x="3857302" y="2382934"/>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AAB38-F5A3-43C5-844B-413AEF3C02AD}" type="datetimeFigureOut">
              <a:rPr lang="zh-CN" altLang="en-US" smtClean="0"/>
              <a:t>2021/11/1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50DA7-01C9-499F-A740-DA0EEA5307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06" y="580754"/>
            <a:ext cx="1544952" cy="1544952"/>
          </a:xfrm>
          <a:prstGeom prst="rect">
            <a:avLst/>
          </a:prstGeom>
        </p:spPr>
      </p:pic>
      <p:sp>
        <p:nvSpPr>
          <p:cNvPr id="3" name="TextBox 3"/>
          <p:cNvSpPr txBox="1"/>
          <p:nvPr/>
        </p:nvSpPr>
        <p:spPr>
          <a:xfrm>
            <a:off x="2705363" y="1185639"/>
            <a:ext cx="9074631" cy="523220"/>
          </a:xfrm>
          <a:prstGeom prst="rect">
            <a:avLst/>
          </a:prstGeom>
          <a:noFill/>
        </p:spPr>
        <p:txBody>
          <a:bodyPr wrap="square" rtlCol="0" anchor="ctr">
            <a:spAutoFit/>
          </a:bodyPr>
          <a:lstStyle/>
          <a:p>
            <a:r>
              <a:rPr lang="en-US" altLang="zh-CN" sz="2800" dirty="0"/>
              <a:t>Pulse: Mining Customer Opinions from Free Text</a:t>
            </a:r>
          </a:p>
        </p:txBody>
      </p:sp>
      <p:pic>
        <p:nvPicPr>
          <p:cNvPr id="2" name="图片 1">
            <a:extLst>
              <a:ext uri="{FF2B5EF4-FFF2-40B4-BE49-F238E27FC236}">
                <a16:creationId xmlns:a16="http://schemas.microsoft.com/office/drawing/2014/main" id="{FEDD87F4-1461-4417-AB89-7BC79CC22DF9}"/>
              </a:ext>
            </a:extLst>
          </p:cNvPr>
          <p:cNvPicPr>
            <a:picLocks noChangeAspect="1"/>
          </p:cNvPicPr>
          <p:nvPr/>
        </p:nvPicPr>
        <p:blipFill>
          <a:blip r:embed="rId4"/>
          <a:stretch>
            <a:fillRect/>
          </a:stretch>
        </p:blipFill>
        <p:spPr>
          <a:xfrm>
            <a:off x="2397410" y="1829313"/>
            <a:ext cx="7711284" cy="4684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19740" y="2176412"/>
            <a:ext cx="3552519" cy="1436347"/>
          </a:xfrm>
          <a:prstGeom prst="rect">
            <a:avLst/>
          </a:prstGeom>
        </p:spPr>
        <p:txBody>
          <a:bodyPr wrap="square" lIns="91432" tIns="45716" rIns="91432" bIns="45716">
            <a:spAutoFit/>
          </a:bodyPr>
          <a:lstStyle/>
          <a:p>
            <a:pPr>
              <a:lnSpc>
                <a:spcPct val="150000"/>
              </a:lnSpc>
            </a:pPr>
            <a:r>
              <a:rPr lang="zh-CN" altLang="en-US" sz="6600" b="1" dirty="0">
                <a:solidFill>
                  <a:srgbClr val="414455"/>
                </a:solidFill>
                <a:latin typeface="微软雅黑" panose="020B0503020204020204" pitchFamily="34" charset="-122"/>
                <a:ea typeface="微软雅黑" panose="020B0503020204020204" pitchFamily="34" charset="-122"/>
              </a:rPr>
              <a:t>谢谢观看</a:t>
            </a:r>
          </a:p>
        </p:txBody>
      </p:sp>
      <p:sp>
        <p:nvSpPr>
          <p:cNvPr id="5" name="矩形 4"/>
          <p:cNvSpPr/>
          <p:nvPr/>
        </p:nvSpPr>
        <p:spPr>
          <a:xfrm>
            <a:off x="1" y="1"/>
            <a:ext cx="12192000"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zh-CN" altLang="en-US"/>
          </a:p>
        </p:txBody>
      </p:sp>
      <p:sp>
        <p:nvSpPr>
          <p:cNvPr id="16" name="矩形 15"/>
          <p:cNvSpPr/>
          <p:nvPr/>
        </p:nvSpPr>
        <p:spPr>
          <a:xfrm>
            <a:off x="1" y="5733256"/>
            <a:ext cx="12192000"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zh-CN" alt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研究思路</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E11EC6B-6B84-4289-9126-C5E183C1AD10}"/>
              </a:ext>
            </a:extLst>
          </p:cNvPr>
          <p:cNvPicPr>
            <a:picLocks noChangeAspect="1"/>
          </p:cNvPicPr>
          <p:nvPr/>
        </p:nvPicPr>
        <p:blipFill>
          <a:blip r:embed="rId2"/>
          <a:stretch>
            <a:fillRect/>
          </a:stretch>
        </p:blipFill>
        <p:spPr>
          <a:xfrm>
            <a:off x="908111" y="1297785"/>
            <a:ext cx="5490587" cy="4262429"/>
          </a:xfrm>
          <a:prstGeom prst="rect">
            <a:avLst/>
          </a:prstGeom>
        </p:spPr>
      </p:pic>
      <p:sp>
        <p:nvSpPr>
          <p:cNvPr id="12" name="文本框 11">
            <a:extLst>
              <a:ext uri="{FF2B5EF4-FFF2-40B4-BE49-F238E27FC236}">
                <a16:creationId xmlns:a16="http://schemas.microsoft.com/office/drawing/2014/main" id="{521B8C25-4E28-442F-AEAA-FD2AF39AFADD}"/>
              </a:ext>
            </a:extLst>
          </p:cNvPr>
          <p:cNvSpPr txBox="1"/>
          <p:nvPr/>
        </p:nvSpPr>
        <p:spPr>
          <a:xfrm>
            <a:off x="908111" y="5568173"/>
            <a:ext cx="5565746" cy="61369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rPr>
              <a:t>左边可以进行句子的筛选，图中每个方格代表一个主题，颜色代表该主题的情感，越接近红色代表情感越消极，越接近绿色代表情感越消极。</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14" name="文本框 13">
            <a:extLst>
              <a:ext uri="{FF2B5EF4-FFF2-40B4-BE49-F238E27FC236}">
                <a16:creationId xmlns:a16="http://schemas.microsoft.com/office/drawing/2014/main" id="{DF6D6AD3-32EA-4BF8-BAFD-A25C97E77EBE}"/>
              </a:ext>
            </a:extLst>
          </p:cNvPr>
          <p:cNvSpPr txBox="1"/>
          <p:nvPr/>
        </p:nvSpPr>
        <p:spPr>
          <a:xfrm>
            <a:off x="6659622" y="1113160"/>
            <a:ext cx="4561205" cy="22648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marL="285750" indent="-285750">
              <a:lnSpc>
                <a:spcPct val="150000"/>
              </a:lnSpc>
              <a:buFont typeface="Wingdings" panose="05000000000000000000" pitchFamily="2" charset="2"/>
              <a:buChar char="u"/>
            </a:pPr>
            <a:r>
              <a:rPr lang="en-US" altLang="zh-CN" sz="1600" dirty="0">
                <a:solidFill>
                  <a:schemeClr val="tx1">
                    <a:lumMod val="50000"/>
                    <a:lumOff val="50000"/>
                  </a:schemeClr>
                </a:solidFill>
                <a:latin typeface="微软雅黑" pitchFamily="34" charset="-122"/>
                <a:ea typeface="微软雅黑" pitchFamily="34" charset="-122"/>
              </a:rPr>
              <a:t>1</a:t>
            </a:r>
            <a:r>
              <a:rPr lang="zh-CN" altLang="en-US" sz="1600" dirty="0">
                <a:solidFill>
                  <a:schemeClr val="tx1">
                    <a:lumMod val="50000"/>
                    <a:lumOff val="50000"/>
                  </a:schemeClr>
                </a:solidFill>
                <a:latin typeface="微软雅黑" pitchFamily="34" charset="-122"/>
                <a:ea typeface="微软雅黑" pitchFamily="34" charset="-122"/>
              </a:rPr>
              <a:t>、对所筛选出来的句子进行按主题的聚类，将句子所表达的内容分为若干个主题。</a:t>
            </a:r>
            <a:endParaRPr lang="en-US" altLang="zh-CN" sz="1600" dirty="0">
              <a:solidFill>
                <a:schemeClr val="tx1">
                  <a:lumMod val="50000"/>
                  <a:lumOff val="50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en-US" altLang="zh-CN" sz="1600" dirty="0">
                <a:solidFill>
                  <a:schemeClr val="tx1">
                    <a:lumMod val="50000"/>
                    <a:lumOff val="50000"/>
                  </a:schemeClr>
                </a:solidFill>
                <a:latin typeface="微软雅黑" pitchFamily="34" charset="-122"/>
                <a:ea typeface="微软雅黑" pitchFamily="34" charset="-122"/>
                <a:sym typeface="+mn-ea"/>
              </a:rPr>
              <a:t>2</a:t>
            </a:r>
            <a:r>
              <a:rPr lang="zh-CN" altLang="en-US" sz="1600" dirty="0">
                <a:solidFill>
                  <a:schemeClr val="tx1">
                    <a:lumMod val="50000"/>
                    <a:lumOff val="50000"/>
                  </a:schemeClr>
                </a:solidFill>
                <a:latin typeface="微软雅黑" pitchFamily="34" charset="-122"/>
                <a:ea typeface="微软雅黑" pitchFamily="34" charset="-122"/>
                <a:sym typeface="+mn-ea"/>
              </a:rPr>
              <a:t>、对每个主题中的每个句子使用机器学习的方法构建情感分类器，识别出每个句子的情感极性（范围在</a:t>
            </a:r>
            <a:r>
              <a:rPr lang="en-US" altLang="zh-CN" sz="1600" dirty="0">
                <a:solidFill>
                  <a:schemeClr val="tx1">
                    <a:lumMod val="50000"/>
                    <a:lumOff val="50000"/>
                  </a:schemeClr>
                </a:solidFill>
                <a:latin typeface="微软雅黑" pitchFamily="34" charset="-122"/>
                <a:ea typeface="微软雅黑" pitchFamily="34" charset="-122"/>
                <a:sym typeface="+mn-ea"/>
              </a:rPr>
              <a:t>[-1, 1]</a:t>
            </a:r>
            <a:r>
              <a:rPr lang="zh-CN" altLang="en-US" sz="1600" dirty="0">
                <a:solidFill>
                  <a:schemeClr val="tx1">
                    <a:lumMod val="50000"/>
                    <a:lumOff val="50000"/>
                  </a:schemeClr>
                </a:solidFill>
                <a:latin typeface="微软雅黑" pitchFamily="34" charset="-122"/>
                <a:ea typeface="微软雅黑" pitchFamily="34" charset="-122"/>
                <a:sym typeface="+mn-ea"/>
              </a:rPr>
              <a:t>）越接近 </a:t>
            </a:r>
            <a:r>
              <a:rPr lang="en-US" altLang="zh-CN" sz="1600" dirty="0">
                <a:solidFill>
                  <a:schemeClr val="tx1">
                    <a:lumMod val="50000"/>
                    <a:lumOff val="50000"/>
                  </a:schemeClr>
                </a:solidFill>
                <a:latin typeface="微软雅黑" pitchFamily="34" charset="-122"/>
                <a:ea typeface="微软雅黑" pitchFamily="34" charset="-122"/>
                <a:sym typeface="+mn-ea"/>
              </a:rPr>
              <a:t>-1 </a:t>
            </a:r>
            <a:r>
              <a:rPr lang="zh-CN" altLang="en-US" sz="1600" dirty="0">
                <a:solidFill>
                  <a:schemeClr val="tx1">
                    <a:lumMod val="50000"/>
                    <a:lumOff val="50000"/>
                  </a:schemeClr>
                </a:solidFill>
                <a:latin typeface="微软雅黑" pitchFamily="34" charset="-122"/>
                <a:ea typeface="微软雅黑" pitchFamily="34" charset="-122"/>
                <a:sym typeface="+mn-ea"/>
              </a:rPr>
              <a:t>代表越消极，越接近 </a:t>
            </a:r>
            <a:r>
              <a:rPr lang="en-US" altLang="zh-CN" sz="1600" dirty="0">
                <a:solidFill>
                  <a:schemeClr val="tx1">
                    <a:lumMod val="50000"/>
                    <a:lumOff val="50000"/>
                  </a:schemeClr>
                </a:solidFill>
                <a:latin typeface="微软雅黑" pitchFamily="34" charset="-122"/>
                <a:ea typeface="微软雅黑" pitchFamily="34" charset="-122"/>
                <a:sym typeface="+mn-ea"/>
              </a:rPr>
              <a:t>1 </a:t>
            </a:r>
            <a:r>
              <a:rPr lang="zh-CN" altLang="en-US" sz="1600" dirty="0">
                <a:solidFill>
                  <a:schemeClr val="tx1">
                    <a:lumMod val="50000"/>
                    <a:lumOff val="50000"/>
                  </a:schemeClr>
                </a:solidFill>
                <a:latin typeface="微软雅黑" pitchFamily="34" charset="-122"/>
                <a:ea typeface="微软雅黑" pitchFamily="34" charset="-122"/>
                <a:sym typeface="+mn-ea"/>
              </a:rPr>
              <a:t>代表越积极。</a:t>
            </a:r>
            <a:endParaRPr lang="en-US" altLang="zh-CN" sz="1600" dirty="0">
              <a:solidFill>
                <a:schemeClr val="tx1">
                  <a:lumMod val="50000"/>
                  <a:lumOff val="50000"/>
                </a:schemeClr>
              </a:solidFill>
              <a:latin typeface="微软雅黑" pitchFamily="34" charset="-122"/>
              <a:ea typeface="微软雅黑" pitchFamily="34" charset="-122"/>
              <a:sym typeface="+mn-ea"/>
            </a:endParaRPr>
          </a:p>
        </p:txBody>
      </p:sp>
      <p:sp>
        <p:nvSpPr>
          <p:cNvPr id="15" name="文本框 14">
            <a:extLst>
              <a:ext uri="{FF2B5EF4-FFF2-40B4-BE49-F238E27FC236}">
                <a16:creationId xmlns:a16="http://schemas.microsoft.com/office/drawing/2014/main" id="{E734B26C-E28F-48E4-ADFB-C5F383A9E2F9}"/>
              </a:ext>
            </a:extLst>
          </p:cNvPr>
          <p:cNvSpPr txBox="1"/>
          <p:nvPr/>
        </p:nvSpPr>
        <p:spPr>
          <a:xfrm>
            <a:off x="6530613" y="3378011"/>
            <a:ext cx="5565746" cy="300351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构建情感分类器步骤：</a:t>
            </a:r>
            <a:endParaRPr lang="en-US" altLang="zh-CN" sz="1600" dirty="0">
              <a:solidFill>
                <a:srgbClr val="FF0000"/>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1</a:t>
            </a:r>
            <a:r>
              <a:rPr lang="zh-CN" altLang="en-US" sz="1600" dirty="0">
                <a:solidFill>
                  <a:schemeClr val="tx1">
                    <a:lumMod val="50000"/>
                    <a:lumOff val="50000"/>
                  </a:schemeClr>
                </a:solidFill>
                <a:latin typeface="微软雅黑" pitchFamily="34" charset="-122"/>
                <a:ea typeface="微软雅黑" pitchFamily="34" charset="-122"/>
              </a:rPr>
              <a:t>、随机的从所有评论中提取出</a:t>
            </a:r>
            <a:r>
              <a:rPr lang="en-US" altLang="zh-CN" sz="1600" dirty="0">
                <a:solidFill>
                  <a:schemeClr val="tx1">
                    <a:lumMod val="50000"/>
                    <a:lumOff val="50000"/>
                  </a:schemeClr>
                </a:solidFill>
                <a:latin typeface="微软雅黑" pitchFamily="34" charset="-122"/>
                <a:ea typeface="微软雅黑" pitchFamily="34" charset="-122"/>
              </a:rPr>
              <a:t>3000</a:t>
            </a:r>
            <a:r>
              <a:rPr lang="zh-CN" altLang="en-US" sz="1600" dirty="0">
                <a:solidFill>
                  <a:schemeClr val="tx1">
                    <a:lumMod val="50000"/>
                    <a:lumOff val="50000"/>
                  </a:schemeClr>
                </a:solidFill>
                <a:latin typeface="微软雅黑" pitchFamily="34" charset="-122"/>
                <a:ea typeface="微软雅黑" pitchFamily="34" charset="-122"/>
              </a:rPr>
              <a:t>条评论。</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50000"/>
              </a:lnSpc>
            </a:pPr>
            <a:r>
              <a:rPr lang="zh-CN" altLang="en-US" sz="1600" dirty="0">
                <a:solidFill>
                  <a:schemeClr val="tx1">
                    <a:lumMod val="50000"/>
                    <a:lumOff val="50000"/>
                  </a:schemeClr>
                </a:solidFill>
                <a:latin typeface="微软雅黑" pitchFamily="34" charset="-122"/>
                <a:ea typeface="微软雅黑" pitchFamily="34" charset="-122"/>
              </a:rPr>
              <a:t>其中取出前</a:t>
            </a:r>
            <a:r>
              <a:rPr lang="en-US" altLang="zh-CN" sz="1600" dirty="0">
                <a:solidFill>
                  <a:schemeClr val="tx1">
                    <a:lumMod val="50000"/>
                    <a:lumOff val="50000"/>
                  </a:schemeClr>
                </a:solidFill>
                <a:latin typeface="微软雅黑" pitchFamily="34" charset="-122"/>
                <a:ea typeface="微软雅黑" pitchFamily="34" charset="-122"/>
              </a:rPr>
              <a:t>2500</a:t>
            </a:r>
            <a:r>
              <a:rPr lang="zh-CN" altLang="en-US" sz="1600" dirty="0">
                <a:solidFill>
                  <a:schemeClr val="tx1">
                    <a:lumMod val="50000"/>
                    <a:lumOff val="50000"/>
                  </a:schemeClr>
                </a:solidFill>
                <a:latin typeface="微软雅黑" pitchFamily="34" charset="-122"/>
                <a:ea typeface="微软雅黑" pitchFamily="34" charset="-122"/>
              </a:rPr>
              <a:t>条评论作为训练集，后</a:t>
            </a:r>
            <a:r>
              <a:rPr lang="en-US" altLang="zh-CN" sz="1600" dirty="0">
                <a:solidFill>
                  <a:schemeClr val="tx1">
                    <a:lumMod val="50000"/>
                    <a:lumOff val="50000"/>
                  </a:schemeClr>
                </a:solidFill>
                <a:latin typeface="微软雅黑" pitchFamily="34" charset="-122"/>
                <a:ea typeface="微软雅黑" pitchFamily="34" charset="-122"/>
              </a:rPr>
              <a:t>500</a:t>
            </a:r>
            <a:r>
              <a:rPr lang="zh-CN" altLang="en-US" sz="1600" dirty="0">
                <a:solidFill>
                  <a:schemeClr val="tx1">
                    <a:lumMod val="50000"/>
                    <a:lumOff val="50000"/>
                  </a:schemeClr>
                </a:solidFill>
                <a:latin typeface="微软雅黑" pitchFamily="34" charset="-122"/>
                <a:ea typeface="微软雅黑" pitchFamily="34" charset="-122"/>
              </a:rPr>
              <a:t>条评论作为</a:t>
            </a:r>
            <a:r>
              <a:rPr lang="en-US" altLang="zh-CN" sz="1600" dirty="0">
                <a:solidFill>
                  <a:schemeClr val="tx1">
                    <a:lumMod val="50000"/>
                    <a:lumOff val="50000"/>
                  </a:schemeClr>
                </a:solidFill>
                <a:latin typeface="微软雅黑" pitchFamily="34" charset="-122"/>
                <a:ea typeface="微软雅黑" pitchFamily="34" charset="-122"/>
              </a:rPr>
              <a:t>           </a:t>
            </a:r>
            <a:r>
              <a:rPr lang="zh-CN" altLang="en-US" sz="1600" dirty="0">
                <a:solidFill>
                  <a:schemeClr val="tx1">
                    <a:lumMod val="50000"/>
                    <a:lumOff val="50000"/>
                  </a:schemeClr>
                </a:solidFill>
                <a:latin typeface="微软雅黑" pitchFamily="34" charset="-122"/>
                <a:ea typeface="微软雅黑" pitchFamily="34" charset="-122"/>
              </a:rPr>
              <a:t>试集。</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2</a:t>
            </a:r>
            <a:r>
              <a:rPr lang="zh-CN" altLang="en-US" sz="1600" dirty="0">
                <a:solidFill>
                  <a:schemeClr val="tx1">
                    <a:lumMod val="50000"/>
                    <a:lumOff val="50000"/>
                  </a:schemeClr>
                </a:solidFill>
                <a:latin typeface="微软雅黑" pitchFamily="34" charset="-122"/>
                <a:ea typeface="微软雅黑" pitchFamily="34" charset="-122"/>
              </a:rPr>
              <a:t>、手动的为随机取出来的评论打标签。积极的 </a:t>
            </a:r>
            <a:r>
              <a:rPr lang="en-US" altLang="zh-CN" sz="1600" dirty="0">
                <a:solidFill>
                  <a:schemeClr val="tx1">
                    <a:lumMod val="50000"/>
                    <a:lumOff val="50000"/>
                  </a:schemeClr>
                </a:solidFill>
                <a:latin typeface="微软雅黑" pitchFamily="34" charset="-122"/>
                <a:ea typeface="微软雅黑" pitchFamily="34" charset="-122"/>
              </a:rPr>
              <a:t>– pos</a:t>
            </a:r>
          </a:p>
          <a:p>
            <a:pPr>
              <a:lnSpc>
                <a:spcPct val="150000"/>
              </a:lnSpc>
            </a:pPr>
            <a:r>
              <a:rPr lang="zh-CN" altLang="en-US" sz="1600" dirty="0">
                <a:solidFill>
                  <a:schemeClr val="tx1">
                    <a:lumMod val="50000"/>
                    <a:lumOff val="50000"/>
                  </a:schemeClr>
                </a:solidFill>
                <a:latin typeface="微软雅黑" pitchFamily="34" charset="-122"/>
                <a:ea typeface="微软雅黑" pitchFamily="34" charset="-122"/>
              </a:rPr>
              <a:t>消极的 </a:t>
            </a:r>
            <a:r>
              <a:rPr lang="en-US" altLang="zh-CN" sz="1600" dirty="0">
                <a:solidFill>
                  <a:schemeClr val="tx1">
                    <a:lumMod val="50000"/>
                    <a:lumOff val="50000"/>
                  </a:schemeClr>
                </a:solidFill>
                <a:latin typeface="微软雅黑" pitchFamily="34" charset="-122"/>
                <a:ea typeface="微软雅黑" pitchFamily="34" charset="-122"/>
              </a:rPr>
              <a:t>– neg</a:t>
            </a: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3</a:t>
            </a:r>
            <a:r>
              <a:rPr lang="zh-CN" altLang="en-US" sz="1600" dirty="0">
                <a:solidFill>
                  <a:schemeClr val="tx1">
                    <a:lumMod val="50000"/>
                    <a:lumOff val="50000"/>
                  </a:schemeClr>
                </a:solidFill>
                <a:latin typeface="微软雅黑" pitchFamily="34" charset="-122"/>
                <a:ea typeface="微软雅黑" pitchFamily="34" charset="-122"/>
              </a:rPr>
              <a:t>、构建朴素贝叶斯分类器进行训练测试。</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4</a:t>
            </a:r>
            <a:r>
              <a:rPr lang="zh-CN" altLang="en-US" sz="1600" dirty="0">
                <a:solidFill>
                  <a:schemeClr val="tx1">
                    <a:lumMod val="50000"/>
                    <a:lumOff val="50000"/>
                  </a:schemeClr>
                </a:solidFill>
                <a:latin typeface="微软雅黑" pitchFamily="34" charset="-122"/>
                <a:ea typeface="微软雅黑" pitchFamily="34" charset="-122"/>
              </a:rPr>
              <a:t>、使用训练好的分类器去识别所有评论的情感。</a:t>
            </a:r>
            <a:endParaRPr lang="en-US" altLang="zh-CN" sz="1600" dirty="0">
              <a:solidFill>
                <a:schemeClr val="tx1">
                  <a:lumMod val="50000"/>
                  <a:lumOff val="50000"/>
                </a:schemeClr>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分类器</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30254" y="1214982"/>
            <a:ext cx="6595760" cy="78752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构建情感分类器步骤：</a:t>
            </a:r>
            <a:endParaRPr lang="en-US" altLang="zh-CN" sz="1600" dirty="0">
              <a:solidFill>
                <a:srgbClr val="FF0000"/>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1</a:t>
            </a:r>
            <a:r>
              <a:rPr lang="zh-CN" altLang="en-US" sz="1600" dirty="0">
                <a:solidFill>
                  <a:schemeClr val="tx1">
                    <a:lumMod val="50000"/>
                    <a:lumOff val="50000"/>
                  </a:schemeClr>
                </a:solidFill>
                <a:latin typeface="微软雅黑" pitchFamily="34" charset="-122"/>
                <a:ea typeface="微软雅黑" pitchFamily="34" charset="-122"/>
              </a:rPr>
              <a:t>、使用少量的数据测试了各个分类器算法的准确性和时间复杂度。</a:t>
            </a:r>
            <a:endParaRPr lang="en-US" altLang="zh-CN" sz="1600" dirty="0">
              <a:solidFill>
                <a:schemeClr val="tx1">
                  <a:lumMod val="50000"/>
                  <a:lumOff val="50000"/>
                </a:schemeClr>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126A2A08-CC2B-4810-AFB5-67D12A46C12B}"/>
              </a:ext>
            </a:extLst>
          </p:cNvPr>
          <p:cNvPicPr>
            <a:picLocks noChangeAspect="1"/>
          </p:cNvPicPr>
          <p:nvPr/>
        </p:nvPicPr>
        <p:blipFill>
          <a:blip r:embed="rId2"/>
          <a:stretch>
            <a:fillRect/>
          </a:stretch>
        </p:blipFill>
        <p:spPr>
          <a:xfrm>
            <a:off x="7123518" y="1608743"/>
            <a:ext cx="4476027" cy="4758953"/>
          </a:xfrm>
          <a:prstGeom prst="rect">
            <a:avLst/>
          </a:prstGeom>
        </p:spPr>
      </p:pic>
      <p:graphicFrame>
        <p:nvGraphicFramePr>
          <p:cNvPr id="7" name="表格 6">
            <a:extLst>
              <a:ext uri="{FF2B5EF4-FFF2-40B4-BE49-F238E27FC236}">
                <a16:creationId xmlns:a16="http://schemas.microsoft.com/office/drawing/2014/main" id="{E739BBDB-C5C9-45B9-8B83-6E6EAED13EA4}"/>
              </a:ext>
            </a:extLst>
          </p:cNvPr>
          <p:cNvGraphicFramePr>
            <a:graphicFrameLocks noGrp="1"/>
          </p:cNvGraphicFramePr>
          <p:nvPr>
            <p:extLst>
              <p:ext uri="{D42A27DB-BD31-4B8C-83A1-F6EECF244321}">
                <p14:modId xmlns:p14="http://schemas.microsoft.com/office/powerpoint/2010/main" val="1079570788"/>
              </p:ext>
            </p:extLst>
          </p:nvPr>
        </p:nvGraphicFramePr>
        <p:xfrm>
          <a:off x="530254" y="2284821"/>
          <a:ext cx="6287289" cy="1273908"/>
        </p:xfrm>
        <a:graphic>
          <a:graphicData uri="http://schemas.openxmlformats.org/drawingml/2006/table">
            <a:tbl>
              <a:tblPr firstRow="1" bandRow="1">
                <a:tableStyleId>{5C22544A-7EE6-4342-B048-85BDC9FD1C3A}</a:tableStyleId>
              </a:tblPr>
              <a:tblGrid>
                <a:gridCol w="1757058">
                  <a:extLst>
                    <a:ext uri="{9D8B030D-6E8A-4147-A177-3AD203B41FA5}">
                      <a16:colId xmlns:a16="http://schemas.microsoft.com/office/drawing/2014/main" val="1886676737"/>
                    </a:ext>
                  </a:extLst>
                </a:gridCol>
                <a:gridCol w="1510077">
                  <a:extLst>
                    <a:ext uri="{9D8B030D-6E8A-4147-A177-3AD203B41FA5}">
                      <a16:colId xmlns:a16="http://schemas.microsoft.com/office/drawing/2014/main" val="1878615661"/>
                    </a:ext>
                  </a:extLst>
                </a:gridCol>
                <a:gridCol w="1510077">
                  <a:extLst>
                    <a:ext uri="{9D8B030D-6E8A-4147-A177-3AD203B41FA5}">
                      <a16:colId xmlns:a16="http://schemas.microsoft.com/office/drawing/2014/main" val="1954479426"/>
                    </a:ext>
                  </a:extLst>
                </a:gridCol>
                <a:gridCol w="1510077">
                  <a:extLst>
                    <a:ext uri="{9D8B030D-6E8A-4147-A177-3AD203B41FA5}">
                      <a16:colId xmlns:a16="http://schemas.microsoft.com/office/drawing/2014/main" val="2217519953"/>
                    </a:ext>
                  </a:extLst>
                </a:gridCol>
              </a:tblGrid>
              <a:tr h="447795">
                <a:tc>
                  <a:txBody>
                    <a:bodyPr/>
                    <a:lstStyle/>
                    <a:p>
                      <a:pPr algn="ctr"/>
                      <a:endParaRPr lang="zh-CN" altLang="en-US" dirty="0"/>
                    </a:p>
                  </a:txBody>
                  <a:tcPr/>
                </a:tc>
                <a:tc>
                  <a:txBody>
                    <a:bodyPr/>
                    <a:lstStyle/>
                    <a:p>
                      <a:pPr algn="ctr"/>
                      <a:r>
                        <a:rPr lang="zh-CN" altLang="en-US" dirty="0">
                          <a:solidFill>
                            <a:schemeClr val="bg1"/>
                          </a:solidFill>
                        </a:rPr>
                        <a:t>朴素贝叶斯</a:t>
                      </a:r>
                    </a:p>
                  </a:txBody>
                  <a:tcPr/>
                </a:tc>
                <a:tc>
                  <a:txBody>
                    <a:bodyPr/>
                    <a:lstStyle/>
                    <a:p>
                      <a:pPr algn="ctr"/>
                      <a:r>
                        <a:rPr lang="zh-CN" altLang="en-US" dirty="0"/>
                        <a:t>决策树</a:t>
                      </a:r>
                    </a:p>
                  </a:txBody>
                  <a:tcPr/>
                </a:tc>
                <a:tc>
                  <a:txBody>
                    <a:bodyPr/>
                    <a:lstStyle/>
                    <a:p>
                      <a:pPr algn="ctr"/>
                      <a:r>
                        <a:rPr lang="zh-CN" altLang="en-US" dirty="0"/>
                        <a:t>最大熵</a:t>
                      </a:r>
                    </a:p>
                  </a:txBody>
                  <a:tcPr/>
                </a:tc>
                <a:extLst>
                  <a:ext uri="{0D108BD9-81ED-4DB2-BD59-A6C34878D82A}">
                    <a16:rowId xmlns:a16="http://schemas.microsoft.com/office/drawing/2014/main" val="552200814"/>
                  </a:ext>
                </a:extLst>
              </a:tr>
              <a:tr h="418878">
                <a:tc>
                  <a:txBody>
                    <a:bodyPr/>
                    <a:lstStyle/>
                    <a:p>
                      <a:pPr algn="ctr"/>
                      <a:r>
                        <a:rPr lang="zh-CN" altLang="en-US" dirty="0"/>
                        <a:t>准确率</a:t>
                      </a:r>
                    </a:p>
                  </a:txBody>
                  <a:tcPr/>
                </a:tc>
                <a:tc>
                  <a:txBody>
                    <a:bodyPr/>
                    <a:lstStyle/>
                    <a:p>
                      <a:pPr algn="ctr"/>
                      <a:r>
                        <a:rPr lang="en-US" altLang="zh-CN" dirty="0"/>
                        <a:t>0.83</a:t>
                      </a:r>
                      <a:endParaRPr lang="zh-CN" altLang="en-US" dirty="0"/>
                    </a:p>
                  </a:txBody>
                  <a:tcPr/>
                </a:tc>
                <a:tc>
                  <a:txBody>
                    <a:bodyPr/>
                    <a:lstStyle/>
                    <a:p>
                      <a:pPr algn="ctr"/>
                      <a:r>
                        <a:rPr lang="en-US" altLang="zh-CN" dirty="0"/>
                        <a:t>0.5</a:t>
                      </a:r>
                      <a:endParaRPr lang="zh-CN" altLang="en-US" dirty="0"/>
                    </a:p>
                  </a:txBody>
                  <a:tcPr/>
                </a:tc>
                <a:tc>
                  <a:txBody>
                    <a:bodyPr/>
                    <a:lstStyle/>
                    <a:p>
                      <a:pPr algn="ctr"/>
                      <a:r>
                        <a:rPr lang="en-US" altLang="zh-CN" dirty="0"/>
                        <a:t>0.83</a:t>
                      </a:r>
                      <a:endParaRPr lang="zh-CN" altLang="en-US" dirty="0"/>
                    </a:p>
                  </a:txBody>
                  <a:tcPr/>
                </a:tc>
                <a:extLst>
                  <a:ext uri="{0D108BD9-81ED-4DB2-BD59-A6C34878D82A}">
                    <a16:rowId xmlns:a16="http://schemas.microsoft.com/office/drawing/2014/main" val="3950897840"/>
                  </a:ext>
                </a:extLst>
              </a:tr>
              <a:tr h="407235">
                <a:tc>
                  <a:txBody>
                    <a:bodyPr/>
                    <a:lstStyle/>
                    <a:p>
                      <a:pPr algn="ctr"/>
                      <a:r>
                        <a:rPr lang="zh-CN" altLang="en-US" dirty="0"/>
                        <a:t>时间复杂度</a:t>
                      </a:r>
                    </a:p>
                  </a:txBody>
                  <a:tcPr/>
                </a:tc>
                <a:tc>
                  <a:txBody>
                    <a:bodyPr/>
                    <a:lstStyle/>
                    <a:p>
                      <a:pPr algn="ctr"/>
                      <a:r>
                        <a:rPr lang="en-US" altLang="zh-CN" dirty="0"/>
                        <a:t>O(nd)</a:t>
                      </a:r>
                      <a:endParaRPr lang="zh-CN" altLang="en-US" dirty="0"/>
                    </a:p>
                  </a:txBody>
                  <a:tcPr/>
                </a:tc>
                <a:tc>
                  <a:txBody>
                    <a:bodyPr/>
                    <a:lstStyle/>
                    <a:p>
                      <a:pPr algn="ctr"/>
                      <a:r>
                        <a:rPr lang="pt-BR" altLang="zh-CN" dirty="0"/>
                        <a:t>O(nlog(n)d)</a:t>
                      </a:r>
                      <a:endParaRPr lang="zh-CN" altLang="en-US" dirty="0"/>
                    </a:p>
                  </a:txBody>
                  <a:tcPr/>
                </a:tc>
                <a:tc>
                  <a:txBody>
                    <a:bodyPr/>
                    <a:lstStyle/>
                    <a:p>
                      <a:pPr algn="ctr"/>
                      <a:r>
                        <a:rPr lang="en-US" altLang="zh-CN" dirty="0"/>
                        <a:t>O(nlogn)</a:t>
                      </a:r>
                      <a:endParaRPr lang="zh-CN" altLang="en-US" dirty="0"/>
                    </a:p>
                  </a:txBody>
                  <a:tcPr/>
                </a:tc>
                <a:extLst>
                  <a:ext uri="{0D108BD9-81ED-4DB2-BD59-A6C34878D82A}">
                    <a16:rowId xmlns:a16="http://schemas.microsoft.com/office/drawing/2014/main" val="3932307452"/>
                  </a:ext>
                </a:extLst>
              </a:tr>
            </a:tbl>
          </a:graphicData>
        </a:graphic>
      </p:graphicFrame>
      <p:sp>
        <p:nvSpPr>
          <p:cNvPr id="16" name="文本框 15">
            <a:extLst>
              <a:ext uri="{FF2B5EF4-FFF2-40B4-BE49-F238E27FC236}">
                <a16:creationId xmlns:a16="http://schemas.microsoft.com/office/drawing/2014/main" id="{0EFB9014-76AF-4AC5-816F-3367B2CC6DBC}"/>
              </a:ext>
            </a:extLst>
          </p:cNvPr>
          <p:cNvSpPr txBox="1"/>
          <p:nvPr/>
        </p:nvSpPr>
        <p:spPr>
          <a:xfrm>
            <a:off x="490566" y="3619556"/>
            <a:ext cx="5565746" cy="33669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rPr>
              <a:t>其中 </a:t>
            </a:r>
            <a:r>
              <a:rPr lang="en-US" altLang="zh-CN" sz="1200" dirty="0">
                <a:solidFill>
                  <a:schemeClr val="tx1">
                    <a:lumMod val="50000"/>
                    <a:lumOff val="50000"/>
                  </a:schemeClr>
                </a:solidFill>
                <a:latin typeface="微软雅黑" pitchFamily="34" charset="-122"/>
                <a:ea typeface="微软雅黑" pitchFamily="34" charset="-122"/>
              </a:rPr>
              <a:t>n </a:t>
            </a:r>
            <a:r>
              <a:rPr lang="zh-CN" altLang="en-US" sz="1200" dirty="0">
                <a:solidFill>
                  <a:schemeClr val="tx1">
                    <a:lumMod val="50000"/>
                    <a:lumOff val="50000"/>
                  </a:schemeClr>
                </a:solidFill>
                <a:latin typeface="微软雅黑" pitchFamily="34" charset="-122"/>
                <a:ea typeface="微软雅黑" pitchFamily="34" charset="-122"/>
              </a:rPr>
              <a:t>为样本中训练集的样本数 </a:t>
            </a:r>
            <a:r>
              <a:rPr lang="en-US" altLang="zh-CN" sz="1200" dirty="0">
                <a:solidFill>
                  <a:schemeClr val="tx1">
                    <a:lumMod val="50000"/>
                    <a:lumOff val="50000"/>
                  </a:schemeClr>
                </a:solidFill>
                <a:latin typeface="微软雅黑" pitchFamily="34" charset="-122"/>
                <a:ea typeface="微软雅黑" pitchFamily="34" charset="-122"/>
              </a:rPr>
              <a:t>d </a:t>
            </a:r>
            <a:r>
              <a:rPr lang="zh-CN" altLang="en-US" sz="1200" dirty="0">
                <a:solidFill>
                  <a:schemeClr val="tx1">
                    <a:lumMod val="50000"/>
                    <a:lumOff val="50000"/>
                  </a:schemeClr>
                </a:solidFill>
                <a:latin typeface="微软雅黑" pitchFamily="34" charset="-122"/>
                <a:ea typeface="微软雅黑" pitchFamily="34" charset="-122"/>
              </a:rPr>
              <a:t>为数据的维数。</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DFF99E4E-1709-45F6-A90F-5B8CBB8F8E5B}"/>
              </a:ext>
            </a:extLst>
          </p:cNvPr>
          <p:cNvSpPr txBox="1"/>
          <p:nvPr/>
        </p:nvSpPr>
        <p:spPr>
          <a:xfrm>
            <a:off x="490566" y="4166141"/>
            <a:ext cx="6521574" cy="78752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chemeClr val="tx1">
                    <a:lumMod val="50000"/>
                    <a:lumOff val="50000"/>
                  </a:schemeClr>
                </a:solidFill>
                <a:latin typeface="微软雅黑" pitchFamily="34" charset="-122"/>
                <a:ea typeface="微软雅黑" pitchFamily="34" charset="-122"/>
              </a:rPr>
              <a:t>朴素贝叶斯和最大熵算法的准确率相同但是朴素贝叶斯的时间复杂度低</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sym typeface="Wingdings" panose="05000000000000000000" pitchFamily="2" charset="2"/>
              </a:rPr>
              <a:t>-----  </a:t>
            </a:r>
            <a:r>
              <a:rPr lang="zh-CN" altLang="en-US" sz="1600" dirty="0">
                <a:solidFill>
                  <a:srgbClr val="FF0000"/>
                </a:solidFill>
                <a:latin typeface="微软雅黑" pitchFamily="34" charset="-122"/>
                <a:ea typeface="微软雅黑" pitchFamily="34" charset="-122"/>
              </a:rPr>
              <a:t>采用朴素贝叶斯分类器</a:t>
            </a:r>
            <a:r>
              <a:rPr lang="zh-CN" altLang="en-US" sz="1600" dirty="0">
                <a:solidFill>
                  <a:schemeClr val="tx1">
                    <a:lumMod val="50000"/>
                    <a:lumOff val="50000"/>
                  </a:schemeClr>
                </a:solidFill>
                <a:latin typeface="微软雅黑" pitchFamily="34" charset="-122"/>
                <a:ea typeface="微软雅黑" pitchFamily="34" charset="-122"/>
              </a:rPr>
              <a:t>。</a:t>
            </a:r>
            <a:endParaRPr lang="en-US" altLang="zh-CN" sz="16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4686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分类器</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30254" y="981655"/>
            <a:ext cx="11382171" cy="11568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构建情感分类器步骤：</a:t>
            </a:r>
            <a:endParaRPr lang="en-US" altLang="zh-CN" sz="1600" dirty="0">
              <a:solidFill>
                <a:srgbClr val="FF0000"/>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2</a:t>
            </a:r>
            <a:r>
              <a:rPr lang="zh-CN" altLang="en-US" sz="1600" dirty="0">
                <a:solidFill>
                  <a:schemeClr val="tx1">
                    <a:lumMod val="50000"/>
                    <a:lumOff val="50000"/>
                  </a:schemeClr>
                </a:solidFill>
                <a:latin typeface="微软雅黑" pitchFamily="34" charset="-122"/>
                <a:ea typeface="微软雅黑" pitchFamily="34" charset="-122"/>
              </a:rPr>
              <a:t>、使用其他英文评论数据预先训练好的模型为所有的评论数据打上标签，再分别将代表积极情感和消极情感的评论数据分文件存储。</a:t>
            </a:r>
            <a:endParaRPr lang="en-US" altLang="zh-CN" sz="1600" dirty="0">
              <a:solidFill>
                <a:schemeClr val="tx1">
                  <a:lumMod val="50000"/>
                  <a:lumOff val="50000"/>
                </a:schemeClr>
              </a:solidFill>
              <a:latin typeface="微软雅黑" pitchFamily="34" charset="-122"/>
              <a:ea typeface="微软雅黑" pitchFamily="34" charset="-122"/>
            </a:endParaRPr>
          </a:p>
        </p:txBody>
      </p:sp>
      <p:graphicFrame>
        <p:nvGraphicFramePr>
          <p:cNvPr id="9" name="表格 8">
            <a:extLst>
              <a:ext uri="{FF2B5EF4-FFF2-40B4-BE49-F238E27FC236}">
                <a16:creationId xmlns:a16="http://schemas.microsoft.com/office/drawing/2014/main" id="{6E79842F-C025-4FED-9F41-03438A281A98}"/>
              </a:ext>
            </a:extLst>
          </p:cNvPr>
          <p:cNvGraphicFramePr>
            <a:graphicFrameLocks noGrp="1"/>
          </p:cNvGraphicFramePr>
          <p:nvPr>
            <p:extLst>
              <p:ext uri="{D42A27DB-BD31-4B8C-83A1-F6EECF244321}">
                <p14:modId xmlns:p14="http://schemas.microsoft.com/office/powerpoint/2010/main" val="3260245225"/>
              </p:ext>
            </p:extLst>
          </p:nvPr>
        </p:nvGraphicFramePr>
        <p:xfrm>
          <a:off x="1638296" y="2453993"/>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5663845"/>
                    </a:ext>
                  </a:extLst>
                </a:gridCol>
                <a:gridCol w="2709333">
                  <a:extLst>
                    <a:ext uri="{9D8B030D-6E8A-4147-A177-3AD203B41FA5}">
                      <a16:colId xmlns:a16="http://schemas.microsoft.com/office/drawing/2014/main" val="373311187"/>
                    </a:ext>
                  </a:extLst>
                </a:gridCol>
                <a:gridCol w="2709333">
                  <a:extLst>
                    <a:ext uri="{9D8B030D-6E8A-4147-A177-3AD203B41FA5}">
                      <a16:colId xmlns:a16="http://schemas.microsoft.com/office/drawing/2014/main" val="1941427166"/>
                    </a:ext>
                  </a:extLst>
                </a:gridCol>
              </a:tblGrid>
              <a:tr h="370840">
                <a:tc>
                  <a:txBody>
                    <a:bodyPr/>
                    <a:lstStyle/>
                    <a:p>
                      <a:pPr algn="ctr"/>
                      <a:r>
                        <a:rPr lang="zh-CN" altLang="en-US" dirty="0"/>
                        <a:t>数据的总数</a:t>
                      </a:r>
                    </a:p>
                  </a:txBody>
                  <a:tcPr/>
                </a:tc>
                <a:tc>
                  <a:txBody>
                    <a:bodyPr/>
                    <a:lstStyle/>
                    <a:p>
                      <a:pPr algn="ctr"/>
                      <a:r>
                        <a:rPr lang="zh-CN" altLang="en-US" dirty="0"/>
                        <a:t>消极评论数据数</a:t>
                      </a:r>
                    </a:p>
                  </a:txBody>
                  <a:tcPr/>
                </a:tc>
                <a:tc>
                  <a:txBody>
                    <a:bodyPr/>
                    <a:lstStyle/>
                    <a:p>
                      <a:pPr algn="ctr"/>
                      <a:r>
                        <a:rPr lang="zh-CN" altLang="en-US" dirty="0"/>
                        <a:t>积极评论数据数</a:t>
                      </a:r>
                    </a:p>
                  </a:txBody>
                  <a:tcPr/>
                </a:tc>
                <a:extLst>
                  <a:ext uri="{0D108BD9-81ED-4DB2-BD59-A6C34878D82A}">
                    <a16:rowId xmlns:a16="http://schemas.microsoft.com/office/drawing/2014/main" val="4049892718"/>
                  </a:ext>
                </a:extLst>
              </a:tr>
              <a:tr h="370840">
                <a:tc>
                  <a:txBody>
                    <a:bodyPr/>
                    <a:lstStyle/>
                    <a:p>
                      <a:pPr algn="ctr"/>
                      <a:r>
                        <a:rPr lang="en-US" altLang="zh-CN" sz="1600" dirty="0"/>
                        <a:t>8499998</a:t>
                      </a:r>
                      <a:r>
                        <a:rPr lang="zh-CN" altLang="en-US" sz="1600" dirty="0"/>
                        <a:t>（八百四十多万）</a:t>
                      </a:r>
                    </a:p>
                  </a:txBody>
                  <a:tcPr/>
                </a:tc>
                <a:tc>
                  <a:txBody>
                    <a:bodyPr/>
                    <a:lstStyle/>
                    <a:p>
                      <a:pPr algn="ctr"/>
                      <a:r>
                        <a:rPr lang="en-US" altLang="zh-CN" sz="1600" b="0" i="0" kern="1200" dirty="0">
                          <a:solidFill>
                            <a:schemeClr val="dk1"/>
                          </a:solidFill>
                          <a:effectLst/>
                          <a:latin typeface="+mn-lt"/>
                          <a:ea typeface="+mn-ea"/>
                          <a:cs typeface="+mn-cs"/>
                        </a:rPr>
                        <a:t>1061283</a:t>
                      </a:r>
                      <a:r>
                        <a:rPr lang="zh-CN" altLang="en-US" sz="1600" b="0" i="0" kern="1200" dirty="0">
                          <a:solidFill>
                            <a:schemeClr val="dk1"/>
                          </a:solidFill>
                          <a:effectLst/>
                          <a:latin typeface="+mn-lt"/>
                          <a:ea typeface="+mn-ea"/>
                          <a:cs typeface="+mn-cs"/>
                        </a:rPr>
                        <a:t>（一百多万）</a:t>
                      </a:r>
                      <a:endParaRPr lang="zh-CN" altLang="en-US" sz="1600" dirty="0"/>
                    </a:p>
                  </a:txBody>
                  <a:tcPr/>
                </a:tc>
                <a:tc>
                  <a:txBody>
                    <a:bodyPr/>
                    <a:lstStyle/>
                    <a:p>
                      <a:pPr algn="ctr"/>
                      <a:r>
                        <a:rPr lang="en-US" altLang="zh-CN" sz="1600" b="0" i="0" kern="1200" dirty="0">
                          <a:solidFill>
                            <a:schemeClr val="dk1"/>
                          </a:solidFill>
                          <a:effectLst/>
                          <a:latin typeface="+mn-lt"/>
                          <a:ea typeface="+mn-ea"/>
                          <a:cs typeface="+mn-cs"/>
                        </a:rPr>
                        <a:t>7438715</a:t>
                      </a:r>
                      <a:r>
                        <a:rPr lang="zh-CN" altLang="en-US" sz="1600" b="0" i="0" kern="1200" dirty="0">
                          <a:solidFill>
                            <a:schemeClr val="dk1"/>
                          </a:solidFill>
                          <a:effectLst/>
                          <a:latin typeface="+mn-lt"/>
                          <a:ea typeface="+mn-ea"/>
                          <a:cs typeface="+mn-cs"/>
                        </a:rPr>
                        <a:t>（七百多万）</a:t>
                      </a:r>
                      <a:endParaRPr lang="zh-CN" altLang="en-US" sz="1600" dirty="0"/>
                    </a:p>
                  </a:txBody>
                  <a:tcPr/>
                </a:tc>
                <a:extLst>
                  <a:ext uri="{0D108BD9-81ED-4DB2-BD59-A6C34878D82A}">
                    <a16:rowId xmlns:a16="http://schemas.microsoft.com/office/drawing/2014/main" val="830585677"/>
                  </a:ext>
                </a:extLst>
              </a:tr>
            </a:tbl>
          </a:graphicData>
        </a:graphic>
      </p:graphicFrame>
      <p:sp>
        <p:nvSpPr>
          <p:cNvPr id="12" name="文本框 11">
            <a:extLst>
              <a:ext uri="{FF2B5EF4-FFF2-40B4-BE49-F238E27FC236}">
                <a16:creationId xmlns:a16="http://schemas.microsoft.com/office/drawing/2014/main" id="{B686665A-C261-442D-B8FA-46BB63DCFB25}"/>
              </a:ext>
            </a:extLst>
          </p:cNvPr>
          <p:cNvSpPr txBox="1"/>
          <p:nvPr/>
        </p:nvSpPr>
        <p:spPr>
          <a:xfrm>
            <a:off x="551969" y="3657585"/>
            <a:ext cx="11382171" cy="4181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3</a:t>
            </a:r>
            <a:r>
              <a:rPr lang="zh-CN" altLang="en-US" sz="1600" dirty="0">
                <a:solidFill>
                  <a:schemeClr val="tx1">
                    <a:lumMod val="50000"/>
                    <a:lumOff val="50000"/>
                  </a:schemeClr>
                </a:solidFill>
                <a:latin typeface="微软雅黑" pitchFamily="34" charset="-122"/>
                <a:ea typeface="微软雅黑" pitchFamily="34" charset="-122"/>
              </a:rPr>
              <a:t>、随机的选取一部分数据进行情情感分类器的训练和测试。（不管是训练集还是测试集，消极积极的情绪各占一半）。</a:t>
            </a:r>
            <a:endParaRPr lang="en-US" altLang="zh-CN" sz="1600" dirty="0">
              <a:solidFill>
                <a:schemeClr val="tx1">
                  <a:lumMod val="50000"/>
                  <a:lumOff val="50000"/>
                </a:schemeClr>
              </a:solidFill>
              <a:latin typeface="微软雅黑" pitchFamily="34" charset="-122"/>
              <a:ea typeface="微软雅黑" pitchFamily="34" charset="-122"/>
            </a:endParaRPr>
          </a:p>
        </p:txBody>
      </p:sp>
      <p:graphicFrame>
        <p:nvGraphicFramePr>
          <p:cNvPr id="3" name="表格 2">
            <a:extLst>
              <a:ext uri="{FF2B5EF4-FFF2-40B4-BE49-F238E27FC236}">
                <a16:creationId xmlns:a16="http://schemas.microsoft.com/office/drawing/2014/main" id="{48667A9D-1128-4655-8005-535AA6050117}"/>
              </a:ext>
            </a:extLst>
          </p:cNvPr>
          <p:cNvGraphicFramePr>
            <a:graphicFrameLocks noGrp="1"/>
          </p:cNvGraphicFramePr>
          <p:nvPr>
            <p:extLst>
              <p:ext uri="{D42A27DB-BD31-4B8C-83A1-F6EECF244321}">
                <p14:modId xmlns:p14="http://schemas.microsoft.com/office/powerpoint/2010/main" val="2154993005"/>
              </p:ext>
            </p:extLst>
          </p:nvPr>
        </p:nvGraphicFramePr>
        <p:xfrm>
          <a:off x="1638296" y="420370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70923199"/>
                    </a:ext>
                  </a:extLst>
                </a:gridCol>
                <a:gridCol w="2709333">
                  <a:extLst>
                    <a:ext uri="{9D8B030D-6E8A-4147-A177-3AD203B41FA5}">
                      <a16:colId xmlns:a16="http://schemas.microsoft.com/office/drawing/2014/main" val="4051244071"/>
                    </a:ext>
                  </a:extLst>
                </a:gridCol>
                <a:gridCol w="2709333">
                  <a:extLst>
                    <a:ext uri="{9D8B030D-6E8A-4147-A177-3AD203B41FA5}">
                      <a16:colId xmlns:a16="http://schemas.microsoft.com/office/drawing/2014/main" val="2982030179"/>
                    </a:ext>
                  </a:extLst>
                </a:gridCol>
              </a:tblGrid>
              <a:tr h="370840">
                <a:tc>
                  <a:txBody>
                    <a:bodyPr/>
                    <a:lstStyle/>
                    <a:p>
                      <a:pPr algn="ctr"/>
                      <a:endParaRPr lang="zh-CN" altLang="en-US" dirty="0"/>
                    </a:p>
                  </a:txBody>
                  <a:tcPr/>
                </a:tc>
                <a:tc>
                  <a:txBody>
                    <a:bodyPr/>
                    <a:lstStyle/>
                    <a:p>
                      <a:pPr algn="ctr"/>
                      <a:r>
                        <a:rPr lang="zh-CN" altLang="en-US" dirty="0"/>
                        <a:t>训练集</a:t>
                      </a:r>
                    </a:p>
                  </a:txBody>
                  <a:tcPr/>
                </a:tc>
                <a:tc>
                  <a:txBody>
                    <a:bodyPr/>
                    <a:lstStyle/>
                    <a:p>
                      <a:pPr algn="ctr"/>
                      <a:r>
                        <a:rPr lang="zh-CN" altLang="en-US" dirty="0"/>
                        <a:t>测试集</a:t>
                      </a:r>
                    </a:p>
                  </a:txBody>
                  <a:tcPr/>
                </a:tc>
                <a:extLst>
                  <a:ext uri="{0D108BD9-81ED-4DB2-BD59-A6C34878D82A}">
                    <a16:rowId xmlns:a16="http://schemas.microsoft.com/office/drawing/2014/main" val="2915093606"/>
                  </a:ext>
                </a:extLst>
              </a:tr>
              <a:tr h="370840">
                <a:tc>
                  <a:txBody>
                    <a:bodyPr/>
                    <a:lstStyle/>
                    <a:p>
                      <a:pPr algn="ctr"/>
                      <a:r>
                        <a:rPr lang="zh-CN" altLang="en-US" sz="1600" dirty="0"/>
                        <a:t>积极评论数</a:t>
                      </a:r>
                    </a:p>
                  </a:txBody>
                  <a:tcPr/>
                </a:tc>
                <a:tc>
                  <a:txBody>
                    <a:bodyPr/>
                    <a:lstStyle/>
                    <a:p>
                      <a:pPr algn="ctr"/>
                      <a:r>
                        <a:rPr lang="en-US" altLang="zh-CN" sz="1600" dirty="0"/>
                        <a:t>2500</a:t>
                      </a:r>
                      <a:endParaRPr lang="zh-CN" altLang="en-US" sz="1600" dirty="0"/>
                    </a:p>
                  </a:txBody>
                  <a:tcPr/>
                </a:tc>
                <a:tc>
                  <a:txBody>
                    <a:bodyPr/>
                    <a:lstStyle/>
                    <a:p>
                      <a:pPr algn="ctr"/>
                      <a:r>
                        <a:rPr lang="en-US" altLang="zh-CN" sz="1600" dirty="0"/>
                        <a:t>500</a:t>
                      </a:r>
                      <a:endParaRPr lang="zh-CN" altLang="en-US" sz="1600" dirty="0"/>
                    </a:p>
                  </a:txBody>
                  <a:tcPr/>
                </a:tc>
                <a:extLst>
                  <a:ext uri="{0D108BD9-81ED-4DB2-BD59-A6C34878D82A}">
                    <a16:rowId xmlns:a16="http://schemas.microsoft.com/office/drawing/2014/main" val="4028851169"/>
                  </a:ext>
                </a:extLst>
              </a:tr>
              <a:tr h="370840">
                <a:tc>
                  <a:txBody>
                    <a:bodyPr/>
                    <a:lstStyle/>
                    <a:p>
                      <a:pPr algn="ctr"/>
                      <a:r>
                        <a:rPr lang="zh-CN" altLang="en-US" sz="1600" dirty="0"/>
                        <a:t>消极评论数</a:t>
                      </a:r>
                    </a:p>
                  </a:txBody>
                  <a:tcPr/>
                </a:tc>
                <a:tc>
                  <a:txBody>
                    <a:bodyPr/>
                    <a:lstStyle/>
                    <a:p>
                      <a:pPr algn="ctr"/>
                      <a:r>
                        <a:rPr lang="en-US" altLang="zh-CN" sz="1600" dirty="0"/>
                        <a:t>2500</a:t>
                      </a:r>
                      <a:endParaRPr lang="zh-CN" altLang="en-US" sz="1600" dirty="0"/>
                    </a:p>
                  </a:txBody>
                  <a:tcPr/>
                </a:tc>
                <a:tc>
                  <a:txBody>
                    <a:bodyPr/>
                    <a:lstStyle/>
                    <a:p>
                      <a:pPr algn="ctr"/>
                      <a:r>
                        <a:rPr lang="en-US" altLang="zh-CN" sz="1600" dirty="0"/>
                        <a:t>500</a:t>
                      </a:r>
                      <a:endParaRPr lang="zh-CN" altLang="en-US" sz="1600" dirty="0"/>
                    </a:p>
                  </a:txBody>
                  <a:tcPr/>
                </a:tc>
                <a:extLst>
                  <a:ext uri="{0D108BD9-81ED-4DB2-BD59-A6C34878D82A}">
                    <a16:rowId xmlns:a16="http://schemas.microsoft.com/office/drawing/2014/main" val="809235372"/>
                  </a:ext>
                </a:extLst>
              </a:tr>
              <a:tr h="370840">
                <a:tc>
                  <a:txBody>
                    <a:bodyPr/>
                    <a:lstStyle/>
                    <a:p>
                      <a:pPr algn="ctr"/>
                      <a:r>
                        <a:rPr lang="zh-CN" altLang="en-US" sz="1600" dirty="0"/>
                        <a:t>总数</a:t>
                      </a:r>
                    </a:p>
                  </a:txBody>
                  <a:tcPr/>
                </a:tc>
                <a:tc>
                  <a:txBody>
                    <a:bodyPr/>
                    <a:lstStyle/>
                    <a:p>
                      <a:pPr algn="ctr"/>
                      <a:r>
                        <a:rPr lang="en-US" altLang="zh-CN" sz="1600" dirty="0"/>
                        <a:t>5000</a:t>
                      </a:r>
                      <a:endParaRPr lang="zh-CN" altLang="en-US" sz="1600" dirty="0"/>
                    </a:p>
                  </a:txBody>
                  <a:tcPr/>
                </a:tc>
                <a:tc>
                  <a:txBody>
                    <a:bodyPr/>
                    <a:lstStyle/>
                    <a:p>
                      <a:pPr algn="ctr"/>
                      <a:r>
                        <a:rPr lang="en-US" altLang="zh-CN" sz="1600" dirty="0"/>
                        <a:t>1000</a:t>
                      </a:r>
                      <a:endParaRPr lang="zh-CN" altLang="en-US" sz="1600" dirty="0"/>
                    </a:p>
                  </a:txBody>
                  <a:tcPr/>
                </a:tc>
                <a:extLst>
                  <a:ext uri="{0D108BD9-81ED-4DB2-BD59-A6C34878D82A}">
                    <a16:rowId xmlns:a16="http://schemas.microsoft.com/office/drawing/2014/main" val="4266332080"/>
                  </a:ext>
                </a:extLst>
              </a:tr>
            </a:tbl>
          </a:graphicData>
        </a:graphic>
      </p:graphicFrame>
      <p:sp>
        <p:nvSpPr>
          <p:cNvPr id="14" name="文本框 13">
            <a:extLst>
              <a:ext uri="{FF2B5EF4-FFF2-40B4-BE49-F238E27FC236}">
                <a16:creationId xmlns:a16="http://schemas.microsoft.com/office/drawing/2014/main" id="{C6337C30-D82A-4876-93EF-5D53EB02123A}"/>
              </a:ext>
            </a:extLst>
          </p:cNvPr>
          <p:cNvSpPr txBox="1"/>
          <p:nvPr/>
        </p:nvSpPr>
        <p:spPr>
          <a:xfrm>
            <a:off x="3567995" y="5704579"/>
            <a:ext cx="5565746" cy="33669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en-US" altLang="zh-CN" sz="1200" dirty="0">
                <a:solidFill>
                  <a:schemeClr val="tx1">
                    <a:lumMod val="50000"/>
                    <a:lumOff val="50000"/>
                  </a:schemeClr>
                </a:solidFill>
                <a:latin typeface="微软雅黑" pitchFamily="34" charset="-122"/>
                <a:ea typeface="微软雅黑" pitchFamily="34" charset="-122"/>
              </a:rPr>
              <a:t>8G</a:t>
            </a:r>
            <a:r>
              <a:rPr lang="zh-CN" altLang="en-US" sz="1200" dirty="0">
                <a:solidFill>
                  <a:schemeClr val="tx1">
                    <a:lumMod val="50000"/>
                    <a:lumOff val="50000"/>
                  </a:schemeClr>
                </a:solidFill>
                <a:latin typeface="微软雅黑" pitchFamily="34" charset="-122"/>
                <a:ea typeface="微软雅黑" pitchFamily="34" charset="-122"/>
              </a:rPr>
              <a:t>内存只能最多训练</a:t>
            </a:r>
            <a:r>
              <a:rPr lang="en-US" altLang="zh-CN" sz="1200" dirty="0">
                <a:solidFill>
                  <a:schemeClr val="tx1">
                    <a:lumMod val="50000"/>
                    <a:lumOff val="50000"/>
                  </a:schemeClr>
                </a:solidFill>
                <a:latin typeface="微软雅黑" pitchFamily="34" charset="-122"/>
                <a:ea typeface="微软雅黑" pitchFamily="34" charset="-122"/>
              </a:rPr>
              <a:t>5000</a:t>
            </a:r>
            <a:r>
              <a:rPr lang="zh-CN" altLang="en-US" sz="1200" dirty="0">
                <a:solidFill>
                  <a:schemeClr val="tx1">
                    <a:lumMod val="50000"/>
                    <a:lumOff val="50000"/>
                  </a:schemeClr>
                </a:solidFill>
                <a:latin typeface="微软雅黑" pitchFamily="34" charset="-122"/>
                <a:ea typeface="微软雅黑" pitchFamily="34" charset="-122"/>
              </a:rPr>
              <a:t>条数据，数据再多内存就爆了</a:t>
            </a:r>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2123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分类器</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87591" y="962299"/>
            <a:ext cx="11382171" cy="11568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构建情感分类器步骤：</a:t>
            </a:r>
            <a:endParaRPr lang="en-US" altLang="zh-CN" sz="1600" dirty="0">
              <a:solidFill>
                <a:srgbClr val="FF0000"/>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4</a:t>
            </a:r>
            <a:r>
              <a:rPr lang="zh-CN" altLang="en-US" sz="1600" dirty="0">
                <a:solidFill>
                  <a:schemeClr val="tx1">
                    <a:lumMod val="50000"/>
                    <a:lumOff val="50000"/>
                  </a:schemeClr>
                </a:solidFill>
                <a:latin typeface="微软雅黑" pitchFamily="34" charset="-122"/>
                <a:ea typeface="微软雅黑" pitchFamily="34" charset="-122"/>
              </a:rPr>
              <a:t>、进行多次随机取样（</a:t>
            </a:r>
            <a:r>
              <a:rPr lang="en-US" altLang="zh-CN" sz="1600" dirty="0">
                <a:solidFill>
                  <a:schemeClr val="tx1">
                    <a:lumMod val="50000"/>
                    <a:lumOff val="50000"/>
                  </a:schemeClr>
                </a:solidFill>
                <a:latin typeface="微软雅黑" pitchFamily="34" charset="-122"/>
                <a:ea typeface="微软雅黑" pitchFamily="34" charset="-122"/>
              </a:rPr>
              <a:t>40</a:t>
            </a:r>
            <a:r>
              <a:rPr lang="zh-CN" altLang="en-US" sz="1600" dirty="0">
                <a:solidFill>
                  <a:schemeClr val="tx1">
                    <a:lumMod val="50000"/>
                    <a:lumOff val="50000"/>
                  </a:schemeClr>
                </a:solidFill>
                <a:latin typeface="微软雅黑" pitchFamily="34" charset="-122"/>
                <a:ea typeface="微软雅黑" pitchFamily="34" charset="-122"/>
              </a:rPr>
              <a:t>次）取准确来最高的一组数据所训练出的分类器再去验证</a:t>
            </a:r>
            <a:r>
              <a:rPr lang="en-US" altLang="zh-CN" sz="1600" dirty="0">
                <a:solidFill>
                  <a:schemeClr val="tx1">
                    <a:lumMod val="50000"/>
                    <a:lumOff val="50000"/>
                  </a:schemeClr>
                </a:solidFill>
                <a:latin typeface="微软雅黑" pitchFamily="34" charset="-122"/>
                <a:ea typeface="微软雅黑" pitchFamily="34" charset="-122"/>
              </a:rPr>
              <a:t>40</a:t>
            </a:r>
            <a:r>
              <a:rPr lang="zh-CN" altLang="en-US" sz="1600" dirty="0">
                <a:solidFill>
                  <a:schemeClr val="tx1">
                    <a:lumMod val="50000"/>
                    <a:lumOff val="50000"/>
                  </a:schemeClr>
                </a:solidFill>
                <a:latin typeface="微软雅黑" pitchFamily="34" charset="-122"/>
                <a:ea typeface="微软雅黑" pitchFamily="34" charset="-122"/>
              </a:rPr>
              <a:t>组随机的测试集，如果准确率也比较高的话，就使用这组训练集训练的分类器去识别所有评论的情感以及所对应的概率。</a:t>
            </a:r>
            <a:endParaRPr lang="en-US" altLang="zh-CN" sz="1600" dirty="0">
              <a:solidFill>
                <a:schemeClr val="tx1">
                  <a:lumMod val="50000"/>
                  <a:lumOff val="50000"/>
                </a:schemeClr>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F666BA53-E1C5-412B-A0CB-4BF41A04AC19}"/>
              </a:ext>
            </a:extLst>
          </p:cNvPr>
          <p:cNvPicPr>
            <a:picLocks noChangeAspect="1"/>
          </p:cNvPicPr>
          <p:nvPr/>
        </p:nvPicPr>
        <p:blipFill>
          <a:blip r:embed="rId2"/>
          <a:stretch>
            <a:fillRect/>
          </a:stretch>
        </p:blipFill>
        <p:spPr>
          <a:xfrm>
            <a:off x="1119549" y="2146693"/>
            <a:ext cx="5368291" cy="4511384"/>
          </a:xfrm>
          <a:prstGeom prst="rect">
            <a:avLst/>
          </a:prstGeom>
        </p:spPr>
      </p:pic>
      <p:pic>
        <p:nvPicPr>
          <p:cNvPr id="5" name="图片 4">
            <a:extLst>
              <a:ext uri="{FF2B5EF4-FFF2-40B4-BE49-F238E27FC236}">
                <a16:creationId xmlns:a16="http://schemas.microsoft.com/office/drawing/2014/main" id="{D835A4E8-E5B3-4F5D-90D3-1EB037113407}"/>
              </a:ext>
            </a:extLst>
          </p:cNvPr>
          <p:cNvPicPr>
            <a:picLocks noChangeAspect="1"/>
          </p:cNvPicPr>
          <p:nvPr/>
        </p:nvPicPr>
        <p:blipFill>
          <a:blip r:embed="rId3"/>
          <a:stretch>
            <a:fillRect/>
          </a:stretch>
        </p:blipFill>
        <p:spPr>
          <a:xfrm>
            <a:off x="7154123" y="2708454"/>
            <a:ext cx="4315108" cy="3600906"/>
          </a:xfrm>
          <a:prstGeom prst="rect">
            <a:avLst/>
          </a:prstGeom>
        </p:spPr>
      </p:pic>
      <p:sp>
        <p:nvSpPr>
          <p:cNvPr id="7" name="矩形 6">
            <a:extLst>
              <a:ext uri="{FF2B5EF4-FFF2-40B4-BE49-F238E27FC236}">
                <a16:creationId xmlns:a16="http://schemas.microsoft.com/office/drawing/2014/main" id="{9562492C-E27C-44F1-B4D1-A49A937BC60C}"/>
              </a:ext>
            </a:extLst>
          </p:cNvPr>
          <p:cNvSpPr/>
          <p:nvPr/>
        </p:nvSpPr>
        <p:spPr>
          <a:xfrm>
            <a:off x="1158042" y="2138509"/>
            <a:ext cx="374365" cy="177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6" name="矩形 15">
            <a:extLst>
              <a:ext uri="{FF2B5EF4-FFF2-40B4-BE49-F238E27FC236}">
                <a16:creationId xmlns:a16="http://schemas.microsoft.com/office/drawing/2014/main" id="{E0BEC935-F3C1-48F7-9DA8-9FEDE33A9246}"/>
              </a:ext>
            </a:extLst>
          </p:cNvPr>
          <p:cNvSpPr/>
          <p:nvPr/>
        </p:nvSpPr>
        <p:spPr>
          <a:xfrm>
            <a:off x="1158041" y="6386898"/>
            <a:ext cx="374365" cy="177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文本框 7">
            <a:extLst>
              <a:ext uri="{FF2B5EF4-FFF2-40B4-BE49-F238E27FC236}">
                <a16:creationId xmlns:a16="http://schemas.microsoft.com/office/drawing/2014/main" id="{EB707665-497A-4BDC-A6D8-836EFC0F8E63}"/>
              </a:ext>
            </a:extLst>
          </p:cNvPr>
          <p:cNvSpPr txBox="1"/>
          <p:nvPr/>
        </p:nvSpPr>
        <p:spPr>
          <a:xfrm>
            <a:off x="7630510" y="4937760"/>
            <a:ext cx="315311"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3</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85D4217-9D39-404D-923E-D870C5896F30}"/>
              </a:ext>
            </a:extLst>
          </p:cNvPr>
          <p:cNvSpPr txBox="1"/>
          <p:nvPr/>
        </p:nvSpPr>
        <p:spPr>
          <a:xfrm>
            <a:off x="8388306" y="2444584"/>
            <a:ext cx="478222"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12</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9EF56DC8-2498-43FF-BE8B-9B878211581A}"/>
              </a:ext>
            </a:extLst>
          </p:cNvPr>
          <p:cNvSpPr txBox="1"/>
          <p:nvPr/>
        </p:nvSpPr>
        <p:spPr>
          <a:xfrm>
            <a:off x="9191858" y="2708454"/>
            <a:ext cx="478222"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11</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FE4326F9-3CF8-41A7-B2C9-2A9019C12A45}"/>
              </a:ext>
            </a:extLst>
          </p:cNvPr>
          <p:cNvSpPr txBox="1"/>
          <p:nvPr/>
        </p:nvSpPr>
        <p:spPr>
          <a:xfrm>
            <a:off x="9977468" y="2444584"/>
            <a:ext cx="478222"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12</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C0780DAD-6546-4637-87C9-4190B473A240}"/>
              </a:ext>
            </a:extLst>
          </p:cNvPr>
          <p:cNvSpPr txBox="1"/>
          <p:nvPr/>
        </p:nvSpPr>
        <p:spPr>
          <a:xfrm>
            <a:off x="10826218" y="5231988"/>
            <a:ext cx="478222"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2</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F6E46D6C-F861-42D6-AB3D-7F64684209B4}"/>
              </a:ext>
            </a:extLst>
          </p:cNvPr>
          <p:cNvCxnSpPr>
            <a:cxnSpLocks/>
            <a:stCxn id="22" idx="1"/>
          </p:cNvCxnSpPr>
          <p:nvPr/>
        </p:nvCxnSpPr>
        <p:spPr>
          <a:xfrm flipH="1" flipV="1">
            <a:off x="1902780" y="2171212"/>
            <a:ext cx="319920" cy="926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37A3190-B8F8-462D-8D90-F0836354FF8D}"/>
              </a:ext>
            </a:extLst>
          </p:cNvPr>
          <p:cNvSpPr txBox="1"/>
          <p:nvPr/>
        </p:nvSpPr>
        <p:spPr>
          <a:xfrm>
            <a:off x="2222700" y="2125326"/>
            <a:ext cx="1569660" cy="276999"/>
          </a:xfrm>
          <a:prstGeom prst="rect">
            <a:avLst/>
          </a:prstGeom>
          <a:noFill/>
        </p:spPr>
        <p:txBody>
          <a:bodyPr wrap="none" rtlCol="0">
            <a:spAutoFit/>
          </a:bodyPr>
          <a:lstStyle/>
          <a:p>
            <a:r>
              <a:rPr lang="zh-CN" altLang="en-US" sz="1200" dirty="0">
                <a:solidFill>
                  <a:srgbClr val="FF0000"/>
                </a:solidFill>
              </a:rPr>
              <a:t>第三组随机训练数据</a:t>
            </a:r>
          </a:p>
        </p:txBody>
      </p:sp>
      <p:sp>
        <p:nvSpPr>
          <p:cNvPr id="23" name="文本框 22">
            <a:extLst>
              <a:ext uri="{FF2B5EF4-FFF2-40B4-BE49-F238E27FC236}">
                <a16:creationId xmlns:a16="http://schemas.microsoft.com/office/drawing/2014/main" id="{92ACBF01-9255-4A6B-BD09-4D1EFB1762C1}"/>
              </a:ext>
            </a:extLst>
          </p:cNvPr>
          <p:cNvSpPr txBox="1"/>
          <p:nvPr/>
        </p:nvSpPr>
        <p:spPr>
          <a:xfrm>
            <a:off x="4030457" y="278426"/>
            <a:ext cx="7200106" cy="61369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en-US" altLang="zh-CN" sz="1200" dirty="0">
                <a:solidFill>
                  <a:schemeClr val="tx1">
                    <a:lumMod val="50000"/>
                    <a:lumOff val="50000"/>
                  </a:schemeClr>
                </a:solidFill>
                <a:latin typeface="微软雅黑" pitchFamily="34" charset="-122"/>
                <a:ea typeface="微软雅黑" pitchFamily="34" charset="-122"/>
              </a:rPr>
              <a:t>Recursive deep models for semantic compositionality over a sentiment treebank</a:t>
            </a:r>
            <a:r>
              <a:rPr lang="zh-CN" altLang="en-US" sz="1200" dirty="0">
                <a:solidFill>
                  <a:schemeClr val="tx1">
                    <a:lumMod val="50000"/>
                    <a:lumOff val="50000"/>
                  </a:schemeClr>
                </a:solidFill>
                <a:latin typeface="微软雅黑" pitchFamily="34" charset="-122"/>
                <a:ea typeface="微软雅黑" pitchFamily="34" charset="-122"/>
              </a:rPr>
              <a:t>中提到分类器算法的准确率一般在</a:t>
            </a:r>
            <a:r>
              <a:rPr lang="en-US" altLang="zh-CN" sz="1200" dirty="0">
                <a:solidFill>
                  <a:schemeClr val="tx1">
                    <a:lumMod val="50000"/>
                    <a:lumOff val="50000"/>
                  </a:schemeClr>
                </a:solidFill>
                <a:latin typeface="微软雅黑" pitchFamily="34" charset="-122"/>
                <a:ea typeface="微软雅黑" pitchFamily="34" charset="-122"/>
              </a:rPr>
              <a:t>80%~85%</a:t>
            </a:r>
            <a:r>
              <a:rPr lang="zh-CN" altLang="en-US" sz="1200" dirty="0">
                <a:solidFill>
                  <a:schemeClr val="tx1">
                    <a:lumMod val="50000"/>
                    <a:lumOff val="50000"/>
                  </a:schemeClr>
                </a:solidFill>
                <a:latin typeface="微软雅黑" pitchFamily="34" charset="-122"/>
                <a:ea typeface="微软雅黑" pitchFamily="34" charset="-122"/>
              </a:rPr>
              <a:t>。</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3" name="椭圆 2">
            <a:extLst>
              <a:ext uri="{FF2B5EF4-FFF2-40B4-BE49-F238E27FC236}">
                <a16:creationId xmlns:a16="http://schemas.microsoft.com/office/drawing/2014/main" id="{F5E12A62-3EFD-4EAF-B73A-8AF600E0A792}"/>
              </a:ext>
            </a:extLst>
          </p:cNvPr>
          <p:cNvSpPr/>
          <p:nvPr/>
        </p:nvSpPr>
        <p:spPr>
          <a:xfrm>
            <a:off x="1677452" y="2125326"/>
            <a:ext cx="182880" cy="1777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AC3885D-829E-4765-8BC5-D7D44BF921BE}"/>
              </a:ext>
            </a:extLst>
          </p:cNvPr>
          <p:cNvSpPr/>
          <p:nvPr/>
        </p:nvSpPr>
        <p:spPr>
          <a:xfrm>
            <a:off x="8210682" y="2402325"/>
            <a:ext cx="2339602" cy="40993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B76A0F4C-9BB1-454B-B024-B7F1E486311B}"/>
              </a:ext>
            </a:extLst>
          </p:cNvPr>
          <p:cNvSpPr txBox="1"/>
          <p:nvPr/>
        </p:nvSpPr>
        <p:spPr>
          <a:xfrm>
            <a:off x="8757679" y="2079019"/>
            <a:ext cx="1107996" cy="276999"/>
          </a:xfrm>
          <a:prstGeom prst="rect">
            <a:avLst/>
          </a:prstGeom>
          <a:noFill/>
        </p:spPr>
        <p:txBody>
          <a:bodyPr wrap="none" rtlCol="0">
            <a:spAutoFit/>
          </a:bodyPr>
          <a:lstStyle/>
          <a:p>
            <a:r>
              <a:rPr lang="zh-CN" altLang="en-US" sz="1200" dirty="0">
                <a:solidFill>
                  <a:srgbClr val="FF0000"/>
                </a:solidFill>
              </a:rPr>
              <a:t>集中分布区域</a:t>
            </a:r>
          </a:p>
        </p:txBody>
      </p:sp>
    </p:spTree>
    <p:extLst>
      <p:ext uri="{BB962C8B-B14F-4D97-AF65-F5344CB8AC3E}">
        <p14:creationId xmlns:p14="http://schemas.microsoft.com/office/powerpoint/2010/main" val="326491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分类器</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30254" y="981655"/>
            <a:ext cx="11382171" cy="11568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构建情感分类器步骤：</a:t>
            </a:r>
            <a:endParaRPr lang="en-US" altLang="zh-CN" sz="1600" dirty="0">
              <a:solidFill>
                <a:srgbClr val="FF0000"/>
              </a:solidFill>
              <a:latin typeface="微软雅黑" pitchFamily="34" charset="-122"/>
              <a:ea typeface="微软雅黑" pitchFamily="34" charset="-122"/>
            </a:endParaRPr>
          </a:p>
          <a:p>
            <a:pPr>
              <a:lnSpc>
                <a:spcPct val="150000"/>
              </a:lnSpc>
            </a:pPr>
            <a:r>
              <a:rPr lang="en-US" altLang="zh-CN" sz="1600" dirty="0">
                <a:solidFill>
                  <a:schemeClr val="tx1">
                    <a:lumMod val="50000"/>
                    <a:lumOff val="50000"/>
                  </a:schemeClr>
                </a:solidFill>
                <a:latin typeface="微软雅黑" pitchFamily="34" charset="-122"/>
                <a:ea typeface="微软雅黑" pitchFamily="34" charset="-122"/>
              </a:rPr>
              <a:t>4</a:t>
            </a:r>
            <a:r>
              <a:rPr lang="zh-CN" altLang="en-US" sz="1600" dirty="0">
                <a:solidFill>
                  <a:schemeClr val="tx1">
                    <a:lumMod val="50000"/>
                    <a:lumOff val="50000"/>
                  </a:schemeClr>
                </a:solidFill>
                <a:latin typeface="微软雅黑" pitchFamily="34" charset="-122"/>
                <a:ea typeface="微软雅黑" pitchFamily="34" charset="-122"/>
              </a:rPr>
              <a:t>、进行多次随机取样（</a:t>
            </a:r>
            <a:r>
              <a:rPr lang="en-US" altLang="zh-CN" sz="1600" dirty="0">
                <a:solidFill>
                  <a:schemeClr val="tx1">
                    <a:lumMod val="50000"/>
                    <a:lumOff val="50000"/>
                  </a:schemeClr>
                </a:solidFill>
                <a:latin typeface="微软雅黑" pitchFamily="34" charset="-122"/>
                <a:ea typeface="微软雅黑" pitchFamily="34" charset="-122"/>
              </a:rPr>
              <a:t>40</a:t>
            </a:r>
            <a:r>
              <a:rPr lang="zh-CN" altLang="en-US" sz="1600" dirty="0">
                <a:solidFill>
                  <a:schemeClr val="tx1">
                    <a:lumMod val="50000"/>
                    <a:lumOff val="50000"/>
                  </a:schemeClr>
                </a:solidFill>
                <a:latin typeface="微软雅黑" pitchFamily="34" charset="-122"/>
                <a:ea typeface="微软雅黑" pitchFamily="34" charset="-122"/>
              </a:rPr>
              <a:t>次）取准确来最高的一组数据所训练出的分类器再去验证</a:t>
            </a:r>
            <a:r>
              <a:rPr lang="en-US" altLang="zh-CN" sz="1600" dirty="0">
                <a:solidFill>
                  <a:schemeClr val="tx1">
                    <a:lumMod val="50000"/>
                    <a:lumOff val="50000"/>
                  </a:schemeClr>
                </a:solidFill>
                <a:latin typeface="微软雅黑" pitchFamily="34" charset="-122"/>
                <a:ea typeface="微软雅黑" pitchFamily="34" charset="-122"/>
              </a:rPr>
              <a:t>40</a:t>
            </a:r>
            <a:r>
              <a:rPr lang="zh-CN" altLang="en-US" sz="1600" dirty="0">
                <a:solidFill>
                  <a:schemeClr val="tx1">
                    <a:lumMod val="50000"/>
                    <a:lumOff val="50000"/>
                  </a:schemeClr>
                </a:solidFill>
                <a:latin typeface="微软雅黑" pitchFamily="34" charset="-122"/>
                <a:ea typeface="微软雅黑" pitchFamily="34" charset="-122"/>
              </a:rPr>
              <a:t>组随机的测试集，如果准确率也比较高的话，就使用这组训练集训练的分类器去识别所有评论的情感以及所对应的概率。</a:t>
            </a:r>
            <a:endParaRPr lang="en-US" altLang="zh-CN" sz="1600" dirty="0">
              <a:solidFill>
                <a:schemeClr val="tx1">
                  <a:lumMod val="50000"/>
                  <a:lumOff val="50000"/>
                </a:schemeClr>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7C7D9C83-7759-44D4-84D2-3B9D96CAA4D2}"/>
              </a:ext>
            </a:extLst>
          </p:cNvPr>
          <p:cNvPicPr>
            <a:picLocks noChangeAspect="1"/>
          </p:cNvPicPr>
          <p:nvPr/>
        </p:nvPicPr>
        <p:blipFill>
          <a:blip r:embed="rId2"/>
          <a:stretch>
            <a:fillRect/>
          </a:stretch>
        </p:blipFill>
        <p:spPr>
          <a:xfrm>
            <a:off x="939404" y="2269319"/>
            <a:ext cx="5281935" cy="4022986"/>
          </a:xfrm>
          <a:prstGeom prst="rect">
            <a:avLst/>
          </a:prstGeom>
        </p:spPr>
      </p:pic>
      <p:sp>
        <p:nvSpPr>
          <p:cNvPr id="24" name="矩形 23">
            <a:extLst>
              <a:ext uri="{FF2B5EF4-FFF2-40B4-BE49-F238E27FC236}">
                <a16:creationId xmlns:a16="http://schemas.microsoft.com/office/drawing/2014/main" id="{274FB9BE-3DDD-4EE3-A60C-8FF18610DA80}"/>
              </a:ext>
            </a:extLst>
          </p:cNvPr>
          <p:cNvSpPr/>
          <p:nvPr/>
        </p:nvSpPr>
        <p:spPr>
          <a:xfrm>
            <a:off x="981470" y="2258326"/>
            <a:ext cx="374365" cy="177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5" name="矩形 24">
            <a:extLst>
              <a:ext uri="{FF2B5EF4-FFF2-40B4-BE49-F238E27FC236}">
                <a16:creationId xmlns:a16="http://schemas.microsoft.com/office/drawing/2014/main" id="{4386AE2D-1B3A-47A0-8881-30140DD5C806}"/>
              </a:ext>
            </a:extLst>
          </p:cNvPr>
          <p:cNvSpPr/>
          <p:nvPr/>
        </p:nvSpPr>
        <p:spPr>
          <a:xfrm>
            <a:off x="995137" y="6030485"/>
            <a:ext cx="374365" cy="177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6" name="文本框 25">
            <a:extLst>
              <a:ext uri="{FF2B5EF4-FFF2-40B4-BE49-F238E27FC236}">
                <a16:creationId xmlns:a16="http://schemas.microsoft.com/office/drawing/2014/main" id="{BD150782-53B7-4198-825C-90865BFDAE5B}"/>
              </a:ext>
            </a:extLst>
          </p:cNvPr>
          <p:cNvSpPr txBox="1"/>
          <p:nvPr/>
        </p:nvSpPr>
        <p:spPr>
          <a:xfrm>
            <a:off x="1555618" y="6303298"/>
            <a:ext cx="4964999" cy="65986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400" b="1" dirty="0">
                <a:solidFill>
                  <a:schemeClr val="tx1">
                    <a:lumMod val="50000"/>
                    <a:lumOff val="50000"/>
                  </a:schemeClr>
                </a:solidFill>
                <a:latin typeface="微软雅黑" pitchFamily="34" charset="-122"/>
                <a:ea typeface="微软雅黑" pitchFamily="34" charset="-122"/>
              </a:rPr>
              <a:t>所有准确率的平均值：</a:t>
            </a:r>
            <a:r>
              <a:rPr lang="en-US" altLang="zh-CN" sz="1400" b="1" dirty="0">
                <a:solidFill>
                  <a:schemeClr val="tx1">
                    <a:lumMod val="50000"/>
                    <a:lumOff val="50000"/>
                  </a:schemeClr>
                </a:solidFill>
                <a:latin typeface="微软雅黑" pitchFamily="34" charset="-122"/>
                <a:ea typeface="微软雅黑" pitchFamily="34" charset="-122"/>
              </a:rPr>
              <a:t>0.8272749999999999</a:t>
            </a:r>
          </a:p>
          <a:p>
            <a:pPr>
              <a:lnSpc>
                <a:spcPct val="15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10" name="图片 9">
            <a:extLst>
              <a:ext uri="{FF2B5EF4-FFF2-40B4-BE49-F238E27FC236}">
                <a16:creationId xmlns:a16="http://schemas.microsoft.com/office/drawing/2014/main" id="{19F1061B-2A0A-4BF6-AB9D-78F567110F4A}"/>
              </a:ext>
            </a:extLst>
          </p:cNvPr>
          <p:cNvPicPr>
            <a:picLocks noChangeAspect="1"/>
          </p:cNvPicPr>
          <p:nvPr/>
        </p:nvPicPr>
        <p:blipFill>
          <a:blip r:embed="rId3"/>
          <a:stretch>
            <a:fillRect/>
          </a:stretch>
        </p:blipFill>
        <p:spPr>
          <a:xfrm>
            <a:off x="6568521" y="2436072"/>
            <a:ext cx="5343904" cy="4022987"/>
          </a:xfrm>
          <a:prstGeom prst="rect">
            <a:avLst/>
          </a:prstGeom>
        </p:spPr>
      </p:pic>
      <p:sp>
        <p:nvSpPr>
          <p:cNvPr id="27" name="文本框 26">
            <a:extLst>
              <a:ext uri="{FF2B5EF4-FFF2-40B4-BE49-F238E27FC236}">
                <a16:creationId xmlns:a16="http://schemas.microsoft.com/office/drawing/2014/main" id="{A4D90816-D9A4-4B1A-A296-E5E7CEB499E4}"/>
              </a:ext>
            </a:extLst>
          </p:cNvPr>
          <p:cNvSpPr txBox="1"/>
          <p:nvPr/>
        </p:nvSpPr>
        <p:spPr>
          <a:xfrm>
            <a:off x="7006196" y="5631443"/>
            <a:ext cx="315311"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EE81E6EF-197D-42BB-BBFF-1B8E2B8EF5DD}"/>
              </a:ext>
            </a:extLst>
          </p:cNvPr>
          <p:cNvSpPr txBox="1"/>
          <p:nvPr/>
        </p:nvSpPr>
        <p:spPr>
          <a:xfrm>
            <a:off x="7713539" y="4875745"/>
            <a:ext cx="315311"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4</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7116BA98-1233-44B6-9225-CE922FE29D3D}"/>
              </a:ext>
            </a:extLst>
          </p:cNvPr>
          <p:cNvSpPr txBox="1"/>
          <p:nvPr/>
        </p:nvSpPr>
        <p:spPr>
          <a:xfrm>
            <a:off x="8432447" y="4428012"/>
            <a:ext cx="315311"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6</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FBCA2B73-BFDE-4A64-983E-7923324314CB}"/>
              </a:ext>
            </a:extLst>
          </p:cNvPr>
          <p:cNvSpPr txBox="1"/>
          <p:nvPr/>
        </p:nvSpPr>
        <p:spPr>
          <a:xfrm>
            <a:off x="9099856" y="3437935"/>
            <a:ext cx="499239"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10</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A6C5B67D-CA64-4FF2-BEAB-B16A2BAA7CBB}"/>
              </a:ext>
            </a:extLst>
          </p:cNvPr>
          <p:cNvSpPr txBox="1"/>
          <p:nvPr/>
        </p:nvSpPr>
        <p:spPr>
          <a:xfrm>
            <a:off x="9819817" y="2713778"/>
            <a:ext cx="499239"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13</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85315B40-C1AF-491E-8471-FC8DCB759D9F}"/>
              </a:ext>
            </a:extLst>
          </p:cNvPr>
          <p:cNvSpPr txBox="1"/>
          <p:nvPr/>
        </p:nvSpPr>
        <p:spPr>
          <a:xfrm>
            <a:off x="10601782" y="4920943"/>
            <a:ext cx="499239"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4</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7151ECBC-A2BC-4E10-8698-758BB47727D7}"/>
              </a:ext>
            </a:extLst>
          </p:cNvPr>
          <p:cNvSpPr txBox="1"/>
          <p:nvPr/>
        </p:nvSpPr>
        <p:spPr>
          <a:xfrm>
            <a:off x="11315433" y="5388654"/>
            <a:ext cx="499239" cy="338554"/>
          </a:xfrm>
          <a:prstGeom prst="rect">
            <a:avLst/>
          </a:prstGeom>
          <a:noFill/>
        </p:spPr>
        <p:txBody>
          <a:bodyPr wrap="square" rtlCol="0">
            <a:spAutoFit/>
          </a:bodyPr>
          <a:lstStyle/>
          <a:p>
            <a:r>
              <a:rPr lang="en-US" altLang="zh-CN" sz="1600" dirty="0">
                <a:solidFill>
                  <a:srgbClr val="0062AC"/>
                </a:solidFill>
                <a:latin typeface="Times New Roman" panose="02020603050405020304" pitchFamily="18" charset="0"/>
                <a:cs typeface="Times New Roman" panose="02020603050405020304" pitchFamily="18" charset="0"/>
              </a:rPr>
              <a:t>2</a:t>
            </a:r>
            <a:endParaRPr lang="zh-CN" altLang="en-US" sz="1600" dirty="0">
              <a:solidFill>
                <a:srgbClr val="0062AC"/>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B9954AE-5624-4888-AEE4-EB539005DDBA}"/>
              </a:ext>
            </a:extLst>
          </p:cNvPr>
          <p:cNvSpPr/>
          <p:nvPr/>
        </p:nvSpPr>
        <p:spPr>
          <a:xfrm>
            <a:off x="8235906" y="2713778"/>
            <a:ext cx="2207174" cy="38131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2539885-8961-40BF-96BB-6919132B0510}"/>
              </a:ext>
            </a:extLst>
          </p:cNvPr>
          <p:cNvSpPr txBox="1"/>
          <p:nvPr/>
        </p:nvSpPr>
        <p:spPr>
          <a:xfrm>
            <a:off x="8686475" y="2368914"/>
            <a:ext cx="1107996" cy="276999"/>
          </a:xfrm>
          <a:prstGeom prst="rect">
            <a:avLst/>
          </a:prstGeom>
          <a:noFill/>
        </p:spPr>
        <p:txBody>
          <a:bodyPr wrap="none" rtlCol="0">
            <a:spAutoFit/>
          </a:bodyPr>
          <a:lstStyle/>
          <a:p>
            <a:r>
              <a:rPr lang="zh-CN" altLang="en-US" sz="1200" dirty="0">
                <a:solidFill>
                  <a:srgbClr val="FF0000"/>
                </a:solidFill>
              </a:rPr>
              <a:t>集中分布区域</a:t>
            </a:r>
          </a:p>
        </p:txBody>
      </p:sp>
    </p:spTree>
    <p:extLst>
      <p:ext uri="{BB962C8B-B14F-4D97-AF65-F5344CB8AC3E}">
        <p14:creationId xmlns:p14="http://schemas.microsoft.com/office/powerpoint/2010/main" val="322011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树形布局算法</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13080" y="1044852"/>
            <a:ext cx="11086465" cy="189680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solidFill>
                  <a:srgbClr val="FF0000"/>
                </a:solidFill>
                <a:latin typeface="微软雅黑" pitchFamily="34" charset="-122"/>
                <a:ea typeface="微软雅黑" pitchFamily="34" charset="-122"/>
              </a:rPr>
              <a:t>树形布局算法的基本思想：</a:t>
            </a:r>
            <a:endParaRPr lang="en-US" altLang="zh-CN" sz="1600" dirty="0">
              <a:solidFill>
                <a:srgbClr val="FF0000"/>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sz="1600" dirty="0"/>
              <a:t>将子节点从大到小进行排列。</a:t>
            </a:r>
            <a:endParaRPr lang="en-US" altLang="zh-CN" sz="1600" dirty="0"/>
          </a:p>
          <a:p>
            <a:pPr marL="285750" indent="-285750">
              <a:lnSpc>
                <a:spcPct val="150000"/>
              </a:lnSpc>
              <a:buFont typeface="Wingdings" panose="05000000000000000000" pitchFamily="2" charset="2"/>
              <a:buChar char="u"/>
            </a:pPr>
            <a:r>
              <a:rPr lang="zh-CN" altLang="en-US" sz="1600" dirty="0"/>
              <a:t>从权值最大的节点开始，按照沿最短边优先开始，紧靠左边或者下边的原则，从左到右或者从下到上开始填充。</a:t>
            </a:r>
            <a:endParaRPr lang="en-US" altLang="zh-CN" sz="1600" dirty="0"/>
          </a:p>
          <a:p>
            <a:pPr marL="285750" indent="-285750">
              <a:lnSpc>
                <a:spcPct val="150000"/>
              </a:lnSpc>
              <a:buFont typeface="Wingdings" panose="05000000000000000000" pitchFamily="2" charset="2"/>
              <a:buChar char="u"/>
            </a:pPr>
            <a:r>
              <a:rPr lang="zh-CN" altLang="en-US" sz="1600" dirty="0"/>
              <a:t>当填充第</a:t>
            </a:r>
            <a:r>
              <a:rPr lang="en-US" altLang="zh-CN" sz="1600" dirty="0" err="1"/>
              <a:t>i</a:t>
            </a:r>
            <a:r>
              <a:rPr lang="zh-CN" altLang="en-US" sz="1600" dirty="0"/>
              <a:t>个子节点时，采用同行同列插入或者新建一行</a:t>
            </a:r>
            <a:r>
              <a:rPr lang="en-US" altLang="zh-CN" sz="1600" dirty="0"/>
              <a:t>/</a:t>
            </a:r>
            <a:r>
              <a:rPr lang="zh-CN" altLang="en-US" sz="1600" dirty="0"/>
              <a:t>列的方式，对比第</a:t>
            </a:r>
            <a:r>
              <a:rPr lang="en-US" altLang="zh-CN" sz="1600" dirty="0"/>
              <a:t>1</a:t>
            </a:r>
            <a:r>
              <a:rPr lang="zh-CN" altLang="en-US" sz="1600" dirty="0"/>
              <a:t>到</a:t>
            </a:r>
            <a:r>
              <a:rPr lang="en-US" altLang="zh-CN" sz="1600" dirty="0"/>
              <a:t>i-1</a:t>
            </a:r>
            <a:r>
              <a:rPr lang="zh-CN" altLang="en-US" sz="1600" dirty="0"/>
              <a:t>个矩形的平均长宽比，选择平均长宽比低的填充结果作为第</a:t>
            </a:r>
            <a:r>
              <a:rPr lang="en-US" altLang="zh-CN" sz="1600" dirty="0" err="1"/>
              <a:t>i</a:t>
            </a:r>
            <a:r>
              <a:rPr lang="zh-CN" altLang="en-US" sz="1600" dirty="0"/>
              <a:t>个子节点的填充方式。</a:t>
            </a:r>
            <a:endParaRPr lang="en-US" altLang="zh-CN" sz="1600" dirty="0">
              <a:solidFill>
                <a:srgbClr val="FF0000"/>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08A01F61-2ABF-44E0-8157-87C9EA310BBD}"/>
              </a:ext>
            </a:extLst>
          </p:cNvPr>
          <p:cNvPicPr>
            <a:picLocks noChangeAspect="1"/>
          </p:cNvPicPr>
          <p:nvPr/>
        </p:nvPicPr>
        <p:blipFill>
          <a:blip r:embed="rId2"/>
          <a:stretch>
            <a:fillRect/>
          </a:stretch>
        </p:blipFill>
        <p:spPr>
          <a:xfrm>
            <a:off x="694627" y="3097763"/>
            <a:ext cx="4363219" cy="3372381"/>
          </a:xfrm>
          <a:prstGeom prst="rect">
            <a:avLst/>
          </a:prstGeom>
        </p:spPr>
      </p:pic>
      <p:pic>
        <p:nvPicPr>
          <p:cNvPr id="9" name="图片 8">
            <a:extLst>
              <a:ext uri="{FF2B5EF4-FFF2-40B4-BE49-F238E27FC236}">
                <a16:creationId xmlns:a16="http://schemas.microsoft.com/office/drawing/2014/main" id="{A97D18F7-3309-4A52-BF5B-FA8A419FE0CF}"/>
              </a:ext>
            </a:extLst>
          </p:cNvPr>
          <p:cNvPicPr>
            <a:picLocks noChangeAspect="1"/>
          </p:cNvPicPr>
          <p:nvPr/>
        </p:nvPicPr>
        <p:blipFill>
          <a:blip r:embed="rId3"/>
          <a:stretch>
            <a:fillRect/>
          </a:stretch>
        </p:blipFill>
        <p:spPr>
          <a:xfrm>
            <a:off x="5392930" y="3196448"/>
            <a:ext cx="6104443" cy="3175012"/>
          </a:xfrm>
          <a:prstGeom prst="rect">
            <a:avLst/>
          </a:prstGeom>
        </p:spPr>
      </p:pic>
    </p:spTree>
    <p:extLst>
      <p:ext uri="{BB962C8B-B14F-4D97-AF65-F5344CB8AC3E}">
        <p14:creationId xmlns:p14="http://schemas.microsoft.com/office/powerpoint/2010/main" val="382940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3080" y="471102"/>
            <a:ext cx="2085077" cy="332807"/>
          </a:xfrm>
          <a:prstGeom prst="homePlate">
            <a:avLst>
              <a:gd name="adj" fmla="val 63872"/>
            </a:avLst>
          </a:prstGeom>
          <a:solidFill>
            <a:srgbClr val="414455"/>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树形布局算法</a:t>
            </a:r>
          </a:p>
        </p:txBody>
      </p:sp>
      <p:cxnSp>
        <p:nvCxnSpPr>
          <p:cNvPr id="13" name="直接连接符 12"/>
          <p:cNvCxnSpPr/>
          <p:nvPr userDrawn="1"/>
        </p:nvCxnSpPr>
        <p:spPr>
          <a:xfrm>
            <a:off x="513080" y="982980"/>
            <a:ext cx="11086465" cy="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734B26C-E28F-48E4-ADFB-C5F383A9E2F9}"/>
              </a:ext>
            </a:extLst>
          </p:cNvPr>
          <p:cNvSpPr txBox="1"/>
          <p:nvPr/>
        </p:nvSpPr>
        <p:spPr>
          <a:xfrm>
            <a:off x="513079" y="1166496"/>
            <a:ext cx="11342589" cy="212237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dirty="0"/>
              <a:t>以数据集</a:t>
            </a:r>
            <a:r>
              <a:rPr lang="en-US" altLang="zh-CN" dirty="0"/>
              <a:t>{3</a:t>
            </a:r>
            <a:r>
              <a:rPr lang="zh-CN" altLang="en-US" dirty="0"/>
              <a:t>，</a:t>
            </a:r>
            <a:r>
              <a:rPr lang="en-US" altLang="zh-CN" dirty="0"/>
              <a:t>2</a:t>
            </a:r>
            <a:r>
              <a:rPr lang="zh-CN" altLang="en-US" dirty="0"/>
              <a:t>，</a:t>
            </a:r>
            <a:r>
              <a:rPr lang="en-US" altLang="zh-CN" dirty="0"/>
              <a:t>6</a:t>
            </a:r>
            <a:r>
              <a:rPr lang="zh-CN" altLang="en-US" dirty="0"/>
              <a:t>，</a:t>
            </a:r>
            <a:r>
              <a:rPr lang="en-US" altLang="zh-CN" dirty="0"/>
              <a:t>4</a:t>
            </a:r>
            <a:r>
              <a:rPr lang="zh-CN" altLang="en-US" dirty="0"/>
              <a:t>，</a:t>
            </a:r>
            <a:r>
              <a:rPr lang="en-US" altLang="zh-CN" dirty="0"/>
              <a:t>2</a:t>
            </a:r>
            <a:r>
              <a:rPr lang="zh-CN" altLang="en-US" dirty="0"/>
              <a:t>，</a:t>
            </a:r>
            <a:r>
              <a:rPr lang="en-US" altLang="zh-CN" dirty="0"/>
              <a:t>2</a:t>
            </a:r>
            <a:r>
              <a:rPr lang="zh-CN" altLang="en-US" dirty="0"/>
              <a:t>，</a:t>
            </a:r>
            <a:r>
              <a:rPr lang="en-US" altLang="zh-CN" dirty="0"/>
              <a:t>6}</a:t>
            </a:r>
            <a:r>
              <a:rPr lang="zh-CN" altLang="en-US" dirty="0"/>
              <a:t>为例</a:t>
            </a:r>
            <a:r>
              <a:rPr lang="zh-CN" altLang="en-US" sz="1600" dirty="0"/>
              <a:t>。</a:t>
            </a:r>
            <a:endParaRPr lang="en-US" altLang="zh-CN" sz="1600" dirty="0"/>
          </a:p>
          <a:p>
            <a:pPr>
              <a:lnSpc>
                <a:spcPct val="150000"/>
              </a:lnSpc>
            </a:pPr>
            <a:r>
              <a:rPr lang="zh-CN" altLang="en-US" dirty="0"/>
              <a:t>对它由大到小进行排序。</a:t>
            </a:r>
            <a:endParaRPr lang="en-US" altLang="zh-CN" dirty="0"/>
          </a:p>
          <a:p>
            <a:pPr>
              <a:lnSpc>
                <a:spcPct val="150000"/>
              </a:lnSpc>
            </a:pPr>
            <a:r>
              <a:rPr lang="en-US" altLang="zh-CN" dirty="0"/>
              <a:t>{6</a:t>
            </a:r>
            <a:r>
              <a:rPr lang="zh-CN" altLang="en-US" dirty="0"/>
              <a:t>，</a:t>
            </a:r>
            <a:r>
              <a:rPr lang="en-US" altLang="zh-CN" dirty="0"/>
              <a:t>6</a:t>
            </a:r>
            <a:r>
              <a:rPr lang="zh-CN" altLang="en-US" dirty="0"/>
              <a:t>，</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2</a:t>
            </a:r>
            <a:r>
              <a:rPr lang="zh-CN" altLang="en-US" dirty="0"/>
              <a:t>，</a:t>
            </a:r>
            <a:r>
              <a:rPr lang="en-US" altLang="zh-CN" dirty="0"/>
              <a:t>2}</a:t>
            </a:r>
            <a:r>
              <a:rPr lang="zh-CN" altLang="en-US" dirty="0"/>
              <a:t>按照这个顺序依次进行填充（由下向上，由左向右）。</a:t>
            </a:r>
            <a:endParaRPr lang="en-US" altLang="zh-CN" dirty="0"/>
          </a:p>
          <a:p>
            <a:pPr>
              <a:lnSpc>
                <a:spcPct val="150000"/>
              </a:lnSpc>
            </a:pPr>
            <a:r>
              <a:rPr lang="zh-CN" altLang="en-US" dirty="0">
                <a:solidFill>
                  <a:srgbClr val="FF0000"/>
                </a:solidFill>
              </a:rPr>
              <a:t>填充的规则：按照同行</a:t>
            </a:r>
            <a:r>
              <a:rPr lang="en-US" altLang="zh-CN" dirty="0">
                <a:solidFill>
                  <a:srgbClr val="FF0000"/>
                </a:solidFill>
              </a:rPr>
              <a:t>/</a:t>
            </a:r>
            <a:r>
              <a:rPr lang="zh-CN" altLang="en-US" dirty="0">
                <a:solidFill>
                  <a:srgbClr val="FF0000"/>
                </a:solidFill>
              </a:rPr>
              <a:t>同列，或者新建一行</a:t>
            </a:r>
            <a:r>
              <a:rPr lang="en-US" altLang="zh-CN" dirty="0">
                <a:solidFill>
                  <a:srgbClr val="FF0000"/>
                </a:solidFill>
              </a:rPr>
              <a:t>/</a:t>
            </a:r>
            <a:r>
              <a:rPr lang="zh-CN" altLang="en-US" dirty="0">
                <a:solidFill>
                  <a:srgbClr val="FF0000"/>
                </a:solidFill>
              </a:rPr>
              <a:t>列的方式。具体采用哪种方式，对比插入矩形的长宽比，选择长宽比最小的进行插入。</a:t>
            </a:r>
            <a:endParaRPr lang="en-US" altLang="zh-CN" dirty="0">
              <a:solidFill>
                <a:srgbClr val="FF0000"/>
              </a:solidFill>
            </a:endParaRPr>
          </a:p>
        </p:txBody>
      </p:sp>
      <p:pic>
        <p:nvPicPr>
          <p:cNvPr id="5" name="图片 4">
            <a:extLst>
              <a:ext uri="{FF2B5EF4-FFF2-40B4-BE49-F238E27FC236}">
                <a16:creationId xmlns:a16="http://schemas.microsoft.com/office/drawing/2014/main" id="{DBF96F81-DD56-4356-A8CD-8F39879E019A}"/>
              </a:ext>
            </a:extLst>
          </p:cNvPr>
          <p:cNvPicPr>
            <a:picLocks noChangeAspect="1"/>
          </p:cNvPicPr>
          <p:nvPr/>
        </p:nvPicPr>
        <p:blipFill>
          <a:blip r:embed="rId2"/>
          <a:stretch>
            <a:fillRect/>
          </a:stretch>
        </p:blipFill>
        <p:spPr>
          <a:xfrm>
            <a:off x="390985" y="3198197"/>
            <a:ext cx="11464683" cy="3603048"/>
          </a:xfrm>
          <a:prstGeom prst="rect">
            <a:avLst/>
          </a:prstGeom>
        </p:spPr>
      </p:pic>
    </p:spTree>
    <p:extLst>
      <p:ext uri="{BB962C8B-B14F-4D97-AF65-F5344CB8AC3E}">
        <p14:creationId xmlns:p14="http://schemas.microsoft.com/office/powerpoint/2010/main" val="205898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24317" y="1166722"/>
            <a:ext cx="8355721" cy="523220"/>
          </a:xfrm>
          <a:prstGeom prst="rect">
            <a:avLst/>
          </a:prstGeom>
          <a:noFill/>
        </p:spPr>
        <p:txBody>
          <a:bodyPr wrap="square" rtlCol="0" anchor="ctr">
            <a:spAutoFit/>
          </a:bodyPr>
          <a:lstStyle/>
          <a:p>
            <a:r>
              <a:rPr lang="en-US" altLang="zh-CN" sz="2800" dirty="0"/>
              <a:t>OpinionBlocks: Visualizing Consumer Reviews</a:t>
            </a:r>
          </a:p>
        </p:txBody>
      </p:sp>
      <p:pic>
        <p:nvPicPr>
          <p:cNvPr id="5" name="图片 4">
            <a:extLst>
              <a:ext uri="{FF2B5EF4-FFF2-40B4-BE49-F238E27FC236}">
                <a16:creationId xmlns:a16="http://schemas.microsoft.com/office/drawing/2014/main" id="{1C03520B-D0BC-4C0F-BF20-AFFC357F3D2A}"/>
              </a:ext>
            </a:extLst>
          </p:cNvPr>
          <p:cNvPicPr>
            <a:picLocks noChangeAspect="1"/>
          </p:cNvPicPr>
          <p:nvPr/>
        </p:nvPicPr>
        <p:blipFill>
          <a:blip r:embed="rId3"/>
          <a:stretch>
            <a:fillRect/>
          </a:stretch>
        </p:blipFill>
        <p:spPr>
          <a:xfrm>
            <a:off x="504496" y="1910126"/>
            <a:ext cx="7093119" cy="3577533"/>
          </a:xfrm>
          <a:prstGeom prst="rect">
            <a:avLst/>
          </a:prstGeom>
        </p:spPr>
      </p:pic>
      <p:sp>
        <p:nvSpPr>
          <p:cNvPr id="6" name="文本框 5">
            <a:extLst>
              <a:ext uri="{FF2B5EF4-FFF2-40B4-BE49-F238E27FC236}">
                <a16:creationId xmlns:a16="http://schemas.microsoft.com/office/drawing/2014/main" id="{69C09FD0-04FB-4348-A6E8-D96618049A55}"/>
              </a:ext>
            </a:extLst>
          </p:cNvPr>
          <p:cNvSpPr txBox="1"/>
          <p:nvPr/>
        </p:nvSpPr>
        <p:spPr>
          <a:xfrm>
            <a:off x="7830991" y="2542037"/>
            <a:ext cx="3980534" cy="11568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a:lnSpc>
                <a:spcPct val="150000"/>
              </a:lnSpc>
            </a:pPr>
            <a:r>
              <a:rPr lang="zh-CN" altLang="en-US" sz="1600" dirty="0">
                <a:latin typeface="微软雅黑" pitchFamily="34" charset="-122"/>
                <a:ea typeface="微软雅黑" pitchFamily="34" charset="-122"/>
              </a:rPr>
              <a:t>将情绪按确定的主题进行分类，在每一类中再分别展示它的关键字，同时将情绪分为消极积极两部分分别进行展示。</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189740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848</Words>
  <Application>Microsoft Office PowerPoint</Application>
  <PresentationFormat>宽屏</PresentationFormat>
  <Paragraphs>90</Paragraphs>
  <Slides>10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 Unicode MS</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dc:title>
  <dc:subject>熊猫办公</dc:subject>
  <dc:creator>www.tukuppt.com</dc:creator>
  <cp:keywords>tukuppt</cp:keywords>
  <cp:lastModifiedBy>xiaolong</cp:lastModifiedBy>
  <cp:revision>218</cp:revision>
  <dcterms:created xsi:type="dcterms:W3CDTF">2014-06-18T03:33:00Z</dcterms:created>
  <dcterms:modified xsi:type="dcterms:W3CDTF">2021-11-01T09:47:52Z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9902926F90B34518A8942F9CD8B77C42</vt:lpwstr>
  </property>
  <property fmtid="{D5CDD505-2E9C-101B-9397-08002B2CF9AE}" pid="3" name="KSOProductBuildVer">
    <vt:lpwstr>2052-11.1.0.10577</vt:lpwstr>
  </property>
</Properties>
</file>