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9" r:id="rId12"/>
    <p:sldId id="270" r:id="rId13"/>
    <p:sldId id="266" r:id="rId14"/>
    <p:sldId id="267" r:id="rId15"/>
    <p:sldId id="268"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7" d="100"/>
          <a:sy n="77" d="100"/>
        </p:scale>
        <p:origin x="4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7/1/2021</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447191" y="2824269"/>
            <a:ext cx="4488794" cy="264445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56025" y="2821491"/>
            <a:ext cx="4488794" cy="263737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he-IL"/>
              <a:t>לחץ על הסמל כדי להוסיף תמונה</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7/1/2021</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Rectangle 70">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55" name="Picture 72">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056" name="Straight Connector 74">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057" name="Rectangle 76">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witter (@Twitter) | Twitter">
            <a:extLst>
              <a:ext uri="{FF2B5EF4-FFF2-40B4-BE49-F238E27FC236}">
                <a16:creationId xmlns:a16="http://schemas.microsoft.com/office/drawing/2014/main" id="{9F47FE2C-EF96-4213-A654-2D60F041DD35}"/>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21529" r="-1" b="22220"/>
          <a:stretch/>
        </p:blipFill>
        <p:spPr bwMode="auto">
          <a:xfrm>
            <a:off x="305"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8"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059"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060" name="Rectangle 82">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כותרת 1">
            <a:extLst>
              <a:ext uri="{FF2B5EF4-FFF2-40B4-BE49-F238E27FC236}">
                <a16:creationId xmlns:a16="http://schemas.microsoft.com/office/drawing/2014/main" id="{998C636E-C017-4AB3-9E58-BC6EDA20A6A0}"/>
              </a:ext>
            </a:extLst>
          </p:cNvPr>
          <p:cNvSpPr>
            <a:spLocks noGrp="1"/>
          </p:cNvSpPr>
          <p:nvPr>
            <p:ph type="ctrTitle"/>
          </p:nvPr>
        </p:nvSpPr>
        <p:spPr>
          <a:xfrm>
            <a:off x="1130271" y="1193800"/>
            <a:ext cx="3193050" cy="4699000"/>
          </a:xfrm>
        </p:spPr>
        <p:txBody>
          <a:bodyPr vert="horz" lIns="91440" tIns="45720" rIns="91440" bIns="45720" rtlCol="0" anchor="ctr">
            <a:normAutofit/>
          </a:bodyPr>
          <a:lstStyle/>
          <a:p>
            <a:pPr rtl="0"/>
            <a:r>
              <a:rPr lang="en-US" sz="3200">
                <a:solidFill>
                  <a:schemeClr val="tx1"/>
                </a:solidFill>
              </a:rPr>
              <a:t>retweets</a:t>
            </a:r>
            <a:endParaRPr lang="en-US" sz="3200" dirty="0">
              <a:solidFill>
                <a:schemeClr val="tx1"/>
              </a:solidFill>
            </a:endParaRPr>
          </a:p>
        </p:txBody>
      </p:sp>
      <p:cxnSp>
        <p:nvCxnSpPr>
          <p:cNvPr id="1061" name="Straight Connector 84">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כותרת משנה 2">
            <a:extLst>
              <a:ext uri="{FF2B5EF4-FFF2-40B4-BE49-F238E27FC236}">
                <a16:creationId xmlns:a16="http://schemas.microsoft.com/office/drawing/2014/main" id="{1FC4B40F-0980-4848-8AFA-82625568F662}"/>
              </a:ext>
            </a:extLst>
          </p:cNvPr>
          <p:cNvSpPr>
            <a:spLocks noGrp="1"/>
          </p:cNvSpPr>
          <p:nvPr>
            <p:ph type="subTitle" idx="1"/>
          </p:nvPr>
        </p:nvSpPr>
        <p:spPr>
          <a:xfrm>
            <a:off x="4976636" y="1193800"/>
            <a:ext cx="6085091" cy="4699000"/>
          </a:xfrm>
        </p:spPr>
        <p:txBody>
          <a:bodyPr vert="horz" lIns="91440" tIns="45720" rIns="91440" bIns="45720" rtlCol="0" anchor="ctr">
            <a:normAutofit/>
          </a:bodyPr>
          <a:lstStyle/>
          <a:p>
            <a:pPr indent="-228600" algn="l" rtl="0">
              <a:buFont typeface="Arial" panose="020B0604020202020204" pitchFamily="34" charset="0"/>
              <a:buChar char="•"/>
            </a:pPr>
            <a:r>
              <a:rPr lang="en-US" dirty="0"/>
              <a:t>By:</a:t>
            </a:r>
          </a:p>
          <a:p>
            <a:pPr indent="-228600" algn="l" rtl="0">
              <a:buFont typeface="Arial" panose="020B0604020202020204" pitchFamily="34" charset="0"/>
              <a:buChar char="•"/>
            </a:pPr>
            <a:r>
              <a:rPr lang="en-US" dirty="0"/>
              <a:t>Mor </a:t>
            </a:r>
            <a:r>
              <a:rPr lang="en-US" dirty="0" err="1"/>
              <a:t>peled</a:t>
            </a:r>
            <a:endParaRPr lang="en-US" dirty="0"/>
          </a:p>
          <a:p>
            <a:pPr indent="-228600" algn="l" rtl="0">
              <a:buFont typeface="Arial" panose="020B0604020202020204" pitchFamily="34" charset="0"/>
              <a:buChar char="•"/>
            </a:pPr>
            <a:r>
              <a:rPr lang="en-US" dirty="0"/>
              <a:t>&amp;</a:t>
            </a:r>
          </a:p>
          <a:p>
            <a:pPr indent="-228600" algn="l" rtl="0">
              <a:buFont typeface="Arial" panose="020B0604020202020204" pitchFamily="34" charset="0"/>
              <a:buChar char="•"/>
            </a:pPr>
            <a:r>
              <a:rPr lang="en-US" dirty="0" err="1"/>
              <a:t>Shmoel</a:t>
            </a:r>
            <a:r>
              <a:rPr lang="en-US" dirty="0"/>
              <a:t>  </a:t>
            </a:r>
            <a:r>
              <a:rPr lang="en-US" dirty="0" err="1"/>
              <a:t>shuan</a:t>
            </a:r>
            <a:endParaRPr lang="en-US" dirty="0"/>
          </a:p>
        </p:txBody>
      </p:sp>
      <p:sp>
        <p:nvSpPr>
          <p:cNvPr id="1062"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 name="תיבת טקסט 3">
            <a:extLst>
              <a:ext uri="{FF2B5EF4-FFF2-40B4-BE49-F238E27FC236}">
                <a16:creationId xmlns:a16="http://schemas.microsoft.com/office/drawing/2014/main" id="{3515C3FE-9B3D-44E7-99C1-9BA6D116EF7C}"/>
              </a:ext>
            </a:extLst>
          </p:cNvPr>
          <p:cNvSpPr txBox="1"/>
          <p:nvPr/>
        </p:nvSpPr>
        <p:spPr>
          <a:xfrm>
            <a:off x="1506430" y="3851195"/>
            <a:ext cx="2254685" cy="646331"/>
          </a:xfrm>
          <a:prstGeom prst="rect">
            <a:avLst/>
          </a:prstGeom>
          <a:noFill/>
        </p:spPr>
        <p:txBody>
          <a:bodyPr wrap="square" rtlCol="1">
            <a:spAutoFit/>
          </a:bodyPr>
          <a:lstStyle/>
          <a:p>
            <a:pPr algn="ctr">
              <a:spcAft>
                <a:spcPts val="600"/>
              </a:spcAft>
            </a:pPr>
            <a:r>
              <a:rPr lang="en-US" dirty="0"/>
              <a:t>How to get retweeted?</a:t>
            </a:r>
            <a:endParaRPr lang="he-IL"/>
          </a:p>
        </p:txBody>
      </p:sp>
      <p:sp>
        <p:nvSpPr>
          <p:cNvPr id="5" name="תיבת טקסט 4">
            <a:extLst>
              <a:ext uri="{FF2B5EF4-FFF2-40B4-BE49-F238E27FC236}">
                <a16:creationId xmlns:a16="http://schemas.microsoft.com/office/drawing/2014/main" id="{6EFDFBD0-3834-4507-8017-9EABC1BF4300}"/>
              </a:ext>
            </a:extLst>
          </p:cNvPr>
          <p:cNvSpPr txBox="1"/>
          <p:nvPr/>
        </p:nvSpPr>
        <p:spPr>
          <a:xfrm>
            <a:off x="9321502" y="2743200"/>
            <a:ext cx="1926871" cy="1754326"/>
          </a:xfrm>
          <a:prstGeom prst="rect">
            <a:avLst/>
          </a:prstGeom>
          <a:noFill/>
        </p:spPr>
        <p:txBody>
          <a:bodyPr wrap="square" rtlCol="1">
            <a:spAutoFit/>
          </a:bodyPr>
          <a:lstStyle/>
          <a:p>
            <a:pPr algn="ctr">
              <a:spcAft>
                <a:spcPts val="600"/>
              </a:spcAft>
            </a:pPr>
            <a:r>
              <a:rPr lang="en-US" dirty="0"/>
              <a:t>Can we find correlations between retweets and the tweets themselves? </a:t>
            </a:r>
            <a:endParaRPr lang="he-IL"/>
          </a:p>
        </p:txBody>
      </p:sp>
    </p:spTree>
    <p:extLst>
      <p:ext uri="{BB962C8B-B14F-4D97-AF65-F5344CB8AC3E}">
        <p14:creationId xmlns:p14="http://schemas.microsoft.com/office/powerpoint/2010/main" val="126611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5103290-D871-41E5-B75E-0C072C496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a:extLst>
              <a:ext uri="{FF2B5EF4-FFF2-40B4-BE49-F238E27FC236}">
                <a16:creationId xmlns:a16="http://schemas.microsoft.com/office/drawing/2014/main" id="{CBAB5DA9-79DC-46BD-A512-56A8EFF485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23" name="Straight Connector 22">
            <a:extLst>
              <a:ext uri="{FF2B5EF4-FFF2-40B4-BE49-F238E27FC236}">
                <a16:creationId xmlns:a16="http://schemas.microsoft.com/office/drawing/2014/main" id="{302A9421-39C5-4CA9-8A9B-055532735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תיבת טקסט 13">
            <a:extLst>
              <a:ext uri="{FF2B5EF4-FFF2-40B4-BE49-F238E27FC236}">
                <a16:creationId xmlns:a16="http://schemas.microsoft.com/office/drawing/2014/main" id="{77455F46-5C18-4408-819D-CC8FB4AFA4F4}"/>
              </a:ext>
            </a:extLst>
          </p:cNvPr>
          <p:cNvSpPr txBox="1"/>
          <p:nvPr/>
        </p:nvSpPr>
        <p:spPr>
          <a:xfrm>
            <a:off x="660845" y="2015732"/>
            <a:ext cx="2824108" cy="3287567"/>
          </a:xfr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100"/>
              <a:t>We have 11653 tweets with zero retweets</a:t>
            </a:r>
          </a:p>
          <a:p>
            <a:pPr indent="-228600" defTabSz="914400">
              <a:lnSpc>
                <a:spcPct val="110000"/>
              </a:lnSpc>
              <a:spcAft>
                <a:spcPts val="600"/>
              </a:spcAft>
              <a:buClr>
                <a:schemeClr val="accent1"/>
              </a:buClr>
              <a:buSzPct val="100000"/>
              <a:buFont typeface="Arial" panose="020B0604020202020204" pitchFamily="34" charset="0"/>
              <a:buChar char="•"/>
            </a:pPr>
            <a:r>
              <a:rPr lang="en-US" sz="1100"/>
              <a:t>So P(x=0) when x is number of retweets, is:</a:t>
            </a:r>
          </a:p>
          <a:p>
            <a:pPr indent="-228600" defTabSz="914400">
              <a:lnSpc>
                <a:spcPct val="110000"/>
              </a:lnSpc>
              <a:spcAft>
                <a:spcPts val="600"/>
              </a:spcAft>
              <a:buClr>
                <a:schemeClr val="accent1"/>
              </a:buClr>
              <a:buSzPct val="100000"/>
              <a:buFont typeface="Arial" panose="020B0604020202020204" pitchFamily="34" charset="0"/>
              <a:buChar char="•"/>
            </a:pPr>
            <a:r>
              <a:rPr lang="en-US" sz="1100"/>
              <a:t>11653/12968 = 0.898 = 90%</a:t>
            </a:r>
          </a:p>
          <a:p>
            <a:pPr indent="-228600" defTabSz="914400">
              <a:lnSpc>
                <a:spcPct val="110000"/>
              </a:lnSpc>
              <a:spcAft>
                <a:spcPts val="600"/>
              </a:spcAft>
              <a:buClr>
                <a:schemeClr val="accent1"/>
              </a:buClr>
              <a:buSzPct val="100000"/>
              <a:buFont typeface="Arial" panose="020B0604020202020204" pitchFamily="34" charset="0"/>
              <a:buChar char="•"/>
            </a:pPr>
            <a:r>
              <a:rPr lang="en-US" sz="1100"/>
              <a:t>Therefore P(x!=0): 10%</a:t>
            </a:r>
          </a:p>
          <a:p>
            <a:pPr indent="-228600" defTabSz="914400">
              <a:lnSpc>
                <a:spcPct val="110000"/>
              </a:lnSpc>
              <a:spcAft>
                <a:spcPts val="600"/>
              </a:spcAft>
              <a:buClr>
                <a:schemeClr val="accent1"/>
              </a:buClr>
              <a:buSzPct val="100000"/>
              <a:buFont typeface="Arial" panose="020B0604020202020204" pitchFamily="34" charset="0"/>
              <a:buChar char="•"/>
            </a:pPr>
            <a:r>
              <a:rPr lang="en-US" sz="1100"/>
              <a:t>In other words, for every tweet you post you have a 10% chance of getting retweeted at least once.</a:t>
            </a:r>
          </a:p>
          <a:p>
            <a:pPr indent="-228600" defTabSz="914400">
              <a:lnSpc>
                <a:spcPct val="110000"/>
              </a:lnSpc>
              <a:spcAft>
                <a:spcPts val="600"/>
              </a:spcAft>
              <a:buClr>
                <a:schemeClr val="accent1"/>
              </a:buClr>
              <a:buSzPct val="100000"/>
              <a:buFont typeface="Arial" panose="020B0604020202020204" pitchFamily="34" charset="0"/>
              <a:buChar char="•"/>
            </a:pPr>
            <a:r>
              <a:rPr lang="en-US" sz="1100"/>
              <a:t>When the chances are so low, maybe we can turn to machine learning to make predictions for us.</a:t>
            </a:r>
          </a:p>
        </p:txBody>
      </p:sp>
      <p:grpSp>
        <p:nvGrpSpPr>
          <p:cNvPr id="25" name="Group 24">
            <a:extLst>
              <a:ext uri="{FF2B5EF4-FFF2-40B4-BE49-F238E27FC236}">
                <a16:creationId xmlns:a16="http://schemas.microsoft.com/office/drawing/2014/main" id="{C7B55AAA-343A-4759-9587-94089CA77A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0677" y="482171"/>
            <a:ext cx="7581245" cy="5149101"/>
            <a:chOff x="3970677" y="482171"/>
            <a:chExt cx="7581245" cy="5149101"/>
          </a:xfrm>
        </p:grpSpPr>
        <p:sp>
          <p:nvSpPr>
            <p:cNvPr id="26" name="Rectangle 25">
              <a:extLst>
                <a:ext uri="{FF2B5EF4-FFF2-40B4-BE49-F238E27FC236}">
                  <a16:creationId xmlns:a16="http://schemas.microsoft.com/office/drawing/2014/main" id="{31D9F9BC-13C8-4A31-85E3-E8807BE7B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0677" y="482171"/>
              <a:ext cx="7581245"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386906-7DEA-4CBD-87DA-9EE41F56B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0717" y="812507"/>
              <a:ext cx="695001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C14FD159-D241-4057-8232-E00B8B1DF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099"/>
            <a:ext cx="6613984" cy="413620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תמונה 11">
            <a:extLst>
              <a:ext uri="{FF2B5EF4-FFF2-40B4-BE49-F238E27FC236}">
                <a16:creationId xmlns:a16="http://schemas.microsoft.com/office/drawing/2014/main" id="{A42F2F68-C8F5-4C47-9BB4-C0FC0D471A69}"/>
              </a:ext>
            </a:extLst>
          </p:cNvPr>
          <p:cNvPicPr>
            <a:picLocks noChangeAspect="1"/>
          </p:cNvPicPr>
          <p:nvPr/>
        </p:nvPicPr>
        <p:blipFill rotWithShape="1">
          <a:blip r:embed="rId4"/>
          <a:srcRect l="67269" t="43895" r="8269" b="23269"/>
          <a:stretch/>
        </p:blipFill>
        <p:spPr>
          <a:xfrm>
            <a:off x="4615683" y="1587028"/>
            <a:ext cx="3880765" cy="2930204"/>
          </a:xfrm>
          <a:prstGeom prst="rect">
            <a:avLst/>
          </a:prstGeom>
        </p:spPr>
      </p:pic>
      <p:pic>
        <p:nvPicPr>
          <p:cNvPr id="7" name="תמונה 6" descr="תמונה שמכילה טקסט&#10;&#10;התיאור נוצר באופן אוטומטי">
            <a:extLst>
              <a:ext uri="{FF2B5EF4-FFF2-40B4-BE49-F238E27FC236}">
                <a16:creationId xmlns:a16="http://schemas.microsoft.com/office/drawing/2014/main" id="{5B1D7D29-FE39-4F51-8834-DFC408E41944}"/>
              </a:ext>
            </a:extLst>
          </p:cNvPr>
          <p:cNvPicPr>
            <a:picLocks noChangeAspect="1"/>
          </p:cNvPicPr>
          <p:nvPr/>
        </p:nvPicPr>
        <p:blipFill rotWithShape="1">
          <a:blip r:embed="rId5"/>
          <a:srcRect l="16962" t="42071" r="55115" b="19552"/>
          <a:stretch/>
        </p:blipFill>
        <p:spPr>
          <a:xfrm>
            <a:off x="8663686" y="1175167"/>
            <a:ext cx="2251790" cy="1740841"/>
          </a:xfrm>
          <a:prstGeom prst="rect">
            <a:avLst/>
          </a:prstGeom>
        </p:spPr>
      </p:pic>
      <p:pic>
        <p:nvPicPr>
          <p:cNvPr id="5" name="תמונה 4" descr="תמונה שמכילה טקסט&#10;&#10;התיאור נוצר באופן אוטומטי">
            <a:extLst>
              <a:ext uri="{FF2B5EF4-FFF2-40B4-BE49-F238E27FC236}">
                <a16:creationId xmlns:a16="http://schemas.microsoft.com/office/drawing/2014/main" id="{38195063-00F3-43D8-8C2E-EAB98FDFF37E}"/>
              </a:ext>
            </a:extLst>
          </p:cNvPr>
          <p:cNvPicPr>
            <a:picLocks noChangeAspect="1"/>
          </p:cNvPicPr>
          <p:nvPr/>
        </p:nvPicPr>
        <p:blipFill rotWithShape="1">
          <a:blip r:embed="rId6"/>
          <a:srcRect l="17077" t="38148" r="25230" b="21422"/>
          <a:stretch/>
        </p:blipFill>
        <p:spPr>
          <a:xfrm>
            <a:off x="8660174" y="3612350"/>
            <a:ext cx="2255303" cy="889012"/>
          </a:xfrm>
          <a:prstGeom prst="rect">
            <a:avLst/>
          </a:prstGeom>
        </p:spPr>
      </p:pic>
    </p:spTree>
    <p:extLst>
      <p:ext uri="{BB962C8B-B14F-4D97-AF65-F5344CB8AC3E}">
        <p14:creationId xmlns:p14="http://schemas.microsoft.com/office/powerpoint/2010/main" val="4061160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55103290-D871-41E5-B75E-0C072C496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30">
            <a:extLst>
              <a:ext uri="{FF2B5EF4-FFF2-40B4-BE49-F238E27FC236}">
                <a16:creationId xmlns:a16="http://schemas.microsoft.com/office/drawing/2014/main" id="{CBAB5DA9-79DC-46BD-A512-56A8EFF485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33" name="Straight Connector 32">
            <a:extLst>
              <a:ext uri="{FF2B5EF4-FFF2-40B4-BE49-F238E27FC236}">
                <a16:creationId xmlns:a16="http://schemas.microsoft.com/office/drawing/2014/main" id="{302A9421-39C5-4CA9-8A9B-055532735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7" name="תיבת טקסט 6">
            <a:extLst>
              <a:ext uri="{FF2B5EF4-FFF2-40B4-BE49-F238E27FC236}">
                <a16:creationId xmlns:a16="http://schemas.microsoft.com/office/drawing/2014/main" id="{D41FC700-52B0-44C8-A141-B49C810165F3}"/>
              </a:ext>
            </a:extLst>
          </p:cNvPr>
          <p:cNvSpPr txBox="1"/>
          <p:nvPr/>
        </p:nvSpPr>
        <p:spPr>
          <a:xfrm>
            <a:off x="660845" y="812508"/>
            <a:ext cx="2824108" cy="5315768"/>
          </a:xfr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500" dirty="0"/>
              <a:t>Immediately I tried to  use functions we learned in class, to build a prediction using </a:t>
            </a:r>
            <a:r>
              <a:rPr lang="en-US" sz="1500" dirty="0" err="1"/>
              <a:t>MultinomialNB</a:t>
            </a:r>
            <a:r>
              <a:rPr lang="en-US" sz="1500" dirty="0"/>
              <a:t>.</a:t>
            </a:r>
          </a:p>
          <a:p>
            <a:pPr indent="-228600" defTabSz="914400">
              <a:lnSpc>
                <a:spcPct val="110000"/>
              </a:lnSpc>
              <a:spcAft>
                <a:spcPts val="600"/>
              </a:spcAft>
              <a:buClr>
                <a:schemeClr val="accent1"/>
              </a:buClr>
              <a:buSzPct val="100000"/>
              <a:buFont typeface="Arial" panose="020B0604020202020204" pitchFamily="34" charset="0"/>
              <a:buChar char="•"/>
            </a:pPr>
            <a:r>
              <a:rPr lang="en-US" sz="1500" dirty="0"/>
              <a:t>We had an accuracy of 80%</a:t>
            </a:r>
          </a:p>
          <a:p>
            <a:pPr indent="-228600" defTabSz="914400">
              <a:lnSpc>
                <a:spcPct val="110000"/>
              </a:lnSpc>
              <a:spcAft>
                <a:spcPts val="600"/>
              </a:spcAft>
              <a:buClr>
                <a:schemeClr val="accent1"/>
              </a:buClr>
              <a:buSzPct val="100000"/>
              <a:buFont typeface="Arial" panose="020B0604020202020204" pitchFamily="34" charset="0"/>
              <a:buChar char="•"/>
            </a:pPr>
            <a:r>
              <a:rPr lang="en-US" sz="1500" dirty="0"/>
              <a:t>But looking closely the machine only guessed that we won't get retweeted. And we already know we have 90% if we look at all the tweets, the cut had more retweets then average.</a:t>
            </a:r>
          </a:p>
          <a:p>
            <a:pPr indent="-228600" defTabSz="914400">
              <a:lnSpc>
                <a:spcPct val="110000"/>
              </a:lnSpc>
              <a:spcAft>
                <a:spcPts val="600"/>
              </a:spcAft>
              <a:buClr>
                <a:schemeClr val="accent1"/>
              </a:buClr>
              <a:buSzPct val="100000"/>
              <a:buFont typeface="Arial" panose="020B0604020202020204" pitchFamily="34" charset="0"/>
              <a:buChar char="•"/>
            </a:pPr>
            <a:r>
              <a:rPr lang="en-US" sz="1500" dirty="0"/>
              <a:t>On to the next idea.</a:t>
            </a:r>
          </a:p>
        </p:txBody>
      </p:sp>
      <p:grpSp>
        <p:nvGrpSpPr>
          <p:cNvPr id="35" name="Group 34">
            <a:extLst>
              <a:ext uri="{FF2B5EF4-FFF2-40B4-BE49-F238E27FC236}">
                <a16:creationId xmlns:a16="http://schemas.microsoft.com/office/drawing/2014/main" id="{C7B55AAA-343A-4759-9587-94089CA77A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0677" y="482171"/>
            <a:ext cx="7581245" cy="5149101"/>
            <a:chOff x="3970677" y="482171"/>
            <a:chExt cx="7581245" cy="5149101"/>
          </a:xfrm>
        </p:grpSpPr>
        <p:sp>
          <p:nvSpPr>
            <p:cNvPr id="36" name="Rectangle 35">
              <a:extLst>
                <a:ext uri="{FF2B5EF4-FFF2-40B4-BE49-F238E27FC236}">
                  <a16:creationId xmlns:a16="http://schemas.microsoft.com/office/drawing/2014/main" id="{31D9F9BC-13C8-4A31-85E3-E8807BE7B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0677" y="482171"/>
              <a:ext cx="7581245"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D386906-7DEA-4CBD-87DA-9EE41F56B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0717" y="812507"/>
              <a:ext cx="695001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C14FD159-D241-4057-8232-E00B8B1DF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099"/>
            <a:ext cx="6613984" cy="413620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descr="תמונה שמכילה טקסט&#10;&#10;התיאור נוצר באופן אוטומטי">
            <a:extLst>
              <a:ext uri="{FF2B5EF4-FFF2-40B4-BE49-F238E27FC236}">
                <a16:creationId xmlns:a16="http://schemas.microsoft.com/office/drawing/2014/main" id="{B8CDAA17-1EE2-41F4-AE34-D5285802C834}"/>
              </a:ext>
            </a:extLst>
          </p:cNvPr>
          <p:cNvPicPr>
            <a:picLocks noChangeAspect="1"/>
          </p:cNvPicPr>
          <p:nvPr/>
        </p:nvPicPr>
        <p:blipFill rotWithShape="1">
          <a:blip r:embed="rId4"/>
          <a:srcRect l="12226" t="36706" r="41616" b="11981"/>
          <a:stretch/>
        </p:blipFill>
        <p:spPr>
          <a:xfrm>
            <a:off x="4615683" y="1838770"/>
            <a:ext cx="3880765" cy="2426721"/>
          </a:xfrm>
          <a:prstGeom prst="rect">
            <a:avLst/>
          </a:prstGeom>
        </p:spPr>
      </p:pic>
      <p:pic>
        <p:nvPicPr>
          <p:cNvPr id="6" name="תמונה 5" descr="תמונה שמכילה טקסט&#10;&#10;התיאור נוצר באופן אוטומטי">
            <a:extLst>
              <a:ext uri="{FF2B5EF4-FFF2-40B4-BE49-F238E27FC236}">
                <a16:creationId xmlns:a16="http://schemas.microsoft.com/office/drawing/2014/main" id="{AAB3C00E-EDCC-40D0-ADB0-7130F2F69D6F}"/>
              </a:ext>
            </a:extLst>
          </p:cNvPr>
          <p:cNvPicPr>
            <a:picLocks noChangeAspect="1"/>
          </p:cNvPicPr>
          <p:nvPr/>
        </p:nvPicPr>
        <p:blipFill rotWithShape="1">
          <a:blip r:embed="rId5"/>
          <a:srcRect l="11999" t="39585" r="37577" b="6440"/>
          <a:stretch/>
        </p:blipFill>
        <p:spPr>
          <a:xfrm>
            <a:off x="8663686" y="1367672"/>
            <a:ext cx="2251790" cy="1355831"/>
          </a:xfrm>
          <a:prstGeom prst="rect">
            <a:avLst/>
          </a:prstGeom>
        </p:spPr>
      </p:pic>
      <p:pic>
        <p:nvPicPr>
          <p:cNvPr id="9" name="תמונה 8" descr="תמונה שמכילה טקסט&#10;&#10;התיאור נוצר באופן אוטומטי">
            <a:extLst>
              <a:ext uri="{FF2B5EF4-FFF2-40B4-BE49-F238E27FC236}">
                <a16:creationId xmlns:a16="http://schemas.microsoft.com/office/drawing/2014/main" id="{569944D8-C72E-4BED-B4A5-E1B2A67A71BE}"/>
              </a:ext>
            </a:extLst>
          </p:cNvPr>
          <p:cNvPicPr>
            <a:picLocks noChangeAspect="1"/>
          </p:cNvPicPr>
          <p:nvPr/>
        </p:nvPicPr>
        <p:blipFill rotWithShape="1">
          <a:blip r:embed="rId6"/>
          <a:srcRect l="11417" t="32426" r="39544" b="-2410"/>
          <a:stretch/>
        </p:blipFill>
        <p:spPr>
          <a:xfrm>
            <a:off x="8660174" y="3151636"/>
            <a:ext cx="2255303" cy="1810441"/>
          </a:xfrm>
          <a:prstGeom prst="rect">
            <a:avLst/>
          </a:prstGeom>
        </p:spPr>
      </p:pic>
    </p:spTree>
    <p:extLst>
      <p:ext uri="{BB962C8B-B14F-4D97-AF65-F5344CB8AC3E}">
        <p14:creationId xmlns:p14="http://schemas.microsoft.com/office/powerpoint/2010/main" val="3559562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3" name="Straight Connector 12">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20" name="Group 14">
            <a:extLst>
              <a:ext uri="{FF2B5EF4-FFF2-40B4-BE49-F238E27FC236}">
                <a16:creationId xmlns:a16="http://schemas.microsoft.com/office/drawing/2014/main" id="{8BF9E6F5-AAF3-426F-8DBC-419AD27BE8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1" name="Rectangle 15">
              <a:extLst>
                <a:ext uri="{FF2B5EF4-FFF2-40B4-BE49-F238E27FC236}">
                  <a16:creationId xmlns:a16="http://schemas.microsoft.com/office/drawing/2014/main" id="{B31C9C44-8222-4274-95EE-715F312A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91079376-A407-4B21-A19F-4DD7827B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C0638086-4582-4243-AC49-02B7425F6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023" y="988222"/>
            <a:ext cx="5143902" cy="412614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תמונה 2">
            <a:extLst>
              <a:ext uri="{FF2B5EF4-FFF2-40B4-BE49-F238E27FC236}">
                <a16:creationId xmlns:a16="http://schemas.microsoft.com/office/drawing/2014/main" id="{59E10423-BC84-48D5-8ED9-870EE7821476}"/>
              </a:ext>
            </a:extLst>
          </p:cNvPr>
          <p:cNvPicPr>
            <a:picLocks noChangeAspect="1"/>
          </p:cNvPicPr>
          <p:nvPr/>
        </p:nvPicPr>
        <p:blipFill rotWithShape="1">
          <a:blip r:embed="rId4"/>
          <a:srcRect l="11814" t="42005" r="26336" b="12493"/>
          <a:stretch/>
        </p:blipFill>
        <p:spPr>
          <a:xfrm>
            <a:off x="1109023" y="1226728"/>
            <a:ext cx="5143902" cy="3725099"/>
          </a:xfrm>
          <a:prstGeom prst="rect">
            <a:avLst/>
          </a:prstGeom>
        </p:spPr>
      </p:pic>
      <p:sp>
        <p:nvSpPr>
          <p:cNvPr id="4" name="תיבת טקסט 3">
            <a:extLst>
              <a:ext uri="{FF2B5EF4-FFF2-40B4-BE49-F238E27FC236}">
                <a16:creationId xmlns:a16="http://schemas.microsoft.com/office/drawing/2014/main" id="{2B46BCB0-E033-4CFB-854D-3A055FF6D412}"/>
              </a:ext>
            </a:extLst>
          </p:cNvPr>
          <p:cNvSpPr txBox="1"/>
          <p:nvPr/>
        </p:nvSpPr>
        <p:spPr>
          <a:xfrm>
            <a:off x="7218029" y="2015732"/>
            <a:ext cx="3520368" cy="3450613"/>
          </a:xfr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We made three data frames and made graphs to each.</a:t>
            </a:r>
          </a:p>
          <a:p>
            <a:pPr indent="-228600" defTabSz="914400">
              <a:lnSpc>
                <a:spcPct val="120000"/>
              </a:lnSpc>
              <a:spcAft>
                <a:spcPts val="600"/>
              </a:spcAft>
              <a:buClr>
                <a:schemeClr val="accent1"/>
              </a:buClr>
              <a:buSzPct val="100000"/>
              <a:buFont typeface="Arial" panose="020B0604020202020204" pitchFamily="34" charset="0"/>
              <a:buChar char="•"/>
            </a:pPr>
            <a:r>
              <a:rPr lang="en-US" dirty="0"/>
              <a:t>In here we see the smallest df containing only tweets with 20 plus retweets.</a:t>
            </a:r>
          </a:p>
          <a:p>
            <a:pPr indent="-228600" defTabSz="914400">
              <a:lnSpc>
                <a:spcPct val="120000"/>
              </a:lnSpc>
              <a:spcAft>
                <a:spcPts val="600"/>
              </a:spcAft>
              <a:buClr>
                <a:schemeClr val="accent1"/>
              </a:buClr>
              <a:buSzPct val="100000"/>
              <a:buFont typeface="Arial" panose="020B0604020202020204" pitchFamily="34" charset="0"/>
              <a:buChar char="•"/>
            </a:pPr>
            <a:r>
              <a:rPr lang="en-US" dirty="0"/>
              <a:t>The other two are: all the tweets, and all the retweeted tweets.</a:t>
            </a:r>
          </a:p>
        </p:txBody>
      </p:sp>
    </p:spTree>
    <p:extLst>
      <p:ext uri="{BB962C8B-B14F-4D97-AF65-F5344CB8AC3E}">
        <p14:creationId xmlns:p14="http://schemas.microsoft.com/office/powerpoint/2010/main" val="3057378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75" name="Straight Connector 74">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תיבת טקסט 1">
            <a:extLst>
              <a:ext uri="{FF2B5EF4-FFF2-40B4-BE49-F238E27FC236}">
                <a16:creationId xmlns:a16="http://schemas.microsoft.com/office/drawing/2014/main" id="{56B1AC70-A03F-4810-A030-1AD10572DE36}"/>
              </a:ext>
            </a:extLst>
          </p:cNvPr>
          <p:cNvSpPr txBox="1"/>
          <p:nvPr/>
        </p:nvSpPr>
        <p:spPr>
          <a:xfrm>
            <a:off x="1451581" y="2015732"/>
            <a:ext cx="3526523" cy="3450613"/>
          </a:xfr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20 most used words in all the tweets</a:t>
            </a:r>
          </a:p>
        </p:txBody>
      </p:sp>
      <p:grpSp>
        <p:nvGrpSpPr>
          <p:cNvPr id="77" name="Group 76">
            <a:extLst>
              <a:ext uri="{FF2B5EF4-FFF2-40B4-BE49-F238E27FC236}">
                <a16:creationId xmlns:a16="http://schemas.microsoft.com/office/drawing/2014/main" id="{52EE9E57-6761-41DA-9027-1C974C7A22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78" name="Rectangle 77">
              <a:extLst>
                <a:ext uri="{FF2B5EF4-FFF2-40B4-BE49-F238E27FC236}">
                  <a16:creationId xmlns:a16="http://schemas.microsoft.com/office/drawing/2014/main" id="{9A259651-E3A2-4994-9C7E-F9C996FEE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1C10BF1-7660-4980-8A86-050AC1679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1" name="Rectangle 80">
            <a:extLst>
              <a:ext uri="{FF2B5EF4-FFF2-40B4-BE49-F238E27FC236}">
                <a16:creationId xmlns:a16="http://schemas.microsoft.com/office/drawing/2014/main" id="{0B3E85F7-A121-4BE2-94EF-7251990E2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682" y="988222"/>
            <a:ext cx="5134327" cy="412614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CD85D32E-64C4-4CCA-93B5-264CD81E413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3926" y="1258750"/>
            <a:ext cx="4821551" cy="358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87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75" name="Straight Connector 74">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תיבת טקסט 1">
            <a:extLst>
              <a:ext uri="{FF2B5EF4-FFF2-40B4-BE49-F238E27FC236}">
                <a16:creationId xmlns:a16="http://schemas.microsoft.com/office/drawing/2014/main" id="{109ED0E0-7B33-4017-8EE5-7A9279DEA2E1}"/>
              </a:ext>
            </a:extLst>
          </p:cNvPr>
          <p:cNvSpPr txBox="1"/>
          <p:nvPr/>
        </p:nvSpPr>
        <p:spPr>
          <a:xfrm>
            <a:off x="1451581" y="2015732"/>
            <a:ext cx="3526523" cy="3450613"/>
          </a:xfr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20 most used words only in the tweets that were retweeted</a:t>
            </a:r>
          </a:p>
        </p:txBody>
      </p:sp>
      <p:grpSp>
        <p:nvGrpSpPr>
          <p:cNvPr id="77" name="Group 76">
            <a:extLst>
              <a:ext uri="{FF2B5EF4-FFF2-40B4-BE49-F238E27FC236}">
                <a16:creationId xmlns:a16="http://schemas.microsoft.com/office/drawing/2014/main" id="{52EE9E57-6761-41DA-9027-1C974C7A22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78" name="Rectangle 77">
              <a:extLst>
                <a:ext uri="{FF2B5EF4-FFF2-40B4-BE49-F238E27FC236}">
                  <a16:creationId xmlns:a16="http://schemas.microsoft.com/office/drawing/2014/main" id="{9A259651-E3A2-4994-9C7E-F9C996FEE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1C10BF1-7660-4980-8A86-050AC1679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1" name="Rectangle 80">
            <a:extLst>
              <a:ext uri="{FF2B5EF4-FFF2-40B4-BE49-F238E27FC236}">
                <a16:creationId xmlns:a16="http://schemas.microsoft.com/office/drawing/2014/main" id="{0B3E85F7-A121-4BE2-94EF-7251990E2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682" y="988222"/>
            <a:ext cx="5134327" cy="412614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D722C097-8891-4D19-B10B-DC0C8539661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3926" y="1220785"/>
            <a:ext cx="4821551" cy="3657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78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75" name="Straight Connector 74">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תיבת טקסט 1">
            <a:extLst>
              <a:ext uri="{FF2B5EF4-FFF2-40B4-BE49-F238E27FC236}">
                <a16:creationId xmlns:a16="http://schemas.microsoft.com/office/drawing/2014/main" id="{A0464D02-A5A3-4F5F-AAE4-FF087684C01A}"/>
              </a:ext>
            </a:extLst>
          </p:cNvPr>
          <p:cNvSpPr txBox="1"/>
          <p:nvPr/>
        </p:nvSpPr>
        <p:spPr>
          <a:xfrm>
            <a:off x="1451581" y="2015732"/>
            <a:ext cx="3526523" cy="3450613"/>
          </a:xfr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20 most used words only 20+ retweets</a:t>
            </a:r>
          </a:p>
        </p:txBody>
      </p:sp>
      <p:grpSp>
        <p:nvGrpSpPr>
          <p:cNvPr id="77" name="Group 76">
            <a:extLst>
              <a:ext uri="{FF2B5EF4-FFF2-40B4-BE49-F238E27FC236}">
                <a16:creationId xmlns:a16="http://schemas.microsoft.com/office/drawing/2014/main" id="{F6ECD7E6-4E68-4AA6-864A-6828B6EC19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78" name="Rectangle 77">
              <a:extLst>
                <a:ext uri="{FF2B5EF4-FFF2-40B4-BE49-F238E27FC236}">
                  <a16:creationId xmlns:a16="http://schemas.microsoft.com/office/drawing/2014/main" id="{5015161F-D342-4A16-AA7A-F3ECC1284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99EC793-B1FE-496C-A671-5F3663264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218" name="Picture 2">
            <a:extLst>
              <a:ext uri="{FF2B5EF4-FFF2-40B4-BE49-F238E27FC236}">
                <a16:creationId xmlns:a16="http://schemas.microsoft.com/office/drawing/2014/main" id="{14415B28-4798-4BB0-BB31-DAA1D54C557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59" b="3"/>
          <a:stretch/>
        </p:blipFill>
        <p:spPr bwMode="auto">
          <a:xfrm>
            <a:off x="6093926" y="1116345"/>
            <a:ext cx="4821551" cy="3866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19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585B39-3F91-4716-B99B-F2F8519F4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4B1AA877-09FE-4988-B95D-729E4F2BC9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5" name="Straight Connector 14">
            <a:extLst>
              <a:ext uri="{FF2B5EF4-FFF2-40B4-BE49-F238E27FC236}">
                <a16:creationId xmlns:a16="http://schemas.microsoft.com/office/drawing/2014/main" id="{66034D98-8665-421D-8716-7748C50B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תיבת טקסט 5">
            <a:extLst>
              <a:ext uri="{FF2B5EF4-FFF2-40B4-BE49-F238E27FC236}">
                <a16:creationId xmlns:a16="http://schemas.microsoft.com/office/drawing/2014/main" id="{4FE2DD5C-2B49-4572-A982-5708AEDA8770}"/>
              </a:ext>
            </a:extLst>
          </p:cNvPr>
          <p:cNvSpPr txBox="1"/>
          <p:nvPr/>
        </p:nvSpPr>
        <p:spPr>
          <a:xfrm>
            <a:off x="1451581" y="2015732"/>
            <a:ext cx="3526523" cy="3450613"/>
          </a:xfr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We made a df to define X</a:t>
            </a:r>
          </a:p>
          <a:p>
            <a:pPr indent="-228600" defTabSz="914400">
              <a:lnSpc>
                <a:spcPct val="120000"/>
              </a:lnSpc>
              <a:spcAft>
                <a:spcPts val="600"/>
              </a:spcAft>
              <a:buClr>
                <a:schemeClr val="accent1"/>
              </a:buClr>
              <a:buSzPct val="100000"/>
              <a:buFont typeface="Arial" panose="020B0604020202020204" pitchFamily="34" charset="0"/>
              <a:buChar char="•"/>
            </a:pPr>
            <a:r>
              <a:rPr lang="en-US" dirty="0"/>
              <a:t>And y is defined by: df[‘retweets’]&gt;0.</a:t>
            </a:r>
          </a:p>
          <a:p>
            <a:pPr indent="-228600" defTabSz="914400">
              <a:lnSpc>
                <a:spcPct val="120000"/>
              </a:lnSpc>
              <a:spcAft>
                <a:spcPts val="600"/>
              </a:spcAft>
              <a:buClr>
                <a:schemeClr val="accent1"/>
              </a:buClr>
              <a:buSzPct val="100000"/>
              <a:buFont typeface="Arial" panose="020B0604020202020204" pitchFamily="34" charset="0"/>
              <a:buChar char="•"/>
            </a:pPr>
            <a:r>
              <a:rPr lang="en-US" dirty="0"/>
              <a:t>Now all that is left is to make the machine.</a:t>
            </a:r>
          </a:p>
        </p:txBody>
      </p:sp>
      <p:grpSp>
        <p:nvGrpSpPr>
          <p:cNvPr id="17" name="Group 16">
            <a:extLst>
              <a:ext uri="{FF2B5EF4-FFF2-40B4-BE49-F238E27FC236}">
                <a16:creationId xmlns:a16="http://schemas.microsoft.com/office/drawing/2014/main" id="{9604219D-896F-415B-9C37-37C3D815D6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8" name="Rectangle 17">
              <a:extLst>
                <a:ext uri="{FF2B5EF4-FFF2-40B4-BE49-F238E27FC236}">
                  <a16:creationId xmlns:a16="http://schemas.microsoft.com/office/drawing/2014/main" id="{14E9ACF6-3144-4686-85D1-16E3BC2E2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6A238AC-6BAF-49C2-B29F-0C42A28F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708C352B-BA75-4968-BC2B-5E8FA071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8" y="977099"/>
            <a:ext cx="5123274" cy="4138331"/>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C015EFF7-E519-45F0-8263-6444F062478D}"/>
              </a:ext>
            </a:extLst>
          </p:cNvPr>
          <p:cNvPicPr>
            <a:picLocks noChangeAspect="1"/>
          </p:cNvPicPr>
          <p:nvPr/>
        </p:nvPicPr>
        <p:blipFill rotWithShape="1">
          <a:blip r:embed="rId4"/>
          <a:srcRect l="17192" t="46357" r="8153" b="13213"/>
          <a:stretch/>
        </p:blipFill>
        <p:spPr>
          <a:xfrm>
            <a:off x="5942378" y="988172"/>
            <a:ext cx="5207094" cy="1899974"/>
          </a:xfrm>
          <a:prstGeom prst="rect">
            <a:avLst/>
          </a:prstGeom>
        </p:spPr>
      </p:pic>
      <p:pic>
        <p:nvPicPr>
          <p:cNvPr id="3" name="תמונה 2">
            <a:extLst>
              <a:ext uri="{FF2B5EF4-FFF2-40B4-BE49-F238E27FC236}">
                <a16:creationId xmlns:a16="http://schemas.microsoft.com/office/drawing/2014/main" id="{178BC6C0-840B-4440-B495-06D2EE60A1CD}"/>
              </a:ext>
            </a:extLst>
          </p:cNvPr>
          <p:cNvPicPr>
            <a:picLocks noChangeAspect="1"/>
          </p:cNvPicPr>
          <p:nvPr/>
        </p:nvPicPr>
        <p:blipFill rotWithShape="1">
          <a:blip r:embed="rId5"/>
          <a:srcRect l="17654" t="40816" r="16808" b="12802"/>
          <a:stretch/>
        </p:blipFill>
        <p:spPr>
          <a:xfrm>
            <a:off x="5942378" y="2896951"/>
            <a:ext cx="5116276" cy="2285574"/>
          </a:xfrm>
          <a:prstGeom prst="rect">
            <a:avLst/>
          </a:prstGeom>
        </p:spPr>
      </p:pic>
    </p:spTree>
    <p:extLst>
      <p:ext uri="{BB962C8B-B14F-4D97-AF65-F5344CB8AC3E}">
        <p14:creationId xmlns:p14="http://schemas.microsoft.com/office/powerpoint/2010/main" val="2229393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תיבת טקסט 6">
            <a:extLst>
              <a:ext uri="{FF2B5EF4-FFF2-40B4-BE49-F238E27FC236}">
                <a16:creationId xmlns:a16="http://schemas.microsoft.com/office/drawing/2014/main" id="{BA75D927-E030-42E2-99D4-5A45DBB26516}"/>
              </a:ext>
            </a:extLst>
          </p:cNvPr>
          <p:cNvSpPr txBox="1"/>
          <p:nvPr/>
        </p:nvSpPr>
        <p:spPr>
          <a:xfrm>
            <a:off x="323557" y="562708"/>
            <a:ext cx="4304714" cy="2308324"/>
          </a:xfrm>
          <a:prstGeom prst="rect">
            <a:avLst/>
          </a:prstGeom>
          <a:noFill/>
        </p:spPr>
        <p:txBody>
          <a:bodyPr wrap="square" rtlCol="1">
            <a:spAutoFit/>
          </a:bodyPr>
          <a:lstStyle/>
          <a:p>
            <a:r>
              <a:rPr lang="en-US" dirty="0"/>
              <a:t>Using </a:t>
            </a:r>
            <a:r>
              <a:rPr lang="en-US" dirty="0" err="1"/>
              <a:t>gaussianNB</a:t>
            </a:r>
            <a:r>
              <a:rPr lang="en-US" dirty="0"/>
              <a:t>() we have almost 90% accuracy in training and test.</a:t>
            </a:r>
          </a:p>
          <a:p>
            <a:r>
              <a:rPr lang="en-US" dirty="0"/>
              <a:t>We know there is no dependency between how many times one word appear in a tweet then another word.</a:t>
            </a:r>
          </a:p>
          <a:p>
            <a:r>
              <a:rPr lang="en-US" dirty="0"/>
              <a:t>So we have no problem using </a:t>
            </a:r>
            <a:r>
              <a:rPr lang="en-US" b="0" i="0" u="none" strike="noStrike" dirty="0">
                <a:effectLst/>
                <a:latin typeface="Open Sans" panose="020B0604020202020204" pitchFamily="34" charset="0"/>
              </a:rPr>
              <a:t>Naïve Bayes.</a:t>
            </a:r>
          </a:p>
          <a:p>
            <a:r>
              <a:rPr lang="en-US" dirty="0"/>
              <a:t>Theta and Sigma are shown.</a:t>
            </a:r>
            <a:endParaRPr lang="he-IL" dirty="0"/>
          </a:p>
        </p:txBody>
      </p:sp>
      <p:pic>
        <p:nvPicPr>
          <p:cNvPr id="9" name="תמונה 8">
            <a:extLst>
              <a:ext uri="{FF2B5EF4-FFF2-40B4-BE49-F238E27FC236}">
                <a16:creationId xmlns:a16="http://schemas.microsoft.com/office/drawing/2014/main" id="{D06D125E-E6CA-4779-AE89-374BB5E756A4}"/>
              </a:ext>
            </a:extLst>
          </p:cNvPr>
          <p:cNvPicPr>
            <a:picLocks noChangeAspect="1"/>
          </p:cNvPicPr>
          <p:nvPr/>
        </p:nvPicPr>
        <p:blipFill rotWithShape="1">
          <a:blip r:embed="rId2"/>
          <a:srcRect l="17423" t="63186" r="62961" b="24295"/>
          <a:stretch/>
        </p:blipFill>
        <p:spPr>
          <a:xfrm>
            <a:off x="220393" y="3802414"/>
            <a:ext cx="4923692" cy="1766737"/>
          </a:xfrm>
          <a:prstGeom prst="rect">
            <a:avLst/>
          </a:prstGeom>
        </p:spPr>
      </p:pic>
      <p:pic>
        <p:nvPicPr>
          <p:cNvPr id="15" name="תמונה 14">
            <a:extLst>
              <a:ext uri="{FF2B5EF4-FFF2-40B4-BE49-F238E27FC236}">
                <a16:creationId xmlns:a16="http://schemas.microsoft.com/office/drawing/2014/main" id="{29FECAE8-6116-4544-8459-A222DF569878}"/>
              </a:ext>
            </a:extLst>
          </p:cNvPr>
          <p:cNvPicPr>
            <a:picLocks noChangeAspect="1"/>
          </p:cNvPicPr>
          <p:nvPr/>
        </p:nvPicPr>
        <p:blipFill rotWithShape="1">
          <a:blip r:embed="rId3"/>
          <a:srcRect l="17654" t="33017" r="24539" b="21011"/>
          <a:stretch/>
        </p:blipFill>
        <p:spPr>
          <a:xfrm>
            <a:off x="5144085" y="0"/>
            <a:ext cx="7047915" cy="3151164"/>
          </a:xfrm>
          <a:prstGeom prst="rect">
            <a:avLst/>
          </a:prstGeom>
        </p:spPr>
      </p:pic>
      <p:pic>
        <p:nvPicPr>
          <p:cNvPr id="19" name="תמונה 18">
            <a:extLst>
              <a:ext uri="{FF2B5EF4-FFF2-40B4-BE49-F238E27FC236}">
                <a16:creationId xmlns:a16="http://schemas.microsoft.com/office/drawing/2014/main" id="{2FC9C80A-1ED9-4F1A-83C2-545147F83831}"/>
              </a:ext>
            </a:extLst>
          </p:cNvPr>
          <p:cNvPicPr>
            <a:picLocks noChangeAspect="1"/>
          </p:cNvPicPr>
          <p:nvPr/>
        </p:nvPicPr>
        <p:blipFill rotWithShape="1">
          <a:blip r:embed="rId4"/>
          <a:srcRect l="10500" t="35687" r="39539" b="13212"/>
          <a:stretch/>
        </p:blipFill>
        <p:spPr>
          <a:xfrm>
            <a:off x="6100689" y="3151164"/>
            <a:ext cx="6091311" cy="3502856"/>
          </a:xfrm>
          <a:prstGeom prst="rect">
            <a:avLst/>
          </a:prstGeom>
        </p:spPr>
      </p:pic>
    </p:spTree>
    <p:extLst>
      <p:ext uri="{BB962C8B-B14F-4D97-AF65-F5344CB8AC3E}">
        <p14:creationId xmlns:p14="http://schemas.microsoft.com/office/powerpoint/2010/main" val="1726324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E3B5C3-04A7-4F85-8442-B70C4397415F}"/>
              </a:ext>
            </a:extLst>
          </p:cNvPr>
          <p:cNvSpPr>
            <a:spLocks noGrp="1"/>
          </p:cNvSpPr>
          <p:nvPr>
            <p:ph type="title"/>
          </p:nvPr>
        </p:nvSpPr>
        <p:spPr>
          <a:xfrm>
            <a:off x="660672" y="804520"/>
            <a:ext cx="2827018" cy="1049235"/>
          </a:xfrm>
        </p:spPr>
        <p:txBody>
          <a:bodyPr vert="horz" lIns="91440" tIns="45720" rIns="91440" bIns="0" rtlCol="0">
            <a:normAutofit/>
          </a:bodyPr>
          <a:lstStyle/>
          <a:p>
            <a:pPr rtl="0"/>
            <a:r>
              <a:rPr lang="en-US"/>
              <a:t>We kept trying</a:t>
            </a:r>
          </a:p>
        </p:txBody>
      </p:sp>
      <p:sp>
        <p:nvSpPr>
          <p:cNvPr id="30" name="Content Placeholder 29">
            <a:extLst>
              <a:ext uri="{FF2B5EF4-FFF2-40B4-BE49-F238E27FC236}">
                <a16:creationId xmlns:a16="http://schemas.microsoft.com/office/drawing/2014/main" id="{37062D61-D497-4A00-99C0-C08AA7AFCDCF}"/>
              </a:ext>
            </a:extLst>
          </p:cNvPr>
          <p:cNvSpPr>
            <a:spLocks noGrp="1"/>
          </p:cNvSpPr>
          <p:nvPr>
            <p:ph idx="1"/>
          </p:nvPr>
        </p:nvSpPr>
        <p:spPr>
          <a:xfrm>
            <a:off x="660845" y="2015732"/>
            <a:ext cx="2824108" cy="3287567"/>
          </a:xfrm>
        </p:spPr>
        <p:txBody>
          <a:bodyPr>
            <a:normAutofit/>
          </a:bodyPr>
          <a:lstStyle/>
          <a:p>
            <a:pPr algn="l" rtl="0"/>
            <a:r>
              <a:rPr lang="en-US" dirty="0"/>
              <a:t>But came to similar problems as before where the machine only guesses zero retweets.</a:t>
            </a:r>
          </a:p>
          <a:p>
            <a:pPr algn="l" rtl="0"/>
            <a:r>
              <a:rPr lang="en-US" dirty="0"/>
              <a:t>Or a processing problem we couldn’t resolve .</a:t>
            </a:r>
          </a:p>
        </p:txBody>
      </p:sp>
      <p:grpSp>
        <p:nvGrpSpPr>
          <p:cNvPr id="33" name="Group 32">
            <a:extLst>
              <a:ext uri="{FF2B5EF4-FFF2-40B4-BE49-F238E27FC236}">
                <a16:creationId xmlns:a16="http://schemas.microsoft.com/office/drawing/2014/main" id="{C7B55AAA-343A-4759-9587-94089CA77A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0677" y="482171"/>
            <a:ext cx="7581245" cy="5149101"/>
            <a:chOff x="3970677" y="482171"/>
            <a:chExt cx="7581245" cy="5149101"/>
          </a:xfrm>
        </p:grpSpPr>
        <p:sp>
          <p:nvSpPr>
            <p:cNvPr id="34" name="Rectangle 33">
              <a:extLst>
                <a:ext uri="{FF2B5EF4-FFF2-40B4-BE49-F238E27FC236}">
                  <a16:creationId xmlns:a16="http://schemas.microsoft.com/office/drawing/2014/main" id="{31D9F9BC-13C8-4A31-85E3-E8807BE7B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0677" y="482171"/>
              <a:ext cx="7581245"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386906-7DEA-4CBD-87DA-9EE41F56B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0717" y="812507"/>
              <a:ext cx="695001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C14FD159-D241-4057-8232-E00B8B1DF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099"/>
            <a:ext cx="6613984" cy="413620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מציין מיקום תוכן 4" descr="תמונה שמכילה טקסט&#10;&#10;התיאור נוצר באופן אוטומטי">
            <a:extLst>
              <a:ext uri="{FF2B5EF4-FFF2-40B4-BE49-F238E27FC236}">
                <a16:creationId xmlns:a16="http://schemas.microsoft.com/office/drawing/2014/main" id="{1127B644-B128-4D0A-A021-0BD0B3445D9B}"/>
              </a:ext>
            </a:extLst>
          </p:cNvPr>
          <p:cNvPicPr>
            <a:picLocks noChangeAspect="1"/>
          </p:cNvPicPr>
          <p:nvPr/>
        </p:nvPicPr>
        <p:blipFill rotWithShape="1">
          <a:blip r:embed="rId3"/>
          <a:srcRect l="12080" t="57779" r="60177" b="28763"/>
          <a:stretch/>
        </p:blipFill>
        <p:spPr>
          <a:xfrm>
            <a:off x="4540059" y="956803"/>
            <a:ext cx="3880765" cy="1058929"/>
          </a:xfrm>
          <a:prstGeom prst="rect">
            <a:avLst/>
          </a:prstGeom>
        </p:spPr>
      </p:pic>
      <p:pic>
        <p:nvPicPr>
          <p:cNvPr id="7" name="תמונה 6" descr="תמונה שמכילה טקסט&#10;&#10;התיאור נוצר באופן אוטומטי">
            <a:extLst>
              <a:ext uri="{FF2B5EF4-FFF2-40B4-BE49-F238E27FC236}">
                <a16:creationId xmlns:a16="http://schemas.microsoft.com/office/drawing/2014/main" id="{BFB4A143-34DC-491F-8110-33A60229AEC5}"/>
              </a:ext>
            </a:extLst>
          </p:cNvPr>
          <p:cNvPicPr>
            <a:picLocks noChangeAspect="1"/>
          </p:cNvPicPr>
          <p:nvPr/>
        </p:nvPicPr>
        <p:blipFill rotWithShape="1">
          <a:blip r:embed="rId4"/>
          <a:srcRect l="14884" t="57440" r="10000" b="11712"/>
          <a:stretch/>
        </p:blipFill>
        <p:spPr>
          <a:xfrm>
            <a:off x="4332900" y="1874667"/>
            <a:ext cx="5117053" cy="1182054"/>
          </a:xfrm>
          <a:prstGeom prst="rect">
            <a:avLst/>
          </a:prstGeom>
        </p:spPr>
      </p:pic>
      <p:pic>
        <p:nvPicPr>
          <p:cNvPr id="9" name="תמונה 8" descr="תמונה שמכילה טקסט&#10;&#10;התיאור נוצר באופן אוטומטי">
            <a:extLst>
              <a:ext uri="{FF2B5EF4-FFF2-40B4-BE49-F238E27FC236}">
                <a16:creationId xmlns:a16="http://schemas.microsoft.com/office/drawing/2014/main" id="{28F4D6D2-04BB-4CC4-8201-385FA5DD7BE5}"/>
              </a:ext>
            </a:extLst>
          </p:cNvPr>
          <p:cNvPicPr>
            <a:picLocks noChangeAspect="1"/>
          </p:cNvPicPr>
          <p:nvPr/>
        </p:nvPicPr>
        <p:blipFill rotWithShape="1">
          <a:blip r:embed="rId5"/>
          <a:srcRect l="11907" t="31811" r="31923" b="2926"/>
          <a:stretch/>
        </p:blipFill>
        <p:spPr>
          <a:xfrm>
            <a:off x="5653304" y="3041062"/>
            <a:ext cx="5416551" cy="2754801"/>
          </a:xfrm>
          <a:prstGeom prst="rect">
            <a:avLst/>
          </a:prstGeom>
        </p:spPr>
      </p:pic>
    </p:spTree>
    <p:extLst>
      <p:ext uri="{BB962C8B-B14F-4D97-AF65-F5344CB8AC3E}">
        <p14:creationId xmlns:p14="http://schemas.microsoft.com/office/powerpoint/2010/main" val="1049050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E6BE29-50E6-4FE5-8C63-9A6190ECE7FE}"/>
              </a:ext>
            </a:extLst>
          </p:cNvPr>
          <p:cNvSpPr>
            <a:spLocks noGrp="1"/>
          </p:cNvSpPr>
          <p:nvPr>
            <p:ph type="title"/>
          </p:nvPr>
        </p:nvSpPr>
        <p:spPr/>
        <p:txBody>
          <a:bodyPr/>
          <a:lstStyle/>
          <a:p>
            <a:r>
              <a:rPr lang="en-US" dirty="0"/>
              <a:t>summery</a:t>
            </a:r>
            <a:endParaRPr lang="he-IL" dirty="0"/>
          </a:p>
        </p:txBody>
      </p:sp>
      <p:sp>
        <p:nvSpPr>
          <p:cNvPr id="3" name="מציין מיקום תוכן 2">
            <a:extLst>
              <a:ext uri="{FF2B5EF4-FFF2-40B4-BE49-F238E27FC236}">
                <a16:creationId xmlns:a16="http://schemas.microsoft.com/office/drawing/2014/main" id="{37F3DD0B-E34D-456E-8916-274988BA142C}"/>
              </a:ext>
            </a:extLst>
          </p:cNvPr>
          <p:cNvSpPr>
            <a:spLocks noGrp="1"/>
          </p:cNvSpPr>
          <p:nvPr>
            <p:ph idx="1"/>
          </p:nvPr>
        </p:nvSpPr>
        <p:spPr/>
        <p:txBody>
          <a:bodyPr>
            <a:normAutofit lnSpcReduction="10000"/>
          </a:bodyPr>
          <a:lstStyle/>
          <a:p>
            <a:pPr algn="l" rtl="0"/>
            <a:r>
              <a:rPr lang="en-US" dirty="0"/>
              <a:t>We asked the Q`, can we predict if a given tweet will get retweeted?</a:t>
            </a:r>
          </a:p>
          <a:p>
            <a:pPr algn="l" rtl="0"/>
            <a:r>
              <a:rPr lang="en-US" dirty="0"/>
              <a:t>To get our data we used twitter`s API to get tweets and number of retweets.</a:t>
            </a:r>
          </a:p>
          <a:p>
            <a:pPr algn="l" rtl="0"/>
            <a:r>
              <a:rPr lang="en-US" dirty="0"/>
              <a:t>We analyzed the texts of the tweets, only 10% of the tweets get retweeted. We produced 15 words to put in a vector matrix, that was X. we made a new df to represent y by changing any retweets bigger then zero to one.</a:t>
            </a:r>
          </a:p>
          <a:p>
            <a:pPr algn="l" rtl="0"/>
            <a:r>
              <a:rPr lang="en-US" dirty="0"/>
              <a:t>We used </a:t>
            </a:r>
            <a:r>
              <a:rPr lang="en-US" b="0" i="0" u="none" strike="noStrike" dirty="0">
                <a:effectLst/>
                <a:latin typeface="Open Sans" panose="020B0604020202020204" pitchFamily="34" charset="0"/>
              </a:rPr>
              <a:t>Naïve Bayes to build a machine, It doesn't only guess zero retweets and still has accuracy close to 90%.</a:t>
            </a:r>
          </a:p>
          <a:p>
            <a:pPr algn="l" rtl="0"/>
            <a:r>
              <a:rPr lang="en-US" b="0" i="0" u="none" strike="noStrike" dirty="0">
                <a:effectLst/>
                <a:latin typeface="Open Sans" panose="020B0604020202020204" pitchFamily="34" charset="0"/>
              </a:rPr>
              <a:t> now we can try ang apply it on our twitter and see if it works </a:t>
            </a:r>
            <a:r>
              <a:rPr lang="en-US" b="0" i="0" u="none" strike="noStrike" dirty="0">
                <a:effectLst/>
                <a:latin typeface="Open Sans" panose="020B0604020202020204" pitchFamily="34" charset="0"/>
                <a:sym typeface="Wingdings" panose="05000000000000000000" pitchFamily="2" charset="2"/>
              </a:rPr>
              <a:t></a:t>
            </a:r>
            <a:endParaRPr lang="he-IL" dirty="0"/>
          </a:p>
        </p:txBody>
      </p:sp>
    </p:spTree>
    <p:extLst>
      <p:ext uri="{BB962C8B-B14F-4D97-AF65-F5344CB8AC3E}">
        <p14:creationId xmlns:p14="http://schemas.microsoft.com/office/powerpoint/2010/main" val="270858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amp;#39;s A Byte Stream, Anyway? | OverCoded">
            <a:extLst>
              <a:ext uri="{FF2B5EF4-FFF2-40B4-BE49-F238E27FC236}">
                <a16:creationId xmlns:a16="http://schemas.microsoft.com/office/drawing/2014/main" id="{F987D3E2-A4F9-467D-817E-3958DD39C5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66" t="36016" r="13199" b="21311"/>
          <a:stretch/>
        </p:blipFill>
        <p:spPr bwMode="auto">
          <a:xfrm>
            <a:off x="801460" y="3652510"/>
            <a:ext cx="2039816" cy="1026941"/>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F3BA87CD-3E62-49DA-B2F1-555A43C96A76}"/>
              </a:ext>
            </a:extLst>
          </p:cNvPr>
          <p:cNvSpPr>
            <a:spLocks noGrp="1"/>
          </p:cNvSpPr>
          <p:nvPr>
            <p:ph type="title"/>
          </p:nvPr>
        </p:nvSpPr>
        <p:spPr/>
        <p:txBody>
          <a:bodyPr/>
          <a:lstStyle/>
          <a:p>
            <a:r>
              <a:rPr lang="en-US" dirty="0"/>
              <a:t>twitter</a:t>
            </a:r>
            <a:endParaRPr lang="he-IL" dirty="0"/>
          </a:p>
        </p:txBody>
      </p:sp>
      <p:sp>
        <p:nvSpPr>
          <p:cNvPr id="3" name="מציין מיקום תוכן 2">
            <a:extLst>
              <a:ext uri="{FF2B5EF4-FFF2-40B4-BE49-F238E27FC236}">
                <a16:creationId xmlns:a16="http://schemas.microsoft.com/office/drawing/2014/main" id="{54ECBE9B-25A4-46EC-96FE-1476C0EBF41E}"/>
              </a:ext>
            </a:extLst>
          </p:cNvPr>
          <p:cNvSpPr>
            <a:spLocks noGrp="1"/>
          </p:cNvSpPr>
          <p:nvPr>
            <p:ph idx="1"/>
          </p:nvPr>
        </p:nvSpPr>
        <p:spPr>
          <a:xfrm>
            <a:off x="3594970" y="798974"/>
            <a:ext cx="7147824" cy="4658826"/>
          </a:xfrm>
        </p:spPr>
        <p:txBody>
          <a:bodyPr/>
          <a:lstStyle/>
          <a:p>
            <a:pPr algn="l" rtl="0"/>
            <a:r>
              <a:rPr lang="en-US" b="1" i="0"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Twitter</a:t>
            </a:r>
            <a:r>
              <a:rPr lang="en-US" b="0" i="0"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 is an American </a:t>
            </a:r>
            <a:r>
              <a:rPr lang="en-US" b="0" i="0" u="none" strike="noStrike"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microblogging</a:t>
            </a:r>
            <a:r>
              <a:rPr lang="en-US" b="0" i="0"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 and </a:t>
            </a:r>
            <a:r>
              <a:rPr lang="en-US" b="0" i="0" u="none" strike="noStrike"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social networking</a:t>
            </a:r>
            <a:r>
              <a:rPr lang="en-US" b="0" i="0"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 service on which users post and interact with messages known as "tweets". </a:t>
            </a:r>
            <a:r>
              <a:rPr lang="en-US" b="0" i="0" u="none" strike="noStrike"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Registered users</a:t>
            </a:r>
            <a:r>
              <a:rPr lang="en-US" b="0" i="0"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 can post, like, and retweet tweets, but unregistered users can only read them.</a:t>
            </a:r>
          </a:p>
          <a:p>
            <a:pPr algn="l" rtl="0"/>
            <a:r>
              <a:rPr lang="en-US" b="0" i="0"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Twitter was created by </a:t>
            </a:r>
            <a:r>
              <a:rPr lang="en-US" b="0" i="0" u="none" strike="noStrike"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Jack Dorsey</a:t>
            </a:r>
            <a:r>
              <a:rPr lang="en-US" b="0" i="0"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 </a:t>
            </a:r>
            <a:r>
              <a:rPr lang="en-US" b="0" i="0" u="none" strike="noStrike"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Noah Glass</a:t>
            </a:r>
            <a:r>
              <a:rPr lang="en-US" b="0" i="0"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 </a:t>
            </a:r>
            <a:r>
              <a:rPr lang="en-US" b="0" i="0" u="none" strike="noStrike"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Biz Stone</a:t>
            </a:r>
            <a:r>
              <a:rPr lang="en-US" b="0" i="0"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 and </a:t>
            </a:r>
            <a:r>
              <a:rPr lang="en-US" b="0" i="0" u="none" strike="noStrike"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Evan Williams</a:t>
            </a:r>
            <a:r>
              <a:rPr lang="en-US" b="0" i="0"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 in March 2006 and launched in July of that year. By 2012, more than 100 million users posted 340 million tweets a day</a:t>
            </a:r>
            <a:endParaRPr lang="he-IL" b="0" i="0" dirty="0">
              <a:solidFill>
                <a:schemeClr val="tx1">
                  <a:lumMod val="95000"/>
                </a:schemeClr>
              </a:solidFill>
              <a:effectLst>
                <a:outerShdw blurRad="38100" dist="38100" dir="2700000" algn="tl">
                  <a:srgbClr val="000000">
                    <a:alpha val="43137"/>
                  </a:srgbClr>
                </a:outerShdw>
              </a:effectLst>
              <a:latin typeface="Arial" panose="020B0604020202020204" pitchFamily="34" charset="0"/>
            </a:endParaRPr>
          </a:p>
          <a:p>
            <a:pPr algn="l" rtl="0"/>
            <a:r>
              <a:rPr lang="en-US" b="0" i="0" dirty="0">
                <a:solidFill>
                  <a:schemeClr val="tx1">
                    <a:lumMod val="95000"/>
                  </a:schemeClr>
                </a:solidFill>
                <a:effectLst>
                  <a:outerShdw blurRad="38100" dist="38100" dir="2700000" algn="tl">
                    <a:srgbClr val="000000">
                      <a:alpha val="43137"/>
                    </a:srgbClr>
                  </a:outerShdw>
                </a:effectLst>
                <a:latin typeface="Arial" panose="020B0604020202020204" pitchFamily="34" charset="0"/>
              </a:rPr>
              <a:t>As of  2019, Twitter had more than 330 million monthly active users.</a:t>
            </a:r>
            <a:endParaRPr lang="he-IL" dirty="0">
              <a:solidFill>
                <a:schemeClr val="tx1">
                  <a:lumMod val="95000"/>
                </a:schemeClr>
              </a:solidFill>
              <a:effectLst>
                <a:outerShdw blurRad="38100" dist="38100" dir="2700000" algn="tl">
                  <a:srgbClr val="000000">
                    <a:alpha val="43137"/>
                  </a:srgbClr>
                </a:outerShdw>
              </a:effectLst>
            </a:endParaRPr>
          </a:p>
        </p:txBody>
      </p:sp>
      <p:sp>
        <p:nvSpPr>
          <p:cNvPr id="4" name="מציין מיקום טקסט 3">
            <a:extLst>
              <a:ext uri="{FF2B5EF4-FFF2-40B4-BE49-F238E27FC236}">
                <a16:creationId xmlns:a16="http://schemas.microsoft.com/office/drawing/2014/main" id="{BFE4C446-8EF9-4FA5-B794-B8588B26DDA6}"/>
              </a:ext>
            </a:extLst>
          </p:cNvPr>
          <p:cNvSpPr>
            <a:spLocks noGrp="1"/>
          </p:cNvSpPr>
          <p:nvPr>
            <p:ph type="body" sz="half" idx="2"/>
          </p:nvPr>
        </p:nvSpPr>
        <p:spPr>
          <a:xfrm>
            <a:off x="1444671" y="3205491"/>
            <a:ext cx="2150299" cy="447019"/>
          </a:xfrm>
        </p:spPr>
        <p:txBody>
          <a:bodyPr/>
          <a:lstStyle/>
          <a:p>
            <a:r>
              <a:rPr lang="en-US" dirty="0"/>
              <a:t>A bit of background </a:t>
            </a:r>
            <a:endParaRPr lang="he-IL" dirty="0"/>
          </a:p>
        </p:txBody>
      </p:sp>
    </p:spTree>
    <p:extLst>
      <p:ext uri="{BB962C8B-B14F-4D97-AF65-F5344CB8AC3E}">
        <p14:creationId xmlns:p14="http://schemas.microsoft.com/office/powerpoint/2010/main" val="200053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76DE9A25-028F-45EF-93F3-A7CAC25EF591}"/>
              </a:ext>
            </a:extLst>
          </p:cNvPr>
          <p:cNvSpPr/>
          <p:nvPr/>
        </p:nvSpPr>
        <p:spPr>
          <a:xfrm>
            <a:off x="3775685" y="2290930"/>
            <a:ext cx="4640629" cy="1754326"/>
          </a:xfrm>
          <a:prstGeom prst="rect">
            <a:avLst/>
          </a:prstGeom>
          <a:noFill/>
        </p:spPr>
        <p:txBody>
          <a:bodyPr wrap="none" lIns="91440" tIns="45720" rIns="91440" bIns="45720">
            <a:spAutoFit/>
          </a:bodyPr>
          <a:lstStyle/>
          <a:p>
            <a:pPr algn="ctr"/>
            <a:r>
              <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a:t>
            </a:r>
          </a:p>
          <a:p>
            <a:pPr algn="ctr"/>
            <a:r>
              <a:rPr lang="en-US"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For listening</a:t>
            </a:r>
            <a:endParaRPr lang="he-IL"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2797771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371689B-DA7B-4218-8160-3CA784744185}"/>
              </a:ext>
            </a:extLst>
          </p:cNvPr>
          <p:cNvSpPr>
            <a:spLocks noGrp="1"/>
          </p:cNvSpPr>
          <p:nvPr>
            <p:ph type="title"/>
          </p:nvPr>
        </p:nvSpPr>
        <p:spPr/>
        <p:txBody>
          <a:bodyPr/>
          <a:lstStyle/>
          <a:p>
            <a:r>
              <a:rPr lang="en-US" dirty="0"/>
              <a:t>Initial plans:</a:t>
            </a:r>
            <a:endParaRPr lang="he-IL" dirty="0"/>
          </a:p>
        </p:txBody>
      </p:sp>
      <p:sp>
        <p:nvSpPr>
          <p:cNvPr id="3" name="מציין מיקום תוכן 2">
            <a:extLst>
              <a:ext uri="{FF2B5EF4-FFF2-40B4-BE49-F238E27FC236}">
                <a16:creationId xmlns:a16="http://schemas.microsoft.com/office/drawing/2014/main" id="{BBE13C0F-1629-46BE-88FF-AD3E2C46CFC8}"/>
              </a:ext>
            </a:extLst>
          </p:cNvPr>
          <p:cNvSpPr>
            <a:spLocks noGrp="1"/>
          </p:cNvSpPr>
          <p:nvPr>
            <p:ph sz="half" idx="1"/>
          </p:nvPr>
        </p:nvSpPr>
        <p:spPr/>
        <p:txBody>
          <a:bodyPr>
            <a:normAutofit fontScale="92500" lnSpcReduction="20000"/>
          </a:bodyPr>
          <a:lstStyle/>
          <a:p>
            <a:pPr algn="l" rtl="0"/>
            <a:r>
              <a:rPr lang="en-US" dirty="0"/>
              <a:t>A:</a:t>
            </a:r>
          </a:p>
          <a:p>
            <a:pPr marL="0" indent="0" algn="l" rtl="0">
              <a:buNone/>
            </a:pPr>
            <a:r>
              <a:rPr lang="en-US" dirty="0"/>
              <a:t>Using Twitter`s new API v2 to collect tweets from all the way back to 2006, when Twitter first activated its` servers. It also provides an abundance of built-in functions that would have made data collection easier.</a:t>
            </a:r>
          </a:p>
          <a:p>
            <a:pPr marL="0" indent="0" algn="l" rtl="0">
              <a:buNone/>
            </a:pPr>
            <a:r>
              <a:rPr lang="en-US" dirty="0"/>
              <a:t>Unfortunately, this required an approved  developer's account and Twitter did not approve my request.</a:t>
            </a:r>
            <a:endParaRPr lang="he-IL" dirty="0"/>
          </a:p>
        </p:txBody>
      </p:sp>
      <p:sp>
        <p:nvSpPr>
          <p:cNvPr id="4" name="מציין מיקום תוכן 3">
            <a:extLst>
              <a:ext uri="{FF2B5EF4-FFF2-40B4-BE49-F238E27FC236}">
                <a16:creationId xmlns:a16="http://schemas.microsoft.com/office/drawing/2014/main" id="{ABAA13CD-8D92-417E-A33B-78FEB0574AE8}"/>
              </a:ext>
            </a:extLst>
          </p:cNvPr>
          <p:cNvSpPr>
            <a:spLocks noGrp="1"/>
          </p:cNvSpPr>
          <p:nvPr>
            <p:ph sz="half" idx="2"/>
          </p:nvPr>
        </p:nvSpPr>
        <p:spPr>
          <a:xfrm>
            <a:off x="6254140" y="2017342"/>
            <a:ext cx="4488654" cy="3644421"/>
          </a:xfrm>
        </p:spPr>
        <p:txBody>
          <a:bodyPr>
            <a:normAutofit fontScale="92500" lnSpcReduction="20000"/>
          </a:bodyPr>
          <a:lstStyle/>
          <a:p>
            <a:pPr algn="l" rtl="0"/>
            <a:r>
              <a:rPr lang="en-US" dirty="0"/>
              <a:t>B:</a:t>
            </a:r>
          </a:p>
          <a:p>
            <a:pPr marL="0" indent="0" algn="l" rtl="0">
              <a:buNone/>
            </a:pPr>
            <a:r>
              <a:rPr lang="en-US" dirty="0"/>
              <a:t>Using the API services that are open to all Twitter`s approved users.</a:t>
            </a:r>
          </a:p>
          <a:p>
            <a:pPr marL="0" indent="0" algn="l" rtl="0">
              <a:buNone/>
            </a:pPr>
            <a:r>
              <a:rPr lang="en-US" dirty="0"/>
              <a:t>Limitations: </a:t>
            </a:r>
          </a:p>
          <a:p>
            <a:pPr marL="0" indent="0" algn="l" rtl="0">
              <a:buNone/>
            </a:pPr>
            <a:r>
              <a:rPr lang="en-US" dirty="0"/>
              <a:t>It limits me to tweets from the last seven days. </a:t>
            </a:r>
          </a:p>
          <a:p>
            <a:pPr marL="0" indent="0" algn="l" rtl="0">
              <a:buNone/>
            </a:pPr>
            <a:r>
              <a:rPr lang="en-US" dirty="0"/>
              <a:t>Less tweets per month that we can pull. </a:t>
            </a:r>
          </a:p>
          <a:p>
            <a:pPr marL="0" indent="0" algn="l" rtl="0">
              <a:buNone/>
            </a:pPr>
            <a:r>
              <a:rPr lang="en-US" dirty="0"/>
              <a:t>And as will be shown, it is not easy to use.</a:t>
            </a:r>
            <a:endParaRPr lang="he-IL" dirty="0"/>
          </a:p>
        </p:txBody>
      </p:sp>
    </p:spTree>
    <p:extLst>
      <p:ext uri="{BB962C8B-B14F-4D97-AF65-F5344CB8AC3E}">
        <p14:creationId xmlns:p14="http://schemas.microsoft.com/office/powerpoint/2010/main" val="54757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5AE1FC78-5662-44A6-8E7F-E9F9CD8B5FFF}"/>
              </a:ext>
            </a:extLst>
          </p:cNvPr>
          <p:cNvPicPr>
            <a:picLocks noChangeAspect="1"/>
          </p:cNvPicPr>
          <p:nvPr/>
        </p:nvPicPr>
        <p:blipFill rotWithShape="1">
          <a:blip r:embed="rId2"/>
          <a:srcRect l="6102" t="18002" r="9129" b="20527"/>
          <a:stretch/>
        </p:blipFill>
        <p:spPr>
          <a:xfrm>
            <a:off x="1913205" y="832307"/>
            <a:ext cx="7751299" cy="4629716"/>
          </a:xfrm>
          <a:prstGeom prst="rect">
            <a:avLst/>
          </a:prstGeom>
        </p:spPr>
      </p:pic>
      <p:sp>
        <p:nvSpPr>
          <p:cNvPr id="5" name="תיבת טקסט 4">
            <a:extLst>
              <a:ext uri="{FF2B5EF4-FFF2-40B4-BE49-F238E27FC236}">
                <a16:creationId xmlns:a16="http://schemas.microsoft.com/office/drawing/2014/main" id="{E841FB13-F0D2-4FAD-A0C5-3104C3E01A5F}"/>
              </a:ext>
            </a:extLst>
          </p:cNvPr>
          <p:cNvSpPr txBox="1"/>
          <p:nvPr/>
        </p:nvSpPr>
        <p:spPr>
          <a:xfrm>
            <a:off x="2338704" y="2390589"/>
            <a:ext cx="6105378" cy="369332"/>
          </a:xfrm>
          <a:prstGeom prst="rect">
            <a:avLst/>
          </a:prstGeom>
          <a:noFill/>
        </p:spPr>
        <p:txBody>
          <a:bodyPr wrap="square">
            <a:spAutoFit/>
          </a:bodyPr>
          <a:lstStyle/>
          <a:p>
            <a:r>
              <a:rPr lang="en-US" sz="1800" b="0" i="0" u="none" strike="noStrike" baseline="0" dirty="0">
                <a:solidFill>
                  <a:schemeClr val="bg1"/>
                </a:solidFill>
                <a:latin typeface="Caveat-Regular"/>
              </a:rPr>
              <a:t>Main process steps of the project</a:t>
            </a:r>
            <a:endParaRPr lang="he-IL" dirty="0">
              <a:solidFill>
                <a:schemeClr val="bg1"/>
              </a:solidFill>
            </a:endParaRPr>
          </a:p>
        </p:txBody>
      </p:sp>
      <p:sp>
        <p:nvSpPr>
          <p:cNvPr id="9" name="תיבת טקסט 8">
            <a:extLst>
              <a:ext uri="{FF2B5EF4-FFF2-40B4-BE49-F238E27FC236}">
                <a16:creationId xmlns:a16="http://schemas.microsoft.com/office/drawing/2014/main" id="{8256FC8A-1C92-4AFD-85EE-F3B69F424024}"/>
              </a:ext>
            </a:extLst>
          </p:cNvPr>
          <p:cNvSpPr txBox="1"/>
          <p:nvPr/>
        </p:nvSpPr>
        <p:spPr>
          <a:xfrm>
            <a:off x="2527496" y="3992527"/>
            <a:ext cx="1330891" cy="1169551"/>
          </a:xfrm>
          <a:prstGeom prst="rect">
            <a:avLst/>
          </a:prstGeom>
          <a:noFill/>
        </p:spPr>
        <p:txBody>
          <a:bodyPr wrap="square">
            <a:spAutoFit/>
          </a:bodyPr>
          <a:lstStyle/>
          <a:p>
            <a:pPr algn="l"/>
            <a:r>
              <a:rPr lang="en-US" sz="1400" b="0" i="0" u="none" strike="noStrike" baseline="0" dirty="0">
                <a:solidFill>
                  <a:srgbClr val="000000"/>
                </a:solidFill>
                <a:latin typeface="MaiandraGD-Regular"/>
              </a:rPr>
              <a:t>Using twitter`s API for</a:t>
            </a:r>
          </a:p>
          <a:p>
            <a:pPr algn="l"/>
            <a:r>
              <a:rPr lang="en-US" sz="1400" b="0" i="0" u="none" strike="noStrike" baseline="0" dirty="0">
                <a:solidFill>
                  <a:srgbClr val="000000"/>
                </a:solidFill>
                <a:latin typeface="Calibri" panose="020F0502020204030204" pitchFamily="34" charset="0"/>
              </a:rPr>
              <a:t>collecting and</a:t>
            </a:r>
          </a:p>
          <a:p>
            <a:pPr algn="l"/>
            <a:r>
              <a:rPr lang="en-US" sz="1400" b="0" i="0" u="none" strike="noStrike" baseline="0" dirty="0">
                <a:solidFill>
                  <a:srgbClr val="000000"/>
                </a:solidFill>
                <a:latin typeface="Calibri" panose="020F0502020204030204" pitchFamily="34" charset="0"/>
              </a:rPr>
              <a:t>obtaining the</a:t>
            </a:r>
          </a:p>
          <a:p>
            <a:pPr algn="l"/>
            <a:r>
              <a:rPr lang="en-US" sz="1400" b="0" i="0" u="none" strike="noStrike" baseline="0" dirty="0">
                <a:solidFill>
                  <a:srgbClr val="000000"/>
                </a:solidFill>
                <a:latin typeface="Calibri" panose="020F0502020204030204" pitchFamily="34" charset="0"/>
              </a:rPr>
              <a:t>data</a:t>
            </a:r>
          </a:p>
        </p:txBody>
      </p:sp>
      <p:sp>
        <p:nvSpPr>
          <p:cNvPr id="11" name="תיבת טקסט 10">
            <a:extLst>
              <a:ext uri="{FF2B5EF4-FFF2-40B4-BE49-F238E27FC236}">
                <a16:creationId xmlns:a16="http://schemas.microsoft.com/office/drawing/2014/main" id="{339A1AD2-6FDA-4141-BC1F-E39C7DEAB997}"/>
              </a:ext>
            </a:extLst>
          </p:cNvPr>
          <p:cNvSpPr txBox="1"/>
          <p:nvPr/>
        </p:nvSpPr>
        <p:spPr>
          <a:xfrm>
            <a:off x="3858387" y="3992527"/>
            <a:ext cx="1155526" cy="954107"/>
          </a:xfrm>
          <a:prstGeom prst="rect">
            <a:avLst/>
          </a:prstGeom>
          <a:noFill/>
        </p:spPr>
        <p:txBody>
          <a:bodyPr wrap="square">
            <a:spAutoFit/>
          </a:bodyPr>
          <a:lstStyle/>
          <a:p>
            <a:pPr algn="l"/>
            <a:r>
              <a:rPr lang="en-US" sz="1400" b="0" i="0" u="none" strike="noStrike" baseline="0" dirty="0">
                <a:solidFill>
                  <a:schemeClr val="bg1"/>
                </a:solidFill>
                <a:latin typeface="MaiandraGD-Regular"/>
              </a:rPr>
              <a:t>Cleaning,</a:t>
            </a:r>
          </a:p>
          <a:p>
            <a:pPr algn="l"/>
            <a:r>
              <a:rPr lang="en-US" sz="1400" b="0" i="0" u="none" strike="noStrike" baseline="0" dirty="0">
                <a:solidFill>
                  <a:schemeClr val="bg1"/>
                </a:solidFill>
                <a:latin typeface="MaiandraGD-Regular"/>
              </a:rPr>
              <a:t>formatting,</a:t>
            </a:r>
          </a:p>
          <a:p>
            <a:pPr algn="l"/>
            <a:r>
              <a:rPr lang="en-US" sz="1400" b="0" i="0" u="none" strike="noStrike" baseline="0" dirty="0">
                <a:solidFill>
                  <a:schemeClr val="bg1"/>
                </a:solidFill>
                <a:latin typeface="MaiandraGD-Regular"/>
              </a:rPr>
              <a:t>and filtering</a:t>
            </a:r>
          </a:p>
          <a:p>
            <a:pPr algn="l"/>
            <a:r>
              <a:rPr lang="en-US" sz="1400" b="0" i="0" u="none" strike="noStrike" baseline="0" dirty="0">
                <a:solidFill>
                  <a:schemeClr val="bg1"/>
                </a:solidFill>
                <a:latin typeface="MaiandraGD-Regular"/>
              </a:rPr>
              <a:t>the data</a:t>
            </a:r>
            <a:endParaRPr lang="he-IL" sz="1400" dirty="0">
              <a:solidFill>
                <a:schemeClr val="bg1"/>
              </a:solidFill>
            </a:endParaRPr>
          </a:p>
        </p:txBody>
      </p:sp>
      <p:sp>
        <p:nvSpPr>
          <p:cNvPr id="13" name="תיבת טקסט 12">
            <a:extLst>
              <a:ext uri="{FF2B5EF4-FFF2-40B4-BE49-F238E27FC236}">
                <a16:creationId xmlns:a16="http://schemas.microsoft.com/office/drawing/2014/main" id="{228D0BF7-1A49-4FDF-B8A5-0F802F36FFC7}"/>
              </a:ext>
            </a:extLst>
          </p:cNvPr>
          <p:cNvSpPr txBox="1"/>
          <p:nvPr/>
        </p:nvSpPr>
        <p:spPr>
          <a:xfrm>
            <a:off x="5391393" y="3992526"/>
            <a:ext cx="1330891" cy="954107"/>
          </a:xfrm>
          <a:prstGeom prst="rect">
            <a:avLst/>
          </a:prstGeom>
          <a:noFill/>
        </p:spPr>
        <p:txBody>
          <a:bodyPr wrap="square">
            <a:spAutoFit/>
          </a:bodyPr>
          <a:lstStyle/>
          <a:p>
            <a:pPr algn="l"/>
            <a:r>
              <a:rPr lang="en-US" sz="1400" b="0" i="0" u="none" strike="noStrike" baseline="0" dirty="0">
                <a:solidFill>
                  <a:schemeClr val="bg1"/>
                </a:solidFill>
                <a:latin typeface="MaiandraGD-Regular"/>
              </a:rPr>
              <a:t>Visualizing</a:t>
            </a:r>
          </a:p>
          <a:p>
            <a:pPr algn="l"/>
            <a:r>
              <a:rPr lang="en-US" sz="1400" b="0" i="0" u="none" strike="noStrike" baseline="0" dirty="0">
                <a:solidFill>
                  <a:schemeClr val="bg1"/>
                </a:solidFill>
                <a:latin typeface="MaiandraGD-Regular"/>
              </a:rPr>
              <a:t>and</a:t>
            </a:r>
          </a:p>
          <a:p>
            <a:pPr algn="l"/>
            <a:r>
              <a:rPr lang="en-US" sz="1400" b="0" i="0" u="none" strike="noStrike" baseline="0" dirty="0">
                <a:solidFill>
                  <a:schemeClr val="bg1"/>
                </a:solidFill>
                <a:latin typeface="MaiandraGD-Regular"/>
              </a:rPr>
              <a:t>understanding</a:t>
            </a:r>
          </a:p>
          <a:p>
            <a:pPr algn="l"/>
            <a:r>
              <a:rPr lang="en-US" sz="1400" b="0" i="0" u="none" strike="noStrike" baseline="0" dirty="0">
                <a:solidFill>
                  <a:schemeClr val="bg1"/>
                </a:solidFill>
                <a:latin typeface="MaiandraGD-Regular"/>
              </a:rPr>
              <a:t>the data</a:t>
            </a:r>
            <a:endParaRPr lang="he-IL" sz="1400" dirty="0">
              <a:solidFill>
                <a:schemeClr val="bg1"/>
              </a:solidFill>
            </a:endParaRPr>
          </a:p>
        </p:txBody>
      </p:sp>
      <p:sp>
        <p:nvSpPr>
          <p:cNvPr id="15" name="תיבת טקסט 14">
            <a:extLst>
              <a:ext uri="{FF2B5EF4-FFF2-40B4-BE49-F238E27FC236}">
                <a16:creationId xmlns:a16="http://schemas.microsoft.com/office/drawing/2014/main" id="{DC0532C8-B76A-484F-9AEF-5258BFF7634F}"/>
              </a:ext>
            </a:extLst>
          </p:cNvPr>
          <p:cNvSpPr txBox="1"/>
          <p:nvPr/>
        </p:nvSpPr>
        <p:spPr>
          <a:xfrm>
            <a:off x="6722284" y="3986634"/>
            <a:ext cx="1330891" cy="1169551"/>
          </a:xfrm>
          <a:prstGeom prst="rect">
            <a:avLst/>
          </a:prstGeom>
          <a:noFill/>
        </p:spPr>
        <p:txBody>
          <a:bodyPr wrap="square">
            <a:spAutoFit/>
          </a:bodyPr>
          <a:lstStyle/>
          <a:p>
            <a:pPr algn="l"/>
            <a:r>
              <a:rPr lang="en-US" sz="1400" b="0" i="0" u="none" strike="noStrike" baseline="0" dirty="0">
                <a:solidFill>
                  <a:schemeClr val="bg1"/>
                </a:solidFill>
                <a:latin typeface="MaiandraGD-Regular"/>
              </a:rPr>
              <a:t>Clustering the</a:t>
            </a:r>
          </a:p>
          <a:p>
            <a:pPr algn="l"/>
            <a:r>
              <a:rPr lang="en-US" sz="1400" b="0" i="0" u="none" strike="noStrike" baseline="0" dirty="0">
                <a:solidFill>
                  <a:schemeClr val="bg1"/>
                </a:solidFill>
                <a:latin typeface="MaiandraGD-Regular"/>
              </a:rPr>
              <a:t>data into</a:t>
            </a:r>
          </a:p>
          <a:p>
            <a:pPr algn="l"/>
            <a:r>
              <a:rPr lang="en-US" sz="1400" b="0" i="0" u="none" strike="noStrike" baseline="0" dirty="0">
                <a:solidFill>
                  <a:schemeClr val="bg1"/>
                </a:solidFill>
                <a:latin typeface="MaiandraGD-Regular"/>
              </a:rPr>
              <a:t>groups,</a:t>
            </a:r>
          </a:p>
          <a:p>
            <a:pPr algn="l"/>
            <a:r>
              <a:rPr lang="en-US" sz="1400" b="0" i="0" u="none" strike="noStrike" baseline="0" dirty="0">
                <a:solidFill>
                  <a:schemeClr val="bg1"/>
                </a:solidFill>
                <a:latin typeface="MaiandraGD-Regular"/>
              </a:rPr>
              <a:t>modeling and</a:t>
            </a:r>
          </a:p>
          <a:p>
            <a:pPr algn="l"/>
            <a:r>
              <a:rPr lang="en-US" sz="1400" b="0" i="0" u="none" strike="noStrike" baseline="0" dirty="0">
                <a:solidFill>
                  <a:schemeClr val="bg1"/>
                </a:solidFill>
                <a:latin typeface="MaiandraGD-Regular"/>
              </a:rPr>
              <a:t>the algorithm</a:t>
            </a:r>
            <a:endParaRPr lang="he-IL" sz="1400" dirty="0">
              <a:solidFill>
                <a:schemeClr val="bg1"/>
              </a:solidFill>
            </a:endParaRPr>
          </a:p>
        </p:txBody>
      </p:sp>
      <p:sp>
        <p:nvSpPr>
          <p:cNvPr id="17" name="תיבת טקסט 16">
            <a:extLst>
              <a:ext uri="{FF2B5EF4-FFF2-40B4-BE49-F238E27FC236}">
                <a16:creationId xmlns:a16="http://schemas.microsoft.com/office/drawing/2014/main" id="{1F960A83-7D18-418A-9722-920CDC9D986A}"/>
              </a:ext>
            </a:extLst>
          </p:cNvPr>
          <p:cNvSpPr txBox="1"/>
          <p:nvPr/>
        </p:nvSpPr>
        <p:spPr>
          <a:xfrm>
            <a:off x="8245931" y="3949267"/>
            <a:ext cx="1330891" cy="1600438"/>
          </a:xfrm>
          <a:prstGeom prst="rect">
            <a:avLst/>
          </a:prstGeom>
          <a:noFill/>
        </p:spPr>
        <p:txBody>
          <a:bodyPr wrap="square">
            <a:spAutoFit/>
          </a:bodyPr>
          <a:lstStyle/>
          <a:p>
            <a:pPr algn="l"/>
            <a:r>
              <a:rPr lang="en-US" sz="1400" b="0" i="0" u="none" strike="noStrike" baseline="0" dirty="0">
                <a:solidFill>
                  <a:schemeClr val="bg1"/>
                </a:solidFill>
                <a:latin typeface="MaiandraGD-Regular"/>
              </a:rPr>
              <a:t>Presentation</a:t>
            </a:r>
          </a:p>
          <a:p>
            <a:pPr algn="l"/>
            <a:r>
              <a:rPr lang="en-US" sz="1400" b="0" i="0" u="none" strike="noStrike" baseline="0" dirty="0">
                <a:solidFill>
                  <a:schemeClr val="bg1"/>
                </a:solidFill>
                <a:latin typeface="MaiandraGD-Regular"/>
              </a:rPr>
              <a:t>of data,</a:t>
            </a:r>
          </a:p>
          <a:p>
            <a:pPr algn="l"/>
            <a:r>
              <a:rPr lang="en-US" sz="1400" b="0" i="0" u="none" strike="noStrike" baseline="0" dirty="0">
                <a:solidFill>
                  <a:schemeClr val="bg1"/>
                </a:solidFill>
                <a:latin typeface="MaiandraGD-Regular"/>
              </a:rPr>
              <a:t>understanding</a:t>
            </a:r>
          </a:p>
          <a:p>
            <a:pPr algn="l"/>
            <a:r>
              <a:rPr lang="en-US" sz="1400" b="0" i="0" u="none" strike="noStrike" baseline="0" dirty="0">
                <a:solidFill>
                  <a:schemeClr val="bg1"/>
                </a:solidFill>
                <a:latin typeface="MaiandraGD-Regular"/>
              </a:rPr>
              <a:t>and</a:t>
            </a:r>
          </a:p>
          <a:p>
            <a:pPr algn="l"/>
            <a:r>
              <a:rPr lang="en-US" sz="1400" b="0" i="0" u="none" strike="noStrike" baseline="0" dirty="0">
                <a:solidFill>
                  <a:schemeClr val="bg1"/>
                </a:solidFill>
                <a:latin typeface="MaiandraGD-Regular"/>
              </a:rPr>
              <a:t>delivering the</a:t>
            </a:r>
          </a:p>
          <a:p>
            <a:pPr algn="l"/>
            <a:r>
              <a:rPr lang="en-US" sz="1400" b="0" i="0" u="none" strike="noStrike" baseline="0" dirty="0">
                <a:solidFill>
                  <a:schemeClr val="bg1"/>
                </a:solidFill>
                <a:latin typeface="MaiandraGD-Regular"/>
              </a:rPr>
              <a:t>results + Final</a:t>
            </a:r>
          </a:p>
          <a:p>
            <a:pPr algn="l"/>
            <a:r>
              <a:rPr lang="en-US" sz="1400" b="0" i="0" u="none" strike="noStrike" baseline="0" dirty="0">
                <a:solidFill>
                  <a:schemeClr val="bg1"/>
                </a:solidFill>
                <a:latin typeface="MaiandraGD-Regular"/>
              </a:rPr>
              <a:t>predict model</a:t>
            </a:r>
            <a:endParaRPr lang="he-IL" sz="1400" dirty="0">
              <a:solidFill>
                <a:schemeClr val="bg1"/>
              </a:solidFill>
            </a:endParaRPr>
          </a:p>
        </p:txBody>
      </p:sp>
    </p:spTree>
    <p:extLst>
      <p:ext uri="{BB962C8B-B14F-4D97-AF65-F5344CB8AC3E}">
        <p14:creationId xmlns:p14="http://schemas.microsoft.com/office/powerpoint/2010/main" val="319742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A8E57A77-6DF3-4BF4-98CC-1C9254AA400D}"/>
              </a:ext>
            </a:extLst>
          </p:cNvPr>
          <p:cNvPicPr>
            <a:picLocks noChangeAspect="1"/>
          </p:cNvPicPr>
          <p:nvPr/>
        </p:nvPicPr>
        <p:blipFill>
          <a:blip r:embed="rId2"/>
          <a:stretch>
            <a:fillRect/>
          </a:stretch>
        </p:blipFill>
        <p:spPr>
          <a:xfrm>
            <a:off x="6302326" y="3429000"/>
            <a:ext cx="5889674" cy="3427327"/>
          </a:xfrm>
          <a:prstGeom prst="rect">
            <a:avLst/>
          </a:prstGeom>
        </p:spPr>
      </p:pic>
      <p:pic>
        <p:nvPicPr>
          <p:cNvPr id="5" name="תמונה 4">
            <a:extLst>
              <a:ext uri="{FF2B5EF4-FFF2-40B4-BE49-F238E27FC236}">
                <a16:creationId xmlns:a16="http://schemas.microsoft.com/office/drawing/2014/main" id="{9CEF4EFA-4AE5-47E0-8E07-9A1E8B694753}"/>
              </a:ext>
            </a:extLst>
          </p:cNvPr>
          <p:cNvPicPr>
            <a:picLocks noChangeAspect="1"/>
          </p:cNvPicPr>
          <p:nvPr/>
        </p:nvPicPr>
        <p:blipFill>
          <a:blip r:embed="rId3"/>
          <a:stretch>
            <a:fillRect/>
          </a:stretch>
        </p:blipFill>
        <p:spPr>
          <a:xfrm>
            <a:off x="6302326" y="0"/>
            <a:ext cx="5889674" cy="3543328"/>
          </a:xfrm>
          <a:prstGeom prst="rect">
            <a:avLst/>
          </a:prstGeom>
        </p:spPr>
      </p:pic>
      <p:sp>
        <p:nvSpPr>
          <p:cNvPr id="6" name="תיבת טקסט 5">
            <a:extLst>
              <a:ext uri="{FF2B5EF4-FFF2-40B4-BE49-F238E27FC236}">
                <a16:creationId xmlns:a16="http://schemas.microsoft.com/office/drawing/2014/main" id="{C4DCC416-B76D-427F-B7E1-2FE7022AF4D3}"/>
              </a:ext>
            </a:extLst>
          </p:cNvPr>
          <p:cNvSpPr txBox="1"/>
          <p:nvPr/>
        </p:nvSpPr>
        <p:spPr>
          <a:xfrm>
            <a:off x="663879" y="1014608"/>
            <a:ext cx="5110620" cy="3693319"/>
          </a:xfrm>
          <a:prstGeom prst="rect">
            <a:avLst/>
          </a:prstGeom>
          <a:noFill/>
        </p:spPr>
        <p:txBody>
          <a:bodyPr wrap="square" rtlCol="1">
            <a:spAutoFit/>
          </a:bodyPr>
          <a:lstStyle/>
          <a:p>
            <a:r>
              <a:rPr lang="en-US" dirty="0"/>
              <a:t>To use Twitter`s API:</a:t>
            </a:r>
          </a:p>
          <a:p>
            <a:endParaRPr lang="en-US" dirty="0"/>
          </a:p>
          <a:p>
            <a:r>
              <a:rPr lang="en-US" dirty="0"/>
              <a:t>First one would have to create an account in twitter.</a:t>
            </a:r>
          </a:p>
          <a:p>
            <a:endParaRPr lang="en-US" dirty="0"/>
          </a:p>
          <a:p>
            <a:r>
              <a:rPr lang="en-US" dirty="0"/>
              <a:t>Second, he would have to create a project in Twitter`s Developer Portal.</a:t>
            </a:r>
          </a:p>
          <a:p>
            <a:endParaRPr lang="en-US" dirty="0"/>
          </a:p>
          <a:p>
            <a:r>
              <a:rPr lang="en-US" dirty="0"/>
              <a:t>And last, one would need to generate several keys and tokens to authenticate  requests.</a:t>
            </a:r>
          </a:p>
          <a:p>
            <a:endParaRPr lang="en-US" dirty="0"/>
          </a:p>
          <a:p>
            <a:r>
              <a:rPr lang="en-US" dirty="0"/>
              <a:t>After these steps  all of the work is done in Jupiter Notebook.</a:t>
            </a:r>
            <a:endParaRPr lang="he-IL" dirty="0"/>
          </a:p>
        </p:txBody>
      </p:sp>
    </p:spTree>
    <p:extLst>
      <p:ext uri="{BB962C8B-B14F-4D97-AF65-F5344CB8AC3E}">
        <p14:creationId xmlns:p14="http://schemas.microsoft.com/office/powerpoint/2010/main" val="161930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8F25E95-FCE2-4635-B875-36239A0319E6}"/>
              </a:ext>
            </a:extLst>
          </p:cNvPr>
          <p:cNvSpPr>
            <a:spLocks noGrp="1"/>
          </p:cNvSpPr>
          <p:nvPr>
            <p:ph type="title"/>
          </p:nvPr>
        </p:nvSpPr>
        <p:spPr/>
        <p:txBody>
          <a:bodyPr/>
          <a:lstStyle/>
          <a:p>
            <a:r>
              <a:rPr lang="en-US" dirty="0"/>
              <a:t>Tolls </a:t>
            </a:r>
            <a:endParaRPr lang="he-IL" dirty="0"/>
          </a:p>
        </p:txBody>
      </p:sp>
      <p:sp>
        <p:nvSpPr>
          <p:cNvPr id="3" name="מציין מיקום תוכן 2">
            <a:extLst>
              <a:ext uri="{FF2B5EF4-FFF2-40B4-BE49-F238E27FC236}">
                <a16:creationId xmlns:a16="http://schemas.microsoft.com/office/drawing/2014/main" id="{4BCE55D7-3DCC-4D3B-9E45-E60C9D2452CB}"/>
              </a:ext>
            </a:extLst>
          </p:cNvPr>
          <p:cNvSpPr>
            <a:spLocks noGrp="1"/>
          </p:cNvSpPr>
          <p:nvPr>
            <p:ph sz="half" idx="1"/>
          </p:nvPr>
        </p:nvSpPr>
        <p:spPr/>
        <p:txBody>
          <a:bodyPr/>
          <a:lstStyle/>
          <a:p>
            <a:pPr algn="l" rtl="0"/>
            <a:r>
              <a:rPr lang="en-US" dirty="0" err="1"/>
              <a:t>api.retweets</a:t>
            </a:r>
            <a:r>
              <a:rPr lang="en-US" dirty="0"/>
              <a:t>(</a:t>
            </a:r>
            <a:r>
              <a:rPr lang="en-US" dirty="0" err="1"/>
              <a:t>tweetId</a:t>
            </a:r>
            <a:r>
              <a:rPr lang="en-US" dirty="0"/>
              <a:t>)</a:t>
            </a:r>
          </a:p>
          <a:p>
            <a:pPr marL="0" indent="0" algn="l" rtl="0">
              <a:buNone/>
            </a:pPr>
            <a:r>
              <a:rPr lang="en-US" dirty="0" err="1"/>
              <a:t>Tweepy</a:t>
            </a:r>
            <a:r>
              <a:rPr lang="en-US" dirty="0"/>
              <a:t> also gives the option of getting lists of data about a tweet with the id of said tweet.</a:t>
            </a:r>
          </a:p>
          <a:p>
            <a:pPr marL="0" indent="0" algn="l" rtl="0">
              <a:buNone/>
            </a:pPr>
            <a:r>
              <a:rPr lang="en-US" dirty="0" err="1"/>
              <a:t>Api.retweets</a:t>
            </a:r>
            <a:r>
              <a:rPr lang="en-US" dirty="0"/>
              <a:t> is an example; you send an id and get a list of all user's names that retweeted the tweet. </a:t>
            </a:r>
            <a:endParaRPr lang="he-IL" dirty="0"/>
          </a:p>
        </p:txBody>
      </p:sp>
      <p:sp>
        <p:nvSpPr>
          <p:cNvPr id="4" name="מציין מיקום תוכן 3">
            <a:extLst>
              <a:ext uri="{FF2B5EF4-FFF2-40B4-BE49-F238E27FC236}">
                <a16:creationId xmlns:a16="http://schemas.microsoft.com/office/drawing/2014/main" id="{E790DAB4-82D0-4A2D-954B-80AC4AF6E3AC}"/>
              </a:ext>
            </a:extLst>
          </p:cNvPr>
          <p:cNvSpPr>
            <a:spLocks noGrp="1"/>
          </p:cNvSpPr>
          <p:nvPr>
            <p:ph sz="half" idx="2"/>
          </p:nvPr>
        </p:nvSpPr>
        <p:spPr/>
        <p:txBody>
          <a:bodyPr/>
          <a:lstStyle/>
          <a:p>
            <a:pPr algn="l" rtl="0"/>
            <a:r>
              <a:rPr lang="en-US" dirty="0" err="1"/>
              <a:t>Tweepy</a:t>
            </a:r>
            <a:r>
              <a:rPr lang="en-US" dirty="0"/>
              <a:t>. Cursor</a:t>
            </a:r>
          </a:p>
          <a:p>
            <a:pPr marL="0" indent="0" algn="l" rtl="0">
              <a:buNone/>
            </a:pPr>
            <a:r>
              <a:rPr lang="en-US" dirty="0"/>
              <a:t>The cursor have many search options. I used the (</a:t>
            </a:r>
            <a:r>
              <a:rPr lang="en-US" dirty="0" err="1"/>
              <a:t>api.search</a:t>
            </a:r>
            <a:r>
              <a:rPr lang="en-US" dirty="0"/>
              <a:t>) option to get up to 200 tweets per request.</a:t>
            </a:r>
            <a:endParaRPr lang="he-IL" dirty="0"/>
          </a:p>
        </p:txBody>
      </p:sp>
      <p:sp>
        <p:nvSpPr>
          <p:cNvPr id="5" name="תיבת טקסט 4">
            <a:extLst>
              <a:ext uri="{FF2B5EF4-FFF2-40B4-BE49-F238E27FC236}">
                <a16:creationId xmlns:a16="http://schemas.microsoft.com/office/drawing/2014/main" id="{5186EF50-05FA-427E-91C3-30A90B8C7536}"/>
              </a:ext>
            </a:extLst>
          </p:cNvPr>
          <p:cNvSpPr txBox="1"/>
          <p:nvPr/>
        </p:nvSpPr>
        <p:spPr>
          <a:xfrm>
            <a:off x="1298170" y="5154179"/>
            <a:ext cx="9444624" cy="646331"/>
          </a:xfrm>
          <a:prstGeom prst="rect">
            <a:avLst/>
          </a:prstGeom>
          <a:noFill/>
        </p:spPr>
        <p:txBody>
          <a:bodyPr wrap="square" rtlCol="1">
            <a:spAutoFit/>
          </a:bodyPr>
          <a:lstStyle/>
          <a:p>
            <a:r>
              <a:rPr lang="en-US" dirty="0"/>
              <a:t>But there is a problem we anticipate, there are restrictions to the number of requests and number of tweets that can be asked\pulled, so how do we get 10,000 tweets?</a:t>
            </a:r>
            <a:endParaRPr lang="he-IL" dirty="0"/>
          </a:p>
        </p:txBody>
      </p:sp>
    </p:spTree>
    <p:extLst>
      <p:ext uri="{BB962C8B-B14F-4D97-AF65-F5344CB8AC3E}">
        <p14:creationId xmlns:p14="http://schemas.microsoft.com/office/powerpoint/2010/main" val="131134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896C9AC-3B05-4283-9B96-C9F763731E35}"/>
              </a:ext>
            </a:extLst>
          </p:cNvPr>
          <p:cNvSpPr>
            <a:spLocks noGrp="1"/>
          </p:cNvSpPr>
          <p:nvPr>
            <p:ph type="title"/>
          </p:nvPr>
        </p:nvSpPr>
        <p:spPr/>
        <p:txBody>
          <a:bodyPr/>
          <a:lstStyle/>
          <a:p>
            <a:r>
              <a:rPr lang="en-US" dirty="0"/>
              <a:t>how we approached the problem: </a:t>
            </a:r>
            <a:endParaRPr lang="he-IL" dirty="0"/>
          </a:p>
        </p:txBody>
      </p:sp>
      <p:sp>
        <p:nvSpPr>
          <p:cNvPr id="3" name="מציין מיקום תוכן 2">
            <a:extLst>
              <a:ext uri="{FF2B5EF4-FFF2-40B4-BE49-F238E27FC236}">
                <a16:creationId xmlns:a16="http://schemas.microsoft.com/office/drawing/2014/main" id="{78EDBC02-2DDA-4804-BC85-1206B57E187C}"/>
              </a:ext>
            </a:extLst>
          </p:cNvPr>
          <p:cNvSpPr>
            <a:spLocks noGrp="1"/>
          </p:cNvSpPr>
          <p:nvPr>
            <p:ph idx="1"/>
          </p:nvPr>
        </p:nvSpPr>
        <p:spPr>
          <a:xfrm>
            <a:off x="1451580" y="2015732"/>
            <a:ext cx="4535862" cy="3450613"/>
          </a:xfrm>
        </p:spPr>
        <p:txBody>
          <a:bodyPr>
            <a:normAutofit fontScale="92500" lnSpcReduction="20000"/>
          </a:bodyPr>
          <a:lstStyle/>
          <a:p>
            <a:pPr algn="l" rtl="0"/>
            <a:r>
              <a:rPr lang="en-US" dirty="0"/>
              <a:t>We began by getting 100 tweets and building a data-frame with 5 columns: id, username, text, time stamps, and retweets.</a:t>
            </a:r>
          </a:p>
          <a:p>
            <a:pPr algn="l" rtl="0"/>
            <a:r>
              <a:rPr lang="en-US" dirty="0"/>
              <a:t>Then ran it in a loop by using the </a:t>
            </a:r>
            <a:r>
              <a:rPr lang="en-US" dirty="0" err="1"/>
              <a:t>max_id</a:t>
            </a:r>
            <a:r>
              <a:rPr lang="en-US" dirty="0"/>
              <a:t> that are older than the id of the last tweet (from last batch)</a:t>
            </a:r>
          </a:p>
          <a:p>
            <a:pPr algn="l" rtl="0"/>
            <a:r>
              <a:rPr lang="en-US" dirty="0">
                <a:solidFill>
                  <a:schemeClr val="accent1">
                    <a:lumMod val="75000"/>
                  </a:schemeClr>
                </a:solidFill>
              </a:rPr>
              <a:t>We ran into another problem; the list twitter provides wouldn’t give us more then a 1000 tweets per query</a:t>
            </a:r>
            <a:endParaRPr lang="he-IL" dirty="0">
              <a:solidFill>
                <a:schemeClr val="accent1">
                  <a:lumMod val="75000"/>
                </a:schemeClr>
              </a:solidFill>
            </a:endParaRPr>
          </a:p>
        </p:txBody>
      </p:sp>
      <p:sp>
        <p:nvSpPr>
          <p:cNvPr id="7" name="תיבת טקסט 6">
            <a:extLst>
              <a:ext uri="{FF2B5EF4-FFF2-40B4-BE49-F238E27FC236}">
                <a16:creationId xmlns:a16="http://schemas.microsoft.com/office/drawing/2014/main" id="{BA922F29-0257-4630-A769-E6974B49D3C2}"/>
              </a:ext>
            </a:extLst>
          </p:cNvPr>
          <p:cNvSpPr txBox="1"/>
          <p:nvPr/>
        </p:nvSpPr>
        <p:spPr>
          <a:xfrm>
            <a:off x="6705601" y="1926915"/>
            <a:ext cx="4342355" cy="3539430"/>
          </a:xfrm>
          <a:prstGeom prst="rect">
            <a:avLst/>
          </a:prstGeom>
          <a:noFill/>
        </p:spPr>
        <p:txBody>
          <a:bodyPr wrap="square">
            <a:spAutoFit/>
          </a:bodyPr>
          <a:lstStyle/>
          <a:p>
            <a:r>
              <a:rPr lang="he-IL" sz="1400" dirty="0" err="1"/>
              <a:t>tweets</a:t>
            </a:r>
            <a:r>
              <a:rPr lang="he-IL" sz="1400" dirty="0"/>
              <a:t> = </a:t>
            </a:r>
            <a:r>
              <a:rPr lang="he-IL" sz="1400" dirty="0" err="1"/>
              <a:t>tw.Cursor</a:t>
            </a:r>
            <a:r>
              <a:rPr lang="he-IL" sz="1400" dirty="0"/>
              <a:t>(</a:t>
            </a:r>
            <a:r>
              <a:rPr lang="he-IL" sz="1400" dirty="0" err="1"/>
              <a:t>api.search</a:t>
            </a:r>
            <a:r>
              <a:rPr lang="he-IL" sz="1400" dirty="0"/>
              <a:t>,</a:t>
            </a:r>
          </a:p>
          <a:p>
            <a:r>
              <a:rPr lang="he-IL" sz="1400" dirty="0"/>
              <a:t>                      q=</a:t>
            </a:r>
            <a:r>
              <a:rPr lang="he-IL" sz="1400" dirty="0" err="1"/>
              <a:t>search_words</a:t>
            </a:r>
            <a:r>
              <a:rPr lang="he-IL" sz="1400" dirty="0"/>
              <a:t>,</a:t>
            </a:r>
          </a:p>
          <a:p>
            <a:r>
              <a:rPr lang="he-IL" sz="1400" dirty="0"/>
              <a:t>                      </a:t>
            </a:r>
            <a:r>
              <a:rPr lang="he-IL" sz="1400" dirty="0" err="1"/>
              <a:t>lang</a:t>
            </a:r>
            <a:r>
              <a:rPr lang="he-IL" sz="1400" dirty="0"/>
              <a:t>="</a:t>
            </a:r>
            <a:r>
              <a:rPr lang="he-IL" sz="1400" dirty="0" err="1"/>
              <a:t>en</a:t>
            </a:r>
            <a:r>
              <a:rPr lang="he-IL" sz="1400" dirty="0"/>
              <a:t>",</a:t>
            </a:r>
          </a:p>
          <a:p>
            <a:r>
              <a:rPr lang="he-IL" sz="1400" dirty="0"/>
              <a:t>                      </a:t>
            </a:r>
            <a:r>
              <a:rPr lang="he-IL" sz="1400" dirty="0" err="1"/>
              <a:t>result_type</a:t>
            </a:r>
            <a:r>
              <a:rPr lang="he-IL" sz="1400" dirty="0"/>
              <a:t>='</a:t>
            </a:r>
            <a:r>
              <a:rPr lang="he-IL" sz="1400" dirty="0" err="1"/>
              <a:t>popular</a:t>
            </a:r>
            <a:r>
              <a:rPr lang="he-IL" sz="1400" dirty="0"/>
              <a:t>',</a:t>
            </a:r>
          </a:p>
          <a:p>
            <a:r>
              <a:rPr lang="he-IL" sz="1400" dirty="0"/>
              <a:t>                      </a:t>
            </a:r>
            <a:r>
              <a:rPr lang="en-US" sz="1400" dirty="0"/>
              <a:t>max</a:t>
            </a:r>
            <a:r>
              <a:rPr lang="he-IL" sz="1400" dirty="0"/>
              <a:t>_</a:t>
            </a:r>
            <a:r>
              <a:rPr lang="he-IL" sz="1400" dirty="0" err="1"/>
              <a:t>id</a:t>
            </a:r>
            <a:r>
              <a:rPr lang="he-IL" sz="1400" dirty="0"/>
              <a:t>=</a:t>
            </a:r>
            <a:r>
              <a:rPr lang="he-IL" sz="1400" dirty="0" err="1"/>
              <a:t>highId</a:t>
            </a:r>
            <a:r>
              <a:rPr lang="he-IL" sz="1400" dirty="0"/>
              <a:t>,</a:t>
            </a:r>
          </a:p>
          <a:p>
            <a:r>
              <a:rPr lang="he-IL" sz="1400" dirty="0"/>
              <a:t>                      </a:t>
            </a:r>
            <a:r>
              <a:rPr lang="he-IL" sz="1400" dirty="0" err="1"/>
              <a:t>until</a:t>
            </a:r>
            <a:r>
              <a:rPr lang="he-IL" sz="1400" dirty="0"/>
              <a:t> = '2021-06-18',</a:t>
            </a:r>
          </a:p>
          <a:p>
            <a:r>
              <a:rPr lang="he-IL" sz="1400" dirty="0"/>
              <a:t>                      </a:t>
            </a:r>
            <a:r>
              <a:rPr lang="he-IL" sz="1400" dirty="0" err="1"/>
              <a:t>count</a:t>
            </a:r>
            <a:r>
              <a:rPr lang="he-IL" sz="1400" dirty="0"/>
              <a:t> = 100)</a:t>
            </a:r>
          </a:p>
          <a:p>
            <a:r>
              <a:rPr lang="he-IL" sz="1400" dirty="0"/>
              <a:t>        </a:t>
            </a:r>
            <a:r>
              <a:rPr lang="he-IL" sz="1400" dirty="0" err="1"/>
              <a:t>for</a:t>
            </a:r>
            <a:r>
              <a:rPr lang="he-IL" sz="1400" dirty="0"/>
              <a:t> </a:t>
            </a:r>
            <a:r>
              <a:rPr lang="he-IL" sz="1400" dirty="0" err="1"/>
              <a:t>tweet</a:t>
            </a:r>
            <a:r>
              <a:rPr lang="he-IL" sz="1400" dirty="0"/>
              <a:t> in </a:t>
            </a:r>
            <a:r>
              <a:rPr lang="he-IL" sz="1400" dirty="0" err="1"/>
              <a:t>tweets.items</a:t>
            </a:r>
            <a:r>
              <a:rPr lang="he-IL" sz="1400" dirty="0"/>
              <a:t>(</a:t>
            </a:r>
            <a:r>
              <a:rPr lang="he-IL" sz="1400" dirty="0" err="1"/>
              <a:t>int</a:t>
            </a:r>
            <a:r>
              <a:rPr lang="he-IL" sz="1400" dirty="0"/>
              <a:t>(100)):</a:t>
            </a:r>
          </a:p>
          <a:p>
            <a:r>
              <a:rPr lang="he-IL" sz="1400" dirty="0"/>
              <a:t>            </a:t>
            </a:r>
            <a:r>
              <a:rPr lang="he-IL" sz="1400" dirty="0" err="1"/>
              <a:t>count</a:t>
            </a:r>
            <a:r>
              <a:rPr lang="he-IL" sz="1400" dirty="0"/>
              <a:t> = </a:t>
            </a:r>
            <a:r>
              <a:rPr lang="he-IL" sz="1400" dirty="0" err="1"/>
              <a:t>reTweetCount</a:t>
            </a:r>
            <a:r>
              <a:rPr lang="he-IL" sz="1400" dirty="0"/>
              <a:t>(tweet.id)</a:t>
            </a:r>
          </a:p>
          <a:p>
            <a:r>
              <a:rPr lang="he-IL" sz="1400" dirty="0"/>
              <a:t>            </a:t>
            </a:r>
            <a:r>
              <a:rPr lang="he-IL" sz="1400" dirty="0" err="1"/>
              <a:t>tmpDF</a:t>
            </a:r>
            <a:r>
              <a:rPr lang="he-IL" sz="1400" dirty="0"/>
              <a:t> = </a:t>
            </a:r>
            <a:r>
              <a:rPr lang="he-IL" sz="1400" dirty="0" err="1"/>
              <a:t>pd.DataFrame</a:t>
            </a:r>
            <a:r>
              <a:rPr lang="he-IL" sz="1400" dirty="0"/>
              <a:t>({</a:t>
            </a:r>
          </a:p>
          <a:p>
            <a:r>
              <a:rPr lang="he-IL" sz="1400" dirty="0"/>
              <a:t>                '</a:t>
            </a:r>
            <a:r>
              <a:rPr lang="he-IL" sz="1400" dirty="0" err="1"/>
              <a:t>id</a:t>
            </a:r>
            <a:r>
              <a:rPr lang="he-IL" sz="1400" dirty="0"/>
              <a:t>': [tweet.id],</a:t>
            </a:r>
          </a:p>
          <a:p>
            <a:r>
              <a:rPr lang="he-IL" sz="1400" dirty="0"/>
              <a:t>                '</a:t>
            </a:r>
            <a:r>
              <a:rPr lang="he-IL" sz="1400" dirty="0" err="1"/>
              <a:t>user</a:t>
            </a:r>
            <a:r>
              <a:rPr lang="he-IL" sz="1400" dirty="0"/>
              <a:t> </a:t>
            </a:r>
            <a:r>
              <a:rPr lang="he-IL" sz="1400" dirty="0" err="1"/>
              <a:t>name</a:t>
            </a:r>
            <a:r>
              <a:rPr lang="he-IL" sz="1400" dirty="0"/>
              <a:t>': [</a:t>
            </a:r>
            <a:r>
              <a:rPr lang="he-IL" sz="1400" dirty="0" err="1"/>
              <a:t>tweet.user.screen_name</a:t>
            </a:r>
            <a:r>
              <a:rPr lang="he-IL" sz="1400" dirty="0"/>
              <a:t>],</a:t>
            </a:r>
          </a:p>
          <a:p>
            <a:r>
              <a:rPr lang="he-IL" sz="1400" dirty="0"/>
              <a:t>                '</a:t>
            </a:r>
            <a:r>
              <a:rPr lang="he-IL" sz="1400" dirty="0" err="1"/>
              <a:t>text</a:t>
            </a:r>
            <a:r>
              <a:rPr lang="he-IL" sz="1400" dirty="0"/>
              <a:t>': [</a:t>
            </a:r>
            <a:r>
              <a:rPr lang="he-IL" sz="1400" dirty="0" err="1"/>
              <a:t>tweet.text</a:t>
            </a:r>
            <a:r>
              <a:rPr lang="he-IL" sz="1400" dirty="0"/>
              <a:t>],</a:t>
            </a:r>
          </a:p>
          <a:p>
            <a:r>
              <a:rPr lang="he-IL" sz="1400" dirty="0"/>
              <a:t>                '</a:t>
            </a:r>
            <a:r>
              <a:rPr lang="he-IL" sz="1400" dirty="0" err="1"/>
              <a:t>time</a:t>
            </a:r>
            <a:r>
              <a:rPr lang="he-IL" sz="1400" dirty="0"/>
              <a:t> </a:t>
            </a:r>
            <a:r>
              <a:rPr lang="he-IL" sz="1400" dirty="0" err="1"/>
              <a:t>stamps</a:t>
            </a:r>
            <a:r>
              <a:rPr lang="he-IL" sz="1400" dirty="0"/>
              <a:t>': [</a:t>
            </a:r>
            <a:r>
              <a:rPr lang="he-IL" sz="1400" dirty="0" err="1"/>
              <a:t>tweet.created_at</a:t>
            </a:r>
            <a:r>
              <a:rPr lang="he-IL" sz="1400" dirty="0"/>
              <a:t>],</a:t>
            </a:r>
          </a:p>
          <a:p>
            <a:r>
              <a:rPr lang="he-IL" sz="1400" dirty="0"/>
              <a:t>                '</a:t>
            </a:r>
            <a:r>
              <a:rPr lang="he-IL" sz="1400" dirty="0" err="1"/>
              <a:t>retweets</a:t>
            </a:r>
            <a:r>
              <a:rPr lang="he-IL" sz="1400" dirty="0"/>
              <a:t>': [</a:t>
            </a:r>
            <a:r>
              <a:rPr lang="he-IL" sz="1400" dirty="0" err="1"/>
              <a:t>count</a:t>
            </a:r>
            <a:r>
              <a:rPr lang="he-IL" sz="1400" dirty="0"/>
              <a:t>]</a:t>
            </a:r>
          </a:p>
          <a:p>
            <a:r>
              <a:rPr lang="he-IL" sz="1400" dirty="0"/>
              <a:t>            })</a:t>
            </a:r>
          </a:p>
        </p:txBody>
      </p:sp>
    </p:spTree>
    <p:extLst>
      <p:ext uri="{BB962C8B-B14F-4D97-AF65-F5344CB8AC3E}">
        <p14:creationId xmlns:p14="http://schemas.microsoft.com/office/powerpoint/2010/main" val="128902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D08AF78F-024D-4C57-80E6-5EF0C5BDAC8D}"/>
              </a:ext>
            </a:extLst>
          </p:cNvPr>
          <p:cNvPicPr>
            <a:picLocks noChangeAspect="1"/>
          </p:cNvPicPr>
          <p:nvPr/>
        </p:nvPicPr>
        <p:blipFill rotWithShape="1">
          <a:blip r:embed="rId2"/>
          <a:srcRect l="20095" t="52935" r="11904" b="20274"/>
          <a:stretch/>
        </p:blipFill>
        <p:spPr>
          <a:xfrm>
            <a:off x="0" y="20284"/>
            <a:ext cx="8292643" cy="1836880"/>
          </a:xfrm>
          <a:prstGeom prst="rect">
            <a:avLst/>
          </a:prstGeom>
        </p:spPr>
      </p:pic>
      <p:sp>
        <p:nvSpPr>
          <p:cNvPr id="2" name="כותרת 1">
            <a:extLst>
              <a:ext uri="{FF2B5EF4-FFF2-40B4-BE49-F238E27FC236}">
                <a16:creationId xmlns:a16="http://schemas.microsoft.com/office/drawing/2014/main" id="{DBD99597-2CD3-4F01-9AFE-1CE30133199E}"/>
              </a:ext>
            </a:extLst>
          </p:cNvPr>
          <p:cNvSpPr>
            <a:spLocks noGrp="1"/>
          </p:cNvSpPr>
          <p:nvPr>
            <p:ph type="title"/>
          </p:nvPr>
        </p:nvSpPr>
        <p:spPr/>
        <p:txBody>
          <a:bodyPr/>
          <a:lstStyle/>
          <a:p>
            <a:pPr algn="r"/>
            <a:r>
              <a:rPr lang="en-US" dirty="0"/>
              <a:t>New approach </a:t>
            </a:r>
            <a:endParaRPr lang="he-IL" dirty="0"/>
          </a:p>
        </p:txBody>
      </p:sp>
      <p:sp>
        <p:nvSpPr>
          <p:cNvPr id="3" name="מציין מיקום תוכן 2">
            <a:extLst>
              <a:ext uri="{FF2B5EF4-FFF2-40B4-BE49-F238E27FC236}">
                <a16:creationId xmlns:a16="http://schemas.microsoft.com/office/drawing/2014/main" id="{5306F497-4CAD-4930-ABFA-67C6AB8307E7}"/>
              </a:ext>
            </a:extLst>
          </p:cNvPr>
          <p:cNvSpPr>
            <a:spLocks noGrp="1"/>
          </p:cNvSpPr>
          <p:nvPr>
            <p:ph idx="1"/>
          </p:nvPr>
        </p:nvSpPr>
        <p:spPr>
          <a:xfrm>
            <a:off x="1451579" y="2015732"/>
            <a:ext cx="9291215" cy="4147073"/>
          </a:xfrm>
        </p:spPr>
        <p:txBody>
          <a:bodyPr>
            <a:normAutofit fontScale="85000" lnSpcReduction="20000"/>
          </a:bodyPr>
          <a:lstStyle/>
          <a:p>
            <a:pPr algn="l" rtl="0"/>
            <a:r>
              <a:rPr lang="en-US" dirty="0"/>
              <a:t>We asked for 200 tweets from each of the # collected from lists of “# to use to get retweeted”, we were hoping to get viral tweets in the mix.</a:t>
            </a:r>
          </a:p>
          <a:p>
            <a:pPr algn="l" rtl="0"/>
            <a:r>
              <a:rPr lang="en-US" dirty="0"/>
              <a:t>We built a function to count the number of users that retweeted the tweet, used it on each tweet pulled, but alas we had yet another problem, the highest retweet count is 20, we are not sure why, but the API was giving up to 20 usernames in the lists. </a:t>
            </a:r>
          </a:p>
          <a:p>
            <a:pPr algn="l" rtl="0"/>
            <a:r>
              <a:rPr lang="en-US" dirty="0"/>
              <a:t>On previous tests we had an occasional 400 retweets so im not sure if it was a malfunction or a new update to the API but we had to count on 20 retweets, to count as 20+, it will limit the questions we can ask and answer but there is no time to run it again. when I tried to run with shorter sleep periods I didn’t get anything. It takes around 45-50 min` to send 100 queries, for all 10,000 tweets it will take  5000 min`, more then 3 days.</a:t>
            </a:r>
          </a:p>
          <a:p>
            <a:pPr algn="l" rtl="0"/>
            <a:r>
              <a:rPr lang="en-US" dirty="0"/>
              <a:t>I had an idea of using crawling methods to go to the tweet page on twitter and pulling the retweet count from there, but there is no time to implement it, or guaranty that twitter doesn't have safeguards in place. I did it manually for a few tweets to confirm that only the tweets with 20 counted retweets could have more retweets then in my df.</a:t>
            </a:r>
          </a:p>
          <a:p>
            <a:pPr algn="l" rtl="0"/>
            <a:endParaRPr lang="he-IL" dirty="0"/>
          </a:p>
        </p:txBody>
      </p:sp>
    </p:spTree>
    <p:extLst>
      <p:ext uri="{BB962C8B-B14F-4D97-AF65-F5344CB8AC3E}">
        <p14:creationId xmlns:p14="http://schemas.microsoft.com/office/powerpoint/2010/main" val="300420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40725B-4168-430D-B729-316D2C0B095E}"/>
              </a:ext>
            </a:extLst>
          </p:cNvPr>
          <p:cNvSpPr>
            <a:spLocks noGrp="1"/>
          </p:cNvSpPr>
          <p:nvPr>
            <p:ph type="title"/>
          </p:nvPr>
        </p:nvSpPr>
        <p:spPr>
          <a:xfrm>
            <a:off x="5767754" y="727406"/>
            <a:ext cx="5326732" cy="1049235"/>
          </a:xfrm>
        </p:spPr>
        <p:txBody>
          <a:bodyPr/>
          <a:lstStyle/>
          <a:p>
            <a:r>
              <a:rPr lang="en-US" dirty="0"/>
              <a:t>This is the DF before scrubbing.</a:t>
            </a:r>
            <a:endParaRPr lang="he-IL" dirty="0"/>
          </a:p>
        </p:txBody>
      </p:sp>
      <p:pic>
        <p:nvPicPr>
          <p:cNvPr id="7" name="מציין מיקום תוכן 6">
            <a:extLst>
              <a:ext uri="{FF2B5EF4-FFF2-40B4-BE49-F238E27FC236}">
                <a16:creationId xmlns:a16="http://schemas.microsoft.com/office/drawing/2014/main" id="{A70CA33C-F1F0-4BAE-A9B1-76D9ED7C78EE}"/>
              </a:ext>
            </a:extLst>
          </p:cNvPr>
          <p:cNvPicPr>
            <a:picLocks noGrp="1" noChangeAspect="1"/>
          </p:cNvPicPr>
          <p:nvPr>
            <p:ph idx="1"/>
          </p:nvPr>
        </p:nvPicPr>
        <p:blipFill rotWithShape="1">
          <a:blip r:embed="rId2"/>
          <a:srcRect l="9577" t="38438" r="54307" b="25169"/>
          <a:stretch/>
        </p:blipFill>
        <p:spPr>
          <a:xfrm>
            <a:off x="111499" y="0"/>
            <a:ext cx="4403188" cy="2504049"/>
          </a:xfrm>
        </p:spPr>
      </p:pic>
      <p:pic>
        <p:nvPicPr>
          <p:cNvPr id="9" name="תמונה 8">
            <a:extLst>
              <a:ext uri="{FF2B5EF4-FFF2-40B4-BE49-F238E27FC236}">
                <a16:creationId xmlns:a16="http://schemas.microsoft.com/office/drawing/2014/main" id="{52CB2E13-280B-4D88-B19E-42C6E7EE0BD4}"/>
              </a:ext>
            </a:extLst>
          </p:cNvPr>
          <p:cNvPicPr>
            <a:picLocks noChangeAspect="1"/>
          </p:cNvPicPr>
          <p:nvPr/>
        </p:nvPicPr>
        <p:blipFill rotWithShape="1">
          <a:blip r:embed="rId3"/>
          <a:srcRect l="9577" t="38558" r="19231" b="8698"/>
          <a:stretch/>
        </p:blipFill>
        <p:spPr>
          <a:xfrm>
            <a:off x="3329353" y="2658273"/>
            <a:ext cx="8679767" cy="3615397"/>
          </a:xfrm>
          <a:prstGeom prst="rect">
            <a:avLst/>
          </a:prstGeom>
        </p:spPr>
      </p:pic>
      <p:sp>
        <p:nvSpPr>
          <p:cNvPr id="10" name="תיבת טקסט 9">
            <a:extLst>
              <a:ext uri="{FF2B5EF4-FFF2-40B4-BE49-F238E27FC236}">
                <a16:creationId xmlns:a16="http://schemas.microsoft.com/office/drawing/2014/main" id="{6F22B34E-F4B7-486B-AAC1-28BA384195E7}"/>
              </a:ext>
            </a:extLst>
          </p:cNvPr>
          <p:cNvSpPr txBox="1"/>
          <p:nvPr/>
        </p:nvSpPr>
        <p:spPr>
          <a:xfrm>
            <a:off x="111499" y="2883877"/>
            <a:ext cx="3095935" cy="3139321"/>
          </a:xfrm>
          <a:prstGeom prst="rect">
            <a:avLst/>
          </a:prstGeom>
          <a:noFill/>
        </p:spPr>
        <p:txBody>
          <a:bodyPr wrap="square" rtlCol="1">
            <a:spAutoFit/>
          </a:bodyPr>
          <a:lstStyle/>
          <a:p>
            <a:r>
              <a:rPr lang="en-US" dirty="0"/>
              <a:t>No missing data, nice.</a:t>
            </a:r>
          </a:p>
          <a:p>
            <a:endParaRPr lang="en-US" dirty="0"/>
          </a:p>
          <a:p>
            <a:r>
              <a:rPr lang="en-US" dirty="0"/>
              <a:t>We will delete duplicates using pandas built in function. There were around 2000.</a:t>
            </a:r>
          </a:p>
          <a:p>
            <a:endParaRPr lang="en-US" dirty="0"/>
          </a:p>
          <a:p>
            <a:r>
              <a:rPr lang="en-US" dirty="0"/>
              <a:t>And we will delete the unnamed column.</a:t>
            </a:r>
          </a:p>
          <a:p>
            <a:endParaRPr lang="en-US" dirty="0"/>
          </a:p>
          <a:p>
            <a:endParaRPr lang="he-IL" dirty="0"/>
          </a:p>
        </p:txBody>
      </p:sp>
    </p:spTree>
    <p:extLst>
      <p:ext uri="{BB962C8B-B14F-4D97-AF65-F5344CB8AC3E}">
        <p14:creationId xmlns:p14="http://schemas.microsoft.com/office/powerpoint/2010/main" val="1043143572"/>
      </p:ext>
    </p:extLst>
  </p:cSld>
  <p:clrMapOvr>
    <a:masterClrMapping/>
  </p:clrMapOvr>
</p:sld>
</file>

<file path=ppt/theme/theme1.xml><?xml version="1.0" encoding="utf-8"?>
<a:theme xmlns:a="http://schemas.openxmlformats.org/drawingml/2006/main" name="גלריה">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
  <TotalTime>2115</TotalTime>
  <Words>1416</Words>
  <Application>Microsoft Office PowerPoint</Application>
  <PresentationFormat>מסך רחב</PresentationFormat>
  <Paragraphs>128</Paragraphs>
  <Slides>20</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20</vt:i4>
      </vt:variant>
    </vt:vector>
  </HeadingPairs>
  <TitlesOfParts>
    <vt:vector size="27" baseType="lpstr">
      <vt:lpstr>Arial</vt:lpstr>
      <vt:lpstr>Calibri</vt:lpstr>
      <vt:lpstr>Caveat-Regular</vt:lpstr>
      <vt:lpstr>MaiandraGD-Regular</vt:lpstr>
      <vt:lpstr>Open Sans</vt:lpstr>
      <vt:lpstr>Rockwell</vt:lpstr>
      <vt:lpstr>גלריה</vt:lpstr>
      <vt:lpstr>retweets</vt:lpstr>
      <vt:lpstr>twitter</vt:lpstr>
      <vt:lpstr>Initial plans:</vt:lpstr>
      <vt:lpstr>מצגת של PowerPoint‏</vt:lpstr>
      <vt:lpstr>מצגת של PowerPoint‏</vt:lpstr>
      <vt:lpstr>Tolls </vt:lpstr>
      <vt:lpstr>how we approached the problem: </vt:lpstr>
      <vt:lpstr>New approach </vt:lpstr>
      <vt:lpstr>This is the DF before scrubbing.</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We kept trying</vt:lpstr>
      <vt:lpstr>summery</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retweets</dc:title>
  <dc:creator>מור פלד</dc:creator>
  <cp:lastModifiedBy>מור פלד</cp:lastModifiedBy>
  <cp:revision>38</cp:revision>
  <dcterms:created xsi:type="dcterms:W3CDTF">2021-07-01T08:28:35Z</dcterms:created>
  <dcterms:modified xsi:type="dcterms:W3CDTF">2021-07-02T19:44:31Z</dcterms:modified>
</cp:coreProperties>
</file>