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fdbc466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fdbc466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bfdbc466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bfdbc46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BadUSBs are a hotplug attack meaning they are plugged in and begin to go. They automatically type, which is a good thing for automated admin task, but not so much when used maliciously. Due to them being keyboards that type by themselves, they can do anything a user could while sitting at the computer. The </a:t>
            </a:r>
            <a:r>
              <a:rPr lang="en"/>
              <a:t>complement</a:t>
            </a:r>
            <a:r>
              <a:rPr lang="en"/>
              <a:t> of the problem is that all major current OSs trust HIDs innately. Meaning when you plug in an HID device, it will allow it to connect and begin performing operations with minimal information checking done by the system. The only data it needs is a device ID, although it can have more information associated, that is up to the developers to put in. This trust is currently exploited and has been for many years at this point.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882d24e5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882d24e5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scope of our program changed quite a bit </a:t>
            </a:r>
            <a:r>
              <a:rPr lang="en"/>
              <a:t>throughout</a:t>
            </a:r>
            <a:r>
              <a:rPr lang="en"/>
              <a:t> the project, mainly due to the fact that we did not know very much about how we would solve the problem. We began by </a:t>
            </a:r>
            <a:r>
              <a:rPr lang="en"/>
              <a:t>trying</a:t>
            </a:r>
            <a:r>
              <a:rPr lang="en"/>
              <a:t> to decide what OS to work on and deemed that we would work </a:t>
            </a:r>
            <a:r>
              <a:rPr lang="en"/>
              <a:t>primarily</a:t>
            </a:r>
            <a:r>
              <a:rPr lang="en"/>
              <a:t> on Windows, then given time make a version for mac and linux. </a:t>
            </a:r>
            <a:r>
              <a:rPr lang="en"/>
              <a:t>Unfortunately</a:t>
            </a:r>
            <a:r>
              <a:rPr lang="en"/>
              <a:t> we were only able to do major work on Windows, with minor work in detection on Linux. At the onset of the project, we did not know the best way in windows to detect HIDs being added to the system, so we began researching and found a handful of methods that could potentially let us enumerate devices and look for changes. This was inefficient and ultimately failed, so we ended up going with an event based method we learned about later in the project. For detected devices, we originally planned on just doing HIDs but landed on doing all PNP devices. This was because we needed to use a specific event tied to PNP devices, and also hotplug attacks can mimic more than just HIDs. Lastly, we decided to make this as to protect against a user who mistakenly plugs this into their computer. THis is not meant to protect against a more advanced threat such as an intruder, since if an intruder had physical access to you machine, they’ll be able to do anything they want to anyway.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fdbc46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fdbc46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fdbc46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fdbc46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solution we decided to go with a software solution due to it being the most universal and least intrusive solution we could come up </a:t>
            </a:r>
            <a:r>
              <a:rPr lang="en"/>
              <a:t>with</a:t>
            </a:r>
            <a:r>
              <a:rPr lang="en"/>
              <a:t>. This is because the most recommended alternative is to disable ports, or add a device that blocks the data lines. This is intrusive, and could cause </a:t>
            </a:r>
            <a:r>
              <a:rPr lang="en"/>
              <a:t>compatibility</a:t>
            </a:r>
            <a:r>
              <a:rPr lang="en"/>
              <a:t> issues. Additionally you would no longer have access to the ports. We made it event driven, specifically off of the Advanced PNP auditing feature in Windows. This is good as a BadUSB can pretend to be more than just a keyboard so all PNP devices will be detected. Once it is detected, our CAPTCHA like challenge will be launched.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bfdbc46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bfdbc46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previously mentioned, the PNP auditing feature is turned on which will create a new security event with ID 6416 every time a PNP device is added. We use this event ID in task scheduler to then run our program on a delay. This delay is meant to launch the program after the BadUSB has begun delivery so it will steal input. Then when our </a:t>
            </a:r>
            <a:r>
              <a:rPr lang="en"/>
              <a:t>program</a:t>
            </a:r>
            <a:r>
              <a:rPr lang="en"/>
              <a:t> is ran, it creates a random string of three </a:t>
            </a:r>
            <a:r>
              <a:rPr lang="en"/>
              <a:t>dictionary</a:t>
            </a:r>
            <a:r>
              <a:rPr lang="en"/>
              <a:t> words that the user is to then type. If it is typed correctly the prompt </a:t>
            </a:r>
            <a:r>
              <a:rPr lang="en"/>
              <a:t>shuts down and allows the user to continue onwards as usual. If it is not typed correctly a warning is displayed for the user and they are prompted. This is so that if they mistype something they can try again, and if it is a malicious device, the user will be notified. The CAPTCHA should be easy for users to type as they are short length dictionary words and they are randomized so that the bad actor cannot pre- program the BadUSB to defeat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bfdbc46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bfdbc46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course of our research we came across a few design </a:t>
            </a:r>
            <a:r>
              <a:rPr lang="en"/>
              <a:t>dead ends</a:t>
            </a:r>
            <a:r>
              <a:rPr lang="en"/>
              <a:t> that we hit that we were unable to overcome to allow for all the </a:t>
            </a:r>
            <a:r>
              <a:rPr lang="en"/>
              <a:t>preferred</a:t>
            </a:r>
            <a:r>
              <a:rPr lang="en"/>
              <a:t> functionality for the utility. These include the inability to use HID and USB connection Logs, along with the inability to make it linux/unix compatible. Another important issue we were unable to resolve was locking down the keyboard into a state unusable by BadUSBs. The methods we used were using a microsoft utility called powertoys, </a:t>
            </a:r>
            <a:r>
              <a:rPr lang="en"/>
              <a:t>which has a keyboard manager built into it that can disable key, but it did not have a terminal or automation interfaces. We also tried to disable the windows key via using a registry entry, but that requires a restart to apply making it impractical for usage. Finally we tried to force the computer to key focus on the CAPTCHA, but the functionality for it was removed and patched 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fdbc46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fdbc466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improvements that could be made upon BUCS would to develop some form of keyboard lockout for the program. The first we think would be the most helpful would be to </a:t>
            </a:r>
            <a:r>
              <a:rPr lang="en"/>
              <a:t>disable temporarily the windows key. This is because all attacks that we have researched and come across begin with the press of the windows key. A user can disable their windows key, but we wished to have a temporary disable as that would still allow for the user to fully use their keyboard when not at risk of a BadUSB attack. The next most effective method would be to have our program catch all input similarly to a UAC prompt until it is properly authenticated. The problem with this is that there is no way to steal input into one application alone with python, and the only method that had existed was patched out. Lastly, we looked into fully locking down the keyboard and accepting no input for a short time so that the BadUSB would not be able to begin its attack the way it should. This would be the least effective method, as it could be bypassed, and the most invasive as the keyboard function would cease to work for a short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bfdbc46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bfdbc46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blog.codinghorror.com/captcha-effectiveness/#:~:text=Some%20captchas%20have%20been%20solved,a%20high%20degree%20of%20accuracy" TargetMode="External"/><Relationship Id="rId4" Type="http://schemas.openxmlformats.org/officeDocument/2006/relationships/hyperlink" Target="http://captcha.net/" TargetMode="External"/><Relationship Id="rId5" Type="http://schemas.openxmlformats.org/officeDocument/2006/relationships/hyperlink" Target="https://oofhours.com/2020/06/14/hacking-or-useful-it-tool-you-decide/" TargetMode="External"/><Relationship Id="rId6" Type="http://schemas.openxmlformats.org/officeDocument/2006/relationships/hyperlink" Target="https://dl.acm.org/action/showBook?doi=10.1145/3339252" TargetMode="External"/><Relationship Id="rId7" Type="http://schemas.openxmlformats.org/officeDocument/2006/relationships/hyperlink" Target="https://ieeexplore-ieee-org.leo.lib.unomaha.edu/stamp/stamp.jsp?tp=&amp;arnumber=7907004&amp;isnumber=79069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BUCS(Bad USB </a:t>
            </a:r>
            <a:r>
              <a:rPr lang="en"/>
              <a:t>challenge</a:t>
            </a:r>
            <a:r>
              <a:rPr lang="en"/>
              <a:t>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Alex Bladow, Jensen Miller, Mitchell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3" name="Google Shape;143;p22"/>
          <p:cNvSpPr txBox="1"/>
          <p:nvPr>
            <p:ph idx="1" type="body"/>
          </p:nvPr>
        </p:nvSpPr>
        <p:spPr>
          <a:xfrm>
            <a:off x="269725" y="1222875"/>
            <a:ext cx="8520600" cy="3339000"/>
          </a:xfrm>
          <a:prstGeom prst="rect">
            <a:avLst/>
          </a:prstGeom>
        </p:spPr>
        <p:txBody>
          <a:bodyPr anchorCtr="0" anchor="t" bIns="91425" lIns="91425" spcFirstLastPara="1" rIns="91425" wrap="square" tIns="91425">
            <a:normAutofit fontScale="92500" lnSpcReduction="20000"/>
          </a:bodyPr>
          <a:lstStyle/>
          <a:p>
            <a:pPr indent="-457200" lvl="0" marL="457200" rtl="0" algn="l">
              <a:lnSpc>
                <a:spcPct val="100000"/>
              </a:lnSpc>
              <a:spcBef>
                <a:spcPts val="1200"/>
              </a:spcBef>
              <a:spcAft>
                <a:spcPts val="0"/>
              </a:spcAft>
              <a:buNone/>
            </a:pPr>
            <a:r>
              <a:rPr lang="en" sz="1050">
                <a:solidFill>
                  <a:srgbClr val="000000"/>
                </a:solidFill>
                <a:latin typeface="Arial"/>
                <a:ea typeface="Arial"/>
                <a:cs typeface="Arial"/>
                <a:sym typeface="Arial"/>
              </a:rPr>
              <a:t>Atwood, Jeff. “Captcha Effectiveness.” </a:t>
            </a:r>
            <a:r>
              <a:rPr i="1" lang="en" sz="1050">
                <a:solidFill>
                  <a:srgbClr val="000000"/>
                </a:solidFill>
                <a:latin typeface="Arial"/>
                <a:ea typeface="Arial"/>
                <a:cs typeface="Arial"/>
                <a:sym typeface="Arial"/>
              </a:rPr>
              <a:t>Coding Horror</a:t>
            </a:r>
            <a:r>
              <a:rPr lang="en" sz="1050">
                <a:solidFill>
                  <a:srgbClr val="000000"/>
                </a:solidFill>
                <a:latin typeface="Arial"/>
                <a:ea typeface="Arial"/>
                <a:cs typeface="Arial"/>
                <a:sym typeface="Arial"/>
              </a:rPr>
              <a:t>, Coding Horror, 25 Oct. 2006, </a:t>
            </a:r>
            <a:r>
              <a:rPr lang="en" sz="1050" u="sng">
                <a:solidFill>
                  <a:schemeClr val="hlink"/>
                </a:solidFill>
                <a:latin typeface="Arial"/>
                <a:ea typeface="Arial"/>
                <a:cs typeface="Arial"/>
                <a:sym typeface="Arial"/>
                <a:hlinkClick r:id="rId3"/>
              </a:rPr>
              <a:t>https://blog.codinghorror.com/captcha-effectiveness/#:~:text=Some%20captchas%20have%20been%20solved,a%20high%20degree%20of%20accuracy</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457200" lvl="0" marL="457200" rtl="0" algn="l">
              <a:lnSpc>
                <a:spcPct val="200000"/>
              </a:lnSpc>
              <a:spcBef>
                <a:spcPts val="1200"/>
              </a:spcBef>
              <a:spcAft>
                <a:spcPts val="0"/>
              </a:spcAft>
              <a:buNone/>
            </a:pPr>
            <a:r>
              <a:rPr lang="en" sz="1050">
                <a:solidFill>
                  <a:srgbClr val="000000"/>
                </a:solidFill>
                <a:latin typeface="Arial"/>
                <a:ea typeface="Arial"/>
                <a:cs typeface="Arial"/>
                <a:sym typeface="Arial"/>
              </a:rPr>
              <a:t>Badusb—What is it and how to avoid it in 2022 step-by-step guide. (2021, September 21). </a:t>
            </a:r>
            <a:r>
              <a:rPr i="1" lang="en" sz="1050">
                <a:solidFill>
                  <a:srgbClr val="000000"/>
                </a:solidFill>
                <a:latin typeface="Arial"/>
                <a:ea typeface="Arial"/>
                <a:cs typeface="Arial"/>
                <a:sym typeface="Arial"/>
              </a:rPr>
              <a:t>Comparitech</a:t>
            </a:r>
            <a:r>
              <a:rPr lang="en" sz="1050">
                <a:solidFill>
                  <a:srgbClr val="000000"/>
                </a:solidFill>
                <a:latin typeface="Arial"/>
                <a:ea typeface="Arial"/>
                <a:cs typeface="Arial"/>
                <a:sym typeface="Arial"/>
              </a:rPr>
              <a:t>. https://www.comparitech.com/net-admin/what-is-badusb/</a:t>
            </a:r>
            <a:endParaRPr sz="1050">
              <a:solidFill>
                <a:srgbClr val="000000"/>
              </a:solidFill>
              <a:latin typeface="Arial"/>
              <a:ea typeface="Arial"/>
              <a:cs typeface="Arial"/>
              <a:sym typeface="Arial"/>
            </a:endParaRPr>
          </a:p>
          <a:p>
            <a:pPr indent="-457200" lvl="0" marL="457200" rtl="0" algn="l">
              <a:lnSpc>
                <a:spcPct val="100000"/>
              </a:lnSpc>
              <a:spcBef>
                <a:spcPts val="1200"/>
              </a:spcBef>
              <a:spcAft>
                <a:spcPts val="0"/>
              </a:spcAft>
              <a:buNone/>
            </a:pPr>
            <a:r>
              <a:rPr lang="en" sz="1050">
                <a:solidFill>
                  <a:srgbClr val="000000"/>
                </a:solidFill>
                <a:latin typeface="Arial"/>
                <a:ea typeface="Arial"/>
                <a:cs typeface="Arial"/>
                <a:sym typeface="Arial"/>
              </a:rPr>
              <a:t>“CAPTCHA: Telling Humans and Computers Apart Automatically.” </a:t>
            </a:r>
            <a:r>
              <a:rPr i="1" lang="en" sz="1050">
                <a:solidFill>
                  <a:srgbClr val="000000"/>
                </a:solidFill>
                <a:latin typeface="Arial"/>
                <a:ea typeface="Arial"/>
                <a:cs typeface="Arial"/>
                <a:sym typeface="Arial"/>
              </a:rPr>
              <a:t>The Official CAPTCHA Site</a:t>
            </a:r>
            <a:r>
              <a:rPr lang="en" sz="1050">
                <a:solidFill>
                  <a:srgbClr val="000000"/>
                </a:solidFill>
                <a:latin typeface="Arial"/>
                <a:ea typeface="Arial"/>
                <a:cs typeface="Arial"/>
                <a:sym typeface="Arial"/>
              </a:rPr>
              <a:t>, </a:t>
            </a:r>
            <a:r>
              <a:rPr lang="en" sz="1050" u="sng">
                <a:solidFill>
                  <a:schemeClr val="hlink"/>
                </a:solidFill>
                <a:latin typeface="Arial"/>
                <a:ea typeface="Arial"/>
                <a:cs typeface="Arial"/>
                <a:sym typeface="Arial"/>
                <a:hlinkClick r:id="rId4"/>
              </a:rPr>
              <a:t>http://captcha.net/</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457200" lvl="0" marL="457200" rtl="0" algn="l">
              <a:lnSpc>
                <a:spcPct val="100000"/>
              </a:lnSpc>
              <a:spcBef>
                <a:spcPts val="1200"/>
              </a:spcBef>
              <a:spcAft>
                <a:spcPts val="0"/>
              </a:spcAft>
              <a:buNone/>
            </a:pPr>
            <a:r>
              <a:rPr lang="en" sz="1050">
                <a:solidFill>
                  <a:srgbClr val="000000"/>
                </a:solidFill>
                <a:latin typeface="Arial"/>
                <a:ea typeface="Arial"/>
                <a:cs typeface="Arial"/>
                <a:sym typeface="Arial"/>
              </a:rPr>
              <a:t>Niehaus, M. (2020, June 14). Hacking or useful IT tool? You decide. </a:t>
            </a:r>
            <a:r>
              <a:rPr i="1" lang="en" sz="1050">
                <a:solidFill>
                  <a:srgbClr val="000000"/>
                </a:solidFill>
                <a:latin typeface="Arial"/>
                <a:ea typeface="Arial"/>
                <a:cs typeface="Arial"/>
                <a:sym typeface="Arial"/>
              </a:rPr>
              <a:t>Out of Office Hours</a:t>
            </a:r>
            <a:r>
              <a:rPr lang="en" sz="1050">
                <a:solidFill>
                  <a:srgbClr val="000000"/>
                </a:solidFill>
                <a:latin typeface="Arial"/>
                <a:ea typeface="Arial"/>
                <a:cs typeface="Arial"/>
                <a:sym typeface="Arial"/>
              </a:rPr>
              <a:t>. </a:t>
            </a:r>
            <a:r>
              <a:rPr lang="en" sz="1050" u="sng">
                <a:solidFill>
                  <a:schemeClr val="hlink"/>
                </a:solidFill>
                <a:latin typeface="Arial"/>
                <a:ea typeface="Arial"/>
                <a:cs typeface="Arial"/>
                <a:sym typeface="Arial"/>
                <a:hlinkClick r:id="rId5"/>
              </a:rPr>
              <a:t>https://oofhours.com/2020/06/14/hacking-or-useful-it-tool-you-decide/</a:t>
            </a:r>
            <a:endParaRPr sz="105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t/>
            </a:r>
            <a:endParaRPr sz="1050">
              <a:solidFill>
                <a:srgbClr val="000000"/>
              </a:solidFill>
              <a:latin typeface="Arial"/>
              <a:ea typeface="Arial"/>
              <a:cs typeface="Arial"/>
              <a:sym typeface="Arial"/>
            </a:endParaRPr>
          </a:p>
          <a:p>
            <a:pPr indent="-457200" lvl="0" marL="457200" rtl="0" algn="just">
              <a:spcBef>
                <a:spcPts val="1200"/>
              </a:spcBef>
              <a:spcAft>
                <a:spcPts val="0"/>
              </a:spcAft>
              <a:buNone/>
            </a:pPr>
            <a:r>
              <a:rPr lang="en" sz="1050">
                <a:solidFill>
                  <a:srgbClr val="000000"/>
                </a:solidFill>
                <a:latin typeface="Arial"/>
                <a:ea typeface="Arial"/>
                <a:cs typeface="Arial"/>
                <a:sym typeface="Arial"/>
              </a:rPr>
              <a:t>Proceedings of the 14th international conference on availability, reliability and security. (2019). </a:t>
            </a:r>
            <a:r>
              <a:rPr lang="en" sz="1050" u="sng">
                <a:solidFill>
                  <a:schemeClr val="hlink"/>
                </a:solidFill>
                <a:latin typeface="Arial"/>
                <a:ea typeface="Arial"/>
                <a:cs typeface="Arial"/>
                <a:sym typeface="Arial"/>
                <a:hlinkClick r:id="rId6"/>
              </a:rPr>
              <a:t>https://dl.acm.org/action/showBook?doi=10.1145/3339252</a:t>
            </a:r>
            <a:endParaRPr sz="1050">
              <a:solidFill>
                <a:srgbClr val="000000"/>
              </a:solidFill>
              <a:latin typeface="Arial"/>
              <a:ea typeface="Arial"/>
              <a:cs typeface="Arial"/>
              <a:sym typeface="Arial"/>
            </a:endParaRPr>
          </a:p>
          <a:p>
            <a:pPr indent="-457200" lvl="0" marL="457200" rtl="0" algn="just">
              <a:spcBef>
                <a:spcPts val="1200"/>
              </a:spcBef>
              <a:spcAft>
                <a:spcPts val="0"/>
              </a:spcAft>
              <a:buNone/>
            </a:pPr>
            <a:r>
              <a:rPr lang="en" sz="1050">
                <a:solidFill>
                  <a:srgbClr val="000000"/>
                </a:solidFill>
                <a:latin typeface="Arial"/>
                <a:ea typeface="Arial"/>
                <a:cs typeface="Arial"/>
                <a:sym typeface="Arial"/>
              </a:rPr>
              <a:t>F. Griscioli, M. Pizzonia and M. Sacchetti, "USBCheckIn: Preventing BadUSB attacks by forcing human-device interaction," 2016 14th Annual Conference on Privacy, Security and Trust (PST), 2016, pp. 493-496, doi: 10.1109/PST.2016.7907004. </a:t>
            </a:r>
            <a:r>
              <a:rPr lang="en" sz="1050" u="sng">
                <a:solidFill>
                  <a:srgbClr val="1155CC"/>
                </a:solidFill>
                <a:latin typeface="Arial"/>
                <a:ea typeface="Arial"/>
                <a:cs typeface="Arial"/>
                <a:sym typeface="Arial"/>
                <a:hlinkClick r:id="rId7">
                  <a:extLst>
                    <a:ext uri="{A12FA001-AC4F-418D-AE19-62706E023703}">
                      <ahyp:hlinkClr val="tx"/>
                    </a:ext>
                  </a:extLst>
                </a:hlinkClick>
              </a:rPr>
              <a:t>https://ieeexplore-ieee-org.leo.lib.unomaha.edu/stamp/stamp.jsp?tp=&amp;arnumber=7907004&amp;isnumber=7906913</a:t>
            </a:r>
            <a:endParaRPr sz="105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BadUSBs</a:t>
            </a:r>
            <a:endParaRPr/>
          </a:p>
          <a:p>
            <a:pPr indent="-317500" lvl="1" marL="914400" rtl="0" algn="l">
              <a:spcBef>
                <a:spcPts val="0"/>
              </a:spcBef>
              <a:spcAft>
                <a:spcPts val="0"/>
              </a:spcAft>
              <a:buSzPts val="1400"/>
              <a:buChar char="○"/>
            </a:pPr>
            <a:r>
              <a:rPr lang="en"/>
              <a:t>Hot plug devices</a:t>
            </a:r>
            <a:endParaRPr/>
          </a:p>
          <a:p>
            <a:pPr indent="-317500" lvl="1" marL="914400" rtl="0" algn="l">
              <a:spcBef>
                <a:spcPts val="0"/>
              </a:spcBef>
              <a:spcAft>
                <a:spcPts val="0"/>
              </a:spcAft>
              <a:buSzPts val="1400"/>
              <a:buChar char="○"/>
            </a:pPr>
            <a:r>
              <a:rPr lang="en"/>
              <a:t>Automates typing</a:t>
            </a:r>
            <a:endParaRPr/>
          </a:p>
          <a:p>
            <a:pPr indent="-317500" lvl="1" marL="914400" rtl="0" algn="l">
              <a:spcBef>
                <a:spcPts val="0"/>
              </a:spcBef>
              <a:spcAft>
                <a:spcPts val="0"/>
              </a:spcAft>
              <a:buSzPts val="1400"/>
              <a:buChar char="○"/>
            </a:pPr>
            <a:r>
              <a:rPr lang="en"/>
              <a:t>Can do anything a user could on a keyboard</a:t>
            </a:r>
            <a:endParaRPr/>
          </a:p>
          <a:p>
            <a:pPr indent="-342900" lvl="0" marL="457200" rtl="0" algn="l">
              <a:spcBef>
                <a:spcPts val="0"/>
              </a:spcBef>
              <a:spcAft>
                <a:spcPts val="0"/>
              </a:spcAft>
              <a:buSzPts val="1800"/>
              <a:buChar char="●"/>
            </a:pPr>
            <a:r>
              <a:rPr lang="en"/>
              <a:t>Innate trust of HIDs</a:t>
            </a:r>
            <a:endParaRPr/>
          </a:p>
          <a:p>
            <a:pPr indent="-317500" lvl="1" marL="914400" rtl="0" algn="l">
              <a:spcBef>
                <a:spcPts val="0"/>
              </a:spcBef>
              <a:spcAft>
                <a:spcPts val="0"/>
              </a:spcAft>
              <a:buSzPts val="1400"/>
              <a:buChar char="○"/>
            </a:pPr>
            <a:r>
              <a:rPr lang="en"/>
              <a:t>All major OSs trust HIDs</a:t>
            </a:r>
            <a:endParaRPr/>
          </a:p>
          <a:p>
            <a:pPr indent="-317500" lvl="2" marL="1371600" rtl="0" algn="l">
              <a:spcBef>
                <a:spcPts val="0"/>
              </a:spcBef>
              <a:spcAft>
                <a:spcPts val="0"/>
              </a:spcAft>
              <a:buSzPts val="1400"/>
              <a:buChar char="■"/>
            </a:pPr>
            <a:r>
              <a:rPr lang="en"/>
              <a:t>Ease of use/necessary</a:t>
            </a:r>
            <a:endParaRPr/>
          </a:p>
          <a:p>
            <a:pPr indent="-317500" lvl="1" marL="914400" rtl="0" algn="l">
              <a:spcBef>
                <a:spcPts val="0"/>
              </a:spcBef>
              <a:spcAft>
                <a:spcPts val="0"/>
              </a:spcAft>
              <a:buSzPts val="1400"/>
              <a:buChar char="○"/>
            </a:pPr>
            <a:r>
              <a:rPr lang="en"/>
              <a:t>Collects little information about HID devices</a:t>
            </a:r>
            <a:endParaRPr/>
          </a:p>
          <a:p>
            <a:pPr indent="-317500" lvl="2" marL="1371600" rtl="0" algn="l">
              <a:spcBef>
                <a:spcPts val="0"/>
              </a:spcBef>
              <a:spcAft>
                <a:spcPts val="0"/>
              </a:spcAft>
              <a:buSzPts val="1400"/>
              <a:buChar char="■"/>
            </a:pPr>
            <a:r>
              <a:rPr lang="en"/>
              <a:t>The minimum is </a:t>
            </a:r>
            <a:r>
              <a:rPr lang="en"/>
              <a:t>just</a:t>
            </a:r>
            <a:r>
              <a:rPr lang="en"/>
              <a:t> a device ID</a:t>
            </a:r>
            <a:endParaRPr/>
          </a:p>
          <a:p>
            <a:pPr indent="-317500" lvl="2" marL="1371600" rtl="0" algn="l">
              <a:spcBef>
                <a:spcPts val="0"/>
              </a:spcBef>
              <a:spcAft>
                <a:spcPts val="0"/>
              </a:spcAft>
              <a:buSzPts val="1400"/>
              <a:buChar char="■"/>
            </a:pPr>
            <a:r>
              <a:rPr lang="en"/>
              <a:t>Can collect other pieces but that is up to developer</a:t>
            </a:r>
            <a:endParaRPr/>
          </a:p>
          <a:p>
            <a:pPr indent="-317500" lvl="1" marL="914400" rtl="0" algn="l">
              <a:spcBef>
                <a:spcPts val="0"/>
              </a:spcBef>
              <a:spcAft>
                <a:spcPts val="0"/>
              </a:spcAft>
              <a:buSzPts val="1400"/>
              <a:buChar char="○"/>
            </a:pPr>
            <a:r>
              <a:rPr lang="en"/>
              <a:t>Can be and is exploited</a:t>
            </a:r>
            <a:endParaRPr/>
          </a:p>
        </p:txBody>
      </p:sp>
      <p:pic>
        <p:nvPicPr>
          <p:cNvPr id="93" name="Google Shape;93;p14"/>
          <p:cNvPicPr preferRelativeResize="0"/>
          <p:nvPr/>
        </p:nvPicPr>
        <p:blipFill rotWithShape="1">
          <a:blip r:embed="rId3">
            <a:alphaModFix/>
          </a:blip>
          <a:srcRect b="-3869" l="-830" r="829" t="3870"/>
          <a:stretch/>
        </p:blipFill>
        <p:spPr>
          <a:xfrm>
            <a:off x="3844625" y="32324"/>
            <a:ext cx="5267750" cy="1927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Scope</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Which OS</a:t>
            </a:r>
            <a:endParaRPr/>
          </a:p>
          <a:p>
            <a:pPr indent="-317500" lvl="1" marL="914400" rtl="0" algn="l">
              <a:spcBef>
                <a:spcPts val="0"/>
              </a:spcBef>
              <a:spcAft>
                <a:spcPts val="0"/>
              </a:spcAft>
              <a:buSzPts val="1400"/>
              <a:buChar char="○"/>
            </a:pPr>
            <a:r>
              <a:rPr lang="en"/>
              <a:t>Originally planned for Windows, Linux, and Mac</a:t>
            </a:r>
            <a:endParaRPr/>
          </a:p>
          <a:p>
            <a:pPr indent="-317500" lvl="2" marL="1371600" rtl="0" algn="l">
              <a:spcBef>
                <a:spcPts val="0"/>
              </a:spcBef>
              <a:spcAft>
                <a:spcPts val="0"/>
              </a:spcAft>
              <a:buSzPts val="1400"/>
              <a:buChar char="■"/>
            </a:pPr>
            <a:r>
              <a:rPr lang="en"/>
              <a:t>Original plan was to develop Windows first and hopefully do Linux and Mac later</a:t>
            </a:r>
            <a:endParaRPr/>
          </a:p>
          <a:p>
            <a:pPr indent="-317500" lvl="2" marL="1371600" rtl="0" algn="l">
              <a:spcBef>
                <a:spcPts val="0"/>
              </a:spcBef>
              <a:spcAft>
                <a:spcPts val="0"/>
              </a:spcAft>
              <a:buSzPts val="1400"/>
              <a:buChar char="■"/>
            </a:pPr>
            <a:r>
              <a:rPr lang="en"/>
              <a:t>Refined later to just Windows</a:t>
            </a:r>
            <a:endParaRPr/>
          </a:p>
          <a:p>
            <a:pPr indent="-342900" lvl="0" marL="457200" rtl="0" algn="l">
              <a:spcBef>
                <a:spcPts val="0"/>
              </a:spcBef>
              <a:spcAft>
                <a:spcPts val="0"/>
              </a:spcAft>
              <a:buSzPts val="1800"/>
              <a:buChar char="●"/>
            </a:pPr>
            <a:r>
              <a:rPr lang="en"/>
              <a:t>Detection style</a:t>
            </a:r>
            <a:endParaRPr/>
          </a:p>
          <a:p>
            <a:pPr indent="-317500" lvl="1" marL="914400" rtl="0" algn="l">
              <a:spcBef>
                <a:spcPts val="0"/>
              </a:spcBef>
              <a:spcAft>
                <a:spcPts val="0"/>
              </a:spcAft>
              <a:buSzPts val="1400"/>
              <a:buChar char="○"/>
            </a:pPr>
            <a:r>
              <a:rPr lang="en"/>
              <a:t>Undecided at onset of project</a:t>
            </a:r>
            <a:endParaRPr/>
          </a:p>
          <a:p>
            <a:pPr indent="-317500" lvl="1" marL="914400" rtl="0" algn="l">
              <a:spcBef>
                <a:spcPts val="0"/>
              </a:spcBef>
              <a:spcAft>
                <a:spcPts val="0"/>
              </a:spcAft>
              <a:buSzPts val="1400"/>
              <a:buChar char="○"/>
            </a:pPr>
            <a:r>
              <a:rPr lang="en"/>
              <a:t>Enumeration first decided on</a:t>
            </a:r>
            <a:endParaRPr/>
          </a:p>
          <a:p>
            <a:pPr indent="-317500" lvl="2" marL="1371600" rtl="0" algn="l">
              <a:spcBef>
                <a:spcPts val="0"/>
              </a:spcBef>
              <a:spcAft>
                <a:spcPts val="0"/>
              </a:spcAft>
              <a:buSzPts val="1400"/>
              <a:buChar char="■"/>
            </a:pPr>
            <a:r>
              <a:rPr lang="en"/>
              <a:t>Refined later to event driven detection</a:t>
            </a:r>
            <a:endParaRPr/>
          </a:p>
          <a:p>
            <a:pPr indent="-342900" lvl="0" marL="457200" rtl="0" algn="l">
              <a:spcBef>
                <a:spcPts val="0"/>
              </a:spcBef>
              <a:spcAft>
                <a:spcPts val="0"/>
              </a:spcAft>
              <a:buSzPts val="1800"/>
              <a:buChar char="●"/>
            </a:pPr>
            <a:r>
              <a:rPr lang="en"/>
              <a:t>Detected devices</a:t>
            </a:r>
            <a:endParaRPr/>
          </a:p>
          <a:p>
            <a:pPr indent="-317500" lvl="1" marL="914400" rtl="0" algn="l">
              <a:spcBef>
                <a:spcPts val="0"/>
              </a:spcBef>
              <a:spcAft>
                <a:spcPts val="0"/>
              </a:spcAft>
              <a:buSzPts val="1400"/>
              <a:buChar char="○"/>
            </a:pPr>
            <a:r>
              <a:rPr lang="en"/>
              <a:t>Originally decided just HIDs</a:t>
            </a:r>
            <a:endParaRPr/>
          </a:p>
          <a:p>
            <a:pPr indent="-317500" lvl="2" marL="1371600" rtl="0" algn="l">
              <a:spcBef>
                <a:spcPts val="0"/>
              </a:spcBef>
              <a:spcAft>
                <a:spcPts val="0"/>
              </a:spcAft>
              <a:buSzPts val="1400"/>
              <a:buChar char="■"/>
            </a:pPr>
            <a:r>
              <a:rPr lang="en"/>
              <a:t>Refined later to all PNP devices</a:t>
            </a:r>
            <a:endParaRPr/>
          </a:p>
          <a:p>
            <a:pPr indent="-342900" lvl="0" marL="457200" rtl="0" algn="l">
              <a:spcBef>
                <a:spcPts val="0"/>
              </a:spcBef>
              <a:spcAft>
                <a:spcPts val="0"/>
              </a:spcAft>
              <a:buSzPts val="1800"/>
              <a:buChar char="●"/>
            </a:pPr>
            <a:r>
              <a:rPr lang="en"/>
              <a:t>Low level threat</a:t>
            </a:r>
            <a:endParaRPr/>
          </a:p>
          <a:p>
            <a:pPr indent="-317500" lvl="1" marL="914400" rtl="0" algn="l">
              <a:spcBef>
                <a:spcPts val="0"/>
              </a:spcBef>
              <a:spcAft>
                <a:spcPts val="0"/>
              </a:spcAft>
              <a:buSzPts val="1400"/>
              <a:buChar char="○"/>
            </a:pPr>
            <a:r>
              <a:rPr lang="en"/>
              <a:t>Does not protect against an intruder as effectively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solutions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Middleman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Lock &amp; Block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Whitelisting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BadUSB Challenge System (BUCS)</a:t>
            </a:r>
            <a:endParaRPr/>
          </a:p>
          <a:p>
            <a:pPr indent="-317500" lvl="1" marL="914400" rtl="0" algn="l">
              <a:spcBef>
                <a:spcPts val="0"/>
              </a:spcBef>
              <a:spcAft>
                <a:spcPts val="0"/>
              </a:spcAft>
              <a:buSzPts val="1400"/>
              <a:buChar char="○"/>
            </a:pPr>
            <a:r>
              <a:rPr lang="en"/>
              <a:t>Software solution</a:t>
            </a:r>
            <a:endParaRPr/>
          </a:p>
          <a:p>
            <a:pPr indent="-317500" lvl="2" marL="1371600" rtl="0" algn="l">
              <a:spcBef>
                <a:spcPts val="0"/>
              </a:spcBef>
              <a:spcAft>
                <a:spcPts val="0"/>
              </a:spcAft>
              <a:buSzPts val="1400"/>
              <a:buChar char="■"/>
            </a:pPr>
            <a:r>
              <a:rPr lang="en"/>
              <a:t>Advantage over hardware solution</a:t>
            </a:r>
            <a:endParaRPr/>
          </a:p>
          <a:p>
            <a:pPr indent="-317500" lvl="1" marL="914400" rtl="0" algn="l">
              <a:spcBef>
                <a:spcPts val="0"/>
              </a:spcBef>
              <a:spcAft>
                <a:spcPts val="0"/>
              </a:spcAft>
              <a:buSzPts val="1400"/>
              <a:buChar char="○"/>
            </a:pPr>
            <a:r>
              <a:rPr lang="en"/>
              <a:t>Event driven</a:t>
            </a:r>
            <a:endParaRPr/>
          </a:p>
          <a:p>
            <a:pPr indent="-317500" lvl="1" marL="914400" rtl="0" algn="l">
              <a:spcBef>
                <a:spcPts val="0"/>
              </a:spcBef>
              <a:spcAft>
                <a:spcPts val="0"/>
              </a:spcAft>
              <a:buSzPts val="1400"/>
              <a:buChar char="○"/>
            </a:pPr>
            <a:r>
              <a:rPr lang="en"/>
              <a:t>Detects PNP devices</a:t>
            </a:r>
            <a:endParaRPr/>
          </a:p>
          <a:p>
            <a:pPr indent="-317500" lvl="2" marL="1371600" rtl="0" algn="l">
              <a:spcBef>
                <a:spcPts val="0"/>
              </a:spcBef>
              <a:spcAft>
                <a:spcPts val="0"/>
              </a:spcAft>
              <a:buSzPts val="1400"/>
              <a:buChar char="■"/>
            </a:pPr>
            <a:r>
              <a:rPr lang="en"/>
              <a:t>BadUSBs can be more than HIDs</a:t>
            </a:r>
            <a:endParaRPr/>
          </a:p>
          <a:p>
            <a:pPr indent="-317500" lvl="1" marL="914400" rtl="0" algn="l">
              <a:spcBef>
                <a:spcPts val="0"/>
              </a:spcBef>
              <a:spcAft>
                <a:spcPts val="0"/>
              </a:spcAft>
              <a:buSzPts val="1400"/>
              <a:buChar char="○"/>
            </a:pPr>
            <a:r>
              <a:rPr lang="en"/>
              <a:t>Uses CAPTCHA like challenge</a:t>
            </a:r>
            <a:endParaRPr/>
          </a:p>
          <a:p>
            <a:pPr indent="-317500" lvl="2" marL="1371600" rtl="0" algn="l">
              <a:spcBef>
                <a:spcPts val="0"/>
              </a:spcBef>
              <a:spcAft>
                <a:spcPts val="0"/>
              </a:spcAft>
              <a:buSzPts val="1400"/>
              <a:buChar char="■"/>
            </a:pPr>
            <a:r>
              <a:rPr lang="en"/>
              <a:t>Enforces a human user is using the machine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works/Demo</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PNP auditing</a:t>
            </a:r>
            <a:endParaRPr/>
          </a:p>
          <a:p>
            <a:pPr indent="-317500" lvl="1" marL="914400" rtl="0" algn="l">
              <a:spcBef>
                <a:spcPts val="0"/>
              </a:spcBef>
              <a:spcAft>
                <a:spcPts val="0"/>
              </a:spcAft>
              <a:buSzPts val="1400"/>
              <a:buChar char="○"/>
            </a:pPr>
            <a:r>
              <a:rPr lang="en"/>
              <a:t>Creates a security event</a:t>
            </a:r>
            <a:endParaRPr/>
          </a:p>
          <a:p>
            <a:pPr indent="-317500" lvl="1" marL="914400" rtl="0" algn="l">
              <a:spcBef>
                <a:spcPts val="0"/>
              </a:spcBef>
              <a:spcAft>
                <a:spcPts val="0"/>
              </a:spcAft>
              <a:buSzPts val="1400"/>
              <a:buChar char="○"/>
            </a:pPr>
            <a:r>
              <a:rPr lang="en"/>
              <a:t>Task scheduler creates task based on event</a:t>
            </a:r>
            <a:endParaRPr/>
          </a:p>
          <a:p>
            <a:pPr indent="-317500" lvl="1" marL="914400" rtl="0" algn="l">
              <a:spcBef>
                <a:spcPts val="0"/>
              </a:spcBef>
              <a:spcAft>
                <a:spcPts val="0"/>
              </a:spcAft>
              <a:buSzPts val="1400"/>
              <a:buChar char="○"/>
            </a:pPr>
            <a:r>
              <a:rPr lang="en"/>
              <a:t>Task scheduler runs program</a:t>
            </a:r>
            <a:endParaRPr/>
          </a:p>
          <a:p>
            <a:pPr indent="-342900" lvl="0" marL="457200" rtl="0" algn="l">
              <a:spcBef>
                <a:spcPts val="0"/>
              </a:spcBef>
              <a:spcAft>
                <a:spcPts val="0"/>
              </a:spcAft>
              <a:buSzPts val="1800"/>
              <a:buChar char="●"/>
            </a:pPr>
            <a:r>
              <a:rPr lang="en"/>
              <a:t>Interjection</a:t>
            </a:r>
            <a:endParaRPr/>
          </a:p>
          <a:p>
            <a:pPr indent="-317500" lvl="1" marL="914400" rtl="0" algn="l">
              <a:spcBef>
                <a:spcPts val="0"/>
              </a:spcBef>
              <a:spcAft>
                <a:spcPts val="0"/>
              </a:spcAft>
              <a:buSzPts val="1400"/>
              <a:buChar char="○"/>
            </a:pPr>
            <a:r>
              <a:rPr lang="en"/>
              <a:t>Launches after </a:t>
            </a:r>
            <a:r>
              <a:rPr lang="en"/>
              <a:t>typing</a:t>
            </a:r>
            <a:r>
              <a:rPr lang="en"/>
              <a:t> has begun so the goal of the BadUSB is not reached</a:t>
            </a:r>
            <a:endParaRPr/>
          </a:p>
          <a:p>
            <a:pPr indent="-342900" lvl="0" marL="457200" rtl="0" algn="l">
              <a:spcBef>
                <a:spcPts val="0"/>
              </a:spcBef>
              <a:spcAft>
                <a:spcPts val="0"/>
              </a:spcAft>
              <a:buSzPts val="1800"/>
              <a:buChar char="●"/>
            </a:pPr>
            <a:r>
              <a:rPr lang="en"/>
              <a:t>Python Program</a:t>
            </a:r>
            <a:endParaRPr/>
          </a:p>
          <a:p>
            <a:pPr indent="-317500" lvl="1" marL="914400" rtl="0" algn="l">
              <a:spcBef>
                <a:spcPts val="0"/>
              </a:spcBef>
              <a:spcAft>
                <a:spcPts val="0"/>
              </a:spcAft>
              <a:buSzPts val="1400"/>
              <a:buChar char="○"/>
            </a:pPr>
            <a:r>
              <a:rPr lang="en"/>
              <a:t>CAPTCHA style challenge created and displayed</a:t>
            </a:r>
            <a:endParaRPr/>
          </a:p>
          <a:p>
            <a:pPr indent="-317500" lvl="1" marL="914400" rtl="0" algn="l">
              <a:spcBef>
                <a:spcPts val="0"/>
              </a:spcBef>
              <a:spcAft>
                <a:spcPts val="0"/>
              </a:spcAft>
              <a:buSzPts val="1400"/>
              <a:buChar char="○"/>
            </a:pPr>
            <a:r>
              <a:rPr lang="en"/>
              <a:t>Uses a custom dictionary to keep CAPTCHA user friendly</a:t>
            </a:r>
            <a:endParaRPr/>
          </a:p>
          <a:p>
            <a:pPr indent="-317500" lvl="1" marL="914400" rtl="0" algn="l">
              <a:spcBef>
                <a:spcPts val="0"/>
              </a:spcBef>
              <a:spcAft>
                <a:spcPts val="0"/>
              </a:spcAft>
              <a:buSzPts val="1400"/>
              <a:buChar char="○"/>
            </a:pPr>
            <a:r>
              <a:rPr lang="en"/>
              <a:t>Randomized so it cannot be guessed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didn’t work</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Detection</a:t>
            </a:r>
            <a:endParaRPr/>
          </a:p>
          <a:p>
            <a:pPr indent="-317500" lvl="1" marL="914400" rtl="0" algn="l">
              <a:spcBef>
                <a:spcPts val="0"/>
              </a:spcBef>
              <a:spcAft>
                <a:spcPts val="0"/>
              </a:spcAft>
              <a:buSzPts val="1400"/>
              <a:buChar char="○"/>
            </a:pPr>
            <a:r>
              <a:rPr lang="en"/>
              <a:t>HID Logs</a:t>
            </a:r>
            <a:endParaRPr/>
          </a:p>
          <a:p>
            <a:pPr indent="-317500" lvl="1" marL="914400" rtl="0" algn="l">
              <a:spcBef>
                <a:spcPts val="0"/>
              </a:spcBef>
              <a:spcAft>
                <a:spcPts val="0"/>
              </a:spcAft>
              <a:buSzPts val="1400"/>
              <a:buChar char="○"/>
            </a:pPr>
            <a:r>
              <a:rPr lang="en"/>
              <a:t>USB Connection Logs</a:t>
            </a:r>
            <a:endParaRPr/>
          </a:p>
          <a:p>
            <a:pPr indent="-317500" lvl="1" marL="914400" rtl="0" algn="l">
              <a:spcBef>
                <a:spcPts val="0"/>
              </a:spcBef>
              <a:spcAft>
                <a:spcPts val="0"/>
              </a:spcAft>
              <a:buSzPts val="1400"/>
              <a:buChar char="○"/>
            </a:pPr>
            <a:r>
              <a:rPr lang="en"/>
              <a:t>Cross-Platform Compatibility</a:t>
            </a:r>
            <a:endParaRPr/>
          </a:p>
          <a:p>
            <a:pPr indent="-342900" lvl="0" marL="457200" rtl="0" algn="l">
              <a:spcBef>
                <a:spcPts val="0"/>
              </a:spcBef>
              <a:spcAft>
                <a:spcPts val="0"/>
              </a:spcAft>
              <a:buSzPts val="1800"/>
              <a:buChar char="●"/>
            </a:pPr>
            <a:r>
              <a:rPr lang="en"/>
              <a:t>Lockdown</a:t>
            </a:r>
            <a:endParaRPr/>
          </a:p>
          <a:p>
            <a:pPr indent="-317500" lvl="1" marL="914400" rtl="0" algn="l">
              <a:spcBef>
                <a:spcPts val="0"/>
              </a:spcBef>
              <a:spcAft>
                <a:spcPts val="0"/>
              </a:spcAft>
              <a:buSzPts val="1400"/>
              <a:buChar char="○"/>
            </a:pPr>
            <a:r>
              <a:rPr lang="en"/>
              <a:t>Powertoys</a:t>
            </a:r>
            <a:endParaRPr/>
          </a:p>
          <a:p>
            <a:pPr indent="-317500" lvl="1" marL="914400" rtl="0" algn="l">
              <a:spcBef>
                <a:spcPts val="0"/>
              </a:spcBef>
              <a:spcAft>
                <a:spcPts val="0"/>
              </a:spcAft>
              <a:buSzPts val="1400"/>
              <a:buChar char="○"/>
            </a:pPr>
            <a:r>
              <a:rPr lang="en"/>
              <a:t>Registry</a:t>
            </a:r>
            <a:endParaRPr/>
          </a:p>
          <a:p>
            <a:pPr indent="-317500" lvl="1" marL="914400" rtl="0" algn="l">
              <a:spcBef>
                <a:spcPts val="0"/>
              </a:spcBef>
              <a:spcAft>
                <a:spcPts val="0"/>
              </a:spcAft>
              <a:buSzPts val="1400"/>
              <a:buChar char="○"/>
            </a:pPr>
            <a:r>
              <a:rPr lang="en"/>
              <a:t>Keeping focus</a:t>
            </a:r>
            <a:endParaRPr/>
          </a:p>
        </p:txBody>
      </p:sp>
      <p:pic>
        <p:nvPicPr>
          <p:cNvPr id="124" name="Google Shape;124;p19"/>
          <p:cNvPicPr preferRelativeResize="0"/>
          <p:nvPr/>
        </p:nvPicPr>
        <p:blipFill>
          <a:blip r:embed="rId3">
            <a:alphaModFix/>
          </a:blip>
          <a:stretch>
            <a:fillRect/>
          </a:stretch>
        </p:blipFill>
        <p:spPr>
          <a:xfrm>
            <a:off x="311700" y="3528125"/>
            <a:ext cx="1040750" cy="1040750"/>
          </a:xfrm>
          <a:prstGeom prst="rect">
            <a:avLst/>
          </a:prstGeom>
          <a:noFill/>
          <a:ln>
            <a:noFill/>
          </a:ln>
        </p:spPr>
      </p:pic>
      <p:pic>
        <p:nvPicPr>
          <p:cNvPr id="125" name="Google Shape;125;p19"/>
          <p:cNvPicPr preferRelativeResize="0"/>
          <p:nvPr/>
        </p:nvPicPr>
        <p:blipFill>
          <a:blip r:embed="rId4">
            <a:alphaModFix/>
          </a:blip>
          <a:stretch>
            <a:fillRect/>
          </a:stretch>
        </p:blipFill>
        <p:spPr>
          <a:xfrm>
            <a:off x="1352450" y="3548512"/>
            <a:ext cx="999975" cy="99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Implement lock out</a:t>
            </a:r>
            <a:endParaRPr/>
          </a:p>
          <a:p>
            <a:pPr indent="-317500" lvl="1" marL="914400" rtl="0" algn="l">
              <a:spcBef>
                <a:spcPts val="0"/>
              </a:spcBef>
              <a:spcAft>
                <a:spcPts val="0"/>
              </a:spcAft>
              <a:buSzPts val="1400"/>
              <a:buChar char="○"/>
            </a:pPr>
            <a:r>
              <a:rPr lang="en"/>
              <a:t>Windows Key disable</a:t>
            </a:r>
            <a:endParaRPr/>
          </a:p>
          <a:p>
            <a:pPr indent="-317500" lvl="2" marL="1371600" rtl="0" algn="l">
              <a:spcBef>
                <a:spcPts val="0"/>
              </a:spcBef>
              <a:spcAft>
                <a:spcPts val="0"/>
              </a:spcAft>
              <a:buSzPts val="1400"/>
              <a:buChar char="■"/>
            </a:pPr>
            <a:r>
              <a:rPr lang="en"/>
              <a:t>Have not found a way that Windows will allow this without use of another application </a:t>
            </a:r>
            <a:endParaRPr/>
          </a:p>
          <a:p>
            <a:pPr indent="-317500" lvl="2" marL="1371600" rtl="0" algn="l">
              <a:spcBef>
                <a:spcPts val="0"/>
              </a:spcBef>
              <a:spcAft>
                <a:spcPts val="0"/>
              </a:spcAft>
              <a:buSzPts val="1400"/>
              <a:buChar char="■"/>
            </a:pPr>
            <a:r>
              <a:rPr lang="en"/>
              <a:t>Cannot be done on the fly</a:t>
            </a:r>
            <a:endParaRPr/>
          </a:p>
          <a:p>
            <a:pPr indent="-317500" lvl="2" marL="1371600" rtl="0" algn="l">
              <a:spcBef>
                <a:spcPts val="0"/>
              </a:spcBef>
              <a:spcAft>
                <a:spcPts val="0"/>
              </a:spcAft>
              <a:buSzPts val="1400"/>
              <a:buChar char="■"/>
            </a:pPr>
            <a:r>
              <a:rPr lang="en"/>
              <a:t>Most effective</a:t>
            </a:r>
            <a:endParaRPr/>
          </a:p>
          <a:p>
            <a:pPr indent="-317500" lvl="1" marL="914400" rtl="0" algn="l">
              <a:spcBef>
                <a:spcPts val="0"/>
              </a:spcBef>
              <a:spcAft>
                <a:spcPts val="0"/>
              </a:spcAft>
              <a:buSzPts val="1400"/>
              <a:buChar char="○"/>
            </a:pPr>
            <a:r>
              <a:rPr lang="en"/>
              <a:t>Catch input</a:t>
            </a:r>
            <a:endParaRPr/>
          </a:p>
          <a:p>
            <a:pPr indent="-317500" lvl="2" marL="1371600" rtl="0" algn="l">
              <a:spcBef>
                <a:spcPts val="0"/>
              </a:spcBef>
              <a:spcAft>
                <a:spcPts val="0"/>
              </a:spcAft>
              <a:buSzPts val="1400"/>
              <a:buChar char="■"/>
            </a:pPr>
            <a:r>
              <a:rPr lang="en"/>
              <a:t>There was a method to do this, but was patched out</a:t>
            </a:r>
            <a:endParaRPr/>
          </a:p>
          <a:p>
            <a:pPr indent="-317500" lvl="1" marL="914400" rtl="0" algn="l">
              <a:spcBef>
                <a:spcPts val="0"/>
              </a:spcBef>
              <a:spcAft>
                <a:spcPts val="0"/>
              </a:spcAft>
              <a:buSzPts val="1400"/>
              <a:buChar char="○"/>
            </a:pPr>
            <a:r>
              <a:rPr lang="en"/>
              <a:t>Full keyboard lockout</a:t>
            </a:r>
            <a:endParaRPr/>
          </a:p>
          <a:p>
            <a:pPr indent="-317500" lvl="2" marL="1371600" rtl="0" algn="l">
              <a:spcBef>
                <a:spcPts val="0"/>
              </a:spcBef>
              <a:spcAft>
                <a:spcPts val="0"/>
              </a:spcAft>
              <a:buSzPts val="1400"/>
              <a:buChar char="■"/>
            </a:pPr>
            <a:r>
              <a:rPr lang="en"/>
              <a:t>Most invasive </a:t>
            </a:r>
            <a:endParaRPr/>
          </a:p>
          <a:p>
            <a:pPr indent="-317500" lvl="2" marL="1371600" rtl="0" algn="l">
              <a:spcBef>
                <a:spcPts val="0"/>
              </a:spcBef>
              <a:spcAft>
                <a:spcPts val="0"/>
              </a:spcAft>
              <a:buSzPts val="1400"/>
              <a:buChar char="■"/>
            </a:pPr>
            <a:r>
              <a:rPr lang="en"/>
              <a:t>Least effective</a:t>
            </a:r>
            <a:endParaRPr/>
          </a:p>
          <a:p>
            <a:pPr indent="-342900" lvl="0" marL="457200" rtl="0" algn="l">
              <a:spcBef>
                <a:spcPts val="0"/>
              </a:spcBef>
              <a:spcAft>
                <a:spcPts val="0"/>
              </a:spcAft>
              <a:buSzPts val="1800"/>
              <a:buChar char="●"/>
            </a:pPr>
            <a:r>
              <a:rPr lang="en"/>
              <a:t>Allows for better catch of attacks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Problem</a:t>
            </a:r>
            <a:endParaRPr/>
          </a:p>
          <a:p>
            <a:pPr indent="-342900" lvl="0" marL="457200" rtl="0" algn="l">
              <a:lnSpc>
                <a:spcPct val="150000"/>
              </a:lnSpc>
              <a:spcBef>
                <a:spcPts val="0"/>
              </a:spcBef>
              <a:spcAft>
                <a:spcPts val="0"/>
              </a:spcAft>
              <a:buSzPts val="1800"/>
              <a:buChar char="●"/>
            </a:pPr>
            <a:r>
              <a:rPr lang="en"/>
              <a:t>Solution</a:t>
            </a:r>
            <a:endParaRPr/>
          </a:p>
          <a:p>
            <a:pPr indent="-342900" lvl="0" marL="457200" rtl="0" algn="l">
              <a:lnSpc>
                <a:spcPct val="150000"/>
              </a:lnSpc>
              <a:spcBef>
                <a:spcPts val="0"/>
              </a:spcBef>
              <a:spcAft>
                <a:spcPts val="0"/>
              </a:spcAft>
              <a:buSzPts val="1800"/>
              <a:buChar char="●"/>
            </a:pPr>
            <a:r>
              <a:rPr lang="en"/>
              <a:t>Ineffective aspects</a:t>
            </a:r>
            <a:endParaRPr/>
          </a:p>
          <a:p>
            <a:pPr indent="-342900" lvl="0" marL="457200" rtl="0" algn="l">
              <a:lnSpc>
                <a:spcPct val="150000"/>
              </a:lnSpc>
              <a:spcBef>
                <a:spcPts val="0"/>
              </a:spcBef>
              <a:spcAft>
                <a:spcPts val="0"/>
              </a:spcAft>
              <a:buSzPts val="1800"/>
              <a:buChar char="●"/>
            </a:pPr>
            <a:r>
              <a:rPr lang="en"/>
              <a:t>Further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