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36be409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36be409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pictures </a:t>
            </a:r>
            <a:r>
              <a:rPr lang="en"/>
              <a:t>and twentieth century !!!</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36be40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36be40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b36be409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b36be409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b36be40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b36be40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list of companies that have high chance to produce profitable movies. Universal pictures again with 8 genres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b36be40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36be40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 show the </a:t>
            </a:r>
            <a:r>
              <a:rPr lang="en"/>
              <a:t>difference</a:t>
            </a:r>
            <a:r>
              <a:rPr lang="en"/>
              <a:t> is significant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b36be40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b36be40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difference</a:t>
            </a:r>
            <a:r>
              <a:rPr lang="en"/>
              <a:t> between the population and the top is significance. The </a:t>
            </a:r>
            <a:r>
              <a:rPr lang="en"/>
              <a:t>difference</a:t>
            </a:r>
            <a:r>
              <a:rPr lang="en"/>
              <a:t> between the last 5 years and the </a:t>
            </a:r>
            <a:r>
              <a:rPr lang="en"/>
              <a:t>previous</a:t>
            </a:r>
            <a:r>
              <a:rPr lang="en"/>
              <a:t> 5 years is not significant. In any case the </a:t>
            </a:r>
            <a:r>
              <a:rPr lang="en"/>
              <a:t>difference</a:t>
            </a:r>
            <a:r>
              <a:rPr lang="en"/>
              <a:t> is only few </a:t>
            </a:r>
            <a:r>
              <a:rPr lang="en"/>
              <a:t>minutes</a:t>
            </a:r>
            <a:r>
              <a:rPr lang="en"/>
              <a:t>. It is worth to examine long and short movies statistics.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36be40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36be40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a peak in </a:t>
            </a:r>
            <a:r>
              <a:rPr lang="en" sz="1200">
                <a:solidFill>
                  <a:srgbClr val="FF0000"/>
                </a:solidFill>
                <a:highlight>
                  <a:schemeClr val="lt1"/>
                </a:highlight>
              </a:rPr>
              <a:t>revenue/budget ratio</a:t>
            </a:r>
            <a:r>
              <a:rPr lang="en" sz="1200">
                <a:solidFill>
                  <a:schemeClr val="dk1"/>
                </a:solidFill>
                <a:highlight>
                  <a:schemeClr val="lt1"/>
                </a:highlight>
              </a:rPr>
              <a:t> between May-July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b36be409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b36be409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Again the same </a:t>
            </a:r>
            <a:r>
              <a:rPr lang="en">
                <a:solidFill>
                  <a:schemeClr val="dk1"/>
                </a:solidFill>
              </a:rPr>
              <a:t>peak in </a:t>
            </a:r>
            <a:r>
              <a:rPr lang="en" sz="1200">
                <a:solidFill>
                  <a:srgbClr val="FF0000"/>
                </a:solidFill>
                <a:highlight>
                  <a:schemeClr val="lt1"/>
                </a:highlight>
              </a:rPr>
              <a:t>revenue/budget ratio</a:t>
            </a:r>
            <a:r>
              <a:rPr lang="en" sz="1200">
                <a:solidFill>
                  <a:schemeClr val="dk1"/>
                </a:solidFill>
                <a:highlight>
                  <a:schemeClr val="lt1"/>
                </a:highlight>
              </a:rPr>
              <a:t> between May-July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36be409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36be409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fact that the result is not significant indicate that there is something here that we should further explore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b36be409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b36be409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to emphasis the top 2 companies also here.</a:t>
            </a:r>
            <a:endParaRPr/>
          </a:p>
          <a:p>
            <a:pPr indent="0" lvl="0" marL="0" rtl="0" algn="l">
              <a:spcBef>
                <a:spcPts val="0"/>
              </a:spcBef>
              <a:spcAft>
                <a:spcPts val="0"/>
              </a:spcAft>
              <a:buNone/>
            </a:pPr>
            <a:r>
              <a:rPr lang="en"/>
              <a:t>Run time is not a good indicator for success. Most </a:t>
            </a:r>
            <a:r>
              <a:rPr lang="en"/>
              <a:t>companies</a:t>
            </a:r>
            <a:r>
              <a:rPr lang="en"/>
              <a:t> create movies at similar range.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36be409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36be409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25C65"/>
                </a:solidFill>
                <a:highlight>
                  <a:srgbClr val="FFFFFF"/>
                </a:highlight>
              </a:rPr>
              <a:t>Types of Biases: Important to point out the fact that </a:t>
            </a:r>
            <a:r>
              <a:rPr lang="en" sz="1200">
                <a:solidFill>
                  <a:srgbClr val="4F4F4F"/>
                </a:solidFill>
              </a:rPr>
              <a:t>We did </a:t>
            </a:r>
            <a:r>
              <a:rPr lang="en" sz="1200">
                <a:solidFill>
                  <a:srgbClr val="FF0000"/>
                </a:solidFill>
              </a:rPr>
              <a:t>not examine all the variables. </a:t>
            </a:r>
            <a:r>
              <a:rPr lang="en" sz="1200"/>
              <a:t>However the important variables were explored, we also performed preliminary analysis to some of the variables and we can provide that soon as the analysis is done. </a:t>
            </a:r>
            <a:endParaRPr sz="1200"/>
          </a:p>
          <a:p>
            <a:pPr indent="0" lvl="0" marL="0" rtl="0" algn="l">
              <a:spcBef>
                <a:spcPts val="0"/>
              </a:spcBef>
              <a:spcAft>
                <a:spcPts val="0"/>
              </a:spcAft>
              <a:buClr>
                <a:schemeClr val="dk1"/>
              </a:buClr>
              <a:buSzPts val="1100"/>
              <a:buFont typeface="Arial"/>
              <a:buNone/>
            </a:pPr>
            <a:r>
              <a:rPr lang="en" sz="1200"/>
              <a:t>Important: The reason to choose the “</a:t>
            </a:r>
            <a:r>
              <a:rPr lang="en" sz="1200">
                <a:solidFill>
                  <a:srgbClr val="FF0000"/>
                </a:solidFill>
              </a:rPr>
              <a:t>budget higher than 1M$</a:t>
            </a:r>
            <a:r>
              <a:rPr lang="en" sz="1200">
                <a:solidFill>
                  <a:schemeClr val="dk1"/>
                </a:solidFill>
              </a:rPr>
              <a:t> “ is to filter out student movies and very low budget movies that are not expected to provide high income on average. We focus the analysis on reducing risks for high budget movies. </a:t>
            </a:r>
            <a:br>
              <a:rPr lang="en" sz="1200"/>
            </a:b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b36be40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b36be40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36be409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36be409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a:t>
            </a:r>
            <a:r>
              <a:rPr lang="en"/>
              <a:t>Because</a:t>
            </a:r>
            <a:r>
              <a:rPr lang="en"/>
              <a:t> we are looking for success and also looking for variation from the average it is important to inc</a:t>
            </a:r>
            <a:r>
              <a:rPr lang="en" sz="1200"/>
              <a:t>lude the high  </a:t>
            </a:r>
            <a:r>
              <a:rPr lang="en" sz="1200">
                <a:solidFill>
                  <a:srgbClr val="FF0000"/>
                </a:solidFill>
              </a:rPr>
              <a:t>revenue</a:t>
            </a:r>
            <a:r>
              <a:rPr lang="en" sz="1200">
                <a:solidFill>
                  <a:srgbClr val="4F4F4F"/>
                </a:solidFill>
              </a:rPr>
              <a:t>/budget ratio outliers. </a:t>
            </a:r>
            <a:br>
              <a:rPr lang="en" sz="1200">
                <a:solidFill>
                  <a:srgbClr val="4F4F4F"/>
                </a:solidFill>
              </a:rPr>
            </a:br>
            <a:r>
              <a:rPr lang="en" sz="1200">
                <a:solidFill>
                  <a:srgbClr val="4F4F4F"/>
                </a:solidFill>
              </a:rPr>
              <a:t>Since the data set was large enough we could remove rows with missing values whenever the missing values are important for the analysis. Further analysis might consider more elegant way to handle outleirs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36be409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36be409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analysis will consider also the revenue and the budget </a:t>
            </a:r>
            <a:r>
              <a:rPr lang="en"/>
              <a:t>separately</a:t>
            </a:r>
            <a:r>
              <a:rPr lang="en"/>
              <a:t> as another indicator to identify high </a:t>
            </a:r>
            <a:r>
              <a:rPr lang="en" sz="1400">
                <a:solidFill>
                  <a:schemeClr val="dk2"/>
                </a:solidFill>
              </a:rPr>
              <a:t> </a:t>
            </a:r>
            <a:r>
              <a:rPr lang="en" sz="1400">
                <a:solidFill>
                  <a:srgbClr val="FF0000"/>
                </a:solidFill>
                <a:highlight>
                  <a:schemeClr val="lt1"/>
                </a:highlight>
              </a:rPr>
              <a:t>revenue/budget </a:t>
            </a:r>
            <a:r>
              <a:rPr lang="en" sz="1400">
                <a:solidFill>
                  <a:schemeClr val="dk2"/>
                </a:solidFill>
              </a:rPr>
              <a:t>ratio,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36be409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36be409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The analysis is specific and was designed to </a:t>
            </a:r>
            <a:r>
              <a:rPr lang="en"/>
              <a:t>address</a:t>
            </a:r>
            <a:r>
              <a:rPr lang="en"/>
              <a:t> specific section of the population within the dataset. The main consideration was to address the company avenue of investing in high budget movies. </a:t>
            </a:r>
            <a:br>
              <a:rPr lang="en"/>
            </a:br>
            <a:r>
              <a:rPr lang="en"/>
              <a:t>We also wanted to choose top companies based on the last year. We think that this is important becouse companies changes faster.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36be409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36be409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Important  Note that the distribution of the population was similar in shape. </a:t>
            </a:r>
            <a:endParaRPr sz="1200"/>
          </a:p>
          <a:p>
            <a:pPr indent="0" lvl="0" marL="0" rtl="0" algn="l">
              <a:spcBef>
                <a:spcPts val="0"/>
              </a:spcBef>
              <a:spcAft>
                <a:spcPts val="0"/>
              </a:spcAft>
              <a:buNone/>
            </a:pPr>
            <a:r>
              <a:rPr lang="en" sz="1200"/>
              <a:t>Also note that the </a:t>
            </a:r>
            <a:r>
              <a:rPr lang="en" sz="1200">
                <a:solidFill>
                  <a:srgbClr val="FF0000"/>
                </a:solidFill>
                <a:highlight>
                  <a:schemeClr val="lt1"/>
                </a:highlight>
              </a:rPr>
              <a:t>Revenue/Budget ratio</a:t>
            </a:r>
            <a:r>
              <a:rPr lang="en" sz="1200">
                <a:highlight>
                  <a:schemeClr val="lt1"/>
                </a:highlight>
              </a:rPr>
              <a:t> for most movies is positive. </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36be409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36be409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run time distribution is quite narrow.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36be409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36be40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Drama Comedy and </a:t>
            </a:r>
            <a:r>
              <a:rPr lang="en"/>
              <a:t>thrillers</a:t>
            </a:r>
            <a:r>
              <a:rPr lang="en"/>
              <a:t> have the highest count in the top 10%. This was also the result for the entire population. So it is not a </a:t>
            </a:r>
            <a:r>
              <a:rPr lang="en"/>
              <a:t>surprise</a:t>
            </a:r>
            <a:r>
              <a:rPr lang="en"/>
              <a:t>. Since most produced  movies are in these genres.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36be409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36be409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Storyline final Project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Shmuel Naaman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525C65"/>
                </a:solidFill>
                <a:highlight>
                  <a:srgbClr val="FFFFFF"/>
                </a:highlight>
              </a:rPr>
              <a:t>variable’s distribution </a:t>
            </a:r>
            <a:r>
              <a:rPr lang="en" sz="2400">
                <a:solidFill>
                  <a:srgbClr val="FF0000"/>
                </a:solidFill>
                <a:highlight>
                  <a:schemeClr val="lt1"/>
                </a:highlight>
              </a:rPr>
              <a:t>Companies</a:t>
            </a:r>
            <a:endParaRPr/>
          </a:p>
        </p:txBody>
      </p:sp>
      <p:pic>
        <p:nvPicPr>
          <p:cNvPr id="113" name="Google Shape;113;p22"/>
          <p:cNvPicPr preferRelativeResize="0"/>
          <p:nvPr/>
        </p:nvPicPr>
        <p:blipFill>
          <a:blip r:embed="rId3">
            <a:alphaModFix/>
          </a:blip>
          <a:stretch>
            <a:fillRect/>
          </a:stretch>
        </p:blipFill>
        <p:spPr>
          <a:xfrm>
            <a:off x="274320" y="1371600"/>
            <a:ext cx="6400798" cy="3200401"/>
          </a:xfrm>
          <a:prstGeom prst="rect">
            <a:avLst/>
          </a:prstGeom>
          <a:noFill/>
          <a:ln>
            <a:noFill/>
          </a:ln>
        </p:spPr>
      </p:pic>
      <p:sp>
        <p:nvSpPr>
          <p:cNvPr id="114" name="Google Shape;114;p22"/>
          <p:cNvSpPr txBox="1"/>
          <p:nvPr>
            <p:ph idx="1" type="body"/>
          </p:nvPr>
        </p:nvSpPr>
        <p:spPr>
          <a:xfrm>
            <a:off x="6721800" y="1152475"/>
            <a:ext cx="211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F0000"/>
                </a:solidFill>
                <a:highlight>
                  <a:schemeClr val="lt1"/>
                </a:highlight>
              </a:rPr>
              <a:t>Companies</a:t>
            </a:r>
            <a:endParaRPr sz="1400">
              <a:solidFill>
                <a:schemeClr val="dk1"/>
              </a:solidFill>
            </a:endParaRPr>
          </a:p>
          <a:p>
            <a:pPr indent="0" lvl="0" marL="0" rtl="0" algn="l">
              <a:spcBef>
                <a:spcPts val="0"/>
              </a:spcBef>
              <a:spcAft>
                <a:spcPts val="1600"/>
              </a:spcAft>
              <a:buNone/>
            </a:pPr>
            <a:r>
              <a:rPr lang="en" sz="1400"/>
              <a:t>Count Distribution for the top 10%. We can clearly see that only 2 companies dominate the top company list. This 2 companies produce ~1000 movies each, while the other companies in the list produce less than 200 movies.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4825"/>
            <a:ext cx="49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Overview of analysis, Issue Tree: </a:t>
            </a:r>
            <a:endParaRPr sz="1200"/>
          </a:p>
        </p:txBody>
      </p:sp>
      <p:sp>
        <p:nvSpPr>
          <p:cNvPr id="120" name="Google Shape;120;p23"/>
          <p:cNvSpPr txBox="1"/>
          <p:nvPr/>
        </p:nvSpPr>
        <p:spPr>
          <a:xfrm>
            <a:off x="225775" y="1174875"/>
            <a:ext cx="2957400" cy="39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highlight>
                  <a:srgbClr val="FFFFFF"/>
                </a:highlight>
              </a:rPr>
              <a:t>Hypothesis </a:t>
            </a:r>
            <a:r>
              <a:rPr lang="en" sz="1200">
                <a:solidFill>
                  <a:schemeClr val="dk1"/>
                </a:solidFill>
                <a:highlight>
                  <a:srgbClr val="FFFFFF"/>
                </a:highlight>
              </a:rPr>
              <a:t>: </a:t>
            </a:r>
            <a:r>
              <a:rPr b="1" lang="en" sz="1200">
                <a:solidFill>
                  <a:srgbClr val="0000FF"/>
                </a:solidFill>
                <a:highlight>
                  <a:srgbClr val="FFFFFF"/>
                </a:highlight>
              </a:rPr>
              <a:t>production company</a:t>
            </a:r>
            <a:r>
              <a:rPr b="1" lang="en" sz="1200">
                <a:solidFill>
                  <a:schemeClr val="dk1"/>
                </a:solidFill>
                <a:highlight>
                  <a:srgbClr val="FFFFFF"/>
                </a:highlight>
              </a:rPr>
              <a:t> </a:t>
            </a:r>
            <a:r>
              <a:rPr lang="en" sz="1200">
                <a:solidFill>
                  <a:schemeClr val="dk1"/>
                </a:solidFill>
                <a:highlight>
                  <a:srgbClr val="FFFFFF"/>
                </a:highlight>
              </a:rPr>
              <a:t>that produce the top </a:t>
            </a:r>
            <a:r>
              <a:rPr lang="en" sz="1200">
                <a:solidFill>
                  <a:srgbClr val="FF0000"/>
                </a:solidFill>
                <a:highlight>
                  <a:srgbClr val="FFFFFF"/>
                </a:highlight>
              </a:rPr>
              <a:t>10%  revenue/budget ratio</a:t>
            </a:r>
            <a:r>
              <a:rPr lang="en" sz="1200">
                <a:solidFill>
                  <a:schemeClr val="dk1"/>
                </a:solidFill>
                <a:highlight>
                  <a:srgbClr val="FFFFFF"/>
                </a:highlight>
              </a:rPr>
              <a:t> for more than 3 genres show average higher </a:t>
            </a:r>
            <a:r>
              <a:rPr lang="en" sz="1200">
                <a:solidFill>
                  <a:srgbClr val="FF0000"/>
                </a:solidFill>
                <a:highlight>
                  <a:srgbClr val="FFFFFF"/>
                </a:highlight>
              </a:rPr>
              <a:t>revenue/budget</a:t>
            </a:r>
            <a:r>
              <a:rPr lang="en" sz="1200">
                <a:solidFill>
                  <a:schemeClr val="dk1"/>
                </a:solidFill>
                <a:highlight>
                  <a:srgbClr val="FFFFFF"/>
                </a:highlight>
              </a:rPr>
              <a:t> </a:t>
            </a:r>
            <a:r>
              <a:rPr lang="en" sz="1200">
                <a:solidFill>
                  <a:srgbClr val="FF0000"/>
                </a:solidFill>
                <a:highlight>
                  <a:srgbClr val="FFFFFF"/>
                </a:highlight>
              </a:rPr>
              <a:t>ratio</a:t>
            </a:r>
            <a:r>
              <a:rPr lang="en" sz="1200">
                <a:solidFill>
                  <a:schemeClr val="dk1"/>
                </a:solidFill>
                <a:highlight>
                  <a:srgbClr val="FFFFFF"/>
                </a:highlight>
              </a:rPr>
              <a:t> than the population of all other </a:t>
            </a:r>
            <a:r>
              <a:rPr b="1" lang="en" sz="1200">
                <a:solidFill>
                  <a:srgbClr val="0000FF"/>
                </a:solidFill>
                <a:highlight>
                  <a:srgbClr val="FFFFFF"/>
                </a:highlight>
              </a:rPr>
              <a:t>production companies</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1600"/>
              </a:spcBef>
              <a:spcAft>
                <a:spcPts val="0"/>
              </a:spcAft>
              <a:buNone/>
            </a:pPr>
            <a:r>
              <a:rPr lang="en" sz="1200">
                <a:solidFill>
                  <a:schemeClr val="dk1"/>
                </a:solidFill>
                <a:highlight>
                  <a:srgbClr val="FFFFFF"/>
                </a:highlight>
              </a:rPr>
              <a:t>Identify </a:t>
            </a:r>
            <a:r>
              <a:rPr b="1" lang="en" sz="1200">
                <a:solidFill>
                  <a:srgbClr val="0000FF"/>
                </a:solidFill>
                <a:highlight>
                  <a:srgbClr val="FFFFFF"/>
                </a:highlight>
              </a:rPr>
              <a:t>production companies</a:t>
            </a:r>
            <a:r>
              <a:rPr lang="en" sz="1200">
                <a:solidFill>
                  <a:schemeClr val="dk1"/>
                </a:solidFill>
                <a:highlight>
                  <a:srgbClr val="FFFFFF"/>
                </a:highlight>
              </a:rPr>
              <a:t> that produce the top </a:t>
            </a:r>
            <a:r>
              <a:rPr lang="en" sz="1200">
                <a:solidFill>
                  <a:srgbClr val="FF0000"/>
                </a:solidFill>
                <a:highlight>
                  <a:srgbClr val="FFFFFF"/>
                </a:highlight>
              </a:rPr>
              <a:t>10%  revenue/budget ratio</a:t>
            </a:r>
            <a:r>
              <a:rPr lang="en" sz="1200">
                <a:solidFill>
                  <a:schemeClr val="dk1"/>
                </a:solidFill>
                <a:highlight>
                  <a:srgbClr val="FFFFFF"/>
                </a:highlight>
              </a:rPr>
              <a:t> for more than 3 genres.   </a:t>
            </a:r>
            <a:endParaRPr sz="1200">
              <a:solidFill>
                <a:schemeClr val="dk1"/>
              </a:solidFill>
              <a:highlight>
                <a:srgbClr val="FFFFFF"/>
              </a:highlight>
            </a:endParaRPr>
          </a:p>
          <a:p>
            <a:pPr indent="0" lvl="0" marL="0" rtl="0" algn="l">
              <a:lnSpc>
                <a:spcPct val="115000"/>
              </a:lnSpc>
              <a:spcBef>
                <a:spcPts val="1600"/>
              </a:spcBef>
              <a:spcAft>
                <a:spcPts val="0"/>
              </a:spcAft>
              <a:buNone/>
            </a:pPr>
            <a:r>
              <a:rPr lang="en" sz="1200">
                <a:solidFill>
                  <a:schemeClr val="dk1"/>
                </a:solidFill>
                <a:highlight>
                  <a:srgbClr val="FFFFFF"/>
                </a:highlight>
              </a:rPr>
              <a:t>What is the average and distribution </a:t>
            </a:r>
            <a:r>
              <a:rPr lang="en" sz="1200">
                <a:solidFill>
                  <a:srgbClr val="FF0000"/>
                </a:solidFill>
                <a:highlight>
                  <a:srgbClr val="FFFFFF"/>
                </a:highlight>
              </a:rPr>
              <a:t>revenue/budget ratio</a:t>
            </a:r>
            <a:r>
              <a:rPr lang="en" sz="1200">
                <a:solidFill>
                  <a:schemeClr val="dk1"/>
                </a:solidFill>
                <a:highlight>
                  <a:srgbClr val="FFFFFF"/>
                </a:highlight>
              </a:rPr>
              <a:t> for the top </a:t>
            </a:r>
            <a:r>
              <a:rPr b="1" lang="en" sz="1200">
                <a:solidFill>
                  <a:srgbClr val="0000FF"/>
                </a:solidFill>
                <a:highlight>
                  <a:srgbClr val="FFFFFF"/>
                </a:highlight>
              </a:rPr>
              <a:t>production companies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600"/>
              </a:spcBef>
              <a:spcAft>
                <a:spcPts val="1600"/>
              </a:spcAft>
              <a:buClr>
                <a:schemeClr val="dk1"/>
              </a:buClr>
              <a:buSzPts val="1100"/>
              <a:buFont typeface="Arial"/>
              <a:buNone/>
            </a:pPr>
            <a:r>
              <a:rPr lang="en" sz="1200">
                <a:solidFill>
                  <a:schemeClr val="dk1"/>
                </a:solidFill>
                <a:highlight>
                  <a:srgbClr val="FFFFFF"/>
                </a:highlight>
              </a:rPr>
              <a:t>What is the population average and distribution </a:t>
            </a:r>
            <a:r>
              <a:rPr lang="en" sz="1200">
                <a:solidFill>
                  <a:srgbClr val="FF0000"/>
                </a:solidFill>
                <a:highlight>
                  <a:srgbClr val="FFFFFF"/>
                </a:highlight>
              </a:rPr>
              <a:t>revenue/budget ratio</a:t>
            </a:r>
            <a:r>
              <a:rPr lang="en" sz="1200">
                <a:highlight>
                  <a:srgbClr val="FFFFFF"/>
                </a:highlight>
              </a:rPr>
              <a:t>?</a:t>
            </a:r>
            <a:endParaRPr sz="1200">
              <a:highlight>
                <a:srgbClr val="FFFFFF"/>
              </a:highlight>
            </a:endParaRPr>
          </a:p>
        </p:txBody>
      </p:sp>
      <p:sp>
        <p:nvSpPr>
          <p:cNvPr id="121" name="Google Shape;121;p23"/>
          <p:cNvSpPr txBox="1"/>
          <p:nvPr/>
        </p:nvSpPr>
        <p:spPr>
          <a:xfrm>
            <a:off x="3183175" y="1174875"/>
            <a:ext cx="2723400" cy="39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highlight>
                  <a:srgbClr val="FFFFFF"/>
                </a:highlight>
              </a:rPr>
              <a:t>Hypothesis </a:t>
            </a:r>
            <a:r>
              <a:rPr lang="en" sz="1200">
                <a:solidFill>
                  <a:schemeClr val="dk1"/>
                </a:solidFill>
                <a:highlight>
                  <a:srgbClr val="FFFFFF"/>
                </a:highlight>
              </a:rPr>
              <a:t>: The </a:t>
            </a:r>
            <a:r>
              <a:rPr b="1" lang="en" sz="1200">
                <a:solidFill>
                  <a:schemeClr val="dk1"/>
                </a:solidFill>
                <a:highlight>
                  <a:srgbClr val="FFFFFF"/>
                </a:highlight>
              </a:rPr>
              <a:t>average </a:t>
            </a:r>
            <a:r>
              <a:rPr b="1" lang="en" sz="1200">
                <a:solidFill>
                  <a:srgbClr val="0000FF"/>
                </a:solidFill>
                <a:highlight>
                  <a:srgbClr val="FFFFFF"/>
                </a:highlight>
              </a:rPr>
              <a:t>Runtime </a:t>
            </a:r>
            <a:r>
              <a:rPr lang="en" sz="1200">
                <a:solidFill>
                  <a:schemeClr val="dk1"/>
                </a:solidFill>
                <a:highlight>
                  <a:srgbClr val="FFFFFF"/>
                </a:highlight>
              </a:rPr>
              <a:t>for  movies in the top </a:t>
            </a:r>
            <a:r>
              <a:rPr lang="en" sz="1200">
                <a:solidFill>
                  <a:srgbClr val="FF0000"/>
                </a:solidFill>
                <a:highlight>
                  <a:srgbClr val="FFFFFF"/>
                </a:highlight>
              </a:rPr>
              <a:t>10%  revenue/budget ratio</a:t>
            </a:r>
            <a:r>
              <a:rPr lang="en" sz="1200">
                <a:solidFill>
                  <a:schemeClr val="dk1"/>
                </a:solidFill>
                <a:highlight>
                  <a:srgbClr val="FFFFFF"/>
                </a:highlight>
              </a:rPr>
              <a:t> is different than the population </a:t>
            </a:r>
            <a:r>
              <a:rPr b="1" lang="en" sz="1200">
                <a:solidFill>
                  <a:schemeClr val="dk1"/>
                </a:solidFill>
                <a:highlight>
                  <a:srgbClr val="FFFFFF"/>
                </a:highlight>
              </a:rPr>
              <a:t>average </a:t>
            </a:r>
            <a:r>
              <a:rPr b="1" lang="en" sz="1200">
                <a:solidFill>
                  <a:srgbClr val="0000FF"/>
                </a:solidFill>
                <a:highlight>
                  <a:srgbClr val="FFFFFF"/>
                </a:highlight>
              </a:rPr>
              <a:t>Runtime</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600"/>
              </a:spcBef>
              <a:spcAft>
                <a:spcPts val="0"/>
              </a:spcAft>
              <a:buNone/>
            </a:pPr>
            <a:r>
              <a:rPr lang="en" sz="1200">
                <a:solidFill>
                  <a:schemeClr val="dk1"/>
                </a:solidFill>
                <a:highlight>
                  <a:srgbClr val="FFFFFF"/>
                </a:highlight>
              </a:rPr>
              <a:t>What is the  </a:t>
            </a:r>
            <a:r>
              <a:rPr b="1" lang="en" sz="1200">
                <a:solidFill>
                  <a:schemeClr val="dk1"/>
                </a:solidFill>
                <a:highlight>
                  <a:srgbClr val="FFFFFF"/>
                </a:highlight>
              </a:rPr>
              <a:t>average </a:t>
            </a:r>
            <a:r>
              <a:rPr b="1" lang="en" sz="1200">
                <a:solidFill>
                  <a:srgbClr val="0000FF"/>
                </a:solidFill>
                <a:highlight>
                  <a:srgbClr val="FFFFFF"/>
                </a:highlight>
              </a:rPr>
              <a:t>Runtime </a:t>
            </a:r>
            <a:r>
              <a:rPr lang="en" sz="1200">
                <a:solidFill>
                  <a:schemeClr val="dk1"/>
                </a:solidFill>
                <a:highlight>
                  <a:srgbClr val="FFFFFF"/>
                </a:highlight>
              </a:rPr>
              <a:t>for  movies in the top </a:t>
            </a:r>
            <a:r>
              <a:rPr lang="en" sz="1200">
                <a:solidFill>
                  <a:srgbClr val="FF0000"/>
                </a:solidFill>
                <a:highlight>
                  <a:srgbClr val="FFFFFF"/>
                </a:highlight>
              </a:rPr>
              <a:t>10%  revenue/budget ratio</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600"/>
              </a:spcBef>
              <a:spcAft>
                <a:spcPts val="0"/>
              </a:spcAft>
              <a:buNone/>
            </a:pPr>
            <a:r>
              <a:rPr lang="en" sz="1200">
                <a:solidFill>
                  <a:schemeClr val="dk1"/>
                </a:solidFill>
                <a:highlight>
                  <a:srgbClr val="FFFFFF"/>
                </a:highlight>
              </a:rPr>
              <a:t>Does the </a:t>
            </a:r>
            <a:r>
              <a:rPr b="1" lang="en" sz="1200">
                <a:solidFill>
                  <a:schemeClr val="dk1"/>
                </a:solidFill>
                <a:highlight>
                  <a:srgbClr val="FFFFFF"/>
                </a:highlight>
              </a:rPr>
              <a:t>average </a:t>
            </a:r>
            <a:r>
              <a:rPr b="1" lang="en" sz="1200">
                <a:solidFill>
                  <a:srgbClr val="0000FF"/>
                </a:solidFill>
                <a:highlight>
                  <a:srgbClr val="FFFFFF"/>
                </a:highlight>
              </a:rPr>
              <a:t>Runtime </a:t>
            </a:r>
            <a:r>
              <a:rPr lang="en" sz="1200">
                <a:solidFill>
                  <a:schemeClr val="dk1"/>
                </a:solidFill>
                <a:highlight>
                  <a:srgbClr val="FFFFFF"/>
                </a:highlight>
              </a:rPr>
              <a:t>for  top </a:t>
            </a:r>
            <a:r>
              <a:rPr lang="en" sz="1200">
                <a:solidFill>
                  <a:srgbClr val="FF0000"/>
                </a:solidFill>
                <a:highlight>
                  <a:srgbClr val="FFFFFF"/>
                </a:highlight>
              </a:rPr>
              <a:t>10%  revenue/budget ratio</a:t>
            </a:r>
            <a:r>
              <a:rPr lang="en" sz="1200">
                <a:solidFill>
                  <a:schemeClr val="dk1"/>
                </a:solidFill>
                <a:highlight>
                  <a:srgbClr val="FFFFFF"/>
                </a:highlight>
              </a:rPr>
              <a:t> in the last 5 years is different than the same average in the previous 5 years?</a:t>
            </a:r>
            <a:endParaRPr sz="1200">
              <a:solidFill>
                <a:schemeClr val="dk1"/>
              </a:solidFill>
              <a:highlight>
                <a:srgbClr val="FFFFFF"/>
              </a:highlight>
            </a:endParaRPr>
          </a:p>
          <a:p>
            <a:pPr indent="0" lvl="0" marL="0" rtl="0" algn="l">
              <a:lnSpc>
                <a:spcPct val="115000"/>
              </a:lnSpc>
              <a:spcBef>
                <a:spcPts val="1600"/>
              </a:spcBef>
              <a:spcAft>
                <a:spcPts val="1600"/>
              </a:spcAft>
              <a:buNone/>
            </a:pPr>
            <a:r>
              <a:rPr lang="en" sz="1200">
                <a:solidFill>
                  <a:schemeClr val="dk1"/>
                </a:solidFill>
                <a:highlight>
                  <a:srgbClr val="FFFFFF"/>
                </a:highlight>
              </a:rPr>
              <a:t>Does the </a:t>
            </a:r>
            <a:r>
              <a:rPr b="1" lang="en" sz="1200">
                <a:solidFill>
                  <a:schemeClr val="dk1"/>
                </a:solidFill>
                <a:highlight>
                  <a:srgbClr val="FFFFFF"/>
                </a:highlight>
              </a:rPr>
              <a:t>average </a:t>
            </a:r>
            <a:r>
              <a:rPr b="1" lang="en" sz="1200">
                <a:solidFill>
                  <a:srgbClr val="0000FF"/>
                </a:solidFill>
                <a:highlight>
                  <a:srgbClr val="FFFFFF"/>
                </a:highlight>
              </a:rPr>
              <a:t>Runtime </a:t>
            </a:r>
            <a:r>
              <a:rPr lang="en" sz="1200">
                <a:solidFill>
                  <a:schemeClr val="dk1"/>
                </a:solidFill>
                <a:highlight>
                  <a:srgbClr val="FFFFFF"/>
                </a:highlight>
              </a:rPr>
              <a:t>for  top </a:t>
            </a:r>
            <a:r>
              <a:rPr lang="en" sz="1200">
                <a:solidFill>
                  <a:srgbClr val="FF0000"/>
                </a:solidFill>
                <a:highlight>
                  <a:srgbClr val="FFFFFF"/>
                </a:highlight>
              </a:rPr>
              <a:t>10%  revenue/budget ratio</a:t>
            </a:r>
            <a:r>
              <a:rPr lang="en" sz="1200">
                <a:solidFill>
                  <a:schemeClr val="dk1"/>
                </a:solidFill>
                <a:highlight>
                  <a:srgbClr val="FFFFFF"/>
                </a:highlight>
              </a:rPr>
              <a:t> in the last 5 years is longer or shorter than population </a:t>
            </a:r>
            <a:r>
              <a:rPr b="1" lang="en" sz="1200">
                <a:solidFill>
                  <a:schemeClr val="dk1"/>
                </a:solidFill>
                <a:highlight>
                  <a:srgbClr val="FFFFFF"/>
                </a:highlight>
              </a:rPr>
              <a:t>average </a:t>
            </a:r>
            <a:r>
              <a:rPr b="1" lang="en" sz="1200">
                <a:solidFill>
                  <a:srgbClr val="0000FF"/>
                </a:solidFill>
                <a:highlight>
                  <a:srgbClr val="FFFFFF"/>
                </a:highlight>
              </a:rPr>
              <a:t>Runtime</a:t>
            </a:r>
            <a:r>
              <a:rPr lang="en" sz="1200">
                <a:solidFill>
                  <a:schemeClr val="dk1"/>
                </a:solidFill>
                <a:highlight>
                  <a:srgbClr val="FFFFFF"/>
                </a:highlight>
              </a:rPr>
              <a:t>?   </a:t>
            </a:r>
            <a:endParaRPr b="1" sz="1200">
              <a:solidFill>
                <a:schemeClr val="dk1"/>
              </a:solidFill>
              <a:highlight>
                <a:srgbClr val="FFFFFF"/>
              </a:highlight>
            </a:endParaRPr>
          </a:p>
        </p:txBody>
      </p:sp>
      <p:sp>
        <p:nvSpPr>
          <p:cNvPr id="122" name="Google Shape;122;p23"/>
          <p:cNvSpPr txBox="1"/>
          <p:nvPr/>
        </p:nvSpPr>
        <p:spPr>
          <a:xfrm>
            <a:off x="6268200" y="1174875"/>
            <a:ext cx="2723400" cy="39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highlight>
                  <a:srgbClr val="FFFFFF"/>
                </a:highlight>
              </a:rPr>
              <a:t>Hypothesis </a:t>
            </a:r>
            <a:r>
              <a:rPr lang="en" sz="1200">
                <a:solidFill>
                  <a:schemeClr val="dk1"/>
                </a:solidFill>
                <a:highlight>
                  <a:srgbClr val="FFFFFF"/>
                </a:highlight>
              </a:rPr>
              <a:t>: The average top </a:t>
            </a:r>
            <a:r>
              <a:rPr lang="en" sz="1200">
                <a:solidFill>
                  <a:srgbClr val="FF0000"/>
                </a:solidFill>
                <a:highlight>
                  <a:srgbClr val="FFFFFF"/>
                </a:highlight>
              </a:rPr>
              <a:t>10%  revenue/budget ratio </a:t>
            </a:r>
            <a:r>
              <a:rPr lang="en" sz="1200">
                <a:solidFill>
                  <a:schemeClr val="dk1"/>
                </a:solidFill>
                <a:highlight>
                  <a:srgbClr val="FFFFFF"/>
                </a:highlight>
              </a:rPr>
              <a:t>in the </a:t>
            </a:r>
            <a:r>
              <a:rPr b="1" lang="en" sz="1200">
                <a:solidFill>
                  <a:srgbClr val="0000FF"/>
                </a:solidFill>
                <a:highlight>
                  <a:srgbClr val="FFFFFF"/>
                </a:highlight>
              </a:rPr>
              <a:t>high season</a:t>
            </a:r>
            <a:r>
              <a:rPr lang="en" sz="1200">
                <a:solidFill>
                  <a:schemeClr val="dk1"/>
                </a:solidFill>
                <a:highlight>
                  <a:srgbClr val="FFFFFF"/>
                </a:highlight>
              </a:rPr>
              <a:t> is higher than the top </a:t>
            </a:r>
            <a:r>
              <a:rPr lang="en" sz="1200">
                <a:solidFill>
                  <a:srgbClr val="FF0000"/>
                </a:solidFill>
                <a:highlight>
                  <a:srgbClr val="FFFFFF"/>
                </a:highlight>
              </a:rPr>
              <a:t>10% revenue/budget ratio </a:t>
            </a:r>
            <a:r>
              <a:rPr lang="en" sz="1200">
                <a:solidFill>
                  <a:schemeClr val="dk1"/>
                </a:solidFill>
                <a:highlight>
                  <a:srgbClr val="FFFFFF"/>
                </a:highlight>
              </a:rPr>
              <a:t>yearly  average.  </a:t>
            </a:r>
            <a:endParaRPr sz="1200">
              <a:solidFill>
                <a:schemeClr val="dk1"/>
              </a:solidFill>
              <a:highlight>
                <a:srgbClr val="FFFFFF"/>
              </a:highlight>
            </a:endParaRPr>
          </a:p>
          <a:p>
            <a:pPr indent="0" lvl="0" marL="0" rtl="0" algn="l">
              <a:lnSpc>
                <a:spcPct val="115000"/>
              </a:lnSpc>
              <a:spcBef>
                <a:spcPts val="1600"/>
              </a:spcBef>
              <a:spcAft>
                <a:spcPts val="0"/>
              </a:spcAft>
              <a:buNone/>
            </a:pPr>
            <a:r>
              <a:rPr lang="en" sz="1200">
                <a:solidFill>
                  <a:schemeClr val="dk1"/>
                </a:solidFill>
                <a:highlight>
                  <a:srgbClr val="FFFFFF"/>
                </a:highlight>
              </a:rPr>
              <a:t>Identify  the </a:t>
            </a:r>
            <a:r>
              <a:rPr b="1" lang="en" sz="1200">
                <a:solidFill>
                  <a:srgbClr val="0000FF"/>
                </a:solidFill>
                <a:highlight>
                  <a:srgbClr val="FFFFFF"/>
                </a:highlight>
              </a:rPr>
              <a:t>high season </a:t>
            </a:r>
            <a:r>
              <a:rPr lang="en" sz="1200">
                <a:solidFill>
                  <a:schemeClr val="dk1"/>
                </a:solidFill>
                <a:highlight>
                  <a:srgbClr val="FFFFFF"/>
                </a:highlight>
              </a:rPr>
              <a:t>(specific month)  that is associated with  highest </a:t>
            </a:r>
            <a:r>
              <a:rPr lang="en" sz="1200">
                <a:solidFill>
                  <a:srgbClr val="FF0000"/>
                </a:solidFill>
                <a:highlight>
                  <a:srgbClr val="FFFFFF"/>
                </a:highlight>
              </a:rPr>
              <a:t> revenue/budget ratio</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highlight>
                  <a:srgbClr val="FFFFFF"/>
                </a:highlight>
              </a:rPr>
              <a:t>Does the </a:t>
            </a:r>
            <a:r>
              <a:rPr b="1" lang="en" sz="1200">
                <a:solidFill>
                  <a:srgbClr val="0000FF"/>
                </a:solidFill>
                <a:highlight>
                  <a:srgbClr val="FFFFFF"/>
                </a:highlight>
              </a:rPr>
              <a:t>high season</a:t>
            </a:r>
            <a:r>
              <a:rPr lang="en" sz="1200">
                <a:solidFill>
                  <a:schemeClr val="dk1"/>
                </a:solidFill>
                <a:highlight>
                  <a:srgbClr val="FFFFFF"/>
                </a:highlight>
              </a:rPr>
              <a:t> in the last 5 years is different than the </a:t>
            </a:r>
            <a:r>
              <a:rPr b="1" lang="en" sz="1200">
                <a:solidFill>
                  <a:srgbClr val="0000FF"/>
                </a:solidFill>
                <a:highlight>
                  <a:srgbClr val="FFFFFF"/>
                </a:highlight>
              </a:rPr>
              <a:t>high season</a:t>
            </a:r>
            <a:r>
              <a:rPr lang="en" sz="1200">
                <a:solidFill>
                  <a:schemeClr val="dk1"/>
                </a:solidFill>
                <a:highlight>
                  <a:srgbClr val="FFFFFF"/>
                </a:highlight>
              </a:rPr>
              <a:t> in the previous 5 years?</a:t>
            </a:r>
            <a:endParaRPr sz="1200">
              <a:solidFill>
                <a:schemeClr val="dk1"/>
              </a:solidFill>
              <a:highlight>
                <a:srgbClr val="FFFFFF"/>
              </a:highlight>
            </a:endParaRPr>
          </a:p>
          <a:p>
            <a:pPr indent="0" lvl="0" marL="0" rtl="0" algn="l">
              <a:lnSpc>
                <a:spcPct val="115000"/>
              </a:lnSpc>
              <a:spcBef>
                <a:spcPts val="1600"/>
              </a:spcBef>
              <a:spcAft>
                <a:spcPts val="1600"/>
              </a:spcAft>
              <a:buNone/>
            </a:pPr>
            <a:r>
              <a:rPr lang="en" sz="1200">
                <a:solidFill>
                  <a:schemeClr val="dk1"/>
                </a:solidFill>
                <a:highlight>
                  <a:srgbClr val="FFFFFF"/>
                </a:highlight>
              </a:rPr>
              <a:t>Does the average top </a:t>
            </a:r>
            <a:r>
              <a:rPr lang="en" sz="1200">
                <a:solidFill>
                  <a:srgbClr val="FF0000"/>
                </a:solidFill>
                <a:highlight>
                  <a:srgbClr val="FFFFFF"/>
                </a:highlight>
              </a:rPr>
              <a:t>10%  revenue/budget ratio </a:t>
            </a:r>
            <a:r>
              <a:rPr lang="en" sz="1200">
                <a:solidFill>
                  <a:schemeClr val="dk1"/>
                </a:solidFill>
                <a:highlight>
                  <a:srgbClr val="FFFFFF"/>
                </a:highlight>
              </a:rPr>
              <a:t>in the </a:t>
            </a:r>
            <a:r>
              <a:rPr b="1" lang="en" sz="1200">
                <a:solidFill>
                  <a:srgbClr val="0000FF"/>
                </a:solidFill>
                <a:highlight>
                  <a:srgbClr val="FFFFFF"/>
                </a:highlight>
              </a:rPr>
              <a:t>high season</a:t>
            </a:r>
            <a:r>
              <a:rPr lang="en" sz="1200">
                <a:solidFill>
                  <a:schemeClr val="dk1"/>
                </a:solidFill>
                <a:highlight>
                  <a:srgbClr val="FFFFFF"/>
                </a:highlight>
              </a:rPr>
              <a:t> is higher than the </a:t>
            </a:r>
            <a:r>
              <a:rPr lang="en" sz="1200">
                <a:solidFill>
                  <a:srgbClr val="FF0000"/>
                </a:solidFill>
                <a:highlight>
                  <a:srgbClr val="FFFFFF"/>
                </a:highlight>
              </a:rPr>
              <a:t>10%  revenue/budget ratio</a:t>
            </a:r>
            <a:r>
              <a:rPr lang="en" sz="1200">
                <a:highlight>
                  <a:srgbClr val="FFFFFF"/>
                </a:highlight>
              </a:rPr>
              <a:t> in the rest of the year?</a:t>
            </a:r>
            <a:r>
              <a:rPr lang="en" sz="1200">
                <a:solidFill>
                  <a:schemeClr val="dk1"/>
                </a:solidFill>
                <a:highlight>
                  <a:srgbClr val="FFFFFF"/>
                </a:highlight>
              </a:rPr>
              <a:t> </a:t>
            </a:r>
            <a:endParaRPr b="1" sz="1200">
              <a:solidFill>
                <a:schemeClr val="dk1"/>
              </a:solidFill>
              <a:highlight>
                <a:srgbClr val="FFFFFF"/>
              </a:highlight>
            </a:endParaRPr>
          </a:p>
        </p:txBody>
      </p:sp>
      <p:sp>
        <p:nvSpPr>
          <p:cNvPr id="123" name="Google Shape;123;p23"/>
          <p:cNvSpPr txBox="1"/>
          <p:nvPr/>
        </p:nvSpPr>
        <p:spPr>
          <a:xfrm>
            <a:off x="3470325" y="589850"/>
            <a:ext cx="21342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200">
                <a:solidFill>
                  <a:schemeClr val="dk1"/>
                </a:solidFill>
                <a:highlight>
                  <a:srgbClr val="FFFFFF"/>
                </a:highlight>
              </a:rPr>
              <a:t>Top </a:t>
            </a:r>
            <a:r>
              <a:rPr b="1" lang="en" sz="1200">
                <a:solidFill>
                  <a:srgbClr val="0000FF"/>
                </a:solidFill>
                <a:highlight>
                  <a:srgbClr val="FFFFFF"/>
                </a:highlight>
              </a:rPr>
              <a:t>Runtime </a:t>
            </a:r>
            <a:r>
              <a:rPr b="1" lang="en" sz="1200">
                <a:solidFill>
                  <a:schemeClr val="dk1"/>
                </a:solidFill>
                <a:highlight>
                  <a:srgbClr val="FFFFFF"/>
                </a:highlight>
              </a:rPr>
              <a:t>in the last 5 years</a:t>
            </a:r>
            <a:endParaRPr/>
          </a:p>
        </p:txBody>
      </p:sp>
      <p:sp>
        <p:nvSpPr>
          <p:cNvPr id="124" name="Google Shape;124;p23"/>
          <p:cNvSpPr txBox="1"/>
          <p:nvPr/>
        </p:nvSpPr>
        <p:spPr>
          <a:xfrm>
            <a:off x="555525" y="589850"/>
            <a:ext cx="2207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dk1"/>
                </a:solidFill>
                <a:highlight>
                  <a:srgbClr val="FFFFFF"/>
                </a:highlight>
              </a:rPr>
              <a:t>Top </a:t>
            </a:r>
            <a:r>
              <a:rPr b="1" lang="en" sz="1200">
                <a:solidFill>
                  <a:srgbClr val="0000FF"/>
                </a:solidFill>
                <a:highlight>
                  <a:srgbClr val="FFFFFF"/>
                </a:highlight>
              </a:rPr>
              <a:t>Production Companies</a:t>
            </a:r>
            <a:r>
              <a:rPr b="1" lang="en" sz="1200">
                <a:solidFill>
                  <a:schemeClr val="dk1"/>
                </a:solidFill>
                <a:highlight>
                  <a:srgbClr val="FFFFFF"/>
                </a:highlight>
              </a:rPr>
              <a:t> In the last year.</a:t>
            </a:r>
            <a:endParaRPr b="1"/>
          </a:p>
        </p:txBody>
      </p:sp>
      <p:sp>
        <p:nvSpPr>
          <p:cNvPr id="125" name="Google Shape;125;p23"/>
          <p:cNvSpPr txBox="1"/>
          <p:nvPr/>
        </p:nvSpPr>
        <p:spPr>
          <a:xfrm>
            <a:off x="6528525" y="589850"/>
            <a:ext cx="2207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dk1"/>
                </a:solidFill>
                <a:highlight>
                  <a:srgbClr val="FFFFFF"/>
                </a:highlight>
              </a:rPr>
              <a:t>Top </a:t>
            </a:r>
            <a:r>
              <a:rPr b="1" lang="en" sz="1200">
                <a:solidFill>
                  <a:srgbClr val="0000FF"/>
                </a:solidFill>
                <a:highlight>
                  <a:srgbClr val="FFFFFF"/>
                </a:highlight>
              </a:rPr>
              <a:t>Release Date </a:t>
            </a:r>
            <a:r>
              <a:rPr b="1" lang="en" sz="1200">
                <a:solidFill>
                  <a:schemeClr val="dk1"/>
                </a:solidFill>
                <a:highlight>
                  <a:srgbClr val="FFFFFF"/>
                </a:highlight>
              </a:rPr>
              <a:t>in the last 5 years</a:t>
            </a:r>
            <a:endParaRPr/>
          </a:p>
        </p:txBody>
      </p:sp>
      <p:sp>
        <p:nvSpPr>
          <p:cNvPr id="126" name="Google Shape;126;p23"/>
          <p:cNvSpPr txBox="1"/>
          <p:nvPr/>
        </p:nvSpPr>
        <p:spPr>
          <a:xfrm>
            <a:off x="4617800" y="44175"/>
            <a:ext cx="4508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Comment : Analysis is done on each </a:t>
            </a:r>
            <a:r>
              <a:rPr lang="en" sz="1200">
                <a:solidFill>
                  <a:srgbClr val="0000FF"/>
                </a:solidFill>
              </a:rPr>
              <a:t>genre separately</a:t>
            </a:r>
            <a:r>
              <a:rPr lang="en" sz="1200">
                <a:solidFill>
                  <a:schemeClr val="dk1"/>
                </a:solidFill>
              </a:rPr>
              <a:t> and only for movies with </a:t>
            </a:r>
            <a:r>
              <a:rPr lang="en" sz="1200">
                <a:solidFill>
                  <a:srgbClr val="0000FF"/>
                </a:solidFill>
              </a:rPr>
              <a:t>budget higher than 1M$</a:t>
            </a:r>
            <a:r>
              <a:rPr lang="en" sz="1200">
                <a:solidFill>
                  <a:schemeClr val="dk1"/>
                </a:solidFill>
              </a:rPr>
              <a:t> and</a:t>
            </a:r>
            <a:r>
              <a:rPr lang="en" sz="1200">
                <a:solidFill>
                  <a:srgbClr val="0000FF"/>
                </a:solidFill>
              </a:rPr>
              <a:t> revenue higher than 0</a:t>
            </a:r>
            <a:endParaRPr>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The </a:t>
            </a:r>
            <a:r>
              <a:rPr lang="en">
                <a:solidFill>
                  <a:schemeClr val="dk1"/>
                </a:solidFill>
              </a:rPr>
              <a:t>definition of the</a:t>
            </a:r>
            <a:r>
              <a:rPr lang="en">
                <a:solidFill>
                  <a:srgbClr val="000000"/>
                </a:solidFill>
              </a:rPr>
              <a:t> </a:t>
            </a:r>
            <a:r>
              <a:rPr b="1" lang="en">
                <a:solidFill>
                  <a:srgbClr val="0000FF"/>
                </a:solidFill>
              </a:rPr>
              <a:t>Top </a:t>
            </a:r>
            <a:r>
              <a:rPr b="1" lang="en">
                <a:solidFill>
                  <a:srgbClr val="0000FF"/>
                </a:solidFill>
                <a:highlight>
                  <a:srgbClr val="FFFFFF"/>
                </a:highlight>
              </a:rPr>
              <a:t>production company</a:t>
            </a:r>
            <a:r>
              <a:rPr lang="en">
                <a:solidFill>
                  <a:srgbClr val="000000"/>
                </a:solidFill>
              </a:rPr>
              <a:t> analysis is based on an arbitrary threshold, companies that </a:t>
            </a:r>
            <a:r>
              <a:rPr lang="en">
                <a:solidFill>
                  <a:schemeClr val="dk1"/>
                </a:solidFill>
                <a:highlight>
                  <a:srgbClr val="FFFFFF"/>
                </a:highlight>
              </a:rPr>
              <a:t>produce the top </a:t>
            </a:r>
            <a:r>
              <a:rPr lang="en">
                <a:solidFill>
                  <a:srgbClr val="FF0000"/>
                </a:solidFill>
                <a:highlight>
                  <a:srgbClr val="FFFFFF"/>
                </a:highlight>
              </a:rPr>
              <a:t>10%  revenue/budget ratio</a:t>
            </a:r>
            <a:r>
              <a:rPr lang="en">
                <a:solidFill>
                  <a:schemeClr val="dk1"/>
                </a:solidFill>
                <a:highlight>
                  <a:srgbClr val="FFFFFF"/>
                </a:highlight>
              </a:rPr>
              <a:t> for more than 3 genres. We might change this </a:t>
            </a:r>
            <a:r>
              <a:rPr lang="en">
                <a:solidFill>
                  <a:schemeClr val="dk1"/>
                </a:solidFill>
              </a:rPr>
              <a:t>threshold based on preliminary results.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For the Top </a:t>
            </a:r>
            <a:r>
              <a:rPr b="1" lang="en">
                <a:solidFill>
                  <a:srgbClr val="0000FF"/>
                </a:solidFill>
              </a:rPr>
              <a:t>Runtime</a:t>
            </a:r>
            <a:r>
              <a:rPr lang="en">
                <a:solidFill>
                  <a:schemeClr val="dk1"/>
                </a:solidFill>
              </a:rPr>
              <a:t>, we are using the 5 years time frame. We think that the Runtime should be stable variable over longer period. We will test this assumption by comparing the Top </a:t>
            </a:r>
            <a:r>
              <a:rPr b="1" lang="en">
                <a:solidFill>
                  <a:srgbClr val="0000FF"/>
                </a:solidFill>
              </a:rPr>
              <a:t>Runtime</a:t>
            </a:r>
            <a:r>
              <a:rPr lang="en">
                <a:solidFill>
                  <a:srgbClr val="0000FF"/>
                </a:solidFill>
              </a:rPr>
              <a:t> </a:t>
            </a:r>
            <a:r>
              <a:rPr lang="en">
                <a:solidFill>
                  <a:schemeClr val="dk1"/>
                </a:solidFill>
              </a:rPr>
              <a:t>in the previous 5 years.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Similar to the Runtime, we also think that the </a:t>
            </a:r>
            <a:r>
              <a:rPr b="1" lang="en">
                <a:solidFill>
                  <a:srgbClr val="0000FF"/>
                </a:solidFill>
                <a:highlight>
                  <a:srgbClr val="FFFFFF"/>
                </a:highlight>
              </a:rPr>
              <a:t>high season</a:t>
            </a:r>
            <a:r>
              <a:rPr lang="en">
                <a:solidFill>
                  <a:schemeClr val="dk1"/>
                </a:solidFill>
              </a:rPr>
              <a:t> is stable variable. In addition it is important to have data for many years because we aggregate data over months. </a:t>
            </a:r>
            <a:endParaRPr>
              <a:solidFill>
                <a:schemeClr val="dk1"/>
              </a:solidFill>
            </a:endParaRPr>
          </a:p>
          <a:p>
            <a:pPr indent="0" lvl="0" marL="0" rtl="0" algn="l">
              <a:lnSpc>
                <a:spcPct val="100000"/>
              </a:lnSpc>
              <a:spcBef>
                <a:spcPts val="0"/>
              </a:spcBef>
              <a:spcAft>
                <a:spcPts val="0"/>
              </a:spcAft>
              <a:buNone/>
            </a:pPr>
            <a:r>
              <a:t/>
            </a:r>
            <a:endParaRPr sz="2400">
              <a:solidFill>
                <a:schemeClr val="dk1"/>
              </a:solidFill>
            </a:endParaRPr>
          </a:p>
          <a:p>
            <a:pPr indent="0" lvl="0" marL="0" rtl="0" algn="l">
              <a:lnSpc>
                <a:spcPct val="100000"/>
              </a:lnSpc>
              <a:spcBef>
                <a:spcPts val="0"/>
              </a:spcBef>
              <a:spcAft>
                <a:spcPts val="0"/>
              </a:spcAft>
              <a:buNone/>
            </a:pPr>
            <a:r>
              <a:t/>
            </a:r>
            <a:endParaRPr sz="2400">
              <a:solidFill>
                <a:schemeClr val="dk1"/>
              </a:solidFill>
            </a:endParaRPr>
          </a:p>
          <a:p>
            <a:pPr indent="0" lvl="0" marL="0" rtl="0" algn="l">
              <a:lnSpc>
                <a:spcPct val="100000"/>
              </a:lnSpc>
              <a:spcBef>
                <a:spcPts val="0"/>
              </a:spcBef>
              <a:spcAft>
                <a:spcPts val="0"/>
              </a:spcAft>
              <a:buNone/>
            </a:pPr>
            <a:r>
              <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chemeClr val="dk1"/>
              </a:solidFill>
            </a:endParaRPr>
          </a:p>
        </p:txBody>
      </p:sp>
      <p:sp>
        <p:nvSpPr>
          <p:cNvPr id="132" name="Google Shape;132;p24"/>
          <p:cNvSpPr txBox="1"/>
          <p:nvPr>
            <p:ph type="title"/>
          </p:nvPr>
        </p:nvSpPr>
        <p:spPr>
          <a:xfrm>
            <a:off x="0" y="4825"/>
            <a:ext cx="49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Overview of analysis: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0000FF"/>
                </a:solidFill>
                <a:highlight>
                  <a:schemeClr val="lt1"/>
                </a:highlight>
              </a:rPr>
              <a:t>production company</a:t>
            </a:r>
            <a:r>
              <a:rPr b="1" lang="en" sz="1400">
                <a:highlight>
                  <a:schemeClr val="lt1"/>
                </a:highlight>
              </a:rPr>
              <a:t> </a:t>
            </a:r>
            <a:r>
              <a:rPr lang="en" sz="1400">
                <a:highlight>
                  <a:schemeClr val="lt1"/>
                </a:highlight>
              </a:rPr>
              <a:t>that produce the top </a:t>
            </a:r>
            <a:r>
              <a:rPr lang="en" sz="1400">
                <a:solidFill>
                  <a:srgbClr val="FF0000"/>
                </a:solidFill>
                <a:highlight>
                  <a:schemeClr val="lt1"/>
                </a:highlight>
              </a:rPr>
              <a:t>10%  revenue/budget ratio</a:t>
            </a:r>
            <a:r>
              <a:rPr lang="en" sz="1400">
                <a:highlight>
                  <a:schemeClr val="lt1"/>
                </a:highlight>
              </a:rPr>
              <a:t> for more than 3 genres show higher average </a:t>
            </a:r>
            <a:r>
              <a:rPr lang="en" sz="1400">
                <a:solidFill>
                  <a:srgbClr val="FF0000"/>
                </a:solidFill>
                <a:highlight>
                  <a:schemeClr val="lt1"/>
                </a:highlight>
              </a:rPr>
              <a:t>revenue/budget</a:t>
            </a:r>
            <a:r>
              <a:rPr lang="en" sz="1400">
                <a:highlight>
                  <a:schemeClr val="lt1"/>
                </a:highlight>
              </a:rPr>
              <a:t> </a:t>
            </a:r>
            <a:r>
              <a:rPr lang="en" sz="1400">
                <a:solidFill>
                  <a:srgbClr val="FF0000"/>
                </a:solidFill>
                <a:highlight>
                  <a:schemeClr val="lt1"/>
                </a:highlight>
              </a:rPr>
              <a:t>ratio</a:t>
            </a:r>
            <a:r>
              <a:rPr lang="en" sz="1400">
                <a:highlight>
                  <a:schemeClr val="lt1"/>
                </a:highlight>
              </a:rPr>
              <a:t> than the population of all other </a:t>
            </a:r>
            <a:r>
              <a:rPr b="1" lang="en" sz="1400">
                <a:solidFill>
                  <a:srgbClr val="0000FF"/>
                </a:solidFill>
                <a:highlight>
                  <a:schemeClr val="lt1"/>
                </a:highlight>
              </a:rPr>
              <a:t>production companies</a:t>
            </a:r>
            <a:r>
              <a:rPr lang="en" sz="1400">
                <a:highlight>
                  <a:schemeClr val="lt1"/>
                </a:highlight>
              </a:rPr>
              <a:t>. (1/2)   </a:t>
            </a:r>
            <a:endParaRPr sz="1400">
              <a:highlight>
                <a:schemeClr val="lt1"/>
              </a:highlight>
            </a:endParaRPr>
          </a:p>
          <a:p>
            <a:pPr indent="0" lvl="0" marL="0" rtl="0" algn="l">
              <a:spcBef>
                <a:spcPts val="1600"/>
              </a:spcBef>
              <a:spcAft>
                <a:spcPts val="0"/>
              </a:spcAft>
              <a:buNone/>
            </a:pPr>
            <a:r>
              <a:t/>
            </a:r>
            <a:endParaRPr/>
          </a:p>
        </p:txBody>
      </p:sp>
      <p:sp>
        <p:nvSpPr>
          <p:cNvPr id="138" name="Google Shape;138;p25"/>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Identify </a:t>
            </a:r>
            <a:r>
              <a:rPr b="1" lang="en" sz="1200">
                <a:solidFill>
                  <a:srgbClr val="0000FF"/>
                </a:solidFill>
                <a:highlight>
                  <a:schemeClr val="lt1"/>
                </a:highlight>
              </a:rPr>
              <a:t>production companies</a:t>
            </a:r>
            <a:r>
              <a:rPr lang="en" sz="1200">
                <a:solidFill>
                  <a:schemeClr val="dk1"/>
                </a:solidFill>
                <a:highlight>
                  <a:schemeClr val="lt1"/>
                </a:highlight>
              </a:rPr>
              <a:t> that produce the top </a:t>
            </a:r>
            <a:r>
              <a:rPr lang="en" sz="1200">
                <a:solidFill>
                  <a:srgbClr val="FF0000"/>
                </a:solidFill>
                <a:highlight>
                  <a:schemeClr val="lt1"/>
                </a:highlight>
              </a:rPr>
              <a:t>10%  revenue/budget ratio</a:t>
            </a:r>
            <a:r>
              <a:rPr lang="en" sz="1200">
                <a:solidFill>
                  <a:schemeClr val="dk1"/>
                </a:solidFill>
                <a:highlight>
                  <a:schemeClr val="lt1"/>
                </a:highlight>
              </a:rPr>
              <a:t> for more than 3 genres.  </a:t>
            </a:r>
            <a:endParaRPr sz="1200">
              <a:solidFill>
                <a:schemeClr val="dk1"/>
              </a:solidFill>
              <a:highlight>
                <a:schemeClr val="lt1"/>
              </a:highlight>
            </a:endParaRPr>
          </a:p>
          <a:p>
            <a:pPr indent="0" lvl="0" marL="0" rtl="0" algn="l">
              <a:spcBef>
                <a:spcPts val="1600"/>
              </a:spcBef>
              <a:spcAft>
                <a:spcPts val="1600"/>
              </a:spcAft>
              <a:buClr>
                <a:schemeClr val="dk1"/>
              </a:buClr>
              <a:buSzPts val="1100"/>
              <a:buFont typeface="Arial"/>
              <a:buNone/>
            </a:pPr>
            <a:r>
              <a:rPr lang="en" sz="1200">
                <a:solidFill>
                  <a:schemeClr val="dk1"/>
                </a:solidFill>
                <a:highlight>
                  <a:schemeClr val="lt1"/>
                </a:highlight>
              </a:rPr>
              <a:t>Apparently only 26 companies cross the threshold. We can also see that Universal Pictures gain the top </a:t>
            </a:r>
            <a:r>
              <a:rPr lang="en" sz="1200">
                <a:solidFill>
                  <a:srgbClr val="FF0000"/>
                </a:solidFill>
                <a:highlight>
                  <a:schemeClr val="lt1"/>
                </a:highlight>
              </a:rPr>
              <a:t>revenue/budget ratio </a:t>
            </a:r>
            <a:r>
              <a:rPr lang="en" sz="1200">
                <a:solidFill>
                  <a:srgbClr val="000000"/>
                </a:solidFill>
                <a:highlight>
                  <a:schemeClr val="lt1"/>
                </a:highlight>
              </a:rPr>
              <a:t>for 8 genre out of 20. </a:t>
            </a:r>
            <a:endParaRPr sz="1200">
              <a:solidFill>
                <a:srgbClr val="000000"/>
              </a:solidFill>
              <a:highlight>
                <a:schemeClr val="lt1"/>
              </a:highlight>
            </a:endParaRPr>
          </a:p>
        </p:txBody>
      </p:sp>
      <p:pic>
        <p:nvPicPr>
          <p:cNvPr id="139" name="Google Shape;139;p25"/>
          <p:cNvPicPr preferRelativeResize="0"/>
          <p:nvPr/>
        </p:nvPicPr>
        <p:blipFill>
          <a:blip r:embed="rId3">
            <a:alphaModFix/>
          </a:blip>
          <a:stretch>
            <a:fillRect/>
          </a:stretch>
        </p:blipFill>
        <p:spPr>
          <a:xfrm>
            <a:off x="152400" y="1170125"/>
            <a:ext cx="4267199" cy="28602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400">
                <a:solidFill>
                  <a:srgbClr val="0000FF"/>
                </a:solidFill>
                <a:highlight>
                  <a:schemeClr val="lt1"/>
                </a:highlight>
              </a:rPr>
              <a:t>production company</a:t>
            </a:r>
            <a:r>
              <a:rPr b="1" lang="en" sz="1400">
                <a:highlight>
                  <a:schemeClr val="lt1"/>
                </a:highlight>
              </a:rPr>
              <a:t> </a:t>
            </a:r>
            <a:r>
              <a:rPr lang="en" sz="1400">
                <a:highlight>
                  <a:schemeClr val="lt1"/>
                </a:highlight>
              </a:rPr>
              <a:t>that produce the top </a:t>
            </a:r>
            <a:r>
              <a:rPr lang="en" sz="1400">
                <a:solidFill>
                  <a:srgbClr val="FF0000"/>
                </a:solidFill>
                <a:highlight>
                  <a:schemeClr val="lt1"/>
                </a:highlight>
              </a:rPr>
              <a:t>10%  revenue/budget ratio</a:t>
            </a:r>
            <a:r>
              <a:rPr lang="en" sz="1400">
                <a:highlight>
                  <a:schemeClr val="lt1"/>
                </a:highlight>
              </a:rPr>
              <a:t> for more than 3 genres show higher average </a:t>
            </a:r>
            <a:r>
              <a:rPr lang="en" sz="1400">
                <a:solidFill>
                  <a:srgbClr val="FF0000"/>
                </a:solidFill>
                <a:highlight>
                  <a:schemeClr val="lt1"/>
                </a:highlight>
              </a:rPr>
              <a:t>revenue/budget</a:t>
            </a:r>
            <a:r>
              <a:rPr lang="en" sz="1400">
                <a:highlight>
                  <a:schemeClr val="lt1"/>
                </a:highlight>
              </a:rPr>
              <a:t> </a:t>
            </a:r>
            <a:r>
              <a:rPr lang="en" sz="1400">
                <a:solidFill>
                  <a:srgbClr val="FF0000"/>
                </a:solidFill>
                <a:highlight>
                  <a:schemeClr val="lt1"/>
                </a:highlight>
              </a:rPr>
              <a:t>ratio</a:t>
            </a:r>
            <a:r>
              <a:rPr lang="en" sz="1400">
                <a:highlight>
                  <a:schemeClr val="lt1"/>
                </a:highlight>
              </a:rPr>
              <a:t> than the population of all other </a:t>
            </a:r>
            <a:r>
              <a:rPr b="1" lang="en" sz="1400">
                <a:solidFill>
                  <a:srgbClr val="0000FF"/>
                </a:solidFill>
                <a:highlight>
                  <a:schemeClr val="lt1"/>
                </a:highlight>
              </a:rPr>
              <a:t>production companies</a:t>
            </a:r>
            <a:r>
              <a:rPr lang="en" sz="1400">
                <a:highlight>
                  <a:schemeClr val="lt1"/>
                </a:highlight>
              </a:rPr>
              <a:t>. (1/2)   </a:t>
            </a:r>
            <a:endParaRPr/>
          </a:p>
        </p:txBody>
      </p:sp>
      <p:sp>
        <p:nvSpPr>
          <p:cNvPr id="145" name="Google Shape;145;p26"/>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What is the average and distribution </a:t>
            </a:r>
            <a:r>
              <a:rPr lang="en" sz="1200">
                <a:solidFill>
                  <a:srgbClr val="FF0000"/>
                </a:solidFill>
                <a:highlight>
                  <a:schemeClr val="lt1"/>
                </a:highlight>
              </a:rPr>
              <a:t>revenue/budget ratio</a:t>
            </a:r>
            <a:r>
              <a:rPr lang="en" sz="1200">
                <a:solidFill>
                  <a:schemeClr val="dk1"/>
                </a:solidFill>
                <a:highlight>
                  <a:schemeClr val="lt1"/>
                </a:highlight>
              </a:rPr>
              <a:t> for the top </a:t>
            </a:r>
            <a:r>
              <a:rPr b="1" lang="en" sz="1200">
                <a:solidFill>
                  <a:srgbClr val="0000FF"/>
                </a:solidFill>
                <a:highlight>
                  <a:schemeClr val="lt1"/>
                </a:highlight>
              </a:rPr>
              <a:t>production companies</a:t>
            </a:r>
            <a:r>
              <a:rPr lang="en" sz="1200">
                <a:solidFill>
                  <a:schemeClr val="dk1"/>
                </a:solidFill>
                <a:highlight>
                  <a:schemeClr val="lt1"/>
                </a:highlight>
              </a:rPr>
              <a:t>? Mean 5 Std 8.2</a:t>
            </a:r>
            <a:endParaRPr sz="1200">
              <a:solidFill>
                <a:schemeClr val="dk1"/>
              </a:solidFill>
              <a:highlight>
                <a:schemeClr val="lt1"/>
              </a:highlight>
            </a:endParaRPr>
          </a:p>
          <a:p>
            <a:pPr indent="0" lvl="0" marL="0" rtl="0" algn="l">
              <a:spcBef>
                <a:spcPts val="1600"/>
              </a:spcBef>
              <a:spcAft>
                <a:spcPts val="0"/>
              </a:spcAft>
              <a:buNone/>
            </a:pPr>
            <a:r>
              <a:rPr lang="en" sz="1200">
                <a:solidFill>
                  <a:schemeClr val="dk1"/>
                </a:solidFill>
                <a:highlight>
                  <a:schemeClr val="lt1"/>
                </a:highlight>
              </a:rPr>
              <a:t>What is the population average and distribution </a:t>
            </a:r>
            <a:r>
              <a:rPr lang="en" sz="1200">
                <a:solidFill>
                  <a:srgbClr val="FF0000"/>
                </a:solidFill>
                <a:highlight>
                  <a:schemeClr val="lt1"/>
                </a:highlight>
              </a:rPr>
              <a:t>revenue/budget ratio</a:t>
            </a:r>
            <a:r>
              <a:rPr lang="en" sz="1200">
                <a:solidFill>
                  <a:schemeClr val="dk1"/>
                </a:solidFill>
                <a:highlight>
                  <a:schemeClr val="lt1"/>
                </a:highlight>
              </a:rPr>
              <a:t>? Mean 3.3 Std 6.4 </a:t>
            </a:r>
            <a:endParaRPr sz="1200">
              <a:solidFill>
                <a:schemeClr val="dk1"/>
              </a:solidFill>
              <a:highlight>
                <a:schemeClr val="lt1"/>
              </a:highlight>
            </a:endParaRPr>
          </a:p>
          <a:p>
            <a:pPr indent="0" lvl="0" marL="0" rtl="0" algn="l">
              <a:spcBef>
                <a:spcPts val="1600"/>
              </a:spcBef>
              <a:spcAft>
                <a:spcPts val="0"/>
              </a:spcAft>
              <a:buNone/>
            </a:pPr>
            <a:r>
              <a:rPr lang="en" sz="1200">
                <a:solidFill>
                  <a:schemeClr val="dk1"/>
                </a:solidFill>
                <a:highlight>
                  <a:schemeClr val="lt1"/>
                </a:highlight>
              </a:rPr>
              <a:t>Performing t-test reveal that we can reject the null. And accept the alternative hypothesis. p&lt;0.05</a:t>
            </a:r>
            <a:endParaRPr sz="1200">
              <a:solidFill>
                <a:schemeClr val="dk1"/>
              </a:solidFill>
              <a:highlight>
                <a:schemeClr val="lt1"/>
              </a:highlight>
            </a:endParaRPr>
          </a:p>
          <a:p>
            <a:pPr indent="0" lvl="0" marL="0" rtl="0" algn="l">
              <a:spcBef>
                <a:spcPts val="1600"/>
              </a:spcBef>
              <a:spcAft>
                <a:spcPts val="1600"/>
              </a:spcAft>
              <a:buNone/>
            </a:pPr>
            <a:r>
              <a:rPr b="1" lang="en" sz="1400">
                <a:solidFill>
                  <a:schemeClr val="dk1"/>
                </a:solidFill>
                <a:highlight>
                  <a:schemeClr val="lt1"/>
                </a:highlight>
              </a:rPr>
              <a:t>The top </a:t>
            </a:r>
            <a:r>
              <a:rPr b="1" lang="en" sz="1400">
                <a:solidFill>
                  <a:srgbClr val="FF0000"/>
                </a:solidFill>
                <a:highlight>
                  <a:schemeClr val="lt1"/>
                </a:highlight>
              </a:rPr>
              <a:t>10%  revenue/budget ratio</a:t>
            </a:r>
            <a:r>
              <a:rPr b="1" lang="en" sz="1400">
                <a:solidFill>
                  <a:schemeClr val="dk1"/>
                </a:solidFill>
                <a:highlight>
                  <a:schemeClr val="lt1"/>
                </a:highlight>
              </a:rPr>
              <a:t> for more than 3 genres show higher average </a:t>
            </a:r>
            <a:r>
              <a:rPr b="1" lang="en" sz="1400">
                <a:solidFill>
                  <a:srgbClr val="FF0000"/>
                </a:solidFill>
                <a:highlight>
                  <a:schemeClr val="lt1"/>
                </a:highlight>
              </a:rPr>
              <a:t>revenue/budget</a:t>
            </a:r>
            <a:r>
              <a:rPr b="1" lang="en" sz="1400">
                <a:solidFill>
                  <a:schemeClr val="dk1"/>
                </a:solidFill>
                <a:highlight>
                  <a:schemeClr val="lt1"/>
                </a:highlight>
              </a:rPr>
              <a:t> </a:t>
            </a:r>
            <a:r>
              <a:rPr b="1" lang="en" sz="1400">
                <a:solidFill>
                  <a:srgbClr val="FF0000"/>
                </a:solidFill>
                <a:highlight>
                  <a:schemeClr val="lt1"/>
                </a:highlight>
              </a:rPr>
              <a:t>ratio</a:t>
            </a:r>
            <a:r>
              <a:rPr b="1" lang="en" sz="1400">
                <a:solidFill>
                  <a:schemeClr val="dk1"/>
                </a:solidFill>
                <a:highlight>
                  <a:schemeClr val="lt1"/>
                </a:highlight>
              </a:rPr>
              <a:t> than the population</a:t>
            </a:r>
            <a:endParaRPr b="1" sz="1200">
              <a:solidFill>
                <a:schemeClr val="dk1"/>
              </a:solidFill>
              <a:highlight>
                <a:schemeClr val="lt1"/>
              </a:highlight>
            </a:endParaRPr>
          </a:p>
        </p:txBody>
      </p:sp>
      <p:pic>
        <p:nvPicPr>
          <p:cNvPr id="146" name="Google Shape;146;p26"/>
          <p:cNvPicPr preferRelativeResize="0"/>
          <p:nvPr/>
        </p:nvPicPr>
        <p:blipFill>
          <a:blip r:embed="rId3">
            <a:alphaModFix/>
          </a:blip>
          <a:stretch>
            <a:fillRect/>
          </a:stretch>
        </p:blipFill>
        <p:spPr>
          <a:xfrm>
            <a:off x="152400" y="1170125"/>
            <a:ext cx="4267200" cy="36280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400">
                <a:highlight>
                  <a:schemeClr val="lt1"/>
                </a:highlight>
              </a:rPr>
              <a:t>Hypothesis </a:t>
            </a:r>
            <a:r>
              <a:rPr lang="en" sz="1400">
                <a:highlight>
                  <a:schemeClr val="lt1"/>
                </a:highlight>
              </a:rPr>
              <a:t>: The </a:t>
            </a:r>
            <a:r>
              <a:rPr b="1" lang="en" sz="1400">
                <a:highlight>
                  <a:schemeClr val="lt1"/>
                </a:highlight>
              </a:rPr>
              <a:t>average </a:t>
            </a:r>
            <a:r>
              <a:rPr b="1" lang="en" sz="1400">
                <a:solidFill>
                  <a:srgbClr val="0000FF"/>
                </a:solidFill>
                <a:highlight>
                  <a:schemeClr val="lt1"/>
                </a:highlight>
              </a:rPr>
              <a:t>Runtime </a:t>
            </a:r>
            <a:r>
              <a:rPr lang="en" sz="1400">
                <a:highlight>
                  <a:schemeClr val="lt1"/>
                </a:highlight>
              </a:rPr>
              <a:t>for  movies in the top </a:t>
            </a:r>
            <a:r>
              <a:rPr lang="en" sz="1400">
                <a:solidFill>
                  <a:srgbClr val="FF0000"/>
                </a:solidFill>
                <a:highlight>
                  <a:schemeClr val="lt1"/>
                </a:highlight>
              </a:rPr>
              <a:t>10%  revenue/budget ratio</a:t>
            </a:r>
            <a:r>
              <a:rPr lang="en" sz="1400">
                <a:highlight>
                  <a:schemeClr val="lt1"/>
                </a:highlight>
              </a:rPr>
              <a:t> is different than the population </a:t>
            </a:r>
            <a:r>
              <a:rPr b="1" lang="en" sz="1400">
                <a:highlight>
                  <a:schemeClr val="lt1"/>
                </a:highlight>
              </a:rPr>
              <a:t>average </a:t>
            </a:r>
            <a:r>
              <a:rPr b="1" lang="en" sz="1400">
                <a:solidFill>
                  <a:srgbClr val="0000FF"/>
                </a:solidFill>
                <a:highlight>
                  <a:schemeClr val="lt1"/>
                </a:highlight>
              </a:rPr>
              <a:t>Runtime</a:t>
            </a:r>
            <a:r>
              <a:rPr lang="en" sz="1400">
                <a:highlight>
                  <a:schemeClr val="lt1"/>
                </a:highlight>
              </a:rPr>
              <a:t>.</a:t>
            </a:r>
            <a:endParaRPr sz="1400"/>
          </a:p>
        </p:txBody>
      </p:sp>
      <p:sp>
        <p:nvSpPr>
          <p:cNvPr id="152" name="Google Shape;152;p27"/>
          <p:cNvSpPr txBox="1"/>
          <p:nvPr>
            <p:ph idx="1" type="body"/>
          </p:nvPr>
        </p:nvSpPr>
        <p:spPr>
          <a:xfrm>
            <a:off x="5086700" y="1152475"/>
            <a:ext cx="374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What is the  </a:t>
            </a:r>
            <a:r>
              <a:rPr b="1" lang="en" sz="1200">
                <a:solidFill>
                  <a:schemeClr val="dk1"/>
                </a:solidFill>
                <a:highlight>
                  <a:schemeClr val="lt1"/>
                </a:highlight>
              </a:rPr>
              <a:t>average </a:t>
            </a:r>
            <a:r>
              <a:rPr b="1" lang="en" sz="1200">
                <a:solidFill>
                  <a:srgbClr val="0000FF"/>
                </a:solidFill>
                <a:highlight>
                  <a:schemeClr val="lt1"/>
                </a:highlight>
              </a:rPr>
              <a:t>Runtime </a:t>
            </a:r>
            <a:r>
              <a:rPr lang="en" sz="1200">
                <a:solidFill>
                  <a:schemeClr val="dk1"/>
                </a:solidFill>
                <a:highlight>
                  <a:schemeClr val="lt1"/>
                </a:highlight>
              </a:rPr>
              <a:t>for  movies in the top </a:t>
            </a:r>
            <a:r>
              <a:rPr lang="en" sz="1200">
                <a:solidFill>
                  <a:srgbClr val="FF0000"/>
                </a:solidFill>
                <a:highlight>
                  <a:schemeClr val="lt1"/>
                </a:highlight>
              </a:rPr>
              <a:t>10%  revenue/budget ratio</a:t>
            </a:r>
            <a:r>
              <a:rPr lang="en" sz="1200">
                <a:solidFill>
                  <a:schemeClr val="dk1"/>
                </a:solidFill>
                <a:highlight>
                  <a:schemeClr val="lt1"/>
                </a:highlight>
              </a:rPr>
              <a:t>? Mean 112 Std 21</a:t>
            </a:r>
            <a:endParaRPr sz="12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chemeClr val="lt1"/>
                </a:highlight>
              </a:rPr>
              <a:t>Does the </a:t>
            </a:r>
            <a:r>
              <a:rPr b="1" lang="en" sz="1200">
                <a:solidFill>
                  <a:schemeClr val="dk1"/>
                </a:solidFill>
                <a:highlight>
                  <a:schemeClr val="lt1"/>
                </a:highlight>
              </a:rPr>
              <a:t>average </a:t>
            </a:r>
            <a:r>
              <a:rPr b="1" lang="en" sz="1200">
                <a:solidFill>
                  <a:srgbClr val="0000FF"/>
                </a:solidFill>
                <a:highlight>
                  <a:schemeClr val="lt1"/>
                </a:highlight>
              </a:rPr>
              <a:t>Runtime </a:t>
            </a:r>
            <a:r>
              <a:rPr lang="en" sz="1200">
                <a:solidFill>
                  <a:schemeClr val="dk1"/>
                </a:solidFill>
                <a:highlight>
                  <a:schemeClr val="lt1"/>
                </a:highlight>
              </a:rPr>
              <a:t>for  top </a:t>
            </a:r>
            <a:r>
              <a:rPr lang="en" sz="1200">
                <a:solidFill>
                  <a:srgbClr val="FF0000"/>
                </a:solidFill>
                <a:highlight>
                  <a:schemeClr val="lt1"/>
                </a:highlight>
              </a:rPr>
              <a:t>10%  revenue/budget ratio</a:t>
            </a:r>
            <a:r>
              <a:rPr lang="en" sz="1200">
                <a:solidFill>
                  <a:schemeClr val="dk1"/>
                </a:solidFill>
                <a:highlight>
                  <a:schemeClr val="lt1"/>
                </a:highlight>
              </a:rPr>
              <a:t> in the last 5 years is different than the same average in the previous 5 years? Yes  Mean 113 Std 21. However the t-test reveal that this difference is not significance p&gt;0.05. </a:t>
            </a:r>
            <a:endParaRPr sz="12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200">
                <a:solidFill>
                  <a:schemeClr val="dk1"/>
                </a:solidFill>
                <a:highlight>
                  <a:schemeClr val="lt1"/>
                </a:highlight>
              </a:rPr>
              <a:t>Does the </a:t>
            </a:r>
            <a:r>
              <a:rPr b="1" lang="en" sz="1200">
                <a:solidFill>
                  <a:schemeClr val="dk1"/>
                </a:solidFill>
                <a:highlight>
                  <a:schemeClr val="lt1"/>
                </a:highlight>
              </a:rPr>
              <a:t>average </a:t>
            </a:r>
            <a:r>
              <a:rPr b="1" lang="en" sz="1200">
                <a:solidFill>
                  <a:srgbClr val="0000FF"/>
                </a:solidFill>
                <a:highlight>
                  <a:schemeClr val="lt1"/>
                </a:highlight>
              </a:rPr>
              <a:t>Runtime </a:t>
            </a:r>
            <a:r>
              <a:rPr lang="en" sz="1200">
                <a:solidFill>
                  <a:schemeClr val="dk1"/>
                </a:solidFill>
                <a:highlight>
                  <a:schemeClr val="lt1"/>
                </a:highlight>
              </a:rPr>
              <a:t>for  top </a:t>
            </a:r>
            <a:r>
              <a:rPr lang="en" sz="1200">
                <a:solidFill>
                  <a:srgbClr val="FF0000"/>
                </a:solidFill>
                <a:highlight>
                  <a:schemeClr val="lt1"/>
                </a:highlight>
              </a:rPr>
              <a:t>10%  revenue/budget ratio</a:t>
            </a:r>
            <a:r>
              <a:rPr lang="en" sz="1200">
                <a:solidFill>
                  <a:schemeClr val="dk1"/>
                </a:solidFill>
                <a:highlight>
                  <a:schemeClr val="lt1"/>
                </a:highlight>
              </a:rPr>
              <a:t> in the last 5 years is longer or shorter than population </a:t>
            </a:r>
            <a:r>
              <a:rPr b="1" lang="en" sz="1200">
                <a:solidFill>
                  <a:schemeClr val="dk1"/>
                </a:solidFill>
                <a:highlight>
                  <a:schemeClr val="lt1"/>
                </a:highlight>
              </a:rPr>
              <a:t>average </a:t>
            </a:r>
            <a:r>
              <a:rPr b="1" lang="en" sz="1200">
                <a:solidFill>
                  <a:srgbClr val="0000FF"/>
                </a:solidFill>
                <a:highlight>
                  <a:schemeClr val="lt1"/>
                </a:highlight>
              </a:rPr>
              <a:t>Runtime</a:t>
            </a:r>
            <a:r>
              <a:rPr lang="en" sz="1200">
                <a:solidFill>
                  <a:schemeClr val="dk1"/>
                </a:solidFill>
                <a:highlight>
                  <a:schemeClr val="lt1"/>
                </a:highlight>
              </a:rPr>
              <a:t>?  Yes Mean 111.8 Std 21. In this case we find that the p&lt;0.05 therefore the observed difference is significant.  </a:t>
            </a:r>
            <a:endParaRPr b="1" sz="1200">
              <a:solidFill>
                <a:schemeClr val="dk1"/>
              </a:solidFill>
              <a:highlight>
                <a:schemeClr val="lt1"/>
              </a:highlight>
            </a:endParaRPr>
          </a:p>
          <a:p>
            <a:pPr indent="0" lvl="0" marL="0" rtl="0" algn="l">
              <a:spcBef>
                <a:spcPts val="160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152400" y="1170125"/>
            <a:ext cx="3814219"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200">
                <a:highlight>
                  <a:schemeClr val="lt1"/>
                </a:highlight>
              </a:rPr>
              <a:t>Hypothesis </a:t>
            </a:r>
            <a:r>
              <a:rPr lang="en" sz="1200">
                <a:highlight>
                  <a:schemeClr val="lt1"/>
                </a:highlight>
              </a:rPr>
              <a:t>: The average top </a:t>
            </a:r>
            <a:r>
              <a:rPr lang="en" sz="1200">
                <a:solidFill>
                  <a:srgbClr val="FF0000"/>
                </a:solidFill>
                <a:highlight>
                  <a:schemeClr val="lt1"/>
                </a:highlight>
              </a:rPr>
              <a:t>10%  revenue/budget ratio </a:t>
            </a:r>
            <a:r>
              <a:rPr lang="en" sz="1200">
                <a:highlight>
                  <a:schemeClr val="lt1"/>
                </a:highlight>
              </a:rPr>
              <a:t>in the </a:t>
            </a:r>
            <a:r>
              <a:rPr b="1" lang="en" sz="1200">
                <a:solidFill>
                  <a:srgbClr val="0000FF"/>
                </a:solidFill>
                <a:highlight>
                  <a:schemeClr val="lt1"/>
                </a:highlight>
              </a:rPr>
              <a:t>high season</a:t>
            </a:r>
            <a:r>
              <a:rPr lang="en" sz="1200">
                <a:highlight>
                  <a:schemeClr val="lt1"/>
                </a:highlight>
              </a:rPr>
              <a:t> is higher than the top </a:t>
            </a:r>
            <a:r>
              <a:rPr lang="en" sz="1200">
                <a:solidFill>
                  <a:srgbClr val="FF0000"/>
                </a:solidFill>
                <a:highlight>
                  <a:schemeClr val="lt1"/>
                </a:highlight>
              </a:rPr>
              <a:t>10% revenue/budget ratio </a:t>
            </a:r>
            <a:r>
              <a:rPr lang="en" sz="1200">
                <a:highlight>
                  <a:schemeClr val="lt1"/>
                </a:highlight>
              </a:rPr>
              <a:t>yearly  average.  (1/3) </a:t>
            </a:r>
            <a:endParaRPr/>
          </a:p>
        </p:txBody>
      </p:sp>
      <p:sp>
        <p:nvSpPr>
          <p:cNvPr id="159" name="Google Shape;159;p28"/>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Identify  the </a:t>
            </a:r>
            <a:r>
              <a:rPr b="1" lang="en" sz="1200">
                <a:solidFill>
                  <a:srgbClr val="0000FF"/>
                </a:solidFill>
                <a:highlight>
                  <a:schemeClr val="lt1"/>
                </a:highlight>
              </a:rPr>
              <a:t>high season </a:t>
            </a:r>
            <a:r>
              <a:rPr lang="en" sz="1200">
                <a:solidFill>
                  <a:schemeClr val="dk1"/>
                </a:solidFill>
                <a:highlight>
                  <a:schemeClr val="lt1"/>
                </a:highlight>
              </a:rPr>
              <a:t>(specific month)  that is associated with  highest </a:t>
            </a:r>
            <a:r>
              <a:rPr lang="en" sz="1200">
                <a:solidFill>
                  <a:srgbClr val="FF0000"/>
                </a:solidFill>
                <a:highlight>
                  <a:schemeClr val="lt1"/>
                </a:highlight>
              </a:rPr>
              <a:t> revenue/budget ratio</a:t>
            </a:r>
            <a:r>
              <a:rPr lang="en" sz="1200">
                <a:solidFill>
                  <a:schemeClr val="dk1"/>
                </a:solidFill>
                <a:highlight>
                  <a:schemeClr val="lt1"/>
                </a:highlight>
              </a:rPr>
              <a:t>. </a:t>
            </a:r>
            <a:endParaRPr sz="1200">
              <a:solidFill>
                <a:schemeClr val="dk1"/>
              </a:solidFill>
              <a:highlight>
                <a:schemeClr val="lt1"/>
              </a:highlight>
            </a:endParaRPr>
          </a:p>
          <a:p>
            <a:pPr indent="0" lvl="0" marL="0" rtl="0" algn="l">
              <a:spcBef>
                <a:spcPts val="1600"/>
              </a:spcBef>
              <a:spcAft>
                <a:spcPts val="1600"/>
              </a:spcAft>
              <a:buClr>
                <a:schemeClr val="dk1"/>
              </a:buClr>
              <a:buSzPts val="1100"/>
              <a:buFont typeface="Arial"/>
              <a:buNone/>
            </a:pPr>
            <a:r>
              <a:rPr lang="en" sz="1200">
                <a:solidFill>
                  <a:schemeClr val="dk1"/>
                </a:solidFill>
                <a:highlight>
                  <a:schemeClr val="lt1"/>
                </a:highlight>
              </a:rPr>
              <a:t>We found that month May-July show higher </a:t>
            </a:r>
            <a:r>
              <a:rPr lang="en" sz="1200">
                <a:solidFill>
                  <a:srgbClr val="FF0000"/>
                </a:solidFill>
                <a:highlight>
                  <a:schemeClr val="lt1"/>
                </a:highlight>
              </a:rPr>
              <a:t>revenue/budget ratio</a:t>
            </a:r>
            <a:r>
              <a:rPr lang="en" sz="1200">
                <a:solidFill>
                  <a:srgbClr val="000000"/>
                </a:solidFill>
                <a:highlight>
                  <a:schemeClr val="lt1"/>
                </a:highlight>
              </a:rPr>
              <a:t> compare to other month. </a:t>
            </a:r>
            <a:endParaRPr>
              <a:solidFill>
                <a:srgbClr val="000000"/>
              </a:solidFill>
            </a:endParaRPr>
          </a:p>
        </p:txBody>
      </p:sp>
      <p:pic>
        <p:nvPicPr>
          <p:cNvPr id="160" name="Google Shape;160;p28"/>
          <p:cNvPicPr preferRelativeResize="0"/>
          <p:nvPr/>
        </p:nvPicPr>
        <p:blipFill>
          <a:blip r:embed="rId3">
            <a:alphaModFix/>
          </a:blip>
          <a:stretch>
            <a:fillRect/>
          </a:stretch>
        </p:blipFill>
        <p:spPr>
          <a:xfrm>
            <a:off x="182880" y="1188720"/>
            <a:ext cx="2743201" cy="3840479"/>
          </a:xfrm>
          <a:prstGeom prst="rect">
            <a:avLst/>
          </a:prstGeom>
          <a:noFill/>
          <a:ln>
            <a:noFill/>
          </a:ln>
        </p:spPr>
      </p:pic>
      <p:sp>
        <p:nvSpPr>
          <p:cNvPr id="161" name="Google Shape;161;p28"/>
          <p:cNvSpPr txBox="1"/>
          <p:nvPr/>
        </p:nvSpPr>
        <p:spPr>
          <a:xfrm>
            <a:off x="152400" y="907425"/>
            <a:ext cx="30000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rgbClr val="0000FF"/>
                </a:solidFill>
                <a:highlight>
                  <a:schemeClr val="lt1"/>
                </a:highlight>
              </a:rPr>
              <a:t>high season </a:t>
            </a:r>
            <a:r>
              <a:rPr lang="en" sz="1200">
                <a:solidFill>
                  <a:schemeClr val="dk1"/>
                </a:solidFill>
                <a:highlight>
                  <a:schemeClr val="lt1"/>
                </a:highlight>
              </a:rPr>
              <a:t>last 5 years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200">
                <a:highlight>
                  <a:schemeClr val="lt1"/>
                </a:highlight>
              </a:rPr>
              <a:t>Hypothesis </a:t>
            </a:r>
            <a:r>
              <a:rPr lang="en" sz="1200">
                <a:highlight>
                  <a:schemeClr val="lt1"/>
                </a:highlight>
              </a:rPr>
              <a:t>: The average top </a:t>
            </a:r>
            <a:r>
              <a:rPr lang="en" sz="1200">
                <a:solidFill>
                  <a:srgbClr val="FF0000"/>
                </a:solidFill>
                <a:highlight>
                  <a:schemeClr val="lt1"/>
                </a:highlight>
              </a:rPr>
              <a:t>10%  revenue/budget ratio </a:t>
            </a:r>
            <a:r>
              <a:rPr lang="en" sz="1200">
                <a:highlight>
                  <a:schemeClr val="lt1"/>
                </a:highlight>
              </a:rPr>
              <a:t>in the </a:t>
            </a:r>
            <a:r>
              <a:rPr b="1" lang="en" sz="1200">
                <a:solidFill>
                  <a:srgbClr val="0000FF"/>
                </a:solidFill>
                <a:highlight>
                  <a:schemeClr val="lt1"/>
                </a:highlight>
              </a:rPr>
              <a:t>high season</a:t>
            </a:r>
            <a:r>
              <a:rPr lang="en" sz="1200">
                <a:highlight>
                  <a:schemeClr val="lt1"/>
                </a:highlight>
              </a:rPr>
              <a:t> is higher than the top </a:t>
            </a:r>
            <a:r>
              <a:rPr lang="en" sz="1200">
                <a:solidFill>
                  <a:srgbClr val="FF0000"/>
                </a:solidFill>
                <a:highlight>
                  <a:schemeClr val="lt1"/>
                </a:highlight>
              </a:rPr>
              <a:t>10% revenue/budget ratio </a:t>
            </a:r>
            <a:r>
              <a:rPr lang="en" sz="1200">
                <a:highlight>
                  <a:schemeClr val="lt1"/>
                </a:highlight>
              </a:rPr>
              <a:t>yearly  average.  (2/3) </a:t>
            </a:r>
            <a:endParaRPr/>
          </a:p>
        </p:txBody>
      </p:sp>
      <p:sp>
        <p:nvSpPr>
          <p:cNvPr id="167" name="Google Shape;167;p29"/>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Does the </a:t>
            </a:r>
            <a:r>
              <a:rPr b="1" lang="en" sz="1200">
                <a:solidFill>
                  <a:srgbClr val="0000FF"/>
                </a:solidFill>
                <a:highlight>
                  <a:schemeClr val="lt1"/>
                </a:highlight>
              </a:rPr>
              <a:t>high season</a:t>
            </a:r>
            <a:r>
              <a:rPr lang="en" sz="1200">
                <a:solidFill>
                  <a:schemeClr val="dk1"/>
                </a:solidFill>
                <a:highlight>
                  <a:schemeClr val="lt1"/>
                </a:highlight>
              </a:rPr>
              <a:t> in the last 5 years is different than the </a:t>
            </a:r>
            <a:r>
              <a:rPr b="1" lang="en" sz="1200">
                <a:solidFill>
                  <a:srgbClr val="0000FF"/>
                </a:solidFill>
                <a:highlight>
                  <a:schemeClr val="lt1"/>
                </a:highlight>
              </a:rPr>
              <a:t>high season</a:t>
            </a:r>
            <a:r>
              <a:rPr lang="en" sz="1200">
                <a:solidFill>
                  <a:schemeClr val="dk1"/>
                </a:solidFill>
                <a:highlight>
                  <a:schemeClr val="lt1"/>
                </a:highlight>
              </a:rPr>
              <a:t> in the previous 5 years? It seems that the results in the </a:t>
            </a:r>
            <a:r>
              <a:rPr lang="en" sz="1200">
                <a:solidFill>
                  <a:schemeClr val="dk1"/>
                </a:solidFill>
                <a:highlight>
                  <a:schemeClr val="lt1"/>
                </a:highlight>
              </a:rPr>
              <a:t>previous</a:t>
            </a:r>
            <a:r>
              <a:rPr lang="en" sz="1200">
                <a:solidFill>
                  <a:schemeClr val="dk1"/>
                </a:solidFill>
                <a:highlight>
                  <a:schemeClr val="lt1"/>
                </a:highlight>
              </a:rPr>
              <a:t> 5 years are similar. </a:t>
            </a:r>
            <a:r>
              <a:rPr lang="en" sz="1200">
                <a:solidFill>
                  <a:schemeClr val="dk1"/>
                </a:solidFill>
                <a:highlight>
                  <a:schemeClr val="lt1"/>
                </a:highlight>
              </a:rPr>
              <a:t> Month May-July show higher </a:t>
            </a:r>
            <a:r>
              <a:rPr lang="en" sz="1200">
                <a:solidFill>
                  <a:srgbClr val="FF0000"/>
                </a:solidFill>
                <a:highlight>
                  <a:schemeClr val="lt1"/>
                </a:highlight>
              </a:rPr>
              <a:t>revenue/budget ratio </a:t>
            </a:r>
            <a:r>
              <a:rPr lang="en" sz="1200">
                <a:solidFill>
                  <a:srgbClr val="000000"/>
                </a:solidFill>
                <a:highlight>
                  <a:schemeClr val="lt1"/>
                </a:highlight>
              </a:rPr>
              <a:t>compare to other month. </a:t>
            </a:r>
            <a:endParaRPr>
              <a:solidFill>
                <a:srgbClr val="000000"/>
              </a:solidFill>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1600"/>
              </a:spcBef>
              <a:spcAft>
                <a:spcPts val="1600"/>
              </a:spcAft>
              <a:buNone/>
            </a:pPr>
            <a:r>
              <a:t/>
            </a:r>
            <a:endParaRPr/>
          </a:p>
        </p:txBody>
      </p:sp>
      <p:pic>
        <p:nvPicPr>
          <p:cNvPr id="168" name="Google Shape;168;p29"/>
          <p:cNvPicPr preferRelativeResize="0"/>
          <p:nvPr/>
        </p:nvPicPr>
        <p:blipFill>
          <a:blip r:embed="rId3">
            <a:alphaModFix/>
          </a:blip>
          <a:stretch>
            <a:fillRect/>
          </a:stretch>
        </p:blipFill>
        <p:spPr>
          <a:xfrm>
            <a:off x="182880" y="1188720"/>
            <a:ext cx="2743201" cy="3840478"/>
          </a:xfrm>
          <a:prstGeom prst="rect">
            <a:avLst/>
          </a:prstGeom>
          <a:noFill/>
          <a:ln>
            <a:noFill/>
          </a:ln>
        </p:spPr>
      </p:pic>
      <p:sp>
        <p:nvSpPr>
          <p:cNvPr id="169" name="Google Shape;169;p29"/>
          <p:cNvSpPr txBox="1"/>
          <p:nvPr/>
        </p:nvSpPr>
        <p:spPr>
          <a:xfrm>
            <a:off x="152400" y="907425"/>
            <a:ext cx="30000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rgbClr val="0000FF"/>
                </a:solidFill>
                <a:highlight>
                  <a:schemeClr val="lt1"/>
                </a:highlight>
              </a:rPr>
              <a:t>high season </a:t>
            </a:r>
            <a:r>
              <a:rPr lang="en" sz="1200">
                <a:solidFill>
                  <a:schemeClr val="dk1"/>
                </a:solidFill>
                <a:highlight>
                  <a:schemeClr val="lt1"/>
                </a:highlight>
              </a:rPr>
              <a:t>previous 5 years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200">
                <a:highlight>
                  <a:schemeClr val="lt1"/>
                </a:highlight>
              </a:rPr>
              <a:t>Hypothesis </a:t>
            </a:r>
            <a:r>
              <a:rPr lang="en" sz="1200">
                <a:highlight>
                  <a:schemeClr val="lt1"/>
                </a:highlight>
              </a:rPr>
              <a:t>: The average top </a:t>
            </a:r>
            <a:r>
              <a:rPr lang="en" sz="1200">
                <a:solidFill>
                  <a:srgbClr val="FF0000"/>
                </a:solidFill>
                <a:highlight>
                  <a:schemeClr val="lt1"/>
                </a:highlight>
              </a:rPr>
              <a:t>10%  revenue/budget ratio </a:t>
            </a:r>
            <a:r>
              <a:rPr lang="en" sz="1200">
                <a:highlight>
                  <a:schemeClr val="lt1"/>
                </a:highlight>
              </a:rPr>
              <a:t>in the </a:t>
            </a:r>
            <a:r>
              <a:rPr b="1" lang="en" sz="1200">
                <a:solidFill>
                  <a:srgbClr val="0000FF"/>
                </a:solidFill>
                <a:highlight>
                  <a:schemeClr val="lt1"/>
                </a:highlight>
              </a:rPr>
              <a:t>high season</a:t>
            </a:r>
            <a:r>
              <a:rPr lang="en" sz="1200">
                <a:highlight>
                  <a:schemeClr val="lt1"/>
                </a:highlight>
              </a:rPr>
              <a:t> is higher than the top </a:t>
            </a:r>
            <a:r>
              <a:rPr lang="en" sz="1200">
                <a:solidFill>
                  <a:srgbClr val="FF0000"/>
                </a:solidFill>
                <a:highlight>
                  <a:schemeClr val="lt1"/>
                </a:highlight>
              </a:rPr>
              <a:t>10% revenue/budget ratio </a:t>
            </a:r>
            <a:r>
              <a:rPr lang="en" sz="1200">
                <a:highlight>
                  <a:schemeClr val="lt1"/>
                </a:highlight>
              </a:rPr>
              <a:t>yearly  average.  (3/3) </a:t>
            </a:r>
            <a:endParaRPr/>
          </a:p>
        </p:txBody>
      </p:sp>
      <p:sp>
        <p:nvSpPr>
          <p:cNvPr id="175" name="Google Shape;175;p30"/>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Does the average top </a:t>
            </a:r>
            <a:r>
              <a:rPr lang="en" sz="1200">
                <a:solidFill>
                  <a:srgbClr val="FF0000"/>
                </a:solidFill>
                <a:highlight>
                  <a:schemeClr val="lt1"/>
                </a:highlight>
              </a:rPr>
              <a:t>10%  revenue/budget ratio </a:t>
            </a:r>
            <a:r>
              <a:rPr lang="en" sz="1200">
                <a:solidFill>
                  <a:schemeClr val="dk1"/>
                </a:solidFill>
                <a:highlight>
                  <a:schemeClr val="lt1"/>
                </a:highlight>
              </a:rPr>
              <a:t>in the </a:t>
            </a:r>
            <a:r>
              <a:rPr b="1" lang="en" sz="1200">
                <a:solidFill>
                  <a:srgbClr val="0000FF"/>
                </a:solidFill>
                <a:highlight>
                  <a:schemeClr val="lt1"/>
                </a:highlight>
              </a:rPr>
              <a:t>high season</a:t>
            </a:r>
            <a:r>
              <a:rPr lang="en" sz="1200">
                <a:solidFill>
                  <a:schemeClr val="dk1"/>
                </a:solidFill>
                <a:highlight>
                  <a:schemeClr val="lt1"/>
                </a:highlight>
              </a:rPr>
              <a:t> is higher than the </a:t>
            </a:r>
            <a:r>
              <a:rPr lang="en" sz="1200">
                <a:solidFill>
                  <a:srgbClr val="FF0000"/>
                </a:solidFill>
                <a:highlight>
                  <a:schemeClr val="lt1"/>
                </a:highlight>
              </a:rPr>
              <a:t>10%  revenue/budget ratio</a:t>
            </a:r>
            <a:r>
              <a:rPr lang="en" sz="1200">
                <a:solidFill>
                  <a:schemeClr val="dk1"/>
                </a:solidFill>
                <a:highlight>
                  <a:schemeClr val="lt1"/>
                </a:highlight>
              </a:rPr>
              <a:t> in the rest of the year? We can see that the mean </a:t>
            </a:r>
            <a:r>
              <a:rPr lang="en" sz="1200">
                <a:solidFill>
                  <a:srgbClr val="FF0000"/>
                </a:solidFill>
                <a:highlight>
                  <a:schemeClr val="lt1"/>
                </a:highlight>
              </a:rPr>
              <a:t>revenue/budget</a:t>
            </a:r>
            <a:r>
              <a:rPr lang="en" sz="1200">
                <a:solidFill>
                  <a:srgbClr val="000000"/>
                </a:solidFill>
                <a:highlight>
                  <a:schemeClr val="lt1"/>
                </a:highlight>
              </a:rPr>
              <a:t> for the </a:t>
            </a:r>
            <a:r>
              <a:rPr b="1" lang="en" sz="1200">
                <a:solidFill>
                  <a:srgbClr val="0000FF"/>
                </a:solidFill>
                <a:highlight>
                  <a:schemeClr val="lt1"/>
                </a:highlight>
              </a:rPr>
              <a:t>high season</a:t>
            </a:r>
            <a:r>
              <a:rPr lang="en" sz="1200">
                <a:solidFill>
                  <a:schemeClr val="dk1"/>
                </a:solidFill>
                <a:highlight>
                  <a:schemeClr val="lt1"/>
                </a:highlight>
              </a:rPr>
              <a:t> is Mean 13.8 Std 6, where the other month the Mean 13.1 Std 10. When using a t-test we find that this difference is not significant (p&gt;0.05). This indicates that the high season is not a good indicator for high revenue. </a:t>
            </a:r>
            <a:endParaRPr b="1" sz="1200">
              <a:solidFill>
                <a:srgbClr val="000000"/>
              </a:solidFill>
              <a:highlight>
                <a:schemeClr val="lt1"/>
              </a:highlight>
            </a:endParaRPr>
          </a:p>
          <a:p>
            <a:pPr indent="0" lvl="0" marL="0" rtl="0" algn="l">
              <a:spcBef>
                <a:spcPts val="160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152400" y="1170125"/>
            <a:ext cx="4267200" cy="3707343"/>
          </a:xfrm>
          <a:prstGeom prst="rect">
            <a:avLst/>
          </a:prstGeom>
          <a:noFill/>
          <a:ln>
            <a:noFill/>
          </a:ln>
        </p:spPr>
      </p:pic>
      <p:sp>
        <p:nvSpPr>
          <p:cNvPr id="177" name="Google Shape;177;p30"/>
          <p:cNvSpPr txBox="1"/>
          <p:nvPr/>
        </p:nvSpPr>
        <p:spPr>
          <a:xfrm>
            <a:off x="2665275" y="4188075"/>
            <a:ext cx="3000000" cy="4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rgbClr val="0000FF"/>
                </a:solidFill>
                <a:highlight>
                  <a:schemeClr val="lt1"/>
                </a:highlight>
              </a:rPr>
              <a:t>high season</a:t>
            </a:r>
            <a:endParaRPr/>
          </a:p>
        </p:txBody>
      </p:sp>
      <p:sp>
        <p:nvSpPr>
          <p:cNvPr id="178" name="Google Shape;178;p30"/>
          <p:cNvSpPr txBox="1"/>
          <p:nvPr/>
        </p:nvSpPr>
        <p:spPr>
          <a:xfrm>
            <a:off x="836475" y="4188075"/>
            <a:ext cx="3000000" cy="4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rgbClr val="FF0000"/>
                </a:solidFill>
                <a:highlight>
                  <a:schemeClr val="lt1"/>
                </a:highlight>
              </a:rPr>
              <a:t>No</a:t>
            </a:r>
            <a:r>
              <a:rPr b="1" lang="en" sz="1200">
                <a:solidFill>
                  <a:srgbClr val="0000FF"/>
                </a:solidFill>
                <a:highlight>
                  <a:schemeClr val="lt1"/>
                </a:highlight>
              </a:rPr>
              <a:t> </a:t>
            </a:r>
            <a:r>
              <a:rPr b="1" lang="en" sz="1200">
                <a:solidFill>
                  <a:srgbClr val="0000FF"/>
                </a:solidFill>
                <a:highlight>
                  <a:schemeClr val="lt1"/>
                </a:highlight>
              </a:rPr>
              <a:t>high season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chemeClr val="lt1"/>
                </a:highlight>
              </a:rPr>
              <a:t>Top </a:t>
            </a:r>
            <a:r>
              <a:rPr b="1" lang="en" sz="1400">
                <a:solidFill>
                  <a:srgbClr val="0000FF"/>
                </a:solidFill>
                <a:highlight>
                  <a:schemeClr val="lt1"/>
                </a:highlight>
              </a:rPr>
              <a:t>Production Companies: </a:t>
            </a:r>
            <a:r>
              <a:rPr lang="en" sz="1400">
                <a:solidFill>
                  <a:srgbClr val="000000"/>
                </a:solidFill>
                <a:highlight>
                  <a:schemeClr val="lt1"/>
                </a:highlight>
              </a:rPr>
              <a:t>We identify 20 companies that listed as the top 10% when considering the </a:t>
            </a:r>
            <a:r>
              <a:rPr lang="en" sz="1400">
                <a:solidFill>
                  <a:srgbClr val="FF0000"/>
                </a:solidFill>
                <a:highlight>
                  <a:schemeClr val="lt1"/>
                </a:highlight>
              </a:rPr>
              <a:t>revenue/budget ratio.</a:t>
            </a:r>
            <a:r>
              <a:rPr lang="en" sz="1400">
                <a:solidFill>
                  <a:srgbClr val="000000"/>
                </a:solidFill>
                <a:highlight>
                  <a:schemeClr val="lt1"/>
                </a:highlight>
              </a:rPr>
              <a:t> Among this 20 companies we identify 2 companies that are listed in 6 and 8 different genres.  When comparing the </a:t>
            </a:r>
            <a:r>
              <a:rPr lang="en" sz="1400">
                <a:solidFill>
                  <a:srgbClr val="FF0000"/>
                </a:solidFill>
                <a:highlight>
                  <a:schemeClr val="lt1"/>
                </a:highlight>
              </a:rPr>
              <a:t>revenue/budget ratio</a:t>
            </a:r>
            <a:r>
              <a:rPr lang="en" sz="1400">
                <a:solidFill>
                  <a:srgbClr val="000000"/>
                </a:solidFill>
                <a:highlight>
                  <a:schemeClr val="lt1"/>
                </a:highlight>
              </a:rPr>
              <a:t> from all the movies produced by these companies to the population of companies we find that these companies show significant higher </a:t>
            </a:r>
            <a:r>
              <a:rPr lang="en" sz="1400">
                <a:solidFill>
                  <a:srgbClr val="FF0000"/>
                </a:solidFill>
                <a:highlight>
                  <a:schemeClr val="lt1"/>
                </a:highlight>
              </a:rPr>
              <a:t>revenue/budget ratio</a:t>
            </a:r>
            <a:r>
              <a:rPr lang="en" sz="1400">
                <a:solidFill>
                  <a:schemeClr val="dk1"/>
                </a:solidFill>
                <a:highlight>
                  <a:schemeClr val="lt1"/>
                </a:highlight>
              </a:rPr>
              <a:t> compare to the population. </a:t>
            </a:r>
            <a:endParaRPr sz="1400">
              <a:solidFill>
                <a:srgbClr val="000000"/>
              </a:solidFill>
              <a:highlight>
                <a:schemeClr val="lt1"/>
              </a:highlight>
            </a:endParaRPr>
          </a:p>
          <a:p>
            <a:pPr indent="0" lvl="0" marL="0" rtl="0" algn="l">
              <a:spcBef>
                <a:spcPts val="1600"/>
              </a:spcBef>
              <a:spcAft>
                <a:spcPts val="0"/>
              </a:spcAft>
              <a:buNone/>
            </a:pPr>
            <a:r>
              <a:rPr b="1" lang="en" sz="1400">
                <a:solidFill>
                  <a:srgbClr val="0000FF"/>
                </a:solidFill>
                <a:highlight>
                  <a:schemeClr val="lt1"/>
                </a:highlight>
              </a:rPr>
              <a:t>Runtime </a:t>
            </a:r>
            <a:r>
              <a:rPr lang="en" sz="1400">
                <a:solidFill>
                  <a:srgbClr val="000000"/>
                </a:solidFill>
                <a:highlight>
                  <a:schemeClr val="lt1"/>
                </a:highlight>
              </a:rPr>
              <a:t>since the difference between the average and the top 10% is not significant we learn that small the runtime does not affect the revenue/budget ratio  Interestingly production companies reduce the runtime in the last 5 years. That is probably a good way to cut expenses without affecting the results. Please note that the difference even significance is very small. </a:t>
            </a:r>
            <a:endParaRPr sz="1400">
              <a:solidFill>
                <a:srgbClr val="000000"/>
              </a:solidFill>
              <a:highlight>
                <a:schemeClr val="lt1"/>
              </a:highlight>
            </a:endParaRPr>
          </a:p>
          <a:p>
            <a:pPr indent="0" lvl="0" marL="0" rtl="0" algn="l">
              <a:spcBef>
                <a:spcPts val="1600"/>
              </a:spcBef>
              <a:spcAft>
                <a:spcPts val="0"/>
              </a:spcAft>
              <a:buNone/>
            </a:pPr>
            <a:r>
              <a:rPr lang="en" sz="1400">
                <a:solidFill>
                  <a:schemeClr val="dk1"/>
                </a:solidFill>
                <a:highlight>
                  <a:schemeClr val="lt1"/>
                </a:highlight>
              </a:rPr>
              <a:t>The revenue/budget ratio did not show any significant change when comparing the </a:t>
            </a:r>
            <a:r>
              <a:rPr b="1" lang="en" sz="1400">
                <a:solidFill>
                  <a:srgbClr val="0000FF"/>
                </a:solidFill>
                <a:highlight>
                  <a:schemeClr val="lt1"/>
                </a:highlight>
              </a:rPr>
              <a:t>High season</a:t>
            </a:r>
            <a:r>
              <a:rPr lang="en" sz="1400">
                <a:solidFill>
                  <a:srgbClr val="000000"/>
                </a:solidFill>
                <a:highlight>
                  <a:schemeClr val="lt1"/>
                </a:highlight>
              </a:rPr>
              <a:t> to the rest of the year. </a:t>
            </a:r>
            <a:endParaRPr sz="1400">
              <a:solidFill>
                <a:srgbClr val="000000"/>
              </a:solidFill>
              <a:highlight>
                <a:schemeClr val="lt1"/>
              </a:highlight>
            </a:endParaRPr>
          </a:p>
          <a:p>
            <a:pPr indent="0" lvl="0" marL="0" rtl="0" algn="l">
              <a:spcBef>
                <a:spcPts val="1600"/>
              </a:spcBef>
              <a:spcAft>
                <a:spcPts val="1600"/>
              </a:spcAft>
              <a:buNone/>
            </a:pPr>
            <a:r>
              <a:t/>
            </a:r>
            <a:endParaRPr sz="1200">
              <a:solidFill>
                <a:srgbClr val="000000"/>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525C65"/>
                </a:solidFill>
                <a:highlight>
                  <a:srgbClr val="FFFFFF"/>
                </a:highlight>
              </a:rPr>
              <a:t>Types of Biases: </a:t>
            </a:r>
            <a:r>
              <a:rPr lang="en" sz="2400">
                <a:solidFill>
                  <a:srgbClr val="0000FF"/>
                </a:solidFill>
              </a:rPr>
              <a:t>Data Collection</a:t>
            </a:r>
            <a:endParaRPr sz="2400">
              <a:solidFill>
                <a:srgbClr val="0000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70000"/>
              </a:lnSpc>
              <a:spcBef>
                <a:spcPts val="0"/>
              </a:spcBef>
              <a:spcAft>
                <a:spcPts val="2200"/>
              </a:spcAft>
              <a:buNone/>
            </a:pPr>
            <a:r>
              <a:rPr lang="en" sz="1400">
                <a:solidFill>
                  <a:srgbClr val="4F4F4F"/>
                </a:solidFill>
              </a:rPr>
              <a:t>● </a:t>
            </a:r>
            <a:r>
              <a:rPr b="1" lang="en" sz="1400">
                <a:solidFill>
                  <a:srgbClr val="0000FF"/>
                </a:solidFill>
              </a:rPr>
              <a:t>Selection and </a:t>
            </a:r>
            <a:r>
              <a:rPr b="1" lang="en" sz="1400">
                <a:solidFill>
                  <a:srgbClr val="0000FF"/>
                </a:solidFill>
              </a:rPr>
              <a:t>Response </a:t>
            </a:r>
            <a:r>
              <a:rPr b="1" lang="en" sz="1400">
                <a:solidFill>
                  <a:srgbClr val="0000FF"/>
                </a:solidFill>
              </a:rPr>
              <a:t>Bias</a:t>
            </a:r>
            <a:r>
              <a:rPr b="1" lang="en" sz="1400">
                <a:solidFill>
                  <a:srgbClr val="4F4F4F"/>
                </a:solidFill>
              </a:rPr>
              <a:t>:</a:t>
            </a:r>
            <a:r>
              <a:rPr lang="en" sz="1400">
                <a:solidFill>
                  <a:srgbClr val="4F4F4F"/>
                </a:solidFill>
              </a:rPr>
              <a:t> </a:t>
            </a:r>
            <a:r>
              <a:rPr lang="en" sz="1400">
                <a:solidFill>
                  <a:schemeClr val="dk1"/>
                </a:solidFill>
              </a:rPr>
              <a:t> Since</a:t>
            </a:r>
            <a:r>
              <a:rPr lang="en" sz="1400">
                <a:solidFill>
                  <a:srgbClr val="000000"/>
                </a:solidFill>
              </a:rPr>
              <a:t> we </a:t>
            </a:r>
            <a:r>
              <a:rPr lang="en" sz="1400">
                <a:solidFill>
                  <a:srgbClr val="FF0000"/>
                </a:solidFill>
              </a:rPr>
              <a:t>did not collected the data</a:t>
            </a:r>
            <a:r>
              <a:rPr lang="en" sz="1400">
                <a:solidFill>
                  <a:schemeClr val="dk1"/>
                </a:solidFill>
              </a:rPr>
              <a:t> we ar</a:t>
            </a:r>
            <a:r>
              <a:rPr lang="en" sz="1400">
                <a:solidFill>
                  <a:srgbClr val="000000"/>
                </a:solidFill>
              </a:rPr>
              <a:t>e not aware a</a:t>
            </a:r>
            <a:r>
              <a:rPr lang="en" sz="1400">
                <a:solidFill>
                  <a:schemeClr val="dk1"/>
                </a:solidFill>
              </a:rPr>
              <a:t>bout the </a:t>
            </a:r>
            <a:r>
              <a:rPr lang="en" sz="1400">
                <a:solidFill>
                  <a:srgbClr val="4F4F4F"/>
                </a:solidFill>
              </a:rPr>
              <a:t>Selection and Response Bias. </a:t>
            </a:r>
            <a:br>
              <a:rPr lang="en" sz="1400">
                <a:solidFill>
                  <a:srgbClr val="4F4F4F"/>
                </a:solidFill>
              </a:rPr>
            </a:br>
            <a:r>
              <a:rPr lang="en" sz="1400">
                <a:solidFill>
                  <a:srgbClr val="4F4F4F"/>
                </a:solidFill>
              </a:rPr>
              <a:t>● </a:t>
            </a:r>
            <a:r>
              <a:rPr b="1" lang="en" sz="1400">
                <a:solidFill>
                  <a:srgbClr val="0000FF"/>
                </a:solidFill>
              </a:rPr>
              <a:t>Missing Variables</a:t>
            </a:r>
            <a:r>
              <a:rPr b="1" lang="en" sz="1400">
                <a:solidFill>
                  <a:srgbClr val="4F4F4F"/>
                </a:solidFill>
              </a:rPr>
              <a:t>:</a:t>
            </a:r>
            <a:r>
              <a:rPr lang="en" sz="1400">
                <a:solidFill>
                  <a:srgbClr val="4F4F4F"/>
                </a:solidFill>
              </a:rPr>
              <a:t> We did </a:t>
            </a:r>
            <a:r>
              <a:rPr lang="en" sz="1400">
                <a:solidFill>
                  <a:srgbClr val="FF0000"/>
                </a:solidFill>
              </a:rPr>
              <a:t>not examine all the variables</a:t>
            </a:r>
            <a:r>
              <a:rPr lang="en" sz="1400">
                <a:solidFill>
                  <a:srgbClr val="4F4F4F"/>
                </a:solidFill>
              </a:rPr>
              <a:t> in the data  as part of the analysis. </a:t>
            </a:r>
            <a:br>
              <a:rPr lang="en" sz="1400">
                <a:solidFill>
                  <a:srgbClr val="4F4F4F"/>
                </a:solidFill>
              </a:rPr>
            </a:br>
            <a:r>
              <a:rPr lang="en" sz="1400">
                <a:solidFill>
                  <a:srgbClr val="4F4F4F"/>
                </a:solidFill>
              </a:rPr>
              <a:t>● </a:t>
            </a:r>
            <a:r>
              <a:rPr b="1" lang="en" sz="1400">
                <a:solidFill>
                  <a:srgbClr val="0000FF"/>
                </a:solidFill>
              </a:rPr>
              <a:t>Survivorship Bias</a:t>
            </a:r>
            <a:r>
              <a:rPr b="1" lang="en" sz="1400">
                <a:solidFill>
                  <a:srgbClr val="4F4F4F"/>
                </a:solidFill>
              </a:rPr>
              <a:t>:</a:t>
            </a:r>
            <a:r>
              <a:rPr lang="en" sz="1400">
                <a:solidFill>
                  <a:srgbClr val="4F4F4F"/>
                </a:solidFill>
              </a:rPr>
              <a:t> </a:t>
            </a:r>
            <a:r>
              <a:rPr lang="en" sz="1400">
                <a:solidFill>
                  <a:schemeClr val="dk1"/>
                </a:solidFill>
              </a:rPr>
              <a:t>Analysis is done on each </a:t>
            </a:r>
            <a:r>
              <a:rPr lang="en" sz="1400">
                <a:solidFill>
                  <a:srgbClr val="FF0000"/>
                </a:solidFill>
              </a:rPr>
              <a:t>genre separately </a:t>
            </a:r>
            <a:r>
              <a:rPr lang="en" sz="1400">
                <a:solidFill>
                  <a:schemeClr val="dk1"/>
                </a:solidFill>
              </a:rPr>
              <a:t>and only for movies with </a:t>
            </a:r>
            <a:r>
              <a:rPr lang="en" sz="1400">
                <a:solidFill>
                  <a:srgbClr val="FF0000"/>
                </a:solidFill>
              </a:rPr>
              <a:t>budget higher than 1M$</a:t>
            </a:r>
            <a:r>
              <a:rPr lang="en" sz="1400">
                <a:solidFill>
                  <a:schemeClr val="dk1"/>
                </a:solidFill>
              </a:rPr>
              <a:t> and</a:t>
            </a:r>
            <a:r>
              <a:rPr lang="en" sz="1400">
                <a:solidFill>
                  <a:srgbClr val="0000FF"/>
                </a:solidFill>
              </a:rPr>
              <a:t> </a:t>
            </a:r>
            <a:r>
              <a:rPr lang="en" sz="1400">
                <a:solidFill>
                  <a:srgbClr val="FF0000"/>
                </a:solidFill>
              </a:rPr>
              <a:t>revenue higher than 0</a:t>
            </a:r>
            <a:r>
              <a:rPr lang="en" sz="1400">
                <a:solidFill>
                  <a:srgbClr val="0000FF"/>
                </a:solidFill>
              </a:rPr>
              <a:t>.</a:t>
            </a:r>
            <a:r>
              <a:rPr lang="en" sz="1400">
                <a:solidFill>
                  <a:srgbClr val="000000"/>
                </a:solidFill>
              </a:rPr>
              <a:t>   To choose the  top 10% company we used only the </a:t>
            </a:r>
            <a:r>
              <a:rPr lang="en" sz="1400">
                <a:solidFill>
                  <a:srgbClr val="FF0000"/>
                </a:solidFill>
              </a:rPr>
              <a:t>last year</a:t>
            </a:r>
            <a:r>
              <a:rPr lang="en" sz="1400">
                <a:solidFill>
                  <a:srgbClr val="000000"/>
                </a:solidFill>
              </a:rPr>
              <a:t>.  </a:t>
            </a:r>
            <a:endParaRPr sz="14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recommend</a:t>
            </a:r>
            <a:r>
              <a:rPr lang="en"/>
              <a:t> to choose one of the top 20 companies that were identify in the analysis to focus the investment of future movies. </a:t>
            </a:r>
            <a:endParaRPr/>
          </a:p>
          <a:p>
            <a:pPr indent="0" lvl="0" marL="0" rtl="0" algn="l">
              <a:spcBef>
                <a:spcPts val="1600"/>
              </a:spcBef>
              <a:spcAft>
                <a:spcPts val="0"/>
              </a:spcAft>
              <a:buNone/>
            </a:pPr>
            <a:r>
              <a:rPr lang="en"/>
              <a:t>We </a:t>
            </a:r>
            <a:r>
              <a:rPr lang="en"/>
              <a:t>recommend</a:t>
            </a:r>
            <a:r>
              <a:rPr lang="en"/>
              <a:t> to focus the movie  runtime within the narrow range that the analysis identify. </a:t>
            </a:r>
            <a:endParaRPr/>
          </a:p>
          <a:p>
            <a:pPr indent="0" lvl="0" marL="0" rtl="0" algn="l">
              <a:spcBef>
                <a:spcPts val="1600"/>
              </a:spcBef>
              <a:spcAft>
                <a:spcPts val="1600"/>
              </a:spcAft>
              <a:buNone/>
            </a:pPr>
            <a:r>
              <a:rPr lang="en"/>
              <a:t>The high season peak even exist in both last and </a:t>
            </a:r>
            <a:r>
              <a:rPr lang="en"/>
              <a:t>previous</a:t>
            </a:r>
            <a:r>
              <a:rPr lang="en"/>
              <a:t> 5 years is not significant.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525C65"/>
                </a:solidFill>
                <a:highlight>
                  <a:srgbClr val="FFFFFF"/>
                </a:highlight>
              </a:rPr>
              <a:t>Types of Biases: </a:t>
            </a:r>
            <a:r>
              <a:rPr lang="en" sz="2400">
                <a:solidFill>
                  <a:srgbClr val="0000FF"/>
                </a:solidFill>
              </a:rPr>
              <a:t>Data Processing</a:t>
            </a:r>
            <a:endParaRPr sz="2400">
              <a:solidFill>
                <a:srgbClr val="0000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70000"/>
              </a:lnSpc>
              <a:spcBef>
                <a:spcPts val="0"/>
              </a:spcBef>
              <a:spcAft>
                <a:spcPts val="0"/>
              </a:spcAft>
              <a:buNone/>
            </a:pPr>
            <a:r>
              <a:rPr lang="en" sz="1400">
                <a:solidFill>
                  <a:srgbClr val="4F4F4F"/>
                </a:solidFill>
              </a:rPr>
              <a:t>● </a:t>
            </a:r>
            <a:r>
              <a:rPr b="1" lang="en" sz="1400">
                <a:solidFill>
                  <a:srgbClr val="0000FF"/>
                </a:solidFill>
              </a:rPr>
              <a:t>Outliers</a:t>
            </a:r>
            <a:r>
              <a:rPr b="1" lang="en" sz="1400">
                <a:solidFill>
                  <a:srgbClr val="4F4F4F"/>
                </a:solidFill>
              </a:rPr>
              <a:t>: </a:t>
            </a:r>
            <a:r>
              <a:rPr lang="en" sz="1400">
                <a:solidFill>
                  <a:srgbClr val="4F4F4F"/>
                </a:solidFill>
              </a:rPr>
              <a:t>For this dataset we did </a:t>
            </a:r>
            <a:r>
              <a:rPr lang="en" sz="1400">
                <a:solidFill>
                  <a:srgbClr val="FF0000"/>
                </a:solidFill>
              </a:rPr>
              <a:t>not treated outliers </a:t>
            </a:r>
            <a:r>
              <a:rPr lang="en" sz="1400">
                <a:solidFill>
                  <a:srgbClr val="4F4F4F"/>
                </a:solidFill>
              </a:rPr>
              <a:t>since these might include important information. On the other hand, we did not include movies with very</a:t>
            </a:r>
            <a:r>
              <a:rPr lang="en" sz="1400">
                <a:solidFill>
                  <a:srgbClr val="FF0000"/>
                </a:solidFill>
              </a:rPr>
              <a:t> low budget or revenue</a:t>
            </a:r>
            <a:r>
              <a:rPr lang="en" sz="1400">
                <a:solidFill>
                  <a:srgbClr val="4F4F4F"/>
                </a:solidFill>
              </a:rPr>
              <a:t> in the analysis.  </a:t>
            </a:r>
            <a:br>
              <a:rPr lang="en" sz="1400">
                <a:solidFill>
                  <a:srgbClr val="4F4F4F"/>
                </a:solidFill>
              </a:rPr>
            </a:br>
            <a:r>
              <a:rPr lang="en" sz="1400">
                <a:solidFill>
                  <a:srgbClr val="4F4F4F"/>
                </a:solidFill>
              </a:rPr>
              <a:t>● </a:t>
            </a:r>
            <a:r>
              <a:rPr b="1" lang="en" sz="1400">
                <a:solidFill>
                  <a:srgbClr val="0000FF"/>
                </a:solidFill>
              </a:rPr>
              <a:t>Distribution:</a:t>
            </a:r>
            <a:r>
              <a:rPr lang="en" sz="1400">
                <a:solidFill>
                  <a:srgbClr val="0000FF"/>
                </a:solidFill>
              </a:rPr>
              <a:t> </a:t>
            </a:r>
            <a:r>
              <a:rPr lang="en" sz="1400">
                <a:solidFill>
                  <a:srgbClr val="4F4F4F"/>
                </a:solidFill>
              </a:rPr>
              <a:t>Understanding: revenue/budget ration is </a:t>
            </a:r>
            <a:r>
              <a:rPr lang="en" sz="1400">
                <a:solidFill>
                  <a:srgbClr val="FF0000"/>
                </a:solidFill>
              </a:rPr>
              <a:t>not normally distributed</a:t>
            </a:r>
            <a:r>
              <a:rPr lang="en" sz="1400">
                <a:solidFill>
                  <a:srgbClr val="4F4F4F"/>
                </a:solidFill>
              </a:rPr>
              <a:t>. Samples count are </a:t>
            </a:r>
            <a:r>
              <a:rPr lang="en" sz="1400">
                <a:solidFill>
                  <a:srgbClr val="FF0000"/>
                </a:solidFill>
              </a:rPr>
              <a:t>not evenly distributed</a:t>
            </a:r>
            <a:r>
              <a:rPr lang="en" sz="1400">
                <a:solidFill>
                  <a:srgbClr val="4F4F4F"/>
                </a:solidFill>
              </a:rPr>
              <a:t> for different genres (1-2400 samples) and movie companies(4-900 samples). This is also correct for months but much less (700-1400 samples).     </a:t>
            </a:r>
            <a:br>
              <a:rPr lang="en" sz="1400">
                <a:solidFill>
                  <a:srgbClr val="4F4F4F"/>
                </a:solidFill>
              </a:rPr>
            </a:br>
            <a:r>
              <a:rPr lang="en" sz="1400">
                <a:solidFill>
                  <a:srgbClr val="4F4F4F"/>
                </a:solidFill>
              </a:rPr>
              <a:t>● </a:t>
            </a:r>
            <a:r>
              <a:rPr b="1" lang="en" sz="1400">
                <a:solidFill>
                  <a:srgbClr val="0000FF"/>
                </a:solidFill>
              </a:rPr>
              <a:t>Missingness:</a:t>
            </a:r>
            <a:r>
              <a:rPr lang="en" sz="1400">
                <a:solidFill>
                  <a:srgbClr val="0000FF"/>
                </a:solidFill>
              </a:rPr>
              <a:t> </a:t>
            </a:r>
            <a:r>
              <a:rPr lang="en" sz="1400">
                <a:solidFill>
                  <a:srgbClr val="4F4F4F"/>
                </a:solidFill>
              </a:rPr>
              <a:t>Understanding: Rows with </a:t>
            </a:r>
            <a:r>
              <a:rPr lang="en" sz="1400">
                <a:solidFill>
                  <a:srgbClr val="FF0000"/>
                </a:solidFill>
              </a:rPr>
              <a:t>missing values and nulls</a:t>
            </a:r>
            <a:r>
              <a:rPr lang="en" sz="1400">
                <a:solidFill>
                  <a:srgbClr val="0000FF"/>
                </a:solidFill>
              </a:rPr>
              <a:t> </a:t>
            </a:r>
            <a:r>
              <a:rPr lang="en" sz="1400">
                <a:solidFill>
                  <a:srgbClr val="4F4F4F"/>
                </a:solidFill>
              </a:rPr>
              <a:t> were removed.</a:t>
            </a:r>
            <a:br>
              <a:rPr lang="en" sz="1400">
                <a:solidFill>
                  <a:srgbClr val="4F4F4F"/>
                </a:solidFill>
              </a:rPr>
            </a:br>
            <a:endParaRPr sz="1400">
              <a:solidFill>
                <a:srgbClr val="4F4F4F"/>
              </a:solidFill>
            </a:endParaRPr>
          </a:p>
          <a:p>
            <a:pPr indent="0" lvl="0" marL="457200" rtl="0" algn="l">
              <a:lnSpc>
                <a:spcPct val="170000"/>
              </a:lnSpc>
              <a:spcBef>
                <a:spcPts val="2200"/>
              </a:spcBef>
              <a:spcAft>
                <a:spcPts val="0"/>
              </a:spcAft>
              <a:buNone/>
            </a:pPr>
            <a:r>
              <a:t/>
            </a:r>
            <a:endParaRPr sz="1400">
              <a:solidFill>
                <a:srgbClr val="525C65"/>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525C65"/>
                </a:solidFill>
                <a:highlight>
                  <a:srgbClr val="FFFFFF"/>
                </a:highlight>
              </a:rPr>
              <a:t>Types of Biases: </a:t>
            </a:r>
            <a:r>
              <a:rPr lang="en" sz="2400">
                <a:solidFill>
                  <a:srgbClr val="0000FF"/>
                </a:solidFill>
              </a:rPr>
              <a:t>Data Insights</a:t>
            </a:r>
            <a:endParaRPr sz="2400">
              <a:solidFill>
                <a:srgbClr val="0000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70000"/>
              </a:lnSpc>
              <a:spcBef>
                <a:spcPts val="0"/>
              </a:spcBef>
              <a:spcAft>
                <a:spcPts val="2200"/>
              </a:spcAft>
              <a:buNone/>
            </a:pPr>
            <a:br>
              <a:rPr lang="en" sz="1200">
                <a:solidFill>
                  <a:srgbClr val="4F4F4F"/>
                </a:solidFill>
              </a:rPr>
            </a:br>
            <a:r>
              <a:rPr lang="en" sz="1400">
                <a:solidFill>
                  <a:srgbClr val="4F4F4F"/>
                </a:solidFill>
              </a:rPr>
              <a:t> ● </a:t>
            </a:r>
            <a:r>
              <a:rPr b="1" lang="en" sz="1400">
                <a:solidFill>
                  <a:srgbClr val="0000FF"/>
                </a:solidFill>
              </a:rPr>
              <a:t>Overfitting/Underfitting</a:t>
            </a:r>
            <a:r>
              <a:rPr b="1" lang="en" sz="1400">
                <a:solidFill>
                  <a:srgbClr val="4F4F4F"/>
                </a:solidFill>
              </a:rPr>
              <a:t>:</a:t>
            </a:r>
            <a:r>
              <a:rPr lang="en" sz="1400">
                <a:solidFill>
                  <a:srgbClr val="4F4F4F"/>
                </a:solidFill>
              </a:rPr>
              <a:t> looking at the top 10%. The data include extreme outliers that might affect the results of the </a:t>
            </a:r>
            <a:r>
              <a:rPr lang="en" sz="1400">
                <a:solidFill>
                  <a:srgbClr val="FF0000"/>
                </a:solidFill>
              </a:rPr>
              <a:t>statistical test</a:t>
            </a:r>
            <a:r>
              <a:rPr lang="en" sz="1400">
                <a:solidFill>
                  <a:srgbClr val="4F4F4F"/>
                </a:solidFill>
              </a:rPr>
              <a:t>. </a:t>
            </a:r>
            <a:br>
              <a:rPr lang="en" sz="1400">
                <a:solidFill>
                  <a:srgbClr val="4F4F4F"/>
                </a:solidFill>
              </a:rPr>
            </a:br>
            <a:r>
              <a:rPr lang="en" sz="1400">
                <a:solidFill>
                  <a:srgbClr val="4F4F4F"/>
                </a:solidFill>
              </a:rPr>
              <a:t>● </a:t>
            </a:r>
            <a:r>
              <a:rPr b="1" lang="en" sz="1400">
                <a:solidFill>
                  <a:srgbClr val="0000FF"/>
                </a:solidFill>
              </a:rPr>
              <a:t>Confounding Variables: </a:t>
            </a:r>
            <a:r>
              <a:rPr lang="en" sz="1400">
                <a:solidFill>
                  <a:srgbClr val="4F4F4F"/>
                </a:solidFill>
              </a:rPr>
              <a:t>The analysis </a:t>
            </a:r>
            <a:r>
              <a:rPr lang="en" sz="1400"/>
              <a:t>using the </a:t>
            </a:r>
            <a:r>
              <a:rPr lang="en" sz="1400">
                <a:solidFill>
                  <a:srgbClr val="FF0000"/>
                </a:solidFill>
                <a:highlight>
                  <a:schemeClr val="lt1"/>
                </a:highlight>
              </a:rPr>
              <a:t>revenue/budget </a:t>
            </a:r>
            <a:r>
              <a:rPr lang="en" sz="1400"/>
              <a:t>ratio, That obscure some insight because we are not aware to the total  </a:t>
            </a:r>
            <a:r>
              <a:rPr lang="en" sz="1400">
                <a:solidFill>
                  <a:srgbClr val="FF0000"/>
                </a:solidFill>
                <a:highlight>
                  <a:schemeClr val="lt1"/>
                </a:highlight>
              </a:rPr>
              <a:t>revenue </a:t>
            </a:r>
            <a:r>
              <a:rPr lang="en" sz="1400">
                <a:solidFill>
                  <a:srgbClr val="000000"/>
                </a:solidFill>
                <a:highlight>
                  <a:schemeClr val="lt1"/>
                </a:highlight>
              </a:rPr>
              <a:t>or</a:t>
            </a:r>
            <a:r>
              <a:rPr lang="en" sz="1400">
                <a:solidFill>
                  <a:srgbClr val="FF0000"/>
                </a:solidFill>
                <a:highlight>
                  <a:schemeClr val="lt1"/>
                </a:highlight>
              </a:rPr>
              <a:t> budget </a:t>
            </a:r>
            <a:r>
              <a:rPr lang="en" sz="1400"/>
              <a:t>of the movie.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highlight>
                  <a:srgbClr val="FFFFFF"/>
                </a:highlight>
              </a:rPr>
              <a:t>Population </a:t>
            </a:r>
            <a:r>
              <a:rPr lang="en" sz="2400">
                <a:solidFill>
                  <a:srgbClr val="525C65"/>
                </a:solidFill>
                <a:highlight>
                  <a:srgbClr val="FFFFFF"/>
                </a:highlight>
              </a:rPr>
              <a:t>expectations versus the </a:t>
            </a:r>
            <a:r>
              <a:rPr lang="en" sz="2400">
                <a:solidFill>
                  <a:srgbClr val="0000FF"/>
                </a:solidFill>
                <a:highlight>
                  <a:srgbClr val="FFFFFF"/>
                </a:highlight>
              </a:rPr>
              <a:t>Sample </a:t>
            </a:r>
            <a:r>
              <a:rPr lang="en" sz="2400">
                <a:solidFill>
                  <a:srgbClr val="525C65"/>
                </a:solidFill>
                <a:highlight>
                  <a:srgbClr val="FFFFFF"/>
                </a:highlight>
              </a:rPr>
              <a:t>data.</a:t>
            </a:r>
            <a:endParaRPr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the above, we designed the analysis to </a:t>
            </a:r>
            <a:r>
              <a:rPr lang="en"/>
              <a:t>addresses</a:t>
            </a:r>
            <a:r>
              <a:rPr lang="en"/>
              <a:t> insight about movies with </a:t>
            </a:r>
            <a:r>
              <a:rPr lang="en">
                <a:solidFill>
                  <a:srgbClr val="FF0000"/>
                </a:solidFill>
              </a:rPr>
              <a:t>budget larger than 1M$</a:t>
            </a:r>
            <a:r>
              <a:rPr lang="en"/>
              <a:t>. </a:t>
            </a:r>
            <a:endParaRPr/>
          </a:p>
          <a:p>
            <a:pPr indent="0" lvl="0" marL="0" rtl="0" algn="l">
              <a:spcBef>
                <a:spcPts val="1600"/>
              </a:spcBef>
              <a:spcAft>
                <a:spcPts val="0"/>
              </a:spcAft>
              <a:buNone/>
            </a:pPr>
            <a:r>
              <a:rPr lang="en"/>
              <a:t>The </a:t>
            </a:r>
            <a:r>
              <a:rPr lang="en"/>
              <a:t>definition</a:t>
            </a:r>
            <a:r>
              <a:rPr lang="en"/>
              <a:t> of the top </a:t>
            </a:r>
            <a:r>
              <a:rPr lang="en"/>
              <a:t>companies</a:t>
            </a:r>
            <a:r>
              <a:rPr lang="en"/>
              <a:t> was based on the top </a:t>
            </a:r>
            <a:r>
              <a:rPr lang="en"/>
              <a:t>10%</a:t>
            </a:r>
            <a:r>
              <a:rPr lang="en"/>
              <a:t> </a:t>
            </a:r>
            <a:r>
              <a:rPr lang="en">
                <a:solidFill>
                  <a:srgbClr val="FF0000"/>
                </a:solidFill>
                <a:highlight>
                  <a:schemeClr val="lt1"/>
                </a:highlight>
              </a:rPr>
              <a:t>revenue/budget </a:t>
            </a:r>
            <a:r>
              <a:rPr lang="en"/>
              <a:t> in the</a:t>
            </a:r>
            <a:r>
              <a:rPr lang="en">
                <a:solidFill>
                  <a:srgbClr val="FF0000"/>
                </a:solidFill>
              </a:rPr>
              <a:t> last 1 year</a:t>
            </a:r>
            <a:r>
              <a:rPr lang="en"/>
              <a:t>. </a:t>
            </a:r>
            <a:endParaRPr/>
          </a:p>
          <a:p>
            <a:pPr indent="0" lvl="0" marL="0" rtl="0" algn="l">
              <a:spcBef>
                <a:spcPts val="1600"/>
              </a:spcBef>
              <a:spcAft>
                <a:spcPts val="0"/>
              </a:spcAft>
              <a:buNone/>
            </a:pPr>
            <a:r>
              <a:rPr lang="en"/>
              <a:t>Most of the analysis include </a:t>
            </a:r>
            <a:r>
              <a:rPr lang="en">
                <a:solidFill>
                  <a:srgbClr val="FF0000"/>
                </a:solidFill>
              </a:rPr>
              <a:t>only the last 5 years</a:t>
            </a:r>
            <a:r>
              <a:rPr lang="en"/>
              <a:t>. For the hot season and the runtime analysis we compare the result to the </a:t>
            </a:r>
            <a:r>
              <a:rPr lang="en">
                <a:solidFill>
                  <a:srgbClr val="FF0000"/>
                </a:solidFill>
              </a:rPr>
              <a:t>previous</a:t>
            </a:r>
            <a:r>
              <a:rPr lang="en">
                <a:solidFill>
                  <a:srgbClr val="FF0000"/>
                </a:solidFill>
              </a:rPr>
              <a:t>  5 years</a:t>
            </a:r>
            <a:r>
              <a:rPr lang="en"/>
              <a:t>. </a:t>
            </a:r>
            <a:endParaRPr/>
          </a:p>
          <a:p>
            <a:pPr indent="0" lvl="0" marL="0" rtl="0" algn="l">
              <a:spcBef>
                <a:spcPts val="1600"/>
              </a:spcBef>
              <a:spcAft>
                <a:spcPts val="1600"/>
              </a:spcAft>
              <a:buNone/>
            </a:pPr>
            <a:r>
              <a:rPr lang="en"/>
              <a:t>This issues are important </a:t>
            </a:r>
            <a:r>
              <a:rPr lang="en">
                <a:solidFill>
                  <a:srgbClr val="FF0000"/>
                </a:solidFill>
              </a:rPr>
              <a:t>when considering the results</a:t>
            </a:r>
            <a:r>
              <a:rPr lang="en"/>
              <a:t> since </a:t>
            </a:r>
            <a:r>
              <a:rPr lang="en">
                <a:solidFill>
                  <a:srgbClr val="FF0000"/>
                </a:solidFill>
              </a:rPr>
              <a:t>they are not representing the </a:t>
            </a:r>
            <a:r>
              <a:rPr lang="en">
                <a:solidFill>
                  <a:srgbClr val="FF0000"/>
                </a:solidFill>
              </a:rPr>
              <a:t>dataset </a:t>
            </a:r>
            <a:r>
              <a:rPr lang="en">
                <a:solidFill>
                  <a:srgbClr val="FF0000"/>
                </a:solidFill>
              </a:rPr>
              <a:t>population</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525C65"/>
                </a:solidFill>
                <a:highlight>
                  <a:srgbClr val="FFFFFF"/>
                </a:highlight>
              </a:rPr>
              <a:t>variable’s distribution </a:t>
            </a:r>
            <a:r>
              <a:rPr lang="en" sz="2400">
                <a:solidFill>
                  <a:srgbClr val="FF0000"/>
                </a:solidFill>
                <a:highlight>
                  <a:schemeClr val="lt1"/>
                </a:highlight>
              </a:rPr>
              <a:t>R</a:t>
            </a:r>
            <a:r>
              <a:rPr lang="en" sz="2400">
                <a:solidFill>
                  <a:srgbClr val="FF0000"/>
                </a:solidFill>
                <a:highlight>
                  <a:schemeClr val="lt1"/>
                </a:highlight>
              </a:rPr>
              <a:t>evenue/Budget</a:t>
            </a:r>
            <a:endParaRPr sz="2400"/>
          </a:p>
        </p:txBody>
      </p:sp>
      <p:pic>
        <p:nvPicPr>
          <p:cNvPr id="85" name="Google Shape;85;p18"/>
          <p:cNvPicPr preferRelativeResize="0"/>
          <p:nvPr/>
        </p:nvPicPr>
        <p:blipFill>
          <a:blip r:embed="rId3">
            <a:alphaModFix/>
          </a:blip>
          <a:stretch>
            <a:fillRect/>
          </a:stretch>
        </p:blipFill>
        <p:spPr>
          <a:xfrm>
            <a:off x="274320" y="1371600"/>
            <a:ext cx="6400799" cy="3200401"/>
          </a:xfrm>
          <a:prstGeom prst="rect">
            <a:avLst/>
          </a:prstGeom>
          <a:noFill/>
          <a:ln>
            <a:noFill/>
          </a:ln>
        </p:spPr>
      </p:pic>
      <p:sp>
        <p:nvSpPr>
          <p:cNvPr id="86" name="Google Shape;86;p18"/>
          <p:cNvSpPr txBox="1"/>
          <p:nvPr>
            <p:ph idx="1" type="body"/>
          </p:nvPr>
        </p:nvSpPr>
        <p:spPr>
          <a:xfrm>
            <a:off x="6721800" y="1152475"/>
            <a:ext cx="211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F0000"/>
                </a:solidFill>
                <a:highlight>
                  <a:schemeClr val="lt1"/>
                </a:highlight>
              </a:rPr>
              <a:t>Revenue/Budget</a:t>
            </a:r>
            <a:endParaRPr sz="1400">
              <a:solidFill>
                <a:schemeClr val="dk1"/>
              </a:solidFill>
            </a:endParaRPr>
          </a:p>
          <a:p>
            <a:pPr indent="0" lvl="0" marL="0" rtl="0" algn="l">
              <a:spcBef>
                <a:spcPts val="0"/>
              </a:spcBef>
              <a:spcAft>
                <a:spcPts val="0"/>
              </a:spcAft>
              <a:buNone/>
            </a:pPr>
            <a:r>
              <a:rPr lang="en" sz="1400"/>
              <a:t>Distribution for the top 10%. Please note the non normality of the values.  We are using log scale on the x-axis. The summary statistics show extreme outliers. </a:t>
            </a:r>
            <a:endParaRPr sz="1400"/>
          </a:p>
          <a:p>
            <a:pPr indent="0" lvl="0" marL="0" rtl="0" algn="l">
              <a:spcBef>
                <a:spcPts val="1600"/>
              </a:spcBef>
              <a:spcAft>
                <a:spcPts val="0"/>
              </a:spcAft>
              <a:buNone/>
            </a:pPr>
            <a:r>
              <a:rPr lang="en" sz="1400"/>
              <a:t>Median +1.5*IQR~ 7  </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525C65"/>
                </a:solidFill>
                <a:highlight>
                  <a:srgbClr val="FFFFFF"/>
                </a:highlight>
              </a:rPr>
              <a:t>variable’s distribution </a:t>
            </a:r>
            <a:r>
              <a:rPr lang="en" sz="2400">
                <a:solidFill>
                  <a:srgbClr val="FF0000"/>
                </a:solidFill>
                <a:highlight>
                  <a:schemeClr val="lt1"/>
                </a:highlight>
              </a:rPr>
              <a:t>Runtime</a:t>
            </a:r>
            <a:endParaRPr/>
          </a:p>
        </p:txBody>
      </p:sp>
      <p:pic>
        <p:nvPicPr>
          <p:cNvPr id="92" name="Google Shape;92;p19"/>
          <p:cNvPicPr preferRelativeResize="0"/>
          <p:nvPr/>
        </p:nvPicPr>
        <p:blipFill>
          <a:blip r:embed="rId3">
            <a:alphaModFix/>
          </a:blip>
          <a:stretch>
            <a:fillRect/>
          </a:stretch>
        </p:blipFill>
        <p:spPr>
          <a:xfrm>
            <a:off x="274320" y="1371600"/>
            <a:ext cx="6400799" cy="3200401"/>
          </a:xfrm>
          <a:prstGeom prst="rect">
            <a:avLst/>
          </a:prstGeom>
          <a:noFill/>
          <a:ln>
            <a:noFill/>
          </a:ln>
        </p:spPr>
      </p:pic>
      <p:sp>
        <p:nvSpPr>
          <p:cNvPr id="93" name="Google Shape;93;p19"/>
          <p:cNvSpPr txBox="1"/>
          <p:nvPr>
            <p:ph idx="1" type="body"/>
          </p:nvPr>
        </p:nvSpPr>
        <p:spPr>
          <a:xfrm>
            <a:off x="6721800" y="1152475"/>
            <a:ext cx="211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F0000"/>
                </a:solidFill>
                <a:highlight>
                  <a:schemeClr val="lt1"/>
                </a:highlight>
              </a:rPr>
              <a:t>Runtime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t>Distribution for the top 10%. The distribution is less skewed here.    The summary statistics show also less extreme outliers. </a:t>
            </a:r>
            <a:endParaRPr sz="1400"/>
          </a:p>
          <a:p>
            <a:pPr indent="0" lvl="0" marL="0" rtl="0" algn="l">
              <a:spcBef>
                <a:spcPts val="1600"/>
              </a:spcBef>
              <a:spcAft>
                <a:spcPts val="1600"/>
              </a:spcAft>
              <a:buClr>
                <a:schemeClr val="dk1"/>
              </a:buClr>
              <a:buSzPts val="1100"/>
              <a:buFont typeface="Arial"/>
              <a:buNone/>
            </a:pPr>
            <a:r>
              <a:rPr lang="en" sz="1400"/>
              <a:t>Median +1.5*IQR~ 144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525C65"/>
                </a:solidFill>
                <a:highlight>
                  <a:srgbClr val="FFFFFF"/>
                </a:highlight>
              </a:rPr>
              <a:t>variable’s distribution </a:t>
            </a:r>
            <a:r>
              <a:rPr lang="en" sz="2400">
                <a:solidFill>
                  <a:srgbClr val="FF0000"/>
                </a:solidFill>
                <a:highlight>
                  <a:schemeClr val="lt1"/>
                </a:highlight>
              </a:rPr>
              <a:t>Genre</a:t>
            </a:r>
            <a:endParaRPr/>
          </a:p>
        </p:txBody>
      </p:sp>
      <p:pic>
        <p:nvPicPr>
          <p:cNvPr id="99" name="Google Shape;99;p20"/>
          <p:cNvPicPr preferRelativeResize="0"/>
          <p:nvPr/>
        </p:nvPicPr>
        <p:blipFill>
          <a:blip r:embed="rId3">
            <a:alphaModFix/>
          </a:blip>
          <a:stretch>
            <a:fillRect/>
          </a:stretch>
        </p:blipFill>
        <p:spPr>
          <a:xfrm>
            <a:off x="274320" y="1371600"/>
            <a:ext cx="6400799" cy="3200399"/>
          </a:xfrm>
          <a:prstGeom prst="rect">
            <a:avLst/>
          </a:prstGeom>
          <a:noFill/>
          <a:ln>
            <a:noFill/>
          </a:ln>
        </p:spPr>
      </p:pic>
      <p:sp>
        <p:nvSpPr>
          <p:cNvPr id="100" name="Google Shape;100;p20"/>
          <p:cNvSpPr txBox="1"/>
          <p:nvPr>
            <p:ph idx="1" type="body"/>
          </p:nvPr>
        </p:nvSpPr>
        <p:spPr>
          <a:xfrm>
            <a:off x="6721800" y="1152475"/>
            <a:ext cx="211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F0000"/>
                </a:solidFill>
                <a:highlight>
                  <a:schemeClr val="lt1"/>
                </a:highlight>
              </a:rPr>
              <a:t>Genre</a:t>
            </a:r>
            <a:endParaRPr sz="1400">
              <a:solidFill>
                <a:schemeClr val="dk1"/>
              </a:solidFill>
            </a:endParaRPr>
          </a:p>
          <a:p>
            <a:pPr indent="0" lvl="0" marL="0" rtl="0" algn="l">
              <a:spcBef>
                <a:spcPts val="0"/>
              </a:spcBef>
              <a:spcAft>
                <a:spcPts val="1600"/>
              </a:spcAft>
              <a:buClr>
                <a:schemeClr val="dk1"/>
              </a:buClr>
              <a:buSzPts val="1100"/>
              <a:buFont typeface="Arial"/>
              <a:buNone/>
            </a:pPr>
            <a:r>
              <a:rPr lang="en" sz="1400"/>
              <a:t>Count Distribution for the top 10%. From this data we can clearly see the non even distribution between different genre. Where Drama have the largest number of samples (2327) and TV movie have the smaller number of samples(1)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525C65"/>
                </a:solidFill>
                <a:highlight>
                  <a:srgbClr val="FFFFFF"/>
                </a:highlight>
              </a:rPr>
              <a:t>variable’s distribution </a:t>
            </a:r>
            <a:r>
              <a:rPr lang="en" sz="2400">
                <a:solidFill>
                  <a:srgbClr val="FF0000"/>
                </a:solidFill>
                <a:highlight>
                  <a:schemeClr val="lt1"/>
                </a:highlight>
              </a:rPr>
              <a:t>Month</a:t>
            </a:r>
            <a:endParaRPr/>
          </a:p>
        </p:txBody>
      </p:sp>
      <p:pic>
        <p:nvPicPr>
          <p:cNvPr id="106" name="Google Shape;106;p21"/>
          <p:cNvPicPr preferRelativeResize="0"/>
          <p:nvPr/>
        </p:nvPicPr>
        <p:blipFill>
          <a:blip r:embed="rId3">
            <a:alphaModFix/>
          </a:blip>
          <a:stretch>
            <a:fillRect/>
          </a:stretch>
        </p:blipFill>
        <p:spPr>
          <a:xfrm>
            <a:off x="274320" y="1371600"/>
            <a:ext cx="6400799" cy="3200401"/>
          </a:xfrm>
          <a:prstGeom prst="rect">
            <a:avLst/>
          </a:prstGeom>
          <a:noFill/>
          <a:ln>
            <a:noFill/>
          </a:ln>
        </p:spPr>
      </p:pic>
      <p:sp>
        <p:nvSpPr>
          <p:cNvPr id="107" name="Google Shape;107;p21"/>
          <p:cNvSpPr txBox="1"/>
          <p:nvPr>
            <p:ph idx="1" type="body"/>
          </p:nvPr>
        </p:nvSpPr>
        <p:spPr>
          <a:xfrm>
            <a:off x="6874200" y="1304875"/>
            <a:ext cx="211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F0000"/>
                </a:solidFill>
                <a:highlight>
                  <a:schemeClr val="lt1"/>
                </a:highlight>
              </a:rPr>
              <a:t>Month</a:t>
            </a:r>
            <a:endParaRPr sz="1400">
              <a:solidFill>
                <a:schemeClr val="dk1"/>
              </a:solidFill>
            </a:endParaRPr>
          </a:p>
          <a:p>
            <a:pPr indent="0" lvl="0" marL="0" rtl="0" algn="l">
              <a:spcBef>
                <a:spcPts val="0"/>
              </a:spcBef>
              <a:spcAft>
                <a:spcPts val="1600"/>
              </a:spcAft>
              <a:buClr>
                <a:schemeClr val="dk1"/>
              </a:buClr>
              <a:buSzPts val="1100"/>
              <a:buFont typeface="Arial"/>
              <a:buNone/>
            </a:pPr>
            <a:r>
              <a:rPr lang="en" sz="1400"/>
              <a:t>Count Distribution for the top 10%. From this figure it is obvius that the monthly count distribution is more even. Where September have the largest number of samples (1409) and January have the smaller number of samples(758)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