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0" r:id="rId15"/>
    <p:sldId id="269" r:id="rId16"/>
    <p:sldId id="281" r:id="rId17"/>
    <p:sldId id="270" r:id="rId18"/>
    <p:sldId id="271" r:id="rId19"/>
    <p:sldId id="272" r:id="rId20"/>
    <p:sldId id="273" r:id="rId21"/>
    <p:sldId id="274" r:id="rId22"/>
    <p:sldId id="275" r:id="rId23"/>
    <p:sldId id="276" r:id="rId24"/>
    <p:sldId id="277" r:id="rId25"/>
    <p:sldId id="278" r:id="rId26"/>
    <p:sldId id="279" r:id="rId27"/>
    <p:sldId id="282" r:id="rId28"/>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6093840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73303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97415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76577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81402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40982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58232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60"/>
        <p:cNvGrpSpPr/>
        <p:nvPr/>
      </p:nvGrpSpPr>
      <p:grpSpPr>
        <a:xfrm>
          <a:off x="0" y="0"/>
          <a:ext cx="0" cy="0"/>
          <a:chOff x="0" y="0"/>
          <a:chExt cx="0" cy="0"/>
        </a:xfrm>
      </p:grpSpPr>
      <p:grpSp>
        <p:nvGrpSpPr>
          <p:cNvPr id="61" name="Shape 61"/>
          <p:cNvGrpSpPr/>
          <p:nvPr/>
        </p:nvGrpSpPr>
        <p:grpSpPr>
          <a:xfrm>
            <a:off x="-11" y="1000670"/>
            <a:ext cx="7314320" cy="3087224"/>
            <a:chOff x="-11" y="1378676"/>
            <a:chExt cx="7314320" cy="4116299"/>
          </a:xfrm>
        </p:grpSpPr>
        <p:sp>
          <p:nvSpPr>
            <p:cNvPr id="62" name="Shape 62"/>
            <p:cNvSpPr/>
            <p:nvPr/>
          </p:nvSpPr>
          <p:spPr>
            <a:xfrm flipH="1">
              <a:off x="-11" y="1378676"/>
              <a:ext cx="187800" cy="4116299"/>
            </a:xfrm>
            <a:prstGeom prst="rect">
              <a:avLst/>
            </a:prstGeom>
            <a:solidFill>
              <a:schemeClr val="accent2"/>
            </a:solidFill>
            <a:ln>
              <a:noFill/>
            </a:ln>
          </p:spPr>
          <p:txBody>
            <a:bodyPr lIns="91425" tIns="45700" rIns="91425" bIns="45700" anchor="ctr" anchorCtr="0">
              <a:noAutofit/>
            </a:bodyPr>
            <a:lstStyle/>
            <a:p>
              <a:pPr>
                <a:spcBef>
                  <a:spcPts val="0"/>
                </a:spcBef>
                <a:buNone/>
              </a:pPr>
              <a:endParaRPr/>
            </a:p>
          </p:txBody>
        </p:sp>
        <p:sp>
          <p:nvSpPr>
            <p:cNvPr id="63" name="Shape 63"/>
            <p:cNvSpPr/>
            <p:nvPr/>
          </p:nvSpPr>
          <p:spPr>
            <a:xfrm flipH="1">
              <a:off x="187809" y="1378676"/>
              <a:ext cx="7126499" cy="4116299"/>
            </a:xfrm>
            <a:prstGeom prst="rect">
              <a:avLst/>
            </a:prstGeom>
            <a:solidFill>
              <a:srgbClr val="0F243E"/>
            </a:solidFill>
            <a:ln>
              <a:noFill/>
            </a:ln>
          </p:spPr>
          <p:txBody>
            <a:bodyPr lIns="91425" tIns="45700" rIns="91425" bIns="45700" anchor="ctr" anchorCtr="0">
              <a:noAutofit/>
            </a:bodyPr>
            <a:lstStyle/>
            <a:p>
              <a:pPr>
                <a:spcBef>
                  <a:spcPts val="0"/>
                </a:spcBef>
                <a:buNone/>
              </a:pPr>
              <a:endParaRPr/>
            </a:p>
          </p:txBody>
        </p:sp>
      </p:grpSp>
      <p:sp>
        <p:nvSpPr>
          <p:cNvPr id="64" name="Shape 64"/>
          <p:cNvSpPr txBox="1">
            <a:spLocks noGrp="1"/>
          </p:cNvSpPr>
          <p:nvPr>
            <p:ph type="ctrTitle"/>
          </p:nvPr>
        </p:nvSpPr>
        <p:spPr>
          <a:xfrm>
            <a:off x="685800" y="1699932"/>
            <a:ext cx="6400799" cy="10004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5" name="Shape 65"/>
          <p:cNvSpPr txBox="1">
            <a:spLocks noGrp="1"/>
          </p:cNvSpPr>
          <p:nvPr>
            <p:ph type="subTitle" idx="1"/>
          </p:nvPr>
        </p:nvSpPr>
        <p:spPr>
          <a:xfrm>
            <a:off x="685800" y="2700338"/>
            <a:ext cx="6400799" cy="675299"/>
          </a:xfrm>
          <a:prstGeom prst="rect">
            <a:avLst/>
          </a:prstGeom>
        </p:spPr>
        <p:txBody>
          <a:bodyPr lIns="91425" tIns="91425" rIns="91425" bIns="91425" anchor="t" anchorCtr="0"/>
          <a:lstStyle>
            <a:lvl1pPr>
              <a:spcBef>
                <a:spcPts val="0"/>
              </a:spcBef>
              <a:buClr>
                <a:schemeClr val="lt1"/>
              </a:buClr>
              <a:buSzPct val="100000"/>
              <a:buNone/>
              <a:defRPr sz="2400">
                <a:solidFill>
                  <a:schemeClr val="lt1"/>
                </a:solidFill>
              </a:defRPr>
            </a:lvl1pPr>
            <a:lvl2pPr>
              <a:spcBef>
                <a:spcPts val="0"/>
              </a:spcBef>
              <a:buClr>
                <a:schemeClr val="lt1"/>
              </a:buClr>
              <a:buSzPct val="100000"/>
              <a:buNone/>
              <a:defRPr sz="2400">
                <a:solidFill>
                  <a:schemeClr val="lt1"/>
                </a:solidFill>
              </a:defRPr>
            </a:lvl2pPr>
            <a:lvl3pPr>
              <a:spcBef>
                <a:spcPts val="0"/>
              </a:spcBef>
              <a:buClr>
                <a:schemeClr val="lt1"/>
              </a:buClr>
              <a:buSzPct val="100000"/>
              <a:buNone/>
              <a:defRPr sz="2400">
                <a:solidFill>
                  <a:schemeClr val="lt1"/>
                </a:solidFill>
              </a:defRPr>
            </a:lvl3pPr>
            <a:lvl4pPr>
              <a:spcBef>
                <a:spcPts val="0"/>
              </a:spcBef>
              <a:buClr>
                <a:schemeClr val="lt1"/>
              </a:buClr>
              <a:buSzPct val="100000"/>
              <a:buNone/>
              <a:defRPr sz="2400">
                <a:solidFill>
                  <a:schemeClr val="lt1"/>
                </a:solidFill>
              </a:defRPr>
            </a:lvl4pPr>
            <a:lvl5pPr>
              <a:spcBef>
                <a:spcPts val="0"/>
              </a:spcBef>
              <a:buClr>
                <a:schemeClr val="lt1"/>
              </a:buClr>
              <a:buSzPct val="100000"/>
              <a:buNone/>
              <a:defRPr sz="2400">
                <a:solidFill>
                  <a:schemeClr val="lt1"/>
                </a:solidFill>
              </a:defRPr>
            </a:lvl5pPr>
            <a:lvl6pPr>
              <a:spcBef>
                <a:spcPts val="0"/>
              </a:spcBef>
              <a:buClr>
                <a:schemeClr val="lt1"/>
              </a:buClr>
              <a:buSzPct val="100000"/>
              <a:buNone/>
              <a:defRPr sz="2400">
                <a:solidFill>
                  <a:schemeClr val="lt1"/>
                </a:solidFill>
              </a:defRPr>
            </a:lvl6pPr>
            <a:lvl7pPr>
              <a:spcBef>
                <a:spcPts val="0"/>
              </a:spcBef>
              <a:buClr>
                <a:schemeClr val="lt1"/>
              </a:buClr>
              <a:buSzPct val="100000"/>
              <a:buNone/>
              <a:defRPr sz="2400">
                <a:solidFill>
                  <a:schemeClr val="lt1"/>
                </a:solidFill>
              </a:defRPr>
            </a:lvl7pPr>
            <a:lvl8pPr>
              <a:spcBef>
                <a:spcPts val="0"/>
              </a:spcBef>
              <a:buClr>
                <a:schemeClr val="lt1"/>
              </a:buClr>
              <a:buSzPct val="100000"/>
              <a:buNone/>
              <a:defRPr sz="2400">
                <a:solidFill>
                  <a:schemeClr val="lt1"/>
                </a:solidFill>
              </a:defRPr>
            </a:lvl8pPr>
            <a:lvl9pPr>
              <a:spcBef>
                <a:spcPts val="0"/>
              </a:spcBef>
              <a:buClr>
                <a:schemeClr val="lt1"/>
              </a:buClr>
              <a:buSzPct val="100000"/>
              <a:buNone/>
              <a:defRPr sz="2400">
                <a:solidFill>
                  <a:schemeClr val="lt1"/>
                </a:solidFill>
              </a:defRPr>
            </a:lvl9pPr>
          </a:lstStyle>
          <a:p>
            <a:endParaRPr/>
          </a:p>
        </p:txBody>
      </p:sp>
      <p:sp>
        <p:nvSpPr>
          <p:cNvPr id="66" name="Shape 66"/>
          <p:cNvSpPr txBox="1">
            <a:spLocks noGrp="1"/>
          </p:cNvSpPr>
          <p:nvPr>
            <p:ph type="sldNum" idx="12"/>
          </p:nvPr>
        </p:nvSpPr>
        <p:spPr>
          <a:xfrm>
            <a:off x="8425675" y="4622075"/>
            <a:ext cx="548699" cy="5214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7"/>
        <p:cNvGrpSpPr/>
        <p:nvPr/>
      </p:nvGrpSpPr>
      <p:grpSpPr>
        <a:xfrm>
          <a:off x="0" y="0"/>
          <a:ext cx="0" cy="0"/>
          <a:chOff x="0" y="0"/>
          <a:chExt cx="0" cy="0"/>
        </a:xfrm>
      </p:grpSpPr>
      <p:grpSp>
        <p:nvGrpSpPr>
          <p:cNvPr id="68" name="Shape 68"/>
          <p:cNvGrpSpPr/>
          <p:nvPr/>
        </p:nvGrpSpPr>
        <p:grpSpPr>
          <a:xfrm>
            <a:off x="-13" y="-9140"/>
            <a:ext cx="8005727" cy="1209421"/>
            <a:chOff x="-13" y="-12187"/>
            <a:chExt cx="8005727" cy="1161900"/>
          </a:xfrm>
        </p:grpSpPr>
        <p:sp>
          <p:nvSpPr>
            <p:cNvPr id="69" name="Shape 69"/>
            <p:cNvSpPr/>
            <p:nvPr/>
          </p:nvSpPr>
          <p:spPr>
            <a:xfrm flipH="1">
              <a:off x="-13" y="-12187"/>
              <a:ext cx="187800" cy="1161900"/>
            </a:xfrm>
            <a:prstGeom prst="rect">
              <a:avLst/>
            </a:prstGeom>
            <a:solidFill>
              <a:schemeClr val="accent2"/>
            </a:solidFill>
            <a:ln>
              <a:noFill/>
            </a:ln>
          </p:spPr>
          <p:txBody>
            <a:bodyPr lIns="91425" tIns="45700" rIns="91425" bIns="45700" anchor="ctr" anchorCtr="0">
              <a:noAutofit/>
            </a:bodyPr>
            <a:lstStyle/>
            <a:p>
              <a:pPr>
                <a:spcBef>
                  <a:spcPts val="0"/>
                </a:spcBef>
                <a:buNone/>
              </a:pPr>
              <a:endParaRPr/>
            </a:p>
          </p:txBody>
        </p:sp>
        <p:sp>
          <p:nvSpPr>
            <p:cNvPr id="70" name="Shape 70"/>
            <p:cNvSpPr/>
            <p:nvPr/>
          </p:nvSpPr>
          <p:spPr>
            <a:xfrm flipH="1">
              <a:off x="187715" y="-12187"/>
              <a:ext cx="7817999" cy="1161900"/>
            </a:xfrm>
            <a:prstGeom prst="rect">
              <a:avLst/>
            </a:prstGeom>
            <a:solidFill>
              <a:srgbClr val="0F243E"/>
            </a:solidFill>
            <a:ln>
              <a:noFill/>
            </a:ln>
          </p:spPr>
          <p:txBody>
            <a:bodyPr lIns="91425" tIns="45700" rIns="91425" bIns="45700" anchor="ctr" anchorCtr="0">
              <a:noAutofit/>
            </a:bodyPr>
            <a:lstStyle/>
            <a:p>
              <a:pPr>
                <a:spcBef>
                  <a:spcPts val="0"/>
                </a:spcBef>
                <a:buNone/>
              </a:pPr>
              <a:endParaRPr/>
            </a:p>
          </p:txBody>
        </p:sp>
      </p:grpSp>
      <p:sp>
        <p:nvSpPr>
          <p:cNvPr id="71" name="Shape 71"/>
          <p:cNvSpPr txBox="1">
            <a:spLocks noGrp="1"/>
          </p:cNvSpPr>
          <p:nvPr>
            <p:ph type="title"/>
          </p:nvPr>
        </p:nvSpPr>
        <p:spPr>
          <a:xfrm>
            <a:off x="457200" y="101100"/>
            <a:ext cx="7315499" cy="10139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2" name="Shape 72"/>
          <p:cNvSpPr txBox="1">
            <a:spLocks noGrp="1"/>
          </p:cNvSpPr>
          <p:nvPr>
            <p:ph type="body" idx="1"/>
          </p:nvPr>
        </p:nvSpPr>
        <p:spPr>
          <a:xfrm>
            <a:off x="457200" y="1278516"/>
            <a:ext cx="8229600" cy="36303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3" name="Shape 73"/>
          <p:cNvSpPr txBox="1">
            <a:spLocks noGrp="1"/>
          </p:cNvSpPr>
          <p:nvPr>
            <p:ph type="sldNum" idx="12"/>
          </p:nvPr>
        </p:nvSpPr>
        <p:spPr>
          <a:xfrm>
            <a:off x="8425675" y="4622075"/>
            <a:ext cx="548699" cy="5214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456245" y="1278513"/>
            <a:ext cx="4038599" cy="36303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6" name="Shape 76"/>
          <p:cNvSpPr txBox="1">
            <a:spLocks noGrp="1"/>
          </p:cNvSpPr>
          <p:nvPr>
            <p:ph type="body" idx="2"/>
          </p:nvPr>
        </p:nvSpPr>
        <p:spPr>
          <a:xfrm>
            <a:off x="4648200" y="1278513"/>
            <a:ext cx="4038599" cy="36303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grpSp>
        <p:nvGrpSpPr>
          <p:cNvPr id="77" name="Shape 77"/>
          <p:cNvGrpSpPr/>
          <p:nvPr/>
        </p:nvGrpSpPr>
        <p:grpSpPr>
          <a:xfrm>
            <a:off x="-13" y="-9140"/>
            <a:ext cx="8005727" cy="1209421"/>
            <a:chOff x="-13" y="-12187"/>
            <a:chExt cx="8005727" cy="1161900"/>
          </a:xfrm>
        </p:grpSpPr>
        <p:sp>
          <p:nvSpPr>
            <p:cNvPr id="78" name="Shape 78"/>
            <p:cNvSpPr/>
            <p:nvPr/>
          </p:nvSpPr>
          <p:spPr>
            <a:xfrm flipH="1">
              <a:off x="-13" y="-12187"/>
              <a:ext cx="187800" cy="1161900"/>
            </a:xfrm>
            <a:prstGeom prst="rect">
              <a:avLst/>
            </a:prstGeom>
            <a:solidFill>
              <a:srgbClr val="AB0101"/>
            </a:solidFill>
            <a:ln>
              <a:noFill/>
            </a:ln>
          </p:spPr>
          <p:txBody>
            <a:bodyPr lIns="91425" tIns="45700" rIns="91425" bIns="45700" anchor="ctr" anchorCtr="0">
              <a:noAutofit/>
            </a:bodyPr>
            <a:lstStyle/>
            <a:p>
              <a:pPr>
                <a:spcBef>
                  <a:spcPts val="0"/>
                </a:spcBef>
                <a:buNone/>
              </a:pPr>
              <a:endParaRPr/>
            </a:p>
          </p:txBody>
        </p:sp>
        <p:sp>
          <p:nvSpPr>
            <p:cNvPr id="79" name="Shape 79"/>
            <p:cNvSpPr/>
            <p:nvPr/>
          </p:nvSpPr>
          <p:spPr>
            <a:xfrm flipH="1">
              <a:off x="187715" y="-12187"/>
              <a:ext cx="7817999" cy="1161900"/>
            </a:xfrm>
            <a:prstGeom prst="rect">
              <a:avLst/>
            </a:prstGeom>
            <a:solidFill>
              <a:srgbClr val="0F243E"/>
            </a:solidFill>
            <a:ln>
              <a:noFill/>
            </a:ln>
          </p:spPr>
          <p:txBody>
            <a:bodyPr lIns="91425" tIns="45700" rIns="91425" bIns="45700" anchor="ctr" anchorCtr="0">
              <a:noAutofit/>
            </a:bodyPr>
            <a:lstStyle/>
            <a:p>
              <a:pPr>
                <a:spcBef>
                  <a:spcPts val="0"/>
                </a:spcBef>
                <a:buNone/>
              </a:pPr>
              <a:endParaRPr/>
            </a:p>
          </p:txBody>
        </p:sp>
      </p:grpSp>
      <p:sp>
        <p:nvSpPr>
          <p:cNvPr id="80" name="Shape 80"/>
          <p:cNvSpPr txBox="1">
            <a:spLocks noGrp="1"/>
          </p:cNvSpPr>
          <p:nvPr>
            <p:ph type="title"/>
          </p:nvPr>
        </p:nvSpPr>
        <p:spPr>
          <a:xfrm>
            <a:off x="457200" y="101100"/>
            <a:ext cx="7315499" cy="10139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81" name="Shape 81"/>
          <p:cNvSpPr txBox="1">
            <a:spLocks noGrp="1"/>
          </p:cNvSpPr>
          <p:nvPr>
            <p:ph type="sldNum" idx="12"/>
          </p:nvPr>
        </p:nvSpPr>
        <p:spPr>
          <a:xfrm>
            <a:off x="8425675" y="4622075"/>
            <a:ext cx="548699" cy="5214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2"/>
        <p:cNvGrpSpPr/>
        <p:nvPr/>
      </p:nvGrpSpPr>
      <p:grpSpPr>
        <a:xfrm>
          <a:off x="0" y="0"/>
          <a:ext cx="0" cy="0"/>
          <a:chOff x="0" y="0"/>
          <a:chExt cx="0" cy="0"/>
        </a:xfrm>
      </p:grpSpPr>
      <p:grpSp>
        <p:nvGrpSpPr>
          <p:cNvPr id="83" name="Shape 83"/>
          <p:cNvGrpSpPr/>
          <p:nvPr/>
        </p:nvGrpSpPr>
        <p:grpSpPr>
          <a:xfrm>
            <a:off x="-13" y="-9140"/>
            <a:ext cx="8005727" cy="1209421"/>
            <a:chOff x="-13" y="-12187"/>
            <a:chExt cx="8005727" cy="1161900"/>
          </a:xfrm>
        </p:grpSpPr>
        <p:sp>
          <p:nvSpPr>
            <p:cNvPr id="84" name="Shape 84"/>
            <p:cNvSpPr/>
            <p:nvPr/>
          </p:nvSpPr>
          <p:spPr>
            <a:xfrm flipH="1">
              <a:off x="-13" y="-12187"/>
              <a:ext cx="187800" cy="1161900"/>
            </a:xfrm>
            <a:prstGeom prst="rect">
              <a:avLst/>
            </a:prstGeom>
            <a:solidFill>
              <a:srgbClr val="AB0101"/>
            </a:solidFill>
            <a:ln>
              <a:noFill/>
            </a:ln>
          </p:spPr>
          <p:txBody>
            <a:bodyPr lIns="91425" tIns="45700" rIns="91425" bIns="45700" anchor="ctr" anchorCtr="0">
              <a:noAutofit/>
            </a:bodyPr>
            <a:lstStyle/>
            <a:p>
              <a:pPr>
                <a:spcBef>
                  <a:spcPts val="0"/>
                </a:spcBef>
                <a:buNone/>
              </a:pPr>
              <a:endParaRPr/>
            </a:p>
          </p:txBody>
        </p:sp>
        <p:sp>
          <p:nvSpPr>
            <p:cNvPr id="85" name="Shape 85"/>
            <p:cNvSpPr/>
            <p:nvPr/>
          </p:nvSpPr>
          <p:spPr>
            <a:xfrm flipH="1">
              <a:off x="187715" y="-12187"/>
              <a:ext cx="7817999" cy="1161900"/>
            </a:xfrm>
            <a:prstGeom prst="rect">
              <a:avLst/>
            </a:prstGeom>
            <a:solidFill>
              <a:srgbClr val="0F243E"/>
            </a:solidFill>
            <a:ln>
              <a:noFill/>
            </a:ln>
          </p:spPr>
          <p:txBody>
            <a:bodyPr lIns="91425" tIns="45700" rIns="91425" bIns="45700" anchor="ctr" anchorCtr="0">
              <a:noAutofit/>
            </a:bodyPr>
            <a:lstStyle/>
            <a:p>
              <a:pPr>
                <a:spcBef>
                  <a:spcPts val="0"/>
                </a:spcBef>
                <a:buNone/>
              </a:pPr>
              <a:endParaRPr/>
            </a:p>
          </p:txBody>
        </p:sp>
      </p:grpSp>
      <p:sp>
        <p:nvSpPr>
          <p:cNvPr id="86" name="Shape 86"/>
          <p:cNvSpPr txBox="1">
            <a:spLocks noGrp="1"/>
          </p:cNvSpPr>
          <p:nvPr>
            <p:ph type="title"/>
          </p:nvPr>
        </p:nvSpPr>
        <p:spPr>
          <a:xfrm>
            <a:off x="457200" y="101100"/>
            <a:ext cx="7315499" cy="10139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87" name="Shape 87"/>
          <p:cNvSpPr txBox="1">
            <a:spLocks noGrp="1"/>
          </p:cNvSpPr>
          <p:nvPr>
            <p:ph type="sldNum" idx="12"/>
          </p:nvPr>
        </p:nvSpPr>
        <p:spPr>
          <a:xfrm>
            <a:off x="8425675" y="4622075"/>
            <a:ext cx="548699" cy="5214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88"/>
        <p:cNvGrpSpPr/>
        <p:nvPr/>
      </p:nvGrpSpPr>
      <p:grpSpPr>
        <a:xfrm>
          <a:off x="0" y="0"/>
          <a:ext cx="0" cy="0"/>
          <a:chOff x="0" y="0"/>
          <a:chExt cx="0" cy="0"/>
        </a:xfrm>
      </p:grpSpPr>
      <p:sp>
        <p:nvSpPr>
          <p:cNvPr id="89" name="Shape 89"/>
          <p:cNvSpPr/>
          <p:nvPr/>
        </p:nvSpPr>
        <p:spPr>
          <a:xfrm flipH="1">
            <a:off x="8964665" y="4623760"/>
            <a:ext cx="187800" cy="521400"/>
          </a:xfrm>
          <a:prstGeom prst="rect">
            <a:avLst/>
          </a:prstGeom>
          <a:solidFill>
            <a:srgbClr val="AB0101"/>
          </a:solidFill>
          <a:ln>
            <a:noFill/>
          </a:ln>
        </p:spPr>
        <p:txBody>
          <a:bodyPr lIns="91425" tIns="45700" rIns="91425" bIns="45700" anchor="ctr" anchorCtr="0">
            <a:noAutofit/>
          </a:bodyPr>
          <a:lstStyle/>
          <a:p>
            <a:pPr>
              <a:spcBef>
                <a:spcPts val="0"/>
              </a:spcBef>
              <a:buNone/>
            </a:pPr>
            <a:endParaRPr/>
          </a:p>
        </p:txBody>
      </p:sp>
      <p:sp>
        <p:nvSpPr>
          <p:cNvPr id="90" name="Shape 90"/>
          <p:cNvSpPr/>
          <p:nvPr/>
        </p:nvSpPr>
        <p:spPr>
          <a:xfrm flipH="1">
            <a:off x="3866777" y="4623760"/>
            <a:ext cx="5097900" cy="521400"/>
          </a:xfrm>
          <a:prstGeom prst="rect">
            <a:avLst/>
          </a:prstGeom>
          <a:solidFill>
            <a:srgbClr val="0F243E"/>
          </a:solidFill>
          <a:ln>
            <a:noFill/>
          </a:ln>
        </p:spPr>
        <p:txBody>
          <a:bodyPr lIns="91425" tIns="45700" rIns="91425" bIns="45700" anchor="ctr" anchorCtr="0">
            <a:noAutofit/>
          </a:bodyPr>
          <a:lstStyle/>
          <a:p>
            <a:pPr>
              <a:spcBef>
                <a:spcPts val="0"/>
              </a:spcBef>
              <a:buNone/>
            </a:pPr>
            <a:endParaRPr/>
          </a:p>
        </p:txBody>
      </p:sp>
      <p:sp>
        <p:nvSpPr>
          <p:cNvPr id="91" name="Shape 91"/>
          <p:cNvSpPr txBox="1">
            <a:spLocks noGrp="1"/>
          </p:cNvSpPr>
          <p:nvPr>
            <p:ph type="body" idx="1"/>
          </p:nvPr>
        </p:nvSpPr>
        <p:spPr>
          <a:xfrm>
            <a:off x="3866812" y="4623760"/>
            <a:ext cx="5097900" cy="521400"/>
          </a:xfrm>
          <a:prstGeom prst="rect">
            <a:avLst/>
          </a:prstGeom>
        </p:spPr>
        <p:txBody>
          <a:bodyPr lIns="91425" tIns="91425" rIns="91425" bIns="91425" anchor="t" anchorCtr="0"/>
          <a:lstStyle>
            <a:lvl1pPr>
              <a:spcBef>
                <a:spcPts val="0"/>
              </a:spcBef>
              <a:buClr>
                <a:schemeClr val="lt1"/>
              </a:buClr>
              <a:buSzPct val="100000"/>
              <a:buNone/>
              <a:defRPr sz="1400">
                <a:solidFill>
                  <a:schemeClr val="lt1"/>
                </a:solidFill>
              </a:defRPr>
            </a:lvl1pPr>
          </a:lstStyle>
          <a:p>
            <a:endParaRPr/>
          </a:p>
        </p:txBody>
      </p:sp>
      <p:sp>
        <p:nvSpPr>
          <p:cNvPr id="92" name="Shape 92"/>
          <p:cNvSpPr txBox="1">
            <a:spLocks noGrp="1"/>
          </p:cNvSpPr>
          <p:nvPr>
            <p:ph type="sldNum" idx="12"/>
          </p:nvPr>
        </p:nvSpPr>
        <p:spPr>
          <a:xfrm>
            <a:off x="8425675" y="4622075"/>
            <a:ext cx="548699" cy="521400"/>
          </a:xfrm>
          <a:prstGeom prst="rect">
            <a:avLst/>
          </a:prstGeom>
        </p:spPr>
        <p:txBody>
          <a:bodyPr lIns="91425" tIns="91425" rIns="91425" bIns="91425" anchor="ctr" anchorCtr="0">
            <a:noAutofit/>
          </a:bodyPr>
          <a:lstStyle>
            <a:lvl1pPr>
              <a:spcBef>
                <a:spcPts val="0"/>
              </a:spcBef>
              <a:buNone/>
              <a:defRPr>
                <a:solidFill>
                  <a:schemeClr val="lt1"/>
                </a:solidFill>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3"/>
        <p:cNvGrpSpPr/>
        <p:nvPr/>
      </p:nvGrpSpPr>
      <p:grpSpPr>
        <a:xfrm>
          <a:off x="0" y="0"/>
          <a:ext cx="0" cy="0"/>
          <a:chOff x="0" y="0"/>
          <a:chExt cx="0" cy="0"/>
        </a:xfrm>
      </p:grpSpPr>
      <p:sp>
        <p:nvSpPr>
          <p:cNvPr id="94" name="Shape 94"/>
          <p:cNvSpPr txBox="1">
            <a:spLocks noGrp="1"/>
          </p:cNvSpPr>
          <p:nvPr>
            <p:ph type="sldNum" idx="12"/>
          </p:nvPr>
        </p:nvSpPr>
        <p:spPr>
          <a:xfrm>
            <a:off x="8425675" y="4622075"/>
            <a:ext cx="548699" cy="5214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4"/>
        <p:cNvGrpSpPr/>
        <p:nvPr/>
      </p:nvGrpSpPr>
      <p:grpSpPr>
        <a:xfrm>
          <a:off x="0" y="0"/>
          <a:ext cx="0" cy="0"/>
          <a:chOff x="0" y="0"/>
          <a:chExt cx="0" cy="0"/>
        </a:xfrm>
      </p:grpSpPr>
      <p:grpSp>
        <p:nvGrpSpPr>
          <p:cNvPr id="5" name="Shape 5"/>
          <p:cNvGrpSpPr/>
          <p:nvPr/>
        </p:nvGrpSpPr>
        <p:grpSpPr>
          <a:xfrm>
            <a:off x="33867" y="-70"/>
            <a:ext cx="3409812" cy="2107677"/>
            <a:chOff x="0" y="1493"/>
            <a:chExt cx="3409812" cy="2810236"/>
          </a:xfrm>
        </p:grpSpPr>
        <p:cxnSp>
          <p:nvCxnSpPr>
            <p:cNvPr id="6" name="Shape 6"/>
            <p:cNvCxnSpPr/>
            <p:nvPr/>
          </p:nvCxnSpPr>
          <p:spPr>
            <a:xfrm>
              <a:off x="0" y="245542"/>
              <a:ext cx="32510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7" name="Shape 7"/>
            <p:cNvCxnSpPr/>
            <p:nvPr/>
          </p:nvCxnSpPr>
          <p:spPr>
            <a:xfrm rot="-5400000">
              <a:off x="-1212177" y="1407880"/>
              <a:ext cx="28062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8" name="Shape 8"/>
            <p:cNvCxnSpPr/>
            <p:nvPr/>
          </p:nvCxnSpPr>
          <p:spPr>
            <a:xfrm>
              <a:off x="0" y="474143"/>
              <a:ext cx="26669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9" name="Shape 9"/>
            <p:cNvCxnSpPr/>
            <p:nvPr/>
          </p:nvCxnSpPr>
          <p:spPr>
            <a:xfrm>
              <a:off x="0" y="702743"/>
              <a:ext cx="21675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10" name="Shape 10"/>
            <p:cNvCxnSpPr/>
            <p:nvPr/>
          </p:nvCxnSpPr>
          <p:spPr>
            <a:xfrm>
              <a:off x="0" y="931342"/>
              <a:ext cx="18626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11" name="Shape 11"/>
            <p:cNvCxnSpPr/>
            <p:nvPr/>
          </p:nvCxnSpPr>
          <p:spPr>
            <a:xfrm>
              <a:off x="0" y="1159942"/>
              <a:ext cx="14900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12" name="Shape 12"/>
            <p:cNvCxnSpPr/>
            <p:nvPr/>
          </p:nvCxnSpPr>
          <p:spPr>
            <a:xfrm>
              <a:off x="0" y="1388542"/>
              <a:ext cx="12191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13" name="Shape 13"/>
            <p:cNvCxnSpPr/>
            <p:nvPr/>
          </p:nvCxnSpPr>
          <p:spPr>
            <a:xfrm>
              <a:off x="0" y="1617142"/>
              <a:ext cx="9905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14" name="Shape 14"/>
            <p:cNvCxnSpPr/>
            <p:nvPr/>
          </p:nvCxnSpPr>
          <p:spPr>
            <a:xfrm>
              <a:off x="0" y="1845742"/>
              <a:ext cx="7452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15" name="Shape 15"/>
            <p:cNvCxnSpPr/>
            <p:nvPr/>
          </p:nvCxnSpPr>
          <p:spPr>
            <a:xfrm>
              <a:off x="0" y="2074342"/>
              <a:ext cx="5333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16" name="Shape 16"/>
            <p:cNvCxnSpPr/>
            <p:nvPr/>
          </p:nvCxnSpPr>
          <p:spPr>
            <a:xfrm>
              <a:off x="0" y="2302943"/>
              <a:ext cx="2624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17" name="Shape 17"/>
            <p:cNvCxnSpPr/>
            <p:nvPr/>
          </p:nvCxnSpPr>
          <p:spPr>
            <a:xfrm rot="-5400000">
              <a:off x="-814261" y="1238115"/>
              <a:ext cx="24683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18" name="Shape 18"/>
            <p:cNvCxnSpPr/>
            <p:nvPr/>
          </p:nvCxnSpPr>
          <p:spPr>
            <a:xfrm rot="-5400000">
              <a:off x="-357712" y="1014527"/>
              <a:ext cx="20180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19" name="Shape 19"/>
            <p:cNvCxnSpPr/>
            <p:nvPr/>
          </p:nvCxnSpPr>
          <p:spPr>
            <a:xfrm rot="-5400000">
              <a:off x="-853" y="887576"/>
              <a:ext cx="17639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20" name="Shape 20"/>
            <p:cNvCxnSpPr/>
            <p:nvPr/>
          </p:nvCxnSpPr>
          <p:spPr>
            <a:xfrm rot="-5400000">
              <a:off x="326307" y="790194"/>
              <a:ext cx="15693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21" name="Shape 21"/>
            <p:cNvCxnSpPr/>
            <p:nvPr/>
          </p:nvCxnSpPr>
          <p:spPr>
            <a:xfrm rot="-5400000">
              <a:off x="636516" y="709726"/>
              <a:ext cx="14085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22" name="Shape 22"/>
            <p:cNvCxnSpPr/>
            <p:nvPr/>
          </p:nvCxnSpPr>
          <p:spPr>
            <a:xfrm rot="-5400000">
              <a:off x="972228" y="603961"/>
              <a:ext cx="11967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23" name="Shape 23"/>
            <p:cNvCxnSpPr/>
            <p:nvPr/>
          </p:nvCxnSpPr>
          <p:spPr>
            <a:xfrm rot="-5400000">
              <a:off x="1278236" y="527761"/>
              <a:ext cx="10443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24" name="Shape 24"/>
            <p:cNvCxnSpPr/>
            <p:nvPr/>
          </p:nvCxnSpPr>
          <p:spPr>
            <a:xfrm rot="-5400000">
              <a:off x="1590398" y="440776"/>
              <a:ext cx="8795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25" name="Shape 25"/>
            <p:cNvCxnSpPr/>
            <p:nvPr/>
          </p:nvCxnSpPr>
          <p:spPr>
            <a:xfrm rot="-5400000">
              <a:off x="1883657" y="377227"/>
              <a:ext cx="7527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26" name="Shape 26"/>
            <p:cNvCxnSpPr/>
            <p:nvPr/>
          </p:nvCxnSpPr>
          <p:spPr>
            <a:xfrm rot="-5400000">
              <a:off x="2198066" y="292493"/>
              <a:ext cx="5834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27" name="Shape 27"/>
            <p:cNvCxnSpPr/>
            <p:nvPr/>
          </p:nvCxnSpPr>
          <p:spPr>
            <a:xfrm rot="-5400000">
              <a:off x="2521027" y="199376"/>
              <a:ext cx="3972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28" name="Shape 28"/>
            <p:cNvCxnSpPr/>
            <p:nvPr/>
          </p:nvCxnSpPr>
          <p:spPr>
            <a:xfrm rot="-5400000">
              <a:off x="2801688" y="148627"/>
              <a:ext cx="2954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29" name="Shape 29"/>
            <p:cNvCxnSpPr/>
            <p:nvPr/>
          </p:nvCxnSpPr>
          <p:spPr>
            <a:xfrm rot="-5400000">
              <a:off x="3079242" y="102444"/>
              <a:ext cx="2015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30" name="Shape 30"/>
            <p:cNvCxnSpPr/>
            <p:nvPr/>
          </p:nvCxnSpPr>
          <p:spPr>
            <a:xfrm rot="-5400000">
              <a:off x="3324762" y="85076"/>
              <a:ext cx="168600" cy="1500"/>
            </a:xfrm>
            <a:prstGeom prst="straightConnector1">
              <a:avLst/>
            </a:prstGeom>
            <a:noFill/>
            <a:ln w="12700" cap="flat" cmpd="sng">
              <a:solidFill>
                <a:srgbClr val="B7CCE4">
                  <a:alpha val="53725"/>
                </a:srgbClr>
              </a:solidFill>
              <a:prstDash val="solid"/>
              <a:round/>
              <a:headEnd type="none" w="med" len="med"/>
              <a:tailEnd type="none" w="med" len="med"/>
            </a:ln>
          </p:spPr>
        </p:cxnSp>
      </p:grpSp>
      <p:sp>
        <p:nvSpPr>
          <p:cNvPr id="31" name="Shape 31"/>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4400">
                <a:solidFill>
                  <a:schemeClr val="lt1"/>
                </a:solidFill>
              </a:defRPr>
            </a:lvl1pPr>
            <a:lvl2pPr>
              <a:spcBef>
                <a:spcPts val="0"/>
              </a:spcBef>
              <a:buClr>
                <a:schemeClr val="lt1"/>
              </a:buClr>
              <a:buSzPct val="100000"/>
              <a:buNone/>
              <a:defRPr sz="4400">
                <a:solidFill>
                  <a:schemeClr val="lt1"/>
                </a:solidFill>
              </a:defRPr>
            </a:lvl2pPr>
            <a:lvl3pPr>
              <a:spcBef>
                <a:spcPts val="0"/>
              </a:spcBef>
              <a:buClr>
                <a:schemeClr val="lt1"/>
              </a:buClr>
              <a:buSzPct val="100000"/>
              <a:buNone/>
              <a:defRPr sz="4400">
                <a:solidFill>
                  <a:schemeClr val="lt1"/>
                </a:solidFill>
              </a:defRPr>
            </a:lvl3pPr>
            <a:lvl4pPr>
              <a:spcBef>
                <a:spcPts val="0"/>
              </a:spcBef>
              <a:buClr>
                <a:schemeClr val="lt1"/>
              </a:buClr>
              <a:buSzPct val="100000"/>
              <a:buNone/>
              <a:defRPr sz="4400">
                <a:solidFill>
                  <a:schemeClr val="lt1"/>
                </a:solidFill>
              </a:defRPr>
            </a:lvl4pPr>
            <a:lvl5pPr>
              <a:spcBef>
                <a:spcPts val="0"/>
              </a:spcBef>
              <a:buClr>
                <a:schemeClr val="lt1"/>
              </a:buClr>
              <a:buSzPct val="100000"/>
              <a:buNone/>
              <a:defRPr sz="4400">
                <a:solidFill>
                  <a:schemeClr val="lt1"/>
                </a:solidFill>
              </a:defRPr>
            </a:lvl5pPr>
            <a:lvl6pPr>
              <a:spcBef>
                <a:spcPts val="0"/>
              </a:spcBef>
              <a:buClr>
                <a:schemeClr val="lt1"/>
              </a:buClr>
              <a:buSzPct val="100000"/>
              <a:buNone/>
              <a:defRPr sz="4400">
                <a:solidFill>
                  <a:schemeClr val="lt1"/>
                </a:solidFill>
              </a:defRPr>
            </a:lvl6pPr>
            <a:lvl7pPr>
              <a:spcBef>
                <a:spcPts val="0"/>
              </a:spcBef>
              <a:buClr>
                <a:schemeClr val="lt1"/>
              </a:buClr>
              <a:buSzPct val="100000"/>
              <a:buNone/>
              <a:defRPr sz="4400">
                <a:solidFill>
                  <a:schemeClr val="lt1"/>
                </a:solidFill>
              </a:defRPr>
            </a:lvl7pPr>
            <a:lvl8pPr>
              <a:spcBef>
                <a:spcPts val="0"/>
              </a:spcBef>
              <a:buClr>
                <a:schemeClr val="lt1"/>
              </a:buClr>
              <a:buSzPct val="100000"/>
              <a:buNone/>
              <a:defRPr sz="4400">
                <a:solidFill>
                  <a:schemeClr val="lt1"/>
                </a:solidFill>
              </a:defRPr>
            </a:lvl8pPr>
            <a:lvl9pPr>
              <a:spcBef>
                <a:spcPts val="0"/>
              </a:spcBef>
              <a:buClr>
                <a:schemeClr val="lt1"/>
              </a:buClr>
              <a:buSzPct val="100000"/>
              <a:buNone/>
              <a:defRPr sz="4400">
                <a:solidFill>
                  <a:schemeClr val="lt1"/>
                </a:solidFill>
              </a:defRPr>
            </a:lvl9pPr>
          </a:lstStyle>
          <a:p>
            <a:endParaRPr/>
          </a:p>
        </p:txBody>
      </p:sp>
      <p:sp>
        <p:nvSpPr>
          <p:cNvPr id="32" name="Shape 32"/>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a:spcBef>
                <a:spcPts val="0"/>
              </a:spcBef>
              <a:buClr>
                <a:schemeClr val="dk2"/>
              </a:buClr>
              <a:buSzPct val="100000"/>
              <a:defRPr sz="1800">
                <a:solidFill>
                  <a:schemeClr val="dk2"/>
                </a:solidFill>
              </a:defRPr>
            </a:lvl1pPr>
            <a:lvl2pPr>
              <a:spcBef>
                <a:spcPts val="360"/>
              </a:spcBef>
              <a:buClr>
                <a:schemeClr val="dk2"/>
              </a:buClr>
              <a:buSzPct val="100000"/>
              <a:defRPr sz="1800">
                <a:solidFill>
                  <a:schemeClr val="dk2"/>
                </a:solidFill>
              </a:defRPr>
            </a:lvl2pPr>
            <a:lvl3pPr>
              <a:spcBef>
                <a:spcPts val="360"/>
              </a:spcBef>
              <a:buClr>
                <a:schemeClr val="dk2"/>
              </a:buClr>
              <a:buSzPct val="100000"/>
              <a:defRPr sz="18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a:endParaRPr/>
          </a:p>
        </p:txBody>
      </p:sp>
      <p:grpSp>
        <p:nvGrpSpPr>
          <p:cNvPr id="33" name="Shape 33"/>
          <p:cNvGrpSpPr/>
          <p:nvPr/>
        </p:nvGrpSpPr>
        <p:grpSpPr>
          <a:xfrm rot="10800000">
            <a:off x="5734187" y="3035893"/>
            <a:ext cx="3409812" cy="2107677"/>
            <a:chOff x="0" y="1493"/>
            <a:chExt cx="3409812" cy="2810236"/>
          </a:xfrm>
        </p:grpSpPr>
        <p:cxnSp>
          <p:nvCxnSpPr>
            <p:cNvPr id="34" name="Shape 34"/>
            <p:cNvCxnSpPr/>
            <p:nvPr/>
          </p:nvCxnSpPr>
          <p:spPr>
            <a:xfrm>
              <a:off x="0" y="245542"/>
              <a:ext cx="32510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35" name="Shape 35"/>
            <p:cNvCxnSpPr/>
            <p:nvPr/>
          </p:nvCxnSpPr>
          <p:spPr>
            <a:xfrm rot="-5400000">
              <a:off x="-1212177" y="1407880"/>
              <a:ext cx="28062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36" name="Shape 36"/>
            <p:cNvCxnSpPr/>
            <p:nvPr/>
          </p:nvCxnSpPr>
          <p:spPr>
            <a:xfrm>
              <a:off x="0" y="474143"/>
              <a:ext cx="26669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37" name="Shape 37"/>
            <p:cNvCxnSpPr/>
            <p:nvPr/>
          </p:nvCxnSpPr>
          <p:spPr>
            <a:xfrm>
              <a:off x="0" y="702743"/>
              <a:ext cx="21675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38" name="Shape 38"/>
            <p:cNvCxnSpPr/>
            <p:nvPr/>
          </p:nvCxnSpPr>
          <p:spPr>
            <a:xfrm>
              <a:off x="0" y="931342"/>
              <a:ext cx="18626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39" name="Shape 39"/>
            <p:cNvCxnSpPr/>
            <p:nvPr/>
          </p:nvCxnSpPr>
          <p:spPr>
            <a:xfrm>
              <a:off x="0" y="1159942"/>
              <a:ext cx="14900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40" name="Shape 40"/>
            <p:cNvCxnSpPr/>
            <p:nvPr/>
          </p:nvCxnSpPr>
          <p:spPr>
            <a:xfrm>
              <a:off x="0" y="1388542"/>
              <a:ext cx="12191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41" name="Shape 41"/>
            <p:cNvCxnSpPr/>
            <p:nvPr/>
          </p:nvCxnSpPr>
          <p:spPr>
            <a:xfrm>
              <a:off x="0" y="1617142"/>
              <a:ext cx="9905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42" name="Shape 42"/>
            <p:cNvCxnSpPr/>
            <p:nvPr/>
          </p:nvCxnSpPr>
          <p:spPr>
            <a:xfrm>
              <a:off x="0" y="1845742"/>
              <a:ext cx="7452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43" name="Shape 43"/>
            <p:cNvCxnSpPr/>
            <p:nvPr/>
          </p:nvCxnSpPr>
          <p:spPr>
            <a:xfrm>
              <a:off x="0" y="2074342"/>
              <a:ext cx="5333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44" name="Shape 44"/>
            <p:cNvCxnSpPr/>
            <p:nvPr/>
          </p:nvCxnSpPr>
          <p:spPr>
            <a:xfrm>
              <a:off x="0" y="2302943"/>
              <a:ext cx="2624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45" name="Shape 45"/>
            <p:cNvCxnSpPr/>
            <p:nvPr/>
          </p:nvCxnSpPr>
          <p:spPr>
            <a:xfrm rot="-5400000">
              <a:off x="-814261" y="1238115"/>
              <a:ext cx="24683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46" name="Shape 46"/>
            <p:cNvCxnSpPr/>
            <p:nvPr/>
          </p:nvCxnSpPr>
          <p:spPr>
            <a:xfrm rot="-5400000">
              <a:off x="-357712" y="1014527"/>
              <a:ext cx="20180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47" name="Shape 47"/>
            <p:cNvCxnSpPr/>
            <p:nvPr/>
          </p:nvCxnSpPr>
          <p:spPr>
            <a:xfrm rot="-5400000">
              <a:off x="-853" y="887576"/>
              <a:ext cx="17639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48" name="Shape 48"/>
            <p:cNvCxnSpPr/>
            <p:nvPr/>
          </p:nvCxnSpPr>
          <p:spPr>
            <a:xfrm rot="-5400000">
              <a:off x="326307" y="790194"/>
              <a:ext cx="15693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49" name="Shape 49"/>
            <p:cNvCxnSpPr/>
            <p:nvPr/>
          </p:nvCxnSpPr>
          <p:spPr>
            <a:xfrm rot="-5400000">
              <a:off x="636516" y="709726"/>
              <a:ext cx="14085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50" name="Shape 50"/>
            <p:cNvCxnSpPr/>
            <p:nvPr/>
          </p:nvCxnSpPr>
          <p:spPr>
            <a:xfrm rot="-5400000">
              <a:off x="972228" y="603961"/>
              <a:ext cx="11967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51" name="Shape 51"/>
            <p:cNvCxnSpPr/>
            <p:nvPr/>
          </p:nvCxnSpPr>
          <p:spPr>
            <a:xfrm rot="-5400000">
              <a:off x="1278236" y="527761"/>
              <a:ext cx="10443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52" name="Shape 52"/>
            <p:cNvCxnSpPr/>
            <p:nvPr/>
          </p:nvCxnSpPr>
          <p:spPr>
            <a:xfrm rot="-5400000">
              <a:off x="1590398" y="440776"/>
              <a:ext cx="8795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53" name="Shape 53"/>
            <p:cNvCxnSpPr/>
            <p:nvPr/>
          </p:nvCxnSpPr>
          <p:spPr>
            <a:xfrm rot="-5400000">
              <a:off x="1883657" y="377227"/>
              <a:ext cx="7527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54" name="Shape 54"/>
            <p:cNvCxnSpPr/>
            <p:nvPr/>
          </p:nvCxnSpPr>
          <p:spPr>
            <a:xfrm rot="-5400000">
              <a:off x="2198066" y="292493"/>
              <a:ext cx="5834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55" name="Shape 55"/>
            <p:cNvCxnSpPr/>
            <p:nvPr/>
          </p:nvCxnSpPr>
          <p:spPr>
            <a:xfrm rot="-5400000">
              <a:off x="2521027" y="199376"/>
              <a:ext cx="3972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56" name="Shape 56"/>
            <p:cNvCxnSpPr/>
            <p:nvPr/>
          </p:nvCxnSpPr>
          <p:spPr>
            <a:xfrm rot="-5400000">
              <a:off x="2801688" y="148627"/>
              <a:ext cx="2954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57" name="Shape 57"/>
            <p:cNvCxnSpPr/>
            <p:nvPr/>
          </p:nvCxnSpPr>
          <p:spPr>
            <a:xfrm rot="-5400000">
              <a:off x="3079242" y="102444"/>
              <a:ext cx="2015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58" name="Shape 58"/>
            <p:cNvCxnSpPr/>
            <p:nvPr/>
          </p:nvCxnSpPr>
          <p:spPr>
            <a:xfrm rot="-5400000">
              <a:off x="3324762" y="85076"/>
              <a:ext cx="168600" cy="1500"/>
            </a:xfrm>
            <a:prstGeom prst="straightConnector1">
              <a:avLst/>
            </a:prstGeom>
            <a:noFill/>
            <a:ln w="12700" cap="flat" cmpd="sng">
              <a:solidFill>
                <a:srgbClr val="B7CCE4">
                  <a:alpha val="53725"/>
                </a:srgbClr>
              </a:solidFill>
              <a:prstDash val="solid"/>
              <a:round/>
              <a:headEnd type="none" w="med" len="med"/>
              <a:tailEnd type="none" w="med" len="med"/>
            </a:ln>
          </p:spPr>
        </p:cxnSp>
      </p:grpSp>
      <p:sp>
        <p:nvSpPr>
          <p:cNvPr id="59" name="Shape 59"/>
          <p:cNvSpPr txBox="1">
            <a:spLocks noGrp="1"/>
          </p:cNvSpPr>
          <p:nvPr>
            <p:ph type="sldNum" idx="12"/>
          </p:nvPr>
        </p:nvSpPr>
        <p:spPr>
          <a:xfrm>
            <a:off x="8425675" y="4622075"/>
            <a:ext cx="548699" cy="521400"/>
          </a:xfrm>
          <a:prstGeom prst="rect">
            <a:avLst/>
          </a:prstGeom>
          <a:noFill/>
          <a:ln>
            <a:noFill/>
          </a:ln>
        </p:spPr>
        <p:txBody>
          <a:bodyPr lIns="91425" tIns="91425" rIns="91425" bIns="91425" anchor="ctr" anchorCtr="0">
            <a:noAutofit/>
          </a:bodyPr>
          <a:lstStyle>
            <a:lvl1pPr algn="r">
              <a:spcBef>
                <a:spcPts val="0"/>
              </a:spcBef>
              <a:buNone/>
              <a:defRPr sz="1300">
                <a:solidFill>
                  <a:schemeClr val="dk2"/>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mathworld.wolfram.com/Plan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mathworld.wolfram.com/RiemannianMetric.html" TargetMode="External"/><Relationship Id="rId5" Type="http://schemas.openxmlformats.org/officeDocument/2006/relationships/hyperlink" Target="http://mathworld.wolfram.com/GreatCircle.html" TargetMode="External"/><Relationship Id="rId4" Type="http://schemas.openxmlformats.org/officeDocument/2006/relationships/hyperlink" Target="http://mathworld.wolfram.com/Sphere.html"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ctrTitle"/>
          </p:nvPr>
        </p:nvSpPr>
        <p:spPr>
          <a:prstGeom prst="rect">
            <a:avLst/>
          </a:prstGeom>
        </p:spPr>
        <p:txBody>
          <a:bodyPr lIns="91425" tIns="91425" rIns="91425" bIns="91425" anchor="b" anchorCtr="0">
            <a:noAutofit/>
          </a:bodyPr>
          <a:lstStyle/>
          <a:p>
            <a:pPr>
              <a:spcBef>
                <a:spcPts val="0"/>
              </a:spcBef>
              <a:buNone/>
            </a:pPr>
            <a:r>
              <a:rPr lang="en" dirty="0"/>
              <a:t>Geodesics in Heat</a:t>
            </a:r>
          </a:p>
        </p:txBody>
      </p:sp>
      <p:sp>
        <p:nvSpPr>
          <p:cNvPr id="97" name="Shape 97"/>
          <p:cNvSpPr txBox="1">
            <a:spLocks noGrp="1"/>
          </p:cNvSpPr>
          <p:nvPr>
            <p:ph type="subTitle" idx="1"/>
          </p:nvPr>
        </p:nvSpPr>
        <p:spPr>
          <a:xfrm>
            <a:off x="685800" y="2700338"/>
            <a:ext cx="6400799" cy="1979727"/>
          </a:xfrm>
          <a:prstGeom prst="rect">
            <a:avLst/>
          </a:prstGeom>
        </p:spPr>
        <p:txBody>
          <a:bodyPr lIns="91425" tIns="91425" rIns="91425" bIns="91425" anchor="t" anchorCtr="0">
            <a:noAutofit/>
          </a:bodyPr>
          <a:lstStyle/>
          <a:p>
            <a:pPr>
              <a:spcBef>
                <a:spcPts val="0"/>
              </a:spcBef>
              <a:buNone/>
            </a:pPr>
            <a:r>
              <a:rPr lang="en" dirty="0"/>
              <a:t>A New Approach to Computing Distance Based on Heat </a:t>
            </a:r>
            <a:r>
              <a:rPr lang="en" dirty="0" smtClean="0"/>
              <a:t>Flow</a:t>
            </a:r>
          </a:p>
          <a:p>
            <a:r>
              <a:rPr lang="en-US" sz="1400" dirty="0"/>
              <a:t>KEENAN CRANE Caltech CLARISSE WEISCHEDEL, MAX WARDETZKY University of Gottingen</a:t>
            </a:r>
            <a:endParaRPr lang="en" sz="1400" dirty="0"/>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Heat Method</a:t>
            </a:r>
            <a:endParaRPr lang="en-US" dirty="0"/>
          </a:p>
        </p:txBody>
      </p:sp>
      <mc:AlternateContent xmlns:mc="http://schemas.openxmlformats.org/markup-compatibility/2006">
        <mc:Choice xmlns:a14="http://schemas.microsoft.com/office/drawing/2010/main" Requires="a14">
          <p:sp>
            <p:nvSpPr>
              <p:cNvPr id="3" name="Text Placeholder 2"/>
              <p:cNvSpPr>
                <a:spLocks noGrp="1"/>
              </p:cNvSpPr>
              <p:nvPr>
                <p:ph type="body" idx="1"/>
              </p:nvPr>
            </p:nvSpPr>
            <p:spPr/>
            <p:txBody>
              <a:bodyPr/>
              <a:lstStyle/>
              <a:p>
                <a:r>
                  <a:rPr lang="en-US" dirty="0" smtClean="0"/>
                  <a:t>So we have the gradient field pointing to the right direction, but what about the magnitude?</a:t>
                </a:r>
              </a:p>
              <a:p>
                <a:r>
                  <a:rPr lang="en-US" dirty="0" smtClean="0"/>
                  <a:t>That’s where the </a:t>
                </a:r>
                <a:r>
                  <a:rPr lang="en-US" dirty="0" err="1" smtClean="0"/>
                  <a:t>eikonal</a:t>
                </a:r>
                <a:r>
                  <a:rPr lang="en-US" dirty="0" smtClean="0"/>
                  <a:t> equation comes in place. We know that </a:t>
                </a:r>
                <a14:m>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𝛻𝜑</m:t>
                        </m:r>
                      </m:e>
                    </m:d>
                    <m:r>
                      <a:rPr lang="en-US" i="1">
                        <a:latin typeface="Cambria Math" panose="02040503050406030204" pitchFamily="18" charset="0"/>
                      </a:rPr>
                      <m:t>=</m:t>
                    </m:r>
                    <m:r>
                      <a:rPr lang="en-US" i="1">
                        <a:latin typeface="Cambria Math" panose="02040503050406030204" pitchFamily="18" charset="0"/>
                      </a:rPr>
                      <m:t>1</m:t>
                    </m:r>
                  </m:oMath>
                </a14:m>
                <a:r>
                  <a:rPr lang="en-US" dirty="0" smtClean="0"/>
                  <a:t>, </a:t>
                </a:r>
                <a:r>
                  <a:rPr lang="en-US" dirty="0" smtClean="0"/>
                  <a:t>so we can just </a:t>
                </a:r>
                <a:r>
                  <a:rPr lang="en-US" dirty="0" smtClean="0"/>
                  <a:t>normalize the gradient field and get the right magnitude as well.</a:t>
                </a:r>
              </a:p>
              <a:p>
                <a:endParaRPr lang="en-US" dirty="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blipFill rotWithShape="0">
                <a:blip r:embed="rId2"/>
                <a:stretch>
                  <a:fillRect l="-667"/>
                </a:stretch>
              </a:blipFill>
            </p:spPr>
            <p:txBody>
              <a:bodyPr/>
              <a:lstStyle/>
              <a:p>
                <a:r>
                  <a:rPr lang="he-IL">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599" y="2743199"/>
            <a:ext cx="7124700" cy="2165617"/>
          </a:xfrm>
          <a:prstGeom prst="rect">
            <a:avLst/>
          </a:prstGeom>
        </p:spPr>
      </p:pic>
    </p:spTree>
    <p:extLst>
      <p:ext uri="{BB962C8B-B14F-4D97-AF65-F5344CB8AC3E}">
        <p14:creationId xmlns:p14="http://schemas.microsoft.com/office/powerpoint/2010/main" val="358144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Heat Method</a:t>
            </a:r>
            <a:endParaRPr lang="en-US" dirty="0"/>
          </a:p>
        </p:txBody>
      </p:sp>
      <p:sp>
        <p:nvSpPr>
          <p:cNvPr id="3" name="Text Placeholder 2"/>
          <p:cNvSpPr>
            <a:spLocks noGrp="1"/>
          </p:cNvSpPr>
          <p:nvPr>
            <p:ph type="body" idx="1"/>
          </p:nvPr>
        </p:nvSpPr>
        <p:spPr/>
        <p:txBody>
          <a:bodyPr/>
          <a:lstStyle/>
          <a:p>
            <a:r>
              <a:rPr lang="en-US" dirty="0" smtClean="0"/>
              <a:t>The heat </a:t>
            </a:r>
            <a:r>
              <a:rPr lang="en-US" dirty="0" smtClean="0"/>
              <a:t>method consists of 3 basic steps:</a:t>
            </a:r>
          </a:p>
          <a:p>
            <a:pPr algn="ctr"/>
            <a:endParaRPr lang="en-US" dirty="0" smtClean="0"/>
          </a:p>
          <a:p>
            <a:pPr algn="ctr"/>
            <a:endParaRPr lang="en-US" dirty="0"/>
          </a:p>
          <a:p>
            <a:pPr algn="ctr"/>
            <a:endParaRPr lang="en-US" dirty="0" smtClean="0"/>
          </a:p>
          <a:p>
            <a:pPr algn="ctr"/>
            <a:endParaRPr lang="en-US" dirty="0"/>
          </a:p>
          <a:p>
            <a:pPr algn="ct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2180" y="1773454"/>
            <a:ext cx="5839640" cy="108295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0732" y="3019822"/>
            <a:ext cx="5982535" cy="1724266"/>
          </a:xfrm>
          <a:prstGeom prst="rect">
            <a:avLst/>
          </a:prstGeom>
        </p:spPr>
      </p:pic>
    </p:spTree>
    <p:extLst>
      <p:ext uri="{BB962C8B-B14F-4D97-AF65-F5344CB8AC3E}">
        <p14:creationId xmlns:p14="http://schemas.microsoft.com/office/powerpoint/2010/main" val="186001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Discretization</a:t>
            </a:r>
            <a:endParaRPr lang="en-US" dirty="0"/>
          </a:p>
        </p:txBody>
      </p:sp>
      <mc:AlternateContent xmlns:mc="http://schemas.openxmlformats.org/markup-compatibility/2006">
        <mc:Choice xmlns:a14="http://schemas.microsoft.com/office/drawing/2010/main" Requires="a14">
          <p:sp>
            <p:nvSpPr>
              <p:cNvPr id="3" name="Text Placeholder 2"/>
              <p:cNvSpPr>
                <a:spLocks noGrp="1"/>
              </p:cNvSpPr>
              <p:nvPr>
                <p:ph type="body" idx="1"/>
              </p:nvPr>
            </p:nvSpPr>
            <p:spPr/>
            <p:txBody>
              <a:bodyPr/>
              <a:lstStyle/>
              <a:p>
                <a:r>
                  <a:rPr lang="en-US" sz="1600" dirty="0" smtClean="0"/>
                  <a:t>We discretize the heat equation from step </a:t>
                </a:r>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rPr>
                      <m:t>Ι</m:t>
                    </m:r>
                  </m:oMath>
                </a14:m>
                <a:r>
                  <a:rPr lang="en-US" sz="1600" dirty="0" smtClean="0"/>
                  <a:t> </a:t>
                </a:r>
                <a:r>
                  <a:rPr lang="en-US" sz="1600" dirty="0" smtClean="0"/>
                  <a:t>of the algorithm in time using a single </a:t>
                </a:r>
                <a:r>
                  <a:rPr lang="en-US" sz="1600" dirty="0" smtClean="0"/>
                  <a:t>backward Euler step for </a:t>
                </a:r>
                <a:r>
                  <a:rPr lang="en-US" sz="1600" dirty="0" smtClean="0"/>
                  <a:t>some fixed time </a:t>
                </a:r>
                <a14:m>
                  <m:oMath xmlns:m="http://schemas.openxmlformats.org/officeDocument/2006/math">
                    <m:r>
                      <a:rPr lang="en-US" sz="1600" b="0" i="1" smtClean="0">
                        <a:latin typeface="Cambria Math" panose="02040503050406030204" pitchFamily="18" charset="0"/>
                      </a:rPr>
                      <m:t>𝑡</m:t>
                    </m:r>
                  </m:oMath>
                </a14:m>
                <a:r>
                  <a:rPr lang="en-US" sz="1600" dirty="0" smtClean="0"/>
                  <a:t>: </a:t>
                </a:r>
                <a14:m>
                  <m:oMath xmlns:m="http://schemas.openxmlformats.org/officeDocument/2006/math">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𝑢</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𝑢</m:t>
                            </m:r>
                          </m:e>
                          <m:sub>
                            <m:r>
                              <a:rPr lang="en-US" sz="1600" b="0" i="1" smtClean="0">
                                <a:latin typeface="Cambria Math" panose="02040503050406030204" pitchFamily="18" charset="0"/>
                              </a:rPr>
                              <m:t>0</m:t>
                            </m:r>
                          </m:sub>
                        </m:sSub>
                      </m:num>
                      <m:den>
                        <m:r>
                          <a:rPr lang="en-US" sz="1600" b="0" i="1" smtClean="0">
                            <a:latin typeface="Cambria Math" panose="02040503050406030204" pitchFamily="18" charset="0"/>
                          </a:rPr>
                          <m:t>𝑡</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𝑢</m:t>
                        </m:r>
                      </m:e>
                      <m:sub>
                        <m:r>
                          <a:rPr lang="en-US" sz="1600" b="0" i="1" smtClean="0">
                            <a:latin typeface="Cambria Math" panose="02040503050406030204" pitchFamily="18" charset="0"/>
                          </a:rPr>
                          <m:t>𝑡</m:t>
                        </m:r>
                      </m:sub>
                    </m:sSub>
                  </m:oMath>
                </a14:m>
                <a:r>
                  <a:rPr lang="en-US" sz="1600" dirty="0" smtClean="0"/>
                  <a:t>.</a:t>
                </a:r>
                <a:br>
                  <a:rPr lang="en-US" sz="1600" dirty="0" smtClean="0"/>
                </a:br>
                <a:endParaRPr lang="en-US" sz="1600" dirty="0" smtClean="0"/>
              </a:p>
              <a:p>
                <a:r>
                  <a:rPr lang="en-US" sz="1600" dirty="0" smtClean="0"/>
                  <a:t>In practice, this means we simply solve the linear equation: </a:t>
                </a:r>
                <a14:m>
                  <m:oMath xmlns:m="http://schemas.openxmlformats.org/officeDocument/2006/math">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𝑖𝑑</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e>
                    </m:d>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𝑢</m:t>
                        </m:r>
                      </m:e>
                      <m:sub>
                        <m:r>
                          <a:rPr lang="en-US" sz="1600" b="0" i="1" smtClean="0">
                            <a:latin typeface="Cambria Math" panose="02040503050406030204" pitchFamily="18" charset="0"/>
                            <a:ea typeface="Cambria Math" panose="02040503050406030204" pitchFamily="18" charset="0"/>
                          </a:rPr>
                          <m:t>𝑡</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𝑢</m:t>
                        </m:r>
                      </m:e>
                      <m:sub>
                        <m:r>
                          <a:rPr lang="en-US" sz="1600" b="0" i="1" smtClean="0">
                            <a:latin typeface="Cambria Math" panose="02040503050406030204" pitchFamily="18" charset="0"/>
                            <a:ea typeface="Cambria Math" panose="02040503050406030204" pitchFamily="18" charset="0"/>
                          </a:rPr>
                          <m:t>0</m:t>
                        </m:r>
                      </m:sub>
                    </m:sSub>
                  </m:oMath>
                </a14:m>
                <a:r>
                  <a:rPr lang="en-US" sz="1600" dirty="0" smtClean="0"/>
                  <a:t> </a:t>
                </a:r>
              </a:p>
              <a:p>
                <a:r>
                  <a:rPr lang="en-US" sz="1600" dirty="0" smtClean="0"/>
                  <a:t>When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𝑢</m:t>
                        </m:r>
                      </m:e>
                      <m:sub>
                        <m:r>
                          <a:rPr lang="en-US" sz="1600" b="0" i="1" smtClean="0">
                            <a:latin typeface="Cambria Math" panose="02040503050406030204" pitchFamily="18" charset="0"/>
                          </a:rPr>
                          <m:t>0</m:t>
                        </m:r>
                      </m:sub>
                    </m:sSub>
                    <m:r>
                      <a:rPr lang="en-US" sz="1600" b="0" i="0" smtClean="0">
                        <a:latin typeface="Cambria Math" panose="02040503050406030204" pitchFamily="18" charset="0"/>
                      </a:rPr>
                      <m:t>=</m:t>
                    </m:r>
                    <m:r>
                      <a:rPr lang="en-US" sz="1600" b="0" i="0" smtClean="0">
                        <a:latin typeface="Cambria Math" panose="02040503050406030204" pitchFamily="18" charset="0"/>
                      </a:rPr>
                      <m:t>1</m:t>
                    </m:r>
                  </m:oMath>
                </a14:m>
                <a:r>
                  <a:rPr lang="en-US" sz="1600" dirty="0" smtClean="0"/>
                  <a:t> for the source subset of the domain and </a:t>
                </a:r>
                <a14:m>
                  <m:oMath xmlns:m="http://schemas.openxmlformats.org/officeDocument/2006/math">
                    <m:r>
                      <a:rPr lang="en-US" sz="1600" b="0" i="1" smtClean="0">
                        <a:latin typeface="Cambria Math" panose="02040503050406030204" pitchFamily="18" charset="0"/>
                      </a:rPr>
                      <m:t>0</m:t>
                    </m:r>
                  </m:oMath>
                </a14:m>
                <a:r>
                  <a:rPr lang="en-US" sz="1600" dirty="0" smtClean="0"/>
                  <a:t> otherwise.</a:t>
                </a:r>
              </a:p>
              <a:p>
                <a:endParaRPr lang="en-US" sz="1600" dirty="0"/>
              </a:p>
              <a:p>
                <a:r>
                  <a:rPr lang="en-US" sz="1600" dirty="0" smtClean="0"/>
                  <a:t>So what value of </a:t>
                </a:r>
                <a14:m>
                  <m:oMath xmlns:m="http://schemas.openxmlformats.org/officeDocument/2006/math">
                    <m:r>
                      <a:rPr lang="en-US" sz="1600" b="0" i="1" smtClean="0">
                        <a:latin typeface="Cambria Math" panose="02040503050406030204" pitchFamily="18" charset="0"/>
                      </a:rPr>
                      <m:t>𝑡</m:t>
                    </m:r>
                  </m:oMath>
                </a14:m>
                <a:r>
                  <a:rPr lang="en-US" sz="1600" dirty="0" smtClean="0"/>
                  <a:t> is optimal for getting the best approximation? Naively we will suggest that for smaller values of </a:t>
                </a:r>
                <a14:m>
                  <m:oMath xmlns:m="http://schemas.openxmlformats.org/officeDocument/2006/math">
                    <m:r>
                      <a:rPr lang="en-US" sz="1600" b="0" i="1" smtClean="0">
                        <a:latin typeface="Cambria Math" panose="02040503050406030204" pitchFamily="18" charset="0"/>
                      </a:rPr>
                      <m:t>𝑡</m:t>
                    </m:r>
                  </m:oMath>
                </a14:m>
                <a:r>
                  <a:rPr lang="en-US" sz="1600" dirty="0" smtClean="0"/>
                  <a:t> we will get better </a:t>
                </a:r>
                <a:r>
                  <a:rPr lang="en-US" sz="1600" dirty="0" smtClean="0"/>
                  <a:t>approximation. </a:t>
                </a:r>
                <a:r>
                  <a:rPr lang="en-US" sz="1600" dirty="0" smtClean="0"/>
                  <a:t>wrong!</a:t>
                </a:r>
              </a:p>
              <a:p>
                <a:endParaRPr lang="en-US" dirty="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blipFill rotWithShape="0">
                <a:blip r:embed="rId2"/>
                <a:stretch>
                  <a:fillRect l="-444"/>
                </a:stretch>
              </a:blipFill>
            </p:spPr>
            <p:txBody>
              <a:bodyPr/>
              <a:lstStyle/>
              <a:p>
                <a:r>
                  <a:rPr lang="he-IL">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7890" y="3556139"/>
            <a:ext cx="5868219" cy="1352677"/>
          </a:xfrm>
          <a:prstGeom prst="rect">
            <a:avLst/>
          </a:prstGeom>
        </p:spPr>
      </p:pic>
    </p:spTree>
    <p:extLst>
      <p:ext uri="{BB962C8B-B14F-4D97-AF65-F5344CB8AC3E}">
        <p14:creationId xmlns:p14="http://schemas.microsoft.com/office/powerpoint/2010/main" val="623747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Optimal </a:t>
            </a:r>
            <a:r>
              <a:rPr lang="en-US" dirty="0" err="1" smtClean="0"/>
              <a:t>Timestep</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r>
                  <a:rPr lang="en-US" dirty="0" smtClean="0"/>
                  <a:t>Accuracy of the heat method relies in part on time step </a:t>
                </a:r>
                <a14:m>
                  <m:oMath xmlns:m="http://schemas.openxmlformats.org/officeDocument/2006/math">
                    <m:r>
                      <a:rPr lang="en-US" b="0" i="1" smtClean="0">
                        <a:latin typeface="Cambria Math" panose="02040503050406030204" pitchFamily="18" charset="0"/>
                      </a:rPr>
                      <m:t>𝑡</m:t>
                    </m:r>
                  </m:oMath>
                </a14:m>
                <a:r>
                  <a:rPr lang="en-US" dirty="0" smtClean="0"/>
                  <a:t>. We have seen that choosing smaller values of </a:t>
                </a:r>
                <a14:m>
                  <m:oMath xmlns:m="http://schemas.openxmlformats.org/officeDocument/2006/math">
                    <m:r>
                      <a:rPr lang="en-US" b="0" i="1" smtClean="0">
                        <a:latin typeface="Cambria Math" panose="02040503050406030204" pitchFamily="18" charset="0"/>
                      </a:rPr>
                      <m:t>𝑡</m:t>
                    </m:r>
                  </m:oMath>
                </a14:m>
                <a:r>
                  <a:rPr lang="en-US" dirty="0" smtClean="0"/>
                  <a:t> doesn’t necessarily improve accuracy.</a:t>
                </a:r>
              </a:p>
              <a:p>
                <a:endParaRPr lang="en-US" dirty="0"/>
              </a:p>
              <a:p>
                <a:r>
                  <a:rPr lang="en-US" dirty="0" smtClean="0"/>
                  <a:t>We therefore seek an optimal time step </a:t>
                </a:r>
                <a14:m>
                  <m:oMath xmlns:m="http://schemas.openxmlformats.org/officeDocument/2006/math">
                    <m:r>
                      <a:rPr lang="en-US" b="0" i="1" smtClean="0">
                        <a:latin typeface="Cambria Math" panose="02040503050406030204" pitchFamily="18" charset="0"/>
                      </a:rPr>
                      <m:t>𝑡</m:t>
                    </m:r>
                  </m:oMath>
                </a14:m>
                <a:r>
                  <a:rPr lang="en-US" dirty="0" smtClean="0"/>
                  <a:t> that is neither too large nor too small.</a:t>
                </a:r>
              </a:p>
              <a:p>
                <a:endParaRPr lang="en-US" dirty="0"/>
              </a:p>
              <a:p>
                <a:r>
                  <a:rPr lang="en-US" dirty="0" smtClean="0"/>
                  <a:t>We instead use a simple estimate that works remarkably well in practice:</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2</m:t>
                          </m:r>
                        </m:sup>
                      </m:sSup>
                    </m:oMath>
                  </m:oMathPara>
                </a14:m>
                <a:endParaRPr lang="en-US" dirty="0" smtClean="0"/>
              </a:p>
              <a:p>
                <a:r>
                  <a:rPr lang="en-US" dirty="0" smtClean="0"/>
                  <a:t>Where </a:t>
                </a:r>
                <a14:m>
                  <m:oMath xmlns:m="http://schemas.openxmlformats.org/officeDocument/2006/math">
                    <m:r>
                      <a:rPr lang="en-US" b="0" i="1" smtClean="0">
                        <a:latin typeface="Cambria Math" panose="02040503050406030204" pitchFamily="18" charset="0"/>
                      </a:rPr>
                      <m:t>h</m:t>
                    </m:r>
                  </m:oMath>
                </a14:m>
                <a:r>
                  <a:rPr lang="en-US" dirty="0" smtClean="0"/>
                  <a:t> is the mean edge length and </a:t>
                </a:r>
                <a14:m>
                  <m:oMath xmlns:m="http://schemas.openxmlformats.org/officeDocument/2006/math">
                    <m:r>
                      <a:rPr lang="en-US" b="0" i="1" smtClean="0">
                        <a:latin typeface="Cambria Math" panose="02040503050406030204" pitchFamily="18" charset="0"/>
                      </a:rPr>
                      <m:t>𝑚</m:t>
                    </m:r>
                  </m:oMath>
                </a14:m>
                <a:r>
                  <a:rPr lang="en-US" dirty="0" smtClean="0"/>
                  <a:t> is constant.</a:t>
                </a:r>
              </a:p>
              <a:p>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rotWithShape="0">
                <a:blip r:embed="rId2"/>
                <a:stretch>
                  <a:fillRect l="-667"/>
                </a:stretch>
              </a:blipFill>
            </p:spPr>
            <p:txBody>
              <a:bodyPr/>
              <a:lstStyle/>
              <a:p>
                <a:r>
                  <a:rPr lang="en-US">
                    <a:noFill/>
                  </a:rPr>
                  <a:t> </a:t>
                </a:r>
              </a:p>
            </p:txBody>
          </p:sp>
        </mc:Fallback>
      </mc:AlternateContent>
    </p:spTree>
    <p:extLst>
      <p:ext uri="{BB962C8B-B14F-4D97-AF65-F5344CB8AC3E}">
        <p14:creationId xmlns:p14="http://schemas.microsoft.com/office/powerpoint/2010/main" val="2333774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Optimal </a:t>
            </a:r>
            <a:r>
              <a:rPr lang="en-US" dirty="0" err="1" smtClean="0"/>
              <a:t>Timestep</a:t>
            </a:r>
            <a:endParaRPr lang="en-US" dirty="0"/>
          </a:p>
        </p:txBody>
      </p:sp>
      <mc:AlternateContent xmlns:mc="http://schemas.openxmlformats.org/markup-compatibility/2006">
        <mc:Choice xmlns:a14="http://schemas.microsoft.com/office/drawing/2010/main" Requires="a14">
          <p:sp>
            <p:nvSpPr>
              <p:cNvPr id="3" name="Text Placeholder 2"/>
              <p:cNvSpPr>
                <a:spLocks noGrp="1"/>
              </p:cNvSpPr>
              <p:nvPr>
                <p:ph type="body" idx="1"/>
              </p:nvPr>
            </p:nvSpPr>
            <p:spPr/>
            <p:txBody>
              <a:bodyPr/>
              <a:lstStyle/>
              <a:p>
                <a:r>
                  <a:rPr lang="en-US" dirty="0"/>
                  <a:t>Experiments on a regular grid suggest that </a:t>
                </a:r>
                <a14:m>
                  <m:oMath xmlns:m="http://schemas.openxmlformats.org/officeDocument/2006/math">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1</m:t>
                    </m:r>
                  </m:oMath>
                </a14:m>
                <a:r>
                  <a:rPr lang="en-US" dirty="0"/>
                  <a:t> </a:t>
                </a:r>
                <a:r>
                  <a:rPr lang="en-US" dirty="0" smtClean="0"/>
                  <a:t>is a good parameter value which </a:t>
                </a:r>
                <a:r>
                  <a:rPr lang="en-US" dirty="0"/>
                  <a:t>yields near-optimal accuracy for a wide variety of </a:t>
                </a:r>
                <a:r>
                  <a:rPr lang="en-US" dirty="0" smtClean="0"/>
                  <a:t>irregularly </a:t>
                </a:r>
                <a:r>
                  <a:rPr lang="en-US" dirty="0"/>
                  <a:t>triangulated surfaces.</a:t>
                </a:r>
              </a:p>
              <a:p>
                <a:endParaRPr lang="en-US" dirty="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blipFill rotWithShape="0">
                <a:blip r:embed="rId2"/>
                <a:stretch>
                  <a:fillRect l="-667"/>
                </a:stretch>
              </a:blipFill>
            </p:spPr>
            <p:txBody>
              <a:bodyPr/>
              <a:lstStyle/>
              <a:p>
                <a:r>
                  <a:rPr lang="he-IL">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7890" y="2188213"/>
            <a:ext cx="5868219" cy="2720603"/>
          </a:xfrm>
          <a:prstGeom prst="rect">
            <a:avLst/>
          </a:prstGeom>
        </p:spPr>
      </p:pic>
    </p:spTree>
    <p:extLst>
      <p:ext uri="{BB962C8B-B14F-4D97-AF65-F5344CB8AC3E}">
        <p14:creationId xmlns:p14="http://schemas.microsoft.com/office/powerpoint/2010/main" val="1594163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Discretization</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r>
                  <a:rPr lang="en-US" dirty="0" smtClean="0"/>
                  <a:t>In principle the heat method can be applied to any domain with a discrete gradient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divergence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oMath>
                </a14:m>
                <a:r>
                  <a:rPr lang="en-US" dirty="0" smtClean="0"/>
                  <a:t> and Laplace operator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a:t>
                </a:r>
              </a:p>
              <a:p>
                <a:endParaRPr lang="en-US" dirty="0"/>
              </a:p>
              <a:p>
                <a:r>
                  <a:rPr lang="en-US" dirty="0" smtClean="0"/>
                  <a:t>Those are the only constrains for applying the heat method algorithm.</a:t>
                </a:r>
              </a:p>
              <a:p>
                <a:endParaRPr lang="en-US" dirty="0"/>
              </a:p>
              <a:p>
                <a:r>
                  <a:rPr lang="en-US" dirty="0" smtClean="0"/>
                  <a:t>For any domain representation (triangulated mesh, polygonal mesh, points cloud, etc…) there are a lot of studies which specifies the exact way to compute this operators.</a:t>
                </a: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rotWithShape="0">
                <a:blip r:embed="rId2"/>
                <a:stretch>
                  <a:fillRect l="-667"/>
                </a:stretch>
              </a:blipFill>
            </p:spPr>
            <p:txBody>
              <a:bodyPr/>
              <a:lstStyle/>
              <a:p>
                <a:r>
                  <a:rPr lang="en-US">
                    <a:noFill/>
                  </a:rPr>
                  <a:t> </a:t>
                </a:r>
              </a:p>
            </p:txBody>
          </p:sp>
        </mc:Fallback>
      </mc:AlternateContent>
    </p:spTree>
    <p:extLst>
      <p:ext uri="{BB962C8B-B14F-4D97-AF65-F5344CB8AC3E}">
        <p14:creationId xmlns:p14="http://schemas.microsoft.com/office/powerpoint/2010/main" val="3293164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Discretization</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278516"/>
            <a:ext cx="3930515" cy="357955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8463" y="1278516"/>
            <a:ext cx="3965253" cy="3645029"/>
          </a:xfrm>
          <a:prstGeom prst="rect">
            <a:avLst/>
          </a:prstGeom>
        </p:spPr>
      </p:pic>
    </p:spTree>
    <p:extLst>
      <p:ext uri="{BB962C8B-B14F-4D97-AF65-F5344CB8AC3E}">
        <p14:creationId xmlns:p14="http://schemas.microsoft.com/office/powerpoint/2010/main" val="56198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8844" t="1936" r="8381" b="4589"/>
          <a:stretch/>
        </p:blipFill>
        <p:spPr>
          <a:xfrm>
            <a:off x="457200" y="1376737"/>
            <a:ext cx="7781442" cy="3532079"/>
          </a:xfrm>
          <a:prstGeom prst="rect">
            <a:avLst/>
          </a:prstGeom>
        </p:spPr>
      </p:pic>
    </p:spTree>
    <p:extLst>
      <p:ext uri="{BB962C8B-B14F-4D97-AF65-F5344CB8AC3E}">
        <p14:creationId xmlns:p14="http://schemas.microsoft.com/office/powerpoint/2010/main" val="4222982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Distance from a single point source</a:t>
            </a:r>
            <a:endParaRPr lang="en-US" dirty="0"/>
          </a:p>
        </p:txBody>
      </p:sp>
      <p:sp>
        <p:nvSpPr>
          <p:cNvPr id="2" name="Title 1"/>
          <p:cNvSpPr>
            <a:spLocks noGrp="1"/>
          </p:cNvSpPr>
          <p:nvPr>
            <p:ph type="title" idx="4294967295"/>
          </p:nvPr>
        </p:nvSpPr>
        <p:spPr>
          <a:xfrm>
            <a:off x="0" y="101600"/>
            <a:ext cx="7315200" cy="1012825"/>
          </a:xfrm>
        </p:spPr>
        <p:txBody>
          <a:bodyPr/>
          <a:lstStyle/>
          <a:p>
            <a:endParaRPr lang="en-US" dirty="0"/>
          </a:p>
        </p:txBody>
      </p:sp>
      <p:pic>
        <p:nvPicPr>
          <p:cNvPr id="5" name="Picture 4" descr="C:\University\Semester 8\DGP\paper\matlab\images\sphere_s2_1_point.jpg"/>
          <p:cNvPicPr/>
          <p:nvPr/>
        </p:nvPicPr>
        <p:blipFill rotWithShape="1">
          <a:blip r:embed="rId2" cstate="print">
            <a:extLst>
              <a:ext uri="{28A0092B-C50C-407E-A947-70E740481C1C}">
                <a14:useLocalDpi xmlns:a14="http://schemas.microsoft.com/office/drawing/2010/main" val="0"/>
              </a:ext>
            </a:extLst>
          </a:blip>
          <a:srcRect l="10289" t="3031" r="15163" b="4924"/>
          <a:stretch/>
        </p:blipFill>
        <p:spPr bwMode="auto">
          <a:xfrm>
            <a:off x="0" y="101600"/>
            <a:ext cx="7315200" cy="430345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38387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Distance from </a:t>
            </a:r>
            <a:r>
              <a:rPr lang="en-US" dirty="0" smtClean="0"/>
              <a:t>a two points source</a:t>
            </a:r>
            <a:endParaRPr lang="en-US" dirty="0"/>
          </a:p>
        </p:txBody>
      </p:sp>
      <p:pic>
        <p:nvPicPr>
          <p:cNvPr id="3" name="Picture 2" descr="C:\University\Semester 8\DGP\paper\matlab\images\sphere_s2_2_points.jpg"/>
          <p:cNvPicPr/>
          <p:nvPr/>
        </p:nvPicPr>
        <p:blipFill rotWithShape="1">
          <a:blip r:embed="rId2" cstate="print">
            <a:extLst>
              <a:ext uri="{28A0092B-C50C-407E-A947-70E740481C1C}">
                <a14:useLocalDpi xmlns:a14="http://schemas.microsoft.com/office/drawing/2010/main" val="0"/>
              </a:ext>
            </a:extLst>
          </a:blip>
          <a:srcRect l="10288" t="2651" r="15704" b="5682"/>
          <a:stretch/>
        </p:blipFill>
        <p:spPr bwMode="auto">
          <a:xfrm>
            <a:off x="133004" y="108228"/>
            <a:ext cx="7298573" cy="430751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57793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101100"/>
            <a:ext cx="7315499" cy="1013999"/>
          </a:xfrm>
          <a:prstGeom prst="rect">
            <a:avLst/>
          </a:prstGeom>
        </p:spPr>
        <p:txBody>
          <a:bodyPr lIns="91425" tIns="91425" rIns="91425" bIns="91425" anchor="b" anchorCtr="0">
            <a:noAutofit/>
          </a:bodyPr>
          <a:lstStyle/>
          <a:p>
            <a:pPr>
              <a:spcBef>
                <a:spcPts val="0"/>
              </a:spcBef>
              <a:buNone/>
            </a:pPr>
            <a:r>
              <a:rPr lang="en"/>
              <a:t>What is it Geodesics?</a:t>
            </a:r>
          </a:p>
        </p:txBody>
      </p:sp>
      <p:sp>
        <p:nvSpPr>
          <p:cNvPr id="103" name="Shape 103"/>
          <p:cNvSpPr txBox="1">
            <a:spLocks noGrp="1"/>
          </p:cNvSpPr>
          <p:nvPr>
            <p:ph type="body" idx="1"/>
          </p:nvPr>
        </p:nvSpPr>
        <p:spPr>
          <a:xfrm>
            <a:off x="457200" y="1278516"/>
            <a:ext cx="8229600" cy="3630300"/>
          </a:xfrm>
          <a:prstGeom prst="rect">
            <a:avLst/>
          </a:prstGeom>
        </p:spPr>
        <p:txBody>
          <a:bodyPr lIns="91425" tIns="91425" rIns="91425" bIns="91425" anchor="t" anchorCtr="0">
            <a:noAutofit/>
          </a:bodyPr>
          <a:lstStyle/>
          <a:p>
            <a:pPr rtl="0">
              <a:spcBef>
                <a:spcPts val="0"/>
              </a:spcBef>
              <a:buNone/>
            </a:pPr>
            <a:endParaRPr sz="1400" dirty="0">
              <a:solidFill>
                <a:srgbClr val="000000"/>
              </a:solidFill>
            </a:endParaRPr>
          </a:p>
          <a:p>
            <a:pPr rtl="0">
              <a:spcBef>
                <a:spcPts val="0"/>
              </a:spcBef>
              <a:buNone/>
            </a:pPr>
            <a:r>
              <a:rPr lang="en" sz="1400" dirty="0">
                <a:solidFill>
                  <a:schemeClr val="tx1"/>
                </a:solidFill>
              </a:rPr>
              <a:t>A geodesic is a locally length-minimizing curve. </a:t>
            </a:r>
          </a:p>
          <a:p>
            <a:pPr rtl="0">
              <a:spcBef>
                <a:spcPts val="0"/>
              </a:spcBef>
              <a:buNone/>
            </a:pPr>
            <a:endParaRPr sz="1400" dirty="0">
              <a:solidFill>
                <a:schemeClr val="tx1"/>
              </a:solidFill>
            </a:endParaRPr>
          </a:p>
          <a:p>
            <a:pPr rtl="0">
              <a:spcBef>
                <a:spcPts val="0"/>
              </a:spcBef>
              <a:buNone/>
            </a:pPr>
            <a:r>
              <a:rPr lang="en" sz="1400" dirty="0">
                <a:solidFill>
                  <a:schemeClr val="tx1"/>
                </a:solidFill>
              </a:rPr>
              <a:t>Equivalently, it is a path that a particle which is not accelerating would follow. </a:t>
            </a:r>
          </a:p>
          <a:p>
            <a:pPr rtl="0">
              <a:spcBef>
                <a:spcPts val="0"/>
              </a:spcBef>
              <a:buNone/>
            </a:pPr>
            <a:endParaRPr sz="1400" dirty="0">
              <a:solidFill>
                <a:schemeClr val="tx1"/>
              </a:solidFill>
            </a:endParaRPr>
          </a:p>
          <a:p>
            <a:pPr rtl="0">
              <a:spcBef>
                <a:spcPts val="0"/>
              </a:spcBef>
              <a:buNone/>
            </a:pPr>
            <a:r>
              <a:rPr lang="en" sz="1400" dirty="0">
                <a:solidFill>
                  <a:schemeClr val="tx1"/>
                </a:solidFill>
              </a:rPr>
              <a:t>In the</a:t>
            </a:r>
            <a:r>
              <a:rPr lang="en" sz="1400" dirty="0">
                <a:solidFill>
                  <a:schemeClr val="tx1"/>
                </a:solidFill>
                <a:hlinkClick r:id="rId3"/>
              </a:rPr>
              <a:t> plane</a:t>
            </a:r>
            <a:r>
              <a:rPr lang="en" sz="1400" dirty="0">
                <a:solidFill>
                  <a:schemeClr val="tx1"/>
                </a:solidFill>
              </a:rPr>
              <a:t>, the geodesics are straight lines. </a:t>
            </a:r>
          </a:p>
          <a:p>
            <a:pPr rtl="0">
              <a:spcBef>
                <a:spcPts val="0"/>
              </a:spcBef>
              <a:buNone/>
            </a:pPr>
            <a:endParaRPr sz="1400" dirty="0">
              <a:solidFill>
                <a:schemeClr val="tx1"/>
              </a:solidFill>
            </a:endParaRPr>
          </a:p>
          <a:p>
            <a:pPr rtl="0">
              <a:spcBef>
                <a:spcPts val="0"/>
              </a:spcBef>
              <a:buNone/>
            </a:pPr>
            <a:r>
              <a:rPr lang="en" sz="1400" dirty="0">
                <a:solidFill>
                  <a:schemeClr val="tx1"/>
                </a:solidFill>
              </a:rPr>
              <a:t>On the</a:t>
            </a:r>
            <a:r>
              <a:rPr lang="en" sz="1400" dirty="0">
                <a:solidFill>
                  <a:schemeClr val="tx1"/>
                </a:solidFill>
                <a:hlinkClick r:id="rId4"/>
              </a:rPr>
              <a:t> sphere</a:t>
            </a:r>
            <a:r>
              <a:rPr lang="en" sz="1400" dirty="0">
                <a:solidFill>
                  <a:schemeClr val="tx1"/>
                </a:solidFill>
              </a:rPr>
              <a:t>, the geodesics are</a:t>
            </a:r>
            <a:r>
              <a:rPr lang="en" sz="1400" dirty="0">
                <a:solidFill>
                  <a:schemeClr val="tx1"/>
                </a:solidFill>
                <a:hlinkClick r:id="rId5"/>
              </a:rPr>
              <a:t> great circles</a:t>
            </a:r>
            <a:r>
              <a:rPr lang="en" sz="1400" dirty="0">
                <a:solidFill>
                  <a:schemeClr val="tx1"/>
                </a:solidFill>
              </a:rPr>
              <a:t> (like the equator). </a:t>
            </a:r>
          </a:p>
          <a:p>
            <a:pPr rtl="0">
              <a:spcBef>
                <a:spcPts val="0"/>
              </a:spcBef>
              <a:buNone/>
            </a:pPr>
            <a:endParaRPr sz="1400" dirty="0">
              <a:solidFill>
                <a:schemeClr val="tx1"/>
              </a:solidFill>
            </a:endParaRPr>
          </a:p>
          <a:p>
            <a:pPr>
              <a:spcBef>
                <a:spcPts val="0"/>
              </a:spcBef>
              <a:buNone/>
            </a:pPr>
            <a:r>
              <a:rPr lang="en" sz="1400" dirty="0">
                <a:solidFill>
                  <a:schemeClr val="tx1"/>
                </a:solidFill>
              </a:rPr>
              <a:t>The geodesics in a space depend on the</a:t>
            </a:r>
            <a:r>
              <a:rPr lang="en" sz="1400" dirty="0">
                <a:solidFill>
                  <a:schemeClr val="tx1"/>
                </a:solidFill>
                <a:hlinkClick r:id="rId6"/>
              </a:rPr>
              <a:t> Riemannian metric</a:t>
            </a:r>
            <a:r>
              <a:rPr lang="en" sz="1400" dirty="0">
                <a:solidFill>
                  <a:schemeClr val="tx1"/>
                </a:solidFill>
              </a:rPr>
              <a:t>, which affects the notions of distance and acceleration. </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Mask </a:t>
            </a:r>
            <a:r>
              <a:rPr lang="en-US" dirty="0" smtClean="0"/>
              <a:t>– A single </a:t>
            </a:r>
            <a:r>
              <a:rPr lang="en-US" dirty="0" smtClean="0"/>
              <a:t>boundary</a:t>
            </a:r>
            <a:endParaRPr lang="en-US" dirty="0"/>
          </a:p>
        </p:txBody>
      </p:sp>
      <p:pic>
        <p:nvPicPr>
          <p:cNvPr id="3" name="Picture 2" descr="C:\University\Semester 8\DGP\paper\matlab\images\mask.jpg"/>
          <p:cNvPicPr/>
          <p:nvPr/>
        </p:nvPicPr>
        <p:blipFill rotWithShape="1">
          <a:blip r:embed="rId2" cstate="print">
            <a:extLst>
              <a:ext uri="{28A0092B-C50C-407E-A947-70E740481C1C}">
                <a14:useLocalDpi xmlns:a14="http://schemas.microsoft.com/office/drawing/2010/main" val="0"/>
              </a:ext>
            </a:extLst>
          </a:blip>
          <a:srcRect l="10109" t="1893" r="15162" b="6061"/>
          <a:stretch/>
        </p:blipFill>
        <p:spPr bwMode="auto">
          <a:xfrm>
            <a:off x="99753" y="76115"/>
            <a:ext cx="7356763" cy="431811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95737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Hand </a:t>
            </a:r>
            <a:r>
              <a:rPr lang="en-US" dirty="0" smtClean="0"/>
              <a:t>- Three </a:t>
            </a:r>
            <a:r>
              <a:rPr lang="en-US" dirty="0" smtClean="0"/>
              <a:t>boundaries </a:t>
            </a:r>
            <a:endParaRPr lang="en-US" dirty="0"/>
          </a:p>
        </p:txBody>
      </p:sp>
      <p:pic>
        <p:nvPicPr>
          <p:cNvPr id="3" name="Picture 2" descr="C:\University\Semester 8\DGP\paper\matlab\images\hand.jpg"/>
          <p:cNvPicPr/>
          <p:nvPr/>
        </p:nvPicPr>
        <p:blipFill rotWithShape="1">
          <a:blip r:embed="rId2" cstate="print">
            <a:extLst>
              <a:ext uri="{28A0092B-C50C-407E-A947-70E740481C1C}">
                <a14:useLocalDpi xmlns:a14="http://schemas.microsoft.com/office/drawing/2010/main" val="0"/>
              </a:ext>
            </a:extLst>
          </a:blip>
          <a:srcRect l="14801" t="2652" r="15163" b="7575"/>
          <a:stretch/>
        </p:blipFill>
        <p:spPr bwMode="auto">
          <a:xfrm>
            <a:off x="166255" y="70017"/>
            <a:ext cx="7207134" cy="440205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15671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err="1" smtClean="0"/>
              <a:t>Fandisk</a:t>
            </a:r>
            <a:r>
              <a:rPr lang="en-US" dirty="0" smtClean="0"/>
              <a:t> – Mesh </a:t>
            </a:r>
            <a:r>
              <a:rPr lang="en-US" dirty="0" smtClean="0"/>
              <a:t>with creases - gradient</a:t>
            </a:r>
            <a:endParaRPr lang="en-US" dirty="0"/>
          </a:p>
        </p:txBody>
      </p:sp>
      <p:pic>
        <p:nvPicPr>
          <p:cNvPr id="3" name="Picture 2" descr="C:\University\Semester 8\DGP\paper\matlab\images\fandisk_grad.jpg"/>
          <p:cNvPicPr/>
          <p:nvPr/>
        </p:nvPicPr>
        <p:blipFill rotWithShape="1">
          <a:blip r:embed="rId2" cstate="print">
            <a:extLst>
              <a:ext uri="{28A0092B-C50C-407E-A947-70E740481C1C}">
                <a14:useLocalDpi xmlns:a14="http://schemas.microsoft.com/office/drawing/2010/main" val="0"/>
              </a:ext>
            </a:extLst>
          </a:blip>
          <a:srcRect l="23466" t="1894" r="21661" b="6439"/>
          <a:stretch/>
        </p:blipFill>
        <p:spPr bwMode="auto">
          <a:xfrm>
            <a:off x="216131" y="97115"/>
            <a:ext cx="5686598" cy="452664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12576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err="1" smtClean="0"/>
              <a:t>Fandisk</a:t>
            </a:r>
            <a:r>
              <a:rPr lang="en-US" dirty="0" smtClean="0"/>
              <a:t> – Mesh </a:t>
            </a:r>
            <a:r>
              <a:rPr lang="en-US" dirty="0" smtClean="0"/>
              <a:t>with creases - distance</a:t>
            </a:r>
            <a:endParaRPr lang="en-US" dirty="0"/>
          </a:p>
        </p:txBody>
      </p:sp>
      <p:pic>
        <p:nvPicPr>
          <p:cNvPr id="3" name="Picture 2" descr="C:\University\Semester 8\DGP\paper\matlab\images\fandisk_dist.jpg"/>
          <p:cNvPicPr/>
          <p:nvPr/>
        </p:nvPicPr>
        <p:blipFill rotWithShape="1">
          <a:blip r:embed="rId2" cstate="print">
            <a:extLst>
              <a:ext uri="{28A0092B-C50C-407E-A947-70E740481C1C}">
                <a14:useLocalDpi xmlns:a14="http://schemas.microsoft.com/office/drawing/2010/main" val="0"/>
              </a:ext>
            </a:extLst>
          </a:blip>
          <a:srcRect l="25632" t="-380" r="23646" b="-1894"/>
          <a:stretch/>
        </p:blipFill>
        <p:spPr bwMode="auto">
          <a:xfrm>
            <a:off x="206173" y="0"/>
            <a:ext cx="4924425" cy="473138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79880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Mean error </a:t>
            </a:r>
            <a:r>
              <a:rPr lang="en-US" dirty="0" smtClean="0"/>
              <a:t>percentage</a:t>
            </a:r>
            <a:endParaRPr lang="en-US" dirty="0"/>
          </a:p>
        </p:txBody>
      </p:sp>
      <p:pic>
        <p:nvPicPr>
          <p:cNvPr id="3" name="Picture 2" descr="C:\University\Semester 8\DGP\paper\matlab\images\spheres_mean_error.jpg"/>
          <p:cNvPicPr/>
          <p:nvPr/>
        </p:nvPicPr>
        <p:blipFill rotWithShape="1">
          <a:blip r:embed="rId2" cstate="print">
            <a:extLst>
              <a:ext uri="{28A0092B-C50C-407E-A947-70E740481C1C}">
                <a14:useLocalDpi xmlns:a14="http://schemas.microsoft.com/office/drawing/2010/main" val="0"/>
              </a:ext>
            </a:extLst>
          </a:blip>
          <a:srcRect l="9386" t="1894" r="6318" b="4167"/>
          <a:stretch/>
        </p:blipFill>
        <p:spPr bwMode="auto">
          <a:xfrm>
            <a:off x="211334" y="141317"/>
            <a:ext cx="7873124" cy="418130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24788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Maximum error </a:t>
            </a:r>
            <a:r>
              <a:rPr lang="en-US" dirty="0" smtClean="0"/>
              <a:t>percentage  </a:t>
            </a:r>
            <a:endParaRPr lang="en-US" dirty="0"/>
          </a:p>
        </p:txBody>
      </p:sp>
      <p:pic>
        <p:nvPicPr>
          <p:cNvPr id="3" name="Picture 2" descr="C:\University\Semester 8\DGP\paper\matlab\images\spheres_max_error.jpg"/>
          <p:cNvPicPr/>
          <p:nvPr/>
        </p:nvPicPr>
        <p:blipFill rotWithShape="1">
          <a:blip r:embed="rId2" cstate="print">
            <a:extLst>
              <a:ext uri="{28A0092B-C50C-407E-A947-70E740481C1C}">
                <a14:useLocalDpi xmlns:a14="http://schemas.microsoft.com/office/drawing/2010/main" val="0"/>
              </a:ext>
            </a:extLst>
          </a:blip>
          <a:srcRect l="8664" t="2272" r="7220" b="4546"/>
          <a:stretch/>
        </p:blipFill>
        <p:spPr bwMode="auto">
          <a:xfrm>
            <a:off x="226449" y="182880"/>
            <a:ext cx="7983056" cy="421455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64724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Results Shown in the Paper</a:t>
            </a:r>
            <a:endParaRPr lang="en-US" dirty="0"/>
          </a:p>
        </p:txBody>
      </p:sp>
      <p:sp>
        <p:nvSpPr>
          <p:cNvPr id="2" name="Text Placeholder 1"/>
          <p:cNvSpPr>
            <a:spLocks noGrp="1"/>
          </p:cNvSpPr>
          <p:nvPr>
            <p:ph type="body" idx="1"/>
          </p:nvPr>
        </p:nvSpPr>
        <p:spPr/>
        <p:txBody>
          <a:bodyPr/>
          <a:lstStyle/>
          <a:p>
            <a:r>
              <a:rPr lang="en-US" dirty="0" smtClean="0"/>
              <a:t>Benchmarks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9879"/>
            <a:ext cx="9144000" cy="2607573"/>
          </a:xfrm>
          <a:prstGeom prst="rect">
            <a:avLst/>
          </a:prstGeom>
        </p:spPr>
      </p:pic>
    </p:spTree>
    <p:extLst>
      <p:ext uri="{BB962C8B-B14F-4D97-AF65-F5344CB8AC3E}">
        <p14:creationId xmlns:p14="http://schemas.microsoft.com/office/powerpoint/2010/main" val="1294183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 Shown in the Paper</a:t>
            </a:r>
            <a:endParaRPr lang="en-US" dirty="0"/>
          </a:p>
        </p:txBody>
      </p:sp>
      <p:sp>
        <p:nvSpPr>
          <p:cNvPr id="2" name="Text Placeholder 1"/>
          <p:cNvSpPr>
            <a:spLocks noGrp="1"/>
          </p:cNvSpPr>
          <p:nvPr>
            <p:ph type="body" idx="1"/>
          </p:nvPr>
        </p:nvSpPr>
        <p:spPr/>
        <p:txBody>
          <a:bodyPr/>
          <a:lstStyle/>
          <a:p>
            <a:r>
              <a:rPr lang="en-US" dirty="0" smtClean="0"/>
              <a:t>Error dependent in mean edge length</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101" y="1812175"/>
            <a:ext cx="6077798" cy="3103052"/>
          </a:xfrm>
          <a:prstGeom prst="rect">
            <a:avLst/>
          </a:prstGeom>
        </p:spPr>
      </p:pic>
    </p:spTree>
    <p:extLst>
      <p:ext uri="{BB962C8B-B14F-4D97-AF65-F5344CB8AC3E}">
        <p14:creationId xmlns:p14="http://schemas.microsoft.com/office/powerpoint/2010/main" val="1802026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101100"/>
            <a:ext cx="7315499" cy="1013999"/>
          </a:xfrm>
          <a:prstGeom prst="rect">
            <a:avLst/>
          </a:prstGeom>
        </p:spPr>
        <p:txBody>
          <a:bodyPr lIns="91425" tIns="91425" rIns="91425" bIns="91425" anchor="b" anchorCtr="0">
            <a:noAutofit/>
          </a:bodyPr>
          <a:lstStyle/>
          <a:p>
            <a:pPr>
              <a:spcBef>
                <a:spcPts val="0"/>
              </a:spcBef>
              <a:buNone/>
            </a:pPr>
            <a:r>
              <a:rPr lang="en"/>
              <a:t>Problem</a:t>
            </a:r>
          </a:p>
        </p:txBody>
      </p:sp>
      <p:sp>
        <p:nvSpPr>
          <p:cNvPr id="109" name="Shape 109"/>
          <p:cNvSpPr txBox="1">
            <a:spLocks noGrp="1"/>
          </p:cNvSpPr>
          <p:nvPr>
            <p:ph type="body" idx="1"/>
          </p:nvPr>
        </p:nvSpPr>
        <p:spPr>
          <a:xfrm>
            <a:off x="457200" y="1278516"/>
            <a:ext cx="8229600" cy="3630300"/>
          </a:xfrm>
          <a:prstGeom prst="rect">
            <a:avLst/>
          </a:prstGeom>
          <a:solidFill>
            <a:srgbClr val="F3F3F3"/>
          </a:solidFill>
        </p:spPr>
        <p:txBody>
          <a:bodyPr lIns="91425" tIns="91425" rIns="91425" bIns="91425" anchor="t" anchorCtr="0">
            <a:noAutofit/>
          </a:bodyPr>
          <a:lstStyle/>
          <a:p>
            <a:pPr rtl="0">
              <a:spcBef>
                <a:spcPts val="0"/>
              </a:spcBef>
              <a:buNone/>
            </a:pPr>
            <a:r>
              <a:rPr lang="en"/>
              <a:t>For a given domain (triangulated mesh, smooth surface, etc…) and a given subset of the domain (e.g., point or curve), we would like to find the shortest distance to every other point on the domain.</a:t>
            </a:r>
          </a:p>
          <a:p>
            <a:pPr rtl="0">
              <a:spcBef>
                <a:spcPts val="0"/>
              </a:spcBef>
              <a:buNone/>
            </a:pPr>
            <a:endParaRPr/>
          </a:p>
          <a:p>
            <a:pPr>
              <a:spcBef>
                <a:spcPts val="0"/>
              </a:spcBef>
              <a:buNone/>
            </a:pPr>
            <a:endParaRPr/>
          </a:p>
        </p:txBody>
      </p:sp>
      <p:pic>
        <p:nvPicPr>
          <p:cNvPr id="110" name="Shape 110"/>
          <p:cNvPicPr preferRelativeResize="0"/>
          <p:nvPr/>
        </p:nvPicPr>
        <p:blipFill>
          <a:blip r:embed="rId3">
            <a:alphaModFix/>
          </a:blip>
          <a:stretch>
            <a:fillRect/>
          </a:stretch>
        </p:blipFill>
        <p:spPr>
          <a:xfrm>
            <a:off x="2222425" y="2201376"/>
            <a:ext cx="3238500" cy="27074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101100"/>
            <a:ext cx="7315499" cy="1013999"/>
          </a:xfrm>
          <a:prstGeom prst="rect">
            <a:avLst/>
          </a:prstGeom>
        </p:spPr>
        <p:txBody>
          <a:bodyPr lIns="91425" tIns="91425" rIns="91425" bIns="91425" anchor="b" anchorCtr="0">
            <a:noAutofit/>
          </a:bodyPr>
          <a:lstStyle/>
          <a:p>
            <a:pPr>
              <a:spcBef>
                <a:spcPts val="0"/>
              </a:spcBef>
              <a:buNone/>
            </a:pPr>
            <a:r>
              <a:rPr lang="en"/>
              <a:t>Problem</a:t>
            </a:r>
          </a:p>
        </p:txBody>
      </p:sp>
      <p:sp>
        <p:nvSpPr>
          <p:cNvPr id="116" name="Shape 116"/>
          <p:cNvSpPr txBox="1">
            <a:spLocks noGrp="1"/>
          </p:cNvSpPr>
          <p:nvPr>
            <p:ph type="body" idx="1"/>
          </p:nvPr>
        </p:nvSpPr>
        <p:spPr>
          <a:xfrm>
            <a:off x="457200" y="1278516"/>
            <a:ext cx="8229600" cy="3630300"/>
          </a:xfrm>
          <a:prstGeom prst="rect">
            <a:avLst/>
          </a:prstGeom>
        </p:spPr>
        <p:txBody>
          <a:bodyPr lIns="91425" tIns="91425" rIns="91425" bIns="91425" anchor="t" anchorCtr="0">
            <a:noAutofit/>
          </a:bodyPr>
          <a:lstStyle/>
          <a:p>
            <a:pPr rtl="0">
              <a:spcBef>
                <a:spcPts val="0"/>
              </a:spcBef>
              <a:buNone/>
            </a:pPr>
            <a:r>
              <a:rPr lang="en"/>
              <a:t>Finding the euclidean distances would be really easy to compute.</a:t>
            </a:r>
          </a:p>
          <a:p>
            <a:pPr rtl="0">
              <a:spcBef>
                <a:spcPts val="0"/>
              </a:spcBef>
              <a:buNone/>
            </a:pPr>
            <a:endParaRPr/>
          </a:p>
          <a:p>
            <a:pPr rtl="0">
              <a:spcBef>
                <a:spcPts val="0"/>
              </a:spcBef>
              <a:buNone/>
            </a:pPr>
            <a:r>
              <a:rPr lang="en"/>
              <a:t>Instead, the length we are looking for is the length of the shortest path along the surface, in other words, the geodesic distance.</a:t>
            </a:r>
          </a:p>
          <a:p>
            <a:pPr rtl="0">
              <a:spcBef>
                <a:spcPts val="0"/>
              </a:spcBef>
              <a:buNone/>
            </a:pPr>
            <a:endParaRPr/>
          </a:p>
          <a:p>
            <a:pPr rtl="0">
              <a:spcBef>
                <a:spcPts val="0"/>
              </a:spcBef>
              <a:buNone/>
            </a:pPr>
            <a:r>
              <a:rPr lang="en"/>
              <a:t>                         </a:t>
            </a:r>
            <a:r>
              <a:rPr lang="en" sz="1100"/>
              <a:t>euclidean                                                geodesic</a:t>
            </a:r>
          </a:p>
          <a:p>
            <a:pPr rtl="0">
              <a:spcBef>
                <a:spcPts val="0"/>
              </a:spcBef>
              <a:buNone/>
            </a:pPr>
            <a:r>
              <a:rPr lang="en"/>
              <a:t>                        </a:t>
            </a:r>
          </a:p>
          <a:p>
            <a:pPr>
              <a:spcBef>
                <a:spcPts val="0"/>
              </a:spcBef>
              <a:buNone/>
            </a:pPr>
            <a:endParaRPr/>
          </a:p>
        </p:txBody>
      </p:sp>
      <p:pic>
        <p:nvPicPr>
          <p:cNvPr id="117" name="Shape 117"/>
          <p:cNvPicPr preferRelativeResize="0"/>
          <p:nvPr/>
        </p:nvPicPr>
        <p:blipFill>
          <a:blip r:embed="rId3">
            <a:alphaModFix/>
          </a:blip>
          <a:stretch>
            <a:fillRect/>
          </a:stretch>
        </p:blipFill>
        <p:spPr>
          <a:xfrm>
            <a:off x="1938725" y="3252575"/>
            <a:ext cx="1608550" cy="1703124"/>
          </a:xfrm>
          <a:prstGeom prst="rect">
            <a:avLst/>
          </a:prstGeom>
          <a:noFill/>
          <a:ln>
            <a:noFill/>
          </a:ln>
        </p:spPr>
      </p:pic>
      <p:pic>
        <p:nvPicPr>
          <p:cNvPr id="118" name="Shape 118"/>
          <p:cNvPicPr preferRelativeResize="0"/>
          <p:nvPr/>
        </p:nvPicPr>
        <p:blipFill>
          <a:blip r:embed="rId4">
            <a:alphaModFix/>
          </a:blip>
          <a:stretch>
            <a:fillRect/>
          </a:stretch>
        </p:blipFill>
        <p:spPr>
          <a:xfrm>
            <a:off x="4273225" y="3304750"/>
            <a:ext cx="1402349" cy="170312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101100"/>
            <a:ext cx="7315499" cy="1013999"/>
          </a:xfrm>
          <a:prstGeom prst="rect">
            <a:avLst/>
          </a:prstGeom>
        </p:spPr>
        <p:txBody>
          <a:bodyPr lIns="91425" tIns="91425" rIns="91425" bIns="91425" anchor="b" anchorCtr="0">
            <a:noAutofit/>
          </a:bodyPr>
          <a:lstStyle/>
          <a:p>
            <a:pPr>
              <a:spcBef>
                <a:spcPts val="0"/>
              </a:spcBef>
              <a:buNone/>
            </a:pPr>
            <a:r>
              <a:rPr lang="en"/>
              <a:t>Recent Solutions</a:t>
            </a:r>
          </a:p>
        </p:txBody>
      </p:sp>
      <p:sp>
        <p:nvSpPr>
          <p:cNvPr id="124" name="Shape 124"/>
          <p:cNvSpPr txBox="1">
            <a:spLocks noGrp="1"/>
          </p:cNvSpPr>
          <p:nvPr>
            <p:ph type="body" idx="1"/>
          </p:nvPr>
        </p:nvSpPr>
        <p:spPr>
          <a:xfrm>
            <a:off x="457200" y="1278516"/>
            <a:ext cx="8229600" cy="3630300"/>
          </a:xfrm>
          <a:prstGeom prst="rect">
            <a:avLst/>
          </a:prstGeom>
        </p:spPr>
        <p:txBody>
          <a:bodyPr lIns="91425" tIns="91425" rIns="91425" bIns="91425" anchor="t" anchorCtr="0">
            <a:noAutofit/>
          </a:bodyPr>
          <a:lstStyle/>
          <a:p>
            <a:pPr rtl="0">
              <a:spcBef>
                <a:spcPts val="0"/>
              </a:spcBef>
              <a:buNone/>
            </a:pPr>
            <a:r>
              <a:rPr lang="en" dirty="0"/>
              <a:t>Typically the way of solving this problem is by algorithms </a:t>
            </a:r>
            <a:r>
              <a:rPr lang="en" dirty="0" smtClean="0"/>
              <a:t>based on </a:t>
            </a:r>
            <a:r>
              <a:rPr lang="en" dirty="0"/>
              <a:t>marching or sweeping. </a:t>
            </a:r>
          </a:p>
          <a:p>
            <a:pPr rtl="0">
              <a:spcBef>
                <a:spcPts val="0"/>
              </a:spcBef>
              <a:buNone/>
            </a:pPr>
            <a:endParaRPr dirty="0"/>
          </a:p>
          <a:p>
            <a:pPr rtl="0">
              <a:spcBef>
                <a:spcPts val="0"/>
              </a:spcBef>
              <a:buNone/>
            </a:pPr>
            <a:r>
              <a:rPr lang="en" dirty="0"/>
              <a:t>The problem is that for any query </a:t>
            </a:r>
            <a:r>
              <a:rPr lang="en" dirty="0" smtClean="0"/>
              <a:t>point, </a:t>
            </a:r>
            <a:r>
              <a:rPr lang="en" dirty="0"/>
              <a:t>we will compute the distances all over again and won’t be able to reuse data.</a:t>
            </a:r>
          </a:p>
          <a:p>
            <a:pPr rtl="0">
              <a:spcBef>
                <a:spcPts val="0"/>
              </a:spcBef>
              <a:buNone/>
            </a:pPr>
            <a:endParaRPr dirty="0"/>
          </a:p>
          <a:p>
            <a:pPr>
              <a:spcBef>
                <a:spcPts val="0"/>
              </a:spcBef>
              <a:buNone/>
            </a:pPr>
            <a:r>
              <a:rPr lang="en" dirty="0"/>
              <a:t>Another problem which </a:t>
            </a:r>
            <a:r>
              <a:rPr lang="en" dirty="0" smtClean="0"/>
              <a:t>appears is </a:t>
            </a:r>
            <a:r>
              <a:rPr lang="en" dirty="0"/>
              <a:t>that the </a:t>
            </a:r>
            <a:r>
              <a:rPr lang="en" dirty="0" smtClean="0"/>
              <a:t>algorithms previously used vary for different </a:t>
            </a:r>
            <a:r>
              <a:rPr lang="en" dirty="0"/>
              <a:t>domain representation (polygonal mesh, triangulated mesh, points cloud, etc..).</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457200" y="101100"/>
            <a:ext cx="7315499" cy="1013999"/>
          </a:xfrm>
          <a:prstGeom prst="rect">
            <a:avLst/>
          </a:prstGeom>
        </p:spPr>
        <p:txBody>
          <a:bodyPr lIns="91425" tIns="91425" rIns="91425" bIns="91425" anchor="b" anchorCtr="0">
            <a:noAutofit/>
          </a:bodyPr>
          <a:lstStyle/>
          <a:p>
            <a:pPr>
              <a:spcBef>
                <a:spcPts val="0"/>
              </a:spcBef>
              <a:buNone/>
            </a:pPr>
            <a:r>
              <a:rPr lang="en"/>
              <a:t>Heat Kernel</a:t>
            </a:r>
          </a:p>
        </p:txBody>
      </p:sp>
      <mc:AlternateContent xmlns:mc="http://schemas.openxmlformats.org/markup-compatibility/2006">
        <mc:Choice xmlns:a14="http://schemas.microsoft.com/office/drawing/2010/main" Requires="a14">
          <p:sp>
            <p:nvSpPr>
              <p:cNvPr id="130" name="Shape 130"/>
              <p:cNvSpPr txBox="1">
                <a:spLocks noGrp="1"/>
              </p:cNvSpPr>
              <p:nvPr>
                <p:ph type="body" idx="1"/>
              </p:nvPr>
            </p:nvSpPr>
            <p:spPr>
              <a:xfrm>
                <a:off x="457200" y="1278516"/>
                <a:ext cx="8229600" cy="3630300"/>
              </a:xfrm>
              <a:prstGeom prst="rect">
                <a:avLst/>
              </a:prstGeom>
            </p:spPr>
            <p:txBody>
              <a:bodyPr lIns="91425" tIns="91425" rIns="91425" bIns="91425" anchor="t" anchorCtr="0">
                <a:noAutofit/>
              </a:bodyPr>
              <a:lstStyle/>
              <a:p>
                <a:pPr>
                  <a:spcBef>
                    <a:spcPts val="0"/>
                  </a:spcBef>
                  <a:buNone/>
                </a:pPr>
                <a:r>
                  <a:rPr lang="en" dirty="0" smtClean="0"/>
                  <a:t>The heat kernel is a function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 dirty="0" smtClean="0"/>
                  <a:t> which mesures the heat transferred from </a:t>
                </a:r>
                <a14:m>
                  <m:oMath xmlns:m="http://schemas.openxmlformats.org/officeDocument/2006/math">
                    <m:r>
                      <a:rPr lang="en-US" b="0" i="1" smtClean="0">
                        <a:latin typeface="Cambria Math" panose="02040503050406030204" pitchFamily="18" charset="0"/>
                      </a:rPr>
                      <m:t>𝑥</m:t>
                    </m:r>
                  </m:oMath>
                </a14:m>
                <a:r>
                  <a:rPr lang="en" dirty="0" smtClean="0"/>
                  <a:t> to </a:t>
                </a:r>
                <a14:m>
                  <m:oMath xmlns:m="http://schemas.openxmlformats.org/officeDocument/2006/math">
                    <m:r>
                      <a:rPr lang="en-US" b="0" i="1" smtClean="0">
                        <a:latin typeface="Cambria Math" panose="02040503050406030204" pitchFamily="18" charset="0"/>
                      </a:rPr>
                      <m:t>𝑦</m:t>
                    </m:r>
                  </m:oMath>
                </a14:m>
                <a:r>
                  <a:rPr lang="en" dirty="0" smtClean="0"/>
                  <a:t> </a:t>
                </a:r>
                <a:r>
                  <a:rPr lang="en" dirty="0" smtClean="0"/>
                  <a:t>after time </a:t>
                </a:r>
                <a14:m>
                  <m:oMath xmlns:m="http://schemas.openxmlformats.org/officeDocument/2006/math">
                    <m:r>
                      <a:rPr lang="en-US" b="0" i="1" smtClean="0">
                        <a:latin typeface="Cambria Math" panose="02040503050406030204" pitchFamily="18" charset="0"/>
                      </a:rPr>
                      <m:t>𝑡</m:t>
                    </m:r>
                    <m:r>
                      <a:rPr lang="en-US" b="0" i="0" smtClean="0">
                        <a:latin typeface="Cambria Math" panose="02040503050406030204" pitchFamily="18" charset="0"/>
                      </a:rPr>
                      <m:t>.</m:t>
                    </m:r>
                  </m:oMath>
                </a14:m>
                <a:endParaRPr lang="en-US" b="0" dirty="0" smtClean="0"/>
              </a:p>
              <a:p>
                <a:pPr>
                  <a:spcBef>
                    <a:spcPts val="0"/>
                  </a:spcBef>
                  <a:buNone/>
                </a:pPr>
                <a:endParaRPr lang="en" dirty="0" smtClean="0"/>
              </a:p>
              <a:p>
                <a:pPr>
                  <a:spcBef>
                    <a:spcPts val="0"/>
                  </a:spcBef>
                  <a:buNone/>
                </a:pPr>
                <a:r>
                  <a:rPr lang="en" dirty="0" smtClean="0"/>
                  <a:t>The function basically describes the heat spreading over the domain from a given subset of the domain over time.</a:t>
                </a:r>
              </a:p>
              <a:p>
                <a:pPr>
                  <a:spcBef>
                    <a:spcPts val="0"/>
                  </a:spcBef>
                  <a:buNone/>
                </a:pPr>
                <a:endParaRPr lang="en" dirty="0"/>
              </a:p>
              <a:p>
                <a:pPr>
                  <a:spcBef>
                    <a:spcPts val="0"/>
                  </a:spcBef>
                  <a:buNone/>
                </a:pPr>
                <a:r>
                  <a:rPr lang="en" dirty="0" smtClean="0"/>
                  <a:t>A well known relationship between the heat kernel and distance is Varadhan’s formula which </a:t>
                </a:r>
                <a:r>
                  <a:rPr lang="en" dirty="0" smtClean="0"/>
                  <a:t>states that </a:t>
                </a:r>
                <a:r>
                  <a:rPr lang="en" dirty="0" smtClean="0"/>
                  <a:t>the geodesic distance </a:t>
                </a:r>
                <a14:m>
                  <m:oMath xmlns:m="http://schemas.openxmlformats.org/officeDocument/2006/math">
                    <m:r>
                      <a:rPr lang="en" i="1" smtClean="0">
                        <a:latin typeface="Cambria Math" panose="02040503050406030204" pitchFamily="18" charset="0"/>
                        <a:ea typeface="Cambria Math" panose="02040503050406030204" pitchFamily="18" charset="0"/>
                      </a:rPr>
                      <m:t>𝜑</m:t>
                    </m:r>
                  </m:oMath>
                </a14:m>
                <a:r>
                  <a:rPr lang="en" dirty="0" smtClean="0"/>
                  <a:t> between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oMath>
                </a14:m>
                <a:r>
                  <a:rPr lang="en" dirty="0" smtClean="0"/>
                  <a:t> on a Riemannian mannifold can be recovered via the following transformation:</a:t>
                </a:r>
                <a:endParaRPr lang="en" dirty="0"/>
              </a:p>
              <a:p>
                <a:pPr algn="ctr">
                  <a:spcBef>
                    <a:spcPts val="0"/>
                  </a:spcBef>
                  <a:buNone/>
                </a:pPr>
                <a14:m>
                  <m:oMathPara xmlns:m="http://schemas.openxmlformats.org/officeDocument/2006/math">
                    <m:oMathParaPr>
                      <m:jc m:val="centerGroup"/>
                    </m:oMathParaPr>
                    <m:oMath xmlns:m="http://schemas.openxmlformats.org/officeDocument/2006/math">
                      <m:r>
                        <a:rPr lang="en" i="1" smtClean="0">
                          <a:latin typeface="Cambria Math" panose="02040503050406030204" pitchFamily="18" charset="0"/>
                          <a:ea typeface="Cambria Math" panose="02040503050406030204" pitchFamily="18" charset="0"/>
                        </a:rPr>
                        <m:t>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limLow>
                            <m:limLowPr>
                              <m:ctrlPr>
                                <a:rPr lang="en-US" b="0" i="1" smtClean="0">
                                  <a:latin typeface="Cambria Math" panose="02040503050406030204" pitchFamily="18" charset="0"/>
                                  <a:ea typeface="Cambria Math" panose="02040503050406030204" pitchFamily="18" charset="0"/>
                                </a:rPr>
                              </m:ctrlPr>
                            </m:limLowPr>
                            <m:e>
                              <m:r>
                                <m:rPr>
                                  <m:sty m:val="p"/>
                                </m:rPr>
                                <a:rPr lang="en-US" b="0" i="0" smtClean="0">
                                  <a:latin typeface="Cambria Math" panose="02040503050406030204" pitchFamily="18" charset="0"/>
                                  <a:ea typeface="Cambria Math" panose="02040503050406030204" pitchFamily="18" charset="0"/>
                                </a:rPr>
                                <m:t>lim</m:t>
                              </m:r>
                            </m:e>
                            <m:lim>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lim>
                          </m:limLow>
                        </m:fName>
                        <m:e>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𝑡</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𝑘</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e>
                              </m:func>
                            </m:e>
                          </m:rad>
                        </m:e>
                      </m:func>
                    </m:oMath>
                  </m:oMathPara>
                </a14:m>
                <a:endParaRPr lang="en" dirty="0" smtClean="0"/>
              </a:p>
            </p:txBody>
          </p:sp>
        </mc:Choice>
        <mc:Fallback>
          <p:sp>
            <p:nvSpPr>
              <p:cNvPr id="130" name="Shape 130"/>
              <p:cNvSpPr txBox="1">
                <a:spLocks noGrp="1" noRot="1" noChangeAspect="1" noMove="1" noResize="1" noEditPoints="1" noAdjustHandles="1" noChangeArrowheads="1" noChangeShapeType="1" noTextEdit="1"/>
              </p:cNvSpPr>
              <p:nvPr>
                <p:ph type="body" idx="1"/>
              </p:nvPr>
            </p:nvSpPr>
            <p:spPr>
              <a:xfrm>
                <a:off x="457200" y="1278516"/>
                <a:ext cx="8229600" cy="3630300"/>
              </a:xfrm>
              <a:prstGeom prst="rect">
                <a:avLst/>
              </a:prstGeom>
              <a:blipFill rotWithShape="0">
                <a:blip r:embed="rId3"/>
                <a:stretch>
                  <a:fillRect l="-667"/>
                </a:stretch>
              </a:blipFill>
            </p:spPr>
            <p:txBody>
              <a:bodyPr/>
              <a:lstStyle/>
              <a:p>
                <a:r>
                  <a:rPr lang="he-IL">
                    <a:noFill/>
                  </a:rPr>
                  <a:t> </a:t>
                </a:r>
              </a:p>
            </p:txBody>
          </p:sp>
        </mc:Fallback>
      </mc:AlternateContent>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Varadhan’s Formula</a:t>
            </a:r>
            <a:endParaRPr lang="en-US" dirty="0"/>
          </a:p>
        </p:txBody>
      </p:sp>
      <p:sp>
        <p:nvSpPr>
          <p:cNvPr id="3" name="Text Placeholder 2"/>
          <p:cNvSpPr>
            <a:spLocks noGrp="1"/>
          </p:cNvSpPr>
          <p:nvPr>
            <p:ph type="body" idx="1"/>
          </p:nvPr>
        </p:nvSpPr>
        <p:spPr/>
        <p:txBody>
          <a:bodyPr/>
          <a:lstStyle/>
          <a:p>
            <a:r>
              <a:rPr lang="en-US" dirty="0" smtClean="0"/>
              <a:t>As we </a:t>
            </a:r>
            <a:r>
              <a:rPr lang="en-US" dirty="0" smtClean="0"/>
              <a:t>saw in the last </a:t>
            </a:r>
            <a:r>
              <a:rPr lang="en-US" dirty="0" smtClean="0"/>
              <a:t>slide, </a:t>
            </a:r>
            <a:r>
              <a:rPr lang="en-US" dirty="0" smtClean="0"/>
              <a:t>Varadhan’s formula is a relationship between the heat kernel function and the distance. </a:t>
            </a:r>
          </a:p>
          <a:p>
            <a:endParaRPr lang="en-US" dirty="0" smtClean="0"/>
          </a:p>
          <a:p>
            <a:r>
              <a:rPr lang="en-US" dirty="0" smtClean="0"/>
              <a:t>If </a:t>
            </a:r>
            <a:r>
              <a:rPr lang="en-US" dirty="0" smtClean="0"/>
              <a:t>so, </a:t>
            </a:r>
            <a:r>
              <a:rPr lang="en-US" dirty="0" smtClean="0"/>
              <a:t>we have an equation that for given heat function will plot the distance between two point, so why do we bother writing this presentation?</a:t>
            </a:r>
          </a:p>
          <a:p>
            <a:endParaRPr lang="en-US" dirty="0"/>
          </a:p>
          <a:p>
            <a:r>
              <a:rPr lang="en-US" dirty="0" smtClean="0"/>
              <a:t>The problem is that when given exact reconstruction of the heat kernel Varadhan’s formula can be used for recover geodesic distance, but fails when we use an approximation of the heat kernel or if any numerical errors present.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246" y="3947021"/>
            <a:ext cx="6061165" cy="961795"/>
          </a:xfrm>
          <a:prstGeom prst="rect">
            <a:avLst/>
          </a:prstGeom>
        </p:spPr>
      </p:pic>
    </p:spTree>
    <p:extLst>
      <p:ext uri="{BB962C8B-B14F-4D97-AF65-F5344CB8AC3E}">
        <p14:creationId xmlns:p14="http://schemas.microsoft.com/office/powerpoint/2010/main" val="2560579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Eikonal</a:t>
            </a:r>
            <a:r>
              <a:rPr lang="en-US" dirty="0" smtClean="0"/>
              <a:t> Equation</a:t>
            </a:r>
            <a:endParaRPr lang="en-US" dirty="0"/>
          </a:p>
        </p:txBody>
      </p:sp>
      <mc:AlternateContent xmlns:mc="http://schemas.openxmlformats.org/markup-compatibility/2006">
        <mc:Choice xmlns:a14="http://schemas.microsoft.com/office/drawing/2010/main" Requires="a14">
          <p:sp>
            <p:nvSpPr>
              <p:cNvPr id="3" name="Text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𝛻𝜑</m:t>
                          </m:r>
                        </m:e>
                      </m:d>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en-US" dirty="0" smtClean="0"/>
              </a:p>
              <a:p>
                <a:endParaRPr lang="en-US" dirty="0" smtClean="0"/>
              </a:p>
              <a:p>
                <a:r>
                  <a:rPr lang="en-US" dirty="0" smtClean="0"/>
                  <a:t>The prevailing approach to distance computation is to solve the above equation which is called the ‘</a:t>
                </a:r>
                <a:r>
                  <a:rPr lang="en-US" dirty="0" err="1" smtClean="0"/>
                  <a:t>eikonal</a:t>
                </a:r>
                <a:r>
                  <a:rPr lang="en-US" dirty="0" smtClean="0"/>
                  <a:t> equation’.</a:t>
                </a:r>
              </a:p>
              <a:p>
                <a:endParaRPr lang="en-US" dirty="0"/>
              </a:p>
              <a:p>
                <a:r>
                  <a:rPr lang="en-US" dirty="0" smtClean="0"/>
                  <a:t>Basically what </a:t>
                </a:r>
                <a:r>
                  <a:rPr lang="en-US" dirty="0" smtClean="0"/>
                  <a:t>it means is that </a:t>
                </a:r>
                <a:r>
                  <a:rPr lang="en-US" dirty="0" smtClean="0"/>
                  <a:t>if </a:t>
                </a:r>
                <a14:m>
                  <m:oMath xmlns:m="http://schemas.openxmlformats.org/officeDocument/2006/math">
                    <m:r>
                      <a:rPr lang="en-US" i="1" smtClean="0">
                        <a:latin typeface="Cambria Math" panose="02040503050406030204" pitchFamily="18" charset="0"/>
                        <a:ea typeface="Cambria Math" panose="02040503050406030204" pitchFamily="18" charset="0"/>
                      </a:rPr>
                      <m:t>𝜑</m:t>
                    </m:r>
                  </m:oMath>
                </a14:m>
                <a:r>
                  <a:rPr lang="en-US" dirty="0" smtClean="0"/>
                  <a:t> is the distance </a:t>
                </a:r>
              </a:p>
              <a:p>
                <a:r>
                  <a:rPr lang="en-US" dirty="0" smtClean="0"/>
                  <a:t>function then it should </a:t>
                </a:r>
                <a:r>
                  <a:rPr lang="en-US" dirty="0" smtClean="0"/>
                  <a:t>have a gradient with a </a:t>
                </a:r>
              </a:p>
              <a:p>
                <a:r>
                  <a:rPr lang="en-US" dirty="0" smtClean="0"/>
                  <a:t>unit </a:t>
                </a:r>
                <a:r>
                  <a:rPr lang="en-US" dirty="0" smtClean="0"/>
                  <a:t>norm everywhere.</a:t>
                </a:r>
              </a:p>
              <a:p>
                <a:r>
                  <a:rPr lang="en-US" dirty="0" smtClean="0"/>
                  <a:t>An intuitive explanation is that </a:t>
                </a:r>
                <a:r>
                  <a:rPr lang="en-US" dirty="0" smtClean="0"/>
                  <a:t>the distance </a:t>
                </a:r>
              </a:p>
              <a:p>
                <a:r>
                  <a:rPr lang="en-US" dirty="0" smtClean="0"/>
                  <a:t>changes at one meter per meter.</a:t>
                </a:r>
              </a:p>
              <a:p>
                <a:r>
                  <a:rPr lang="en-US" dirty="0" smtClean="0"/>
                  <a:t>The main problem with this method is that it’s </a:t>
                </a:r>
              </a:p>
              <a:p>
                <a:r>
                  <a:rPr lang="en-US" dirty="0" smtClean="0"/>
                  <a:t>not linear.</a:t>
                </a:r>
                <a:endParaRPr lang="en-US" dirty="0"/>
              </a:p>
              <a:p>
                <a:r>
                  <a:rPr lang="en-US" dirty="0" smtClean="0"/>
                  <a:t>                                                                    </a:t>
                </a:r>
                <a14:m>
                  <m:oMath xmlns:m="http://schemas.openxmlformats.org/officeDocument/2006/math">
                    <m:r>
                      <a:rPr lang="en-US" i="1" smtClean="0">
                        <a:latin typeface="Cambria Math" panose="02040503050406030204" pitchFamily="18" charset="0"/>
                        <a:ea typeface="Cambria Math" panose="02040503050406030204" pitchFamily="18" charset="0"/>
                      </a:rPr>
                      <m:t>𝜑</m:t>
                    </m:r>
                    <m:sSub>
                      <m:sSubPr>
                        <m:ctrlPr>
                          <a:rPr lang="en-US" b="0" i="1" smtClean="0">
                            <a:latin typeface="Cambria Math" panose="02040503050406030204" pitchFamily="18" charset="0"/>
                            <a:ea typeface="Cambria Math" panose="02040503050406030204" pitchFamily="18" charset="0"/>
                          </a:rPr>
                        </m:ctrlPr>
                      </m:sSubPr>
                      <m:e>
                        <m:d>
                          <m:dPr>
                            <m:begChr m:val=""/>
                            <m:endChr m:val="|"/>
                            <m:ctrlPr>
                              <a:rPr lang="en-US" b="0" i="1" smtClean="0">
                                <a:latin typeface="Cambria Math" panose="02040503050406030204" pitchFamily="18" charset="0"/>
                                <a:ea typeface="Cambria Math" panose="02040503050406030204" pitchFamily="18" charset="0"/>
                              </a:rPr>
                            </m:ctrlPr>
                          </m:dPr>
                          <m:e>
                            <m:r>
                              <a:rPr lang="en-US">
                                <a:latin typeface="Cambria Math" panose="02040503050406030204" pitchFamily="18" charset="0"/>
                              </a:rPr>
                              <m:t>​</m:t>
                            </m:r>
                          </m:e>
                        </m:d>
                      </m:e>
                      <m:sub>
                        <m:r>
                          <a:rPr lang="en-US" b="0" i="1" smtClean="0">
                            <a:latin typeface="Cambria Math" panose="02040503050406030204" pitchFamily="18" charset="0"/>
                            <a:ea typeface="Cambria Math" panose="02040503050406030204" pitchFamily="18" charset="0"/>
                          </a:rPr>
                          <m:t>𝛾</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en-US" dirty="0" smtClean="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blipFill rotWithShape="0">
                <a:blip r:embed="rId2"/>
                <a:stretch>
                  <a:fillRect l="-667" r="-963" b="-21176"/>
                </a:stretch>
              </a:blipFill>
            </p:spPr>
            <p:txBody>
              <a:bodyPr/>
              <a:lstStyle/>
              <a:p>
                <a:r>
                  <a:rPr lang="he-IL">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5533" y="2223008"/>
            <a:ext cx="2991267" cy="2530730"/>
          </a:xfrm>
          <a:prstGeom prst="rect">
            <a:avLst/>
          </a:prstGeom>
        </p:spPr>
      </p:pic>
    </p:spTree>
    <p:extLst>
      <p:ext uri="{BB962C8B-B14F-4D97-AF65-F5344CB8AC3E}">
        <p14:creationId xmlns:p14="http://schemas.microsoft.com/office/powerpoint/2010/main" val="4132743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Heat Method</a:t>
            </a:r>
            <a:endParaRPr lang="en-US" dirty="0"/>
          </a:p>
        </p:txBody>
      </p:sp>
      <p:sp>
        <p:nvSpPr>
          <p:cNvPr id="3" name="Text Placeholder 2"/>
          <p:cNvSpPr>
            <a:spLocks noGrp="1"/>
          </p:cNvSpPr>
          <p:nvPr>
            <p:ph type="body" idx="1"/>
          </p:nvPr>
        </p:nvSpPr>
        <p:spPr/>
        <p:txBody>
          <a:bodyPr/>
          <a:lstStyle/>
          <a:p>
            <a:r>
              <a:rPr lang="en-US" dirty="0" smtClean="0"/>
              <a:t>Basically we can take any radially symmetric function which decays monotonically with distance and we will get </a:t>
            </a:r>
            <a:r>
              <a:rPr lang="en-US" dirty="0" smtClean="0"/>
              <a:t>a gradient </a:t>
            </a:r>
            <a:r>
              <a:rPr lang="en-US" dirty="0" smtClean="0"/>
              <a:t>field </a:t>
            </a:r>
            <a:r>
              <a:rPr lang="en-US" dirty="0" smtClean="0"/>
              <a:t>which points </a:t>
            </a:r>
            <a:r>
              <a:rPr lang="en-US" dirty="0" smtClean="0"/>
              <a:t>to the right </a:t>
            </a:r>
            <a:r>
              <a:rPr lang="en-US" dirty="0" smtClean="0"/>
              <a:t>direction, </a:t>
            </a:r>
            <a:r>
              <a:rPr lang="en-US" dirty="0" smtClean="0"/>
              <a:t>but with the wrong magnitude.</a:t>
            </a:r>
          </a:p>
          <a:p>
            <a:endParaRPr lang="en-US" dirty="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8687"/>
            <a:ext cx="6943725" cy="2670129"/>
          </a:xfrm>
          <a:prstGeom prst="rect">
            <a:avLst/>
          </a:prstGeom>
        </p:spPr>
      </p:pic>
    </p:spTree>
    <p:extLst>
      <p:ext uri="{BB962C8B-B14F-4D97-AF65-F5344CB8AC3E}">
        <p14:creationId xmlns:p14="http://schemas.microsoft.com/office/powerpoint/2010/main" val="1753746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lesson-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691</Words>
  <Application>Microsoft Office PowerPoint</Application>
  <PresentationFormat>On-screen Show (16:9)</PresentationFormat>
  <Paragraphs>102</Paragraphs>
  <Slides>27</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Cambria Math</vt:lpstr>
      <vt:lpstr>lesson-plan</vt:lpstr>
      <vt:lpstr>Geodesics in Heat</vt:lpstr>
      <vt:lpstr>What is it Geodesics?</vt:lpstr>
      <vt:lpstr>Problem</vt:lpstr>
      <vt:lpstr>Problem</vt:lpstr>
      <vt:lpstr>Recent Solutions</vt:lpstr>
      <vt:lpstr>Heat Kernel</vt:lpstr>
      <vt:lpstr>Varadhan’s Formula</vt:lpstr>
      <vt:lpstr>Eikonal Equation</vt:lpstr>
      <vt:lpstr>The Heat Method</vt:lpstr>
      <vt:lpstr>The Heat Method</vt:lpstr>
      <vt:lpstr>The Heat Method</vt:lpstr>
      <vt:lpstr>Time Discretization</vt:lpstr>
      <vt:lpstr>Choosing Optimal Timestep</vt:lpstr>
      <vt:lpstr>Choosing Optimal Timestep</vt:lpstr>
      <vt:lpstr>Spatial Discretization</vt:lpstr>
      <vt:lpstr>Spatial Discretization</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Shown in the Paper</vt:lpstr>
      <vt:lpstr>Results Shown in the Paper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Geodesics in Heat</dc:title>
  <cp:lastModifiedBy>Eyal</cp:lastModifiedBy>
  <cp:revision>70</cp:revision>
  <dcterms:modified xsi:type="dcterms:W3CDTF">2015-06-23T19:43:29Z</dcterms:modified>
</cp:coreProperties>
</file>