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</p:sldMasterIdLst>
  <p:notesMasterIdLst>
    <p:notesMasterId r:id="rId15"/>
  </p:notesMasterIdLst>
  <p:handoutMasterIdLst>
    <p:handoutMasterId r:id="rId16"/>
  </p:handoutMasterIdLst>
  <p:sldIdLst>
    <p:sldId id="256" r:id="rId6"/>
    <p:sldId id="357" r:id="rId7"/>
    <p:sldId id="358" r:id="rId8"/>
    <p:sldId id="359" r:id="rId9"/>
    <p:sldId id="360" r:id="rId10"/>
    <p:sldId id="361" r:id="rId11"/>
    <p:sldId id="365" r:id="rId12"/>
    <p:sldId id="362" r:id="rId13"/>
    <p:sldId id="363" r:id="rId14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79BC58"/>
    <a:srgbClr val="BBE0E3"/>
    <a:srgbClr val="292929"/>
    <a:srgbClr val="197E14"/>
    <a:srgbClr val="FFCC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6757" autoAdjust="0"/>
  </p:normalViewPr>
  <p:slideViewPr>
    <p:cSldViewPr>
      <p:cViewPr varScale="1">
        <p:scale>
          <a:sx n="164" d="100"/>
          <a:sy n="164" d="100"/>
        </p:scale>
        <p:origin x="21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" y="0"/>
            <a:ext cx="9142043" cy="36234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4336498" y="3638550"/>
            <a:ext cx="46551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500" dirty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500" dirty="0">
              <a:solidFill>
                <a:schemeClr val="accent5">
                  <a:lumMod val="25000"/>
                </a:schemeClr>
              </a:solidFill>
              <a:latin typeface="Helvetica-Bold" pitchFamily="34" charset="0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8477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262857" y="4857750"/>
            <a:ext cx="53340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3350"/>
            <a:ext cx="7848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00151"/>
            <a:ext cx="7848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4857750"/>
            <a:ext cx="685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AB1FE89-9AA8-4D5B-B63B-2A1E0662465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615">
            <a:off x="207166" y="167681"/>
            <a:ext cx="541542" cy="541542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76200" y="4809351"/>
            <a:ext cx="188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1200" b="1" dirty="0" smtClean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 Technologies </a:t>
            </a:r>
            <a:endParaRPr lang="zh-TW" altLang="en-US" sz="12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7760557" y="4629150"/>
            <a:ext cx="1154843" cy="4829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transition spd="slow">
    <p:zoom dir="in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 baseline="0">
          <a:solidFill>
            <a:srgbClr val="333333"/>
          </a:solidFill>
          <a:latin typeface="+mj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600" baseline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aseline="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aseline="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800" baseline="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 baseline="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3/python3-intr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upyter.org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jpyp8.wzs.wistron.com.cn/" TargetMode="External"/><Relationship Id="rId2" Type="http://schemas.openxmlformats.org/officeDocument/2006/relationships/hyperlink" Target="http://jpyp8.wzs.wistron.com.cn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seawzs.wistron.com/d/fe962ca26d394e819de3/" TargetMode="External"/><Relationship Id="rId4" Type="http://schemas.openxmlformats.org/officeDocument/2006/relationships/hyperlink" Target="https://www.coursera.org/professional-certificates/ibm-data-scienc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 bwMode="auto">
          <a:xfrm>
            <a:off x="4267200" y="3638550"/>
            <a:ext cx="46551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500" dirty="0">
                <a:solidFill>
                  <a:schemeClr val="accent5">
                    <a:lumMod val="2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500" dirty="0">
              <a:solidFill>
                <a:schemeClr val="accent5">
                  <a:lumMod val="25000"/>
                </a:schemeClr>
              </a:solidFill>
              <a:latin typeface="Helvetica-Bold" pitchFamily="34" charset="0"/>
              <a:ea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400" y="666750"/>
            <a:ext cx="670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chemeClr val="bg1"/>
                </a:solidFill>
                <a:latin typeface="Helvetica-Bold" pitchFamily="34" charset="0"/>
                <a:ea typeface="文鼎粗黑" pitchFamily="49" charset="-120"/>
                <a:cs typeface="Arial" panose="020B0604020202020204" pitchFamily="34" charset="0"/>
              </a:rPr>
              <a:t>Python-p8-data-analysis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57200" y="2343150"/>
            <a:ext cx="1386918" cy="986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400" dirty="0" smtClean="0">
                <a:solidFill>
                  <a:schemeClr val="bg1"/>
                </a:solidFill>
              </a:rPr>
              <a:t>∎ 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Willson Luo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400" dirty="0" smtClean="0">
                <a:solidFill>
                  <a:schemeClr val="bg1"/>
                </a:solidFill>
              </a:rPr>
              <a:t>∎ </a:t>
            </a:r>
            <a:r>
              <a:rPr lang="en-US" altLang="zh-TW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JML150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 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400" dirty="0" smtClean="0">
                <a:solidFill>
                  <a:schemeClr val="bg1"/>
                </a:solidFill>
              </a:rPr>
              <a:t>∎ </a:t>
            </a:r>
            <a:r>
              <a:rPr lang="en-US" altLang="zh-TW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20191015</a:t>
            </a:r>
            <a:r>
              <a:rPr lang="en-US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 </a:t>
            </a: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400" y="4611529"/>
            <a:ext cx="85792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Confidential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524000" y="971550"/>
            <a:ext cx="4104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 smtClean="0"/>
              <a:t>Python</a:t>
            </a:r>
            <a:r>
              <a:rPr lang="zh-CN" altLang="en-US" dirty="0" smtClean="0"/>
              <a:t>简单介绍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 smtClean="0"/>
              <a:t>Python</a:t>
            </a:r>
            <a:r>
              <a:rPr lang="zh-CN" altLang="en-US" dirty="0" smtClean="0"/>
              <a:t>开发工具介绍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 smtClean="0"/>
              <a:t>Python</a:t>
            </a:r>
            <a:r>
              <a:rPr lang="zh-CN" altLang="en-US" dirty="0"/>
              <a:t>开</a:t>
            </a:r>
            <a:r>
              <a:rPr lang="zh-CN" altLang="en-US" dirty="0" smtClean="0"/>
              <a:t>发语法介绍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 smtClean="0"/>
              <a:t>Python</a:t>
            </a:r>
            <a:r>
              <a:rPr lang="zh-CN" altLang="en-US" dirty="0" smtClean="0"/>
              <a:t>数据分析思路</a:t>
            </a:r>
            <a:r>
              <a:rPr lang="en-US" altLang="zh-CN" dirty="0" smtClean="0"/>
              <a:t>(P8 KBT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 smtClean="0"/>
              <a:t>Python</a:t>
            </a:r>
            <a:r>
              <a:rPr lang="zh-CN" altLang="en-US" dirty="0" smtClean="0"/>
              <a:t>数据科学课程介绍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2400" y="4611529"/>
            <a:ext cx="85792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Confidential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4934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1. Python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简单介绍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782598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介绍页面</a:t>
            </a:r>
            <a:r>
              <a:rPr lang="en-US" altLang="zh-TW" sz="1400" dirty="0">
                <a:hlinkClick r:id="rId2"/>
              </a:rPr>
              <a:t>https://</a:t>
            </a:r>
            <a:r>
              <a:rPr lang="en-US" altLang="zh-TW" sz="1400" dirty="0" smtClean="0">
                <a:hlinkClick r:id="rId2"/>
              </a:rPr>
              <a:t>www.runoob.com/python3/python3-intro.html</a:t>
            </a:r>
            <a:endParaRPr lang="en-US" altLang="zh-TW" sz="1400" dirty="0" smtClean="0"/>
          </a:p>
          <a:p>
            <a:pPr latinLnBrk="1">
              <a:lnSpc>
                <a:spcPct val="150000"/>
              </a:lnSpc>
            </a:pP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 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是一个高层次的结合了解释性、编译性、互动性和面向对象的脚本语言。</a:t>
            </a:r>
          </a:p>
          <a:p>
            <a:pPr latinLnBrk="1">
              <a:lnSpc>
                <a:spcPct val="150000"/>
              </a:lnSpc>
            </a:pP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 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的设计具有很强的可读性，相比其他语言经常使用英文关键字，其他语言的一些标点符号，它具有比其他语言更有特色语法结构。</a:t>
            </a:r>
          </a:p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 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是一种</a:t>
            </a:r>
            <a:r>
              <a:rPr lang="zh-CN" altLang="en-US" sz="1050" b="1" dirty="0">
                <a:solidFill>
                  <a:srgbClr val="0000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解释型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语言： 这意味着开发过程中</a:t>
            </a:r>
            <a:r>
              <a:rPr lang="zh-CN" altLang="en-US" sz="1050" b="1" dirty="0">
                <a:solidFill>
                  <a:srgbClr val="0000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没有了编译这个环节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。类似于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PHP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和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Perl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语言。</a:t>
            </a:r>
          </a:p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 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是</a:t>
            </a:r>
            <a:r>
              <a:rPr lang="zh-CN" altLang="en-US" sz="1050" b="1" dirty="0">
                <a:solidFill>
                  <a:srgbClr val="0000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交互式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语言： 这意味着，您可以在一个 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 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提示符 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&gt;&gt;&gt;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 后直接执行代码。</a:t>
            </a:r>
          </a:p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 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是</a:t>
            </a:r>
            <a:r>
              <a:rPr lang="zh-CN" altLang="en-US" sz="1050" b="1" dirty="0">
                <a:solidFill>
                  <a:srgbClr val="0000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面向对象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语言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 这意味着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支持面向对象的风格或代码封装在对象的编程技术。</a:t>
            </a:r>
          </a:p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 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是初学者的语言：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 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对初级程序员而言，是一种伟大的语言，它支持广泛的应用程序开发，</a:t>
            </a:r>
            <a:r>
              <a:rPr lang="zh-CN" altLang="en-US" sz="1050" b="1" dirty="0">
                <a:solidFill>
                  <a:srgbClr val="0000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从简单的文字处理到 </a:t>
            </a:r>
            <a:r>
              <a:rPr lang="en-US" altLang="zh-CN" sz="1050" b="1" dirty="0">
                <a:solidFill>
                  <a:srgbClr val="0000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WWW </a:t>
            </a:r>
            <a:r>
              <a:rPr lang="zh-CN" altLang="en-US" sz="1050" b="1" dirty="0">
                <a:solidFill>
                  <a:srgbClr val="0000FF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浏览器再到游戏</a:t>
            </a:r>
            <a:r>
              <a:rPr lang="zh-CN" altLang="en-US" sz="105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  <a:r>
              <a:rPr lang="en-US" altLang="zh-CN" sz="105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-- </a:t>
            </a:r>
            <a:r>
              <a:rPr lang="zh-CN" altLang="en-US" sz="105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数据分析，机器（深度）学习（</a:t>
            </a:r>
            <a:r>
              <a:rPr lang="en-US" altLang="zh-CN" sz="105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AI</a:t>
            </a:r>
            <a:r>
              <a:rPr lang="zh-CN" altLang="en-US" sz="105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），网页开发</a:t>
            </a:r>
            <a:r>
              <a:rPr lang="en-US" altLang="zh-CN" sz="105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en-US" altLang="zh-CN" sz="1050" dirty="0" err="1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Wistron</a:t>
            </a:r>
            <a:r>
              <a:rPr lang="zh-CN" altLang="en-US" sz="105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目前的应用</a:t>
            </a:r>
            <a:r>
              <a:rPr lang="en-US" altLang="zh-CN" sz="1050" dirty="0" smtClean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9600" y="3109503"/>
            <a:ext cx="8458200" cy="151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sz="1400" dirty="0"/>
              <a:t>注意事项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请使用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python3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开发，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python2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将很快不提供支持</a:t>
            </a:r>
            <a:endParaRPr lang="en-US" altLang="zh-CN" sz="105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请使用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pip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做插件安装，不要手动安装</a:t>
            </a:r>
            <a:endParaRPr lang="en-US" altLang="zh-CN" sz="105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代码</a:t>
            </a:r>
            <a:r>
              <a:rPr lang="zh-CN" altLang="en-US" sz="105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注意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大小写，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区分大小</a:t>
            </a:r>
            <a:endParaRPr lang="en-US" altLang="zh-CN" sz="105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程式可以跨平台使用，但是，建议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windows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平台使用</a:t>
            </a:r>
            <a:r>
              <a:rPr lang="en-US" altLang="zh-CN" sz="105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pyinstall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打包成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exe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文件，再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publish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给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window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的使用者</a:t>
            </a:r>
            <a:endParaRPr lang="en-US" altLang="zh-CN" sz="105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的开发环境和编译环境都不容易搭建，建议用云开发平台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CN" altLang="en-US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私有云，在公司内部</a:t>
            </a:r>
            <a:r>
              <a:rPr lang="en-US" altLang="zh-CN" sz="105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52400" y="4611529"/>
            <a:ext cx="85792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Confidential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3416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2. Python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开发工具介绍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-11298511" y="-1220260"/>
            <a:ext cx="7796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Jupyter for P8 Dev: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://jpyp8.wzs.wistron.com.cn/login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512373"/>
            <a:ext cx="1962637" cy="7721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54" y="2427371"/>
            <a:ext cx="4771323" cy="2321631"/>
          </a:xfrm>
          <a:prstGeom prst="rect">
            <a:avLst/>
          </a:prstGeom>
        </p:spPr>
      </p:pic>
      <p:pic>
        <p:nvPicPr>
          <p:cNvPr id="1026" name="Picture 2" descr="examples of jupyterlab workspaces in single document and multiple document workspac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10326"/>
            <a:ext cx="354955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14796"/>
            <a:ext cx="2516173" cy="11216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764115" y="931754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P8 Jupyter Dev: </a:t>
            </a:r>
            <a:r>
              <a:rPr lang="en-US" altLang="zh-TW" sz="1200" dirty="0">
                <a:hlinkClick r:id="rId7"/>
              </a:rPr>
              <a:t>http://jpyp8.wzs.wistron.com.cn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1000" y="927009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Jupyter: </a:t>
            </a:r>
            <a:r>
              <a:rPr lang="en-US" altLang="zh-TW" sz="1200" dirty="0">
                <a:hlinkClick r:id="rId8"/>
              </a:rPr>
              <a:t>https://jupyter.org</a:t>
            </a:r>
            <a:endParaRPr lang="zh-TW" alt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52400" y="4611529"/>
            <a:ext cx="85792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Confidential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95762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3.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开发语法介绍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78994" y="808882"/>
            <a:ext cx="1694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定义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数据类型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 smtClean="0"/>
              <a:t>定</a:t>
            </a:r>
            <a:r>
              <a:rPr lang="zh-CN" altLang="en-US" sz="1050" dirty="0"/>
              <a:t>义</a:t>
            </a:r>
            <a:r>
              <a:rPr lang="zh-CN" altLang="en-US" sz="1050" dirty="0" smtClean="0"/>
              <a:t>用</a:t>
            </a:r>
            <a:r>
              <a:rPr lang="en-US" altLang="zh-CN" sz="1050" dirty="0" smtClean="0"/>
              <a:t>”=“</a:t>
            </a:r>
            <a:r>
              <a:rPr lang="zh-CN" altLang="en-US" sz="1050" dirty="0" smtClean="0"/>
              <a:t>号</a:t>
            </a:r>
            <a:endParaRPr lang="en-US" altLang="zh-CN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 smtClean="0"/>
              <a:t>列表用</a:t>
            </a:r>
            <a:r>
              <a:rPr lang="en-US" altLang="zh-CN" sz="1050" dirty="0" smtClean="0"/>
              <a:t>[] </a:t>
            </a:r>
            <a:r>
              <a:rPr lang="en-US" altLang="zh-CN" sz="1050" dirty="0"/>
              <a:t>(</a:t>
            </a:r>
            <a:r>
              <a:rPr lang="zh-CN" altLang="en-US" sz="1050" dirty="0" smtClean="0"/>
              <a:t>最常用类型</a:t>
            </a:r>
            <a:r>
              <a:rPr lang="en-US" altLang="zh-CN" sz="1050" dirty="0" smtClean="0"/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659533" y="762087"/>
            <a:ext cx="2522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打开</a:t>
            </a:r>
            <a:r>
              <a:rPr lang="zh-CN" altLang="en-US" sz="1200" dirty="0" smtClean="0"/>
              <a:t>文件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条件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循环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写文件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err="1"/>
              <a:t>os.listdir</a:t>
            </a:r>
            <a:r>
              <a:rPr lang="en-US" altLang="zh-TW" sz="1050" dirty="0"/>
              <a:t>()</a:t>
            </a:r>
            <a:r>
              <a:rPr lang="en-US" altLang="zh-CN" sz="1050" dirty="0"/>
              <a:t>—</a:t>
            </a:r>
            <a:r>
              <a:rPr lang="zh-CN" altLang="en-US" sz="1050" dirty="0"/>
              <a:t>获取文件夹内文件清单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/>
              <a:t>if , else</a:t>
            </a:r>
            <a:r>
              <a:rPr lang="zh-CN" altLang="en-US" sz="1050" dirty="0"/>
              <a:t>循</a:t>
            </a:r>
            <a:r>
              <a:rPr lang="zh-CN" altLang="en-US" sz="1050" dirty="0" smtClean="0"/>
              <a:t>环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smtClean="0"/>
              <a:t>for </a:t>
            </a:r>
            <a:r>
              <a:rPr lang="en-US" altLang="zh-CN" sz="1050" dirty="0" err="1" smtClean="0"/>
              <a:t>i</a:t>
            </a:r>
            <a:r>
              <a:rPr lang="en-US" altLang="zh-CN" sz="1050" dirty="0" smtClean="0"/>
              <a:t> in range(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(xxx):  print(xxx[</a:t>
            </a:r>
            <a:r>
              <a:rPr lang="en-US" altLang="zh-CN" sz="1050" dirty="0" err="1" smtClean="0"/>
              <a:t>i</a:t>
            </a:r>
            <a:r>
              <a:rPr lang="en-US" altLang="zh-CN" sz="1050" dirty="0" smtClean="0"/>
              <a:t>]) 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open(xxx</a:t>
            </a:r>
            <a:r>
              <a:rPr lang="en-US" altLang="zh-TW" sz="1050" dirty="0"/>
              <a:t>).</a:t>
            </a:r>
            <a:r>
              <a:rPr lang="en-US" altLang="zh-TW" sz="1050" dirty="0" err="1"/>
              <a:t>readlines</a:t>
            </a:r>
            <a:r>
              <a:rPr lang="en-US" altLang="zh-TW" sz="1050" dirty="0"/>
              <a:t>()—</a:t>
            </a:r>
            <a:r>
              <a:rPr lang="zh-CN" altLang="en-US" sz="1050" dirty="0"/>
              <a:t>对文件的每一行进行切分，作为一个</a:t>
            </a:r>
            <a:r>
              <a:rPr lang="en-US" altLang="zh-CN" sz="1050" dirty="0" smtClean="0"/>
              <a:t>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1. </a:t>
            </a:r>
            <a:r>
              <a:rPr lang="en-US" altLang="zh-TW" sz="1050" dirty="0" err="1" smtClean="0"/>
              <a:t>writefile</a:t>
            </a:r>
            <a:r>
              <a:rPr lang="en-US" altLang="zh-TW" sz="1050" dirty="0" smtClean="0"/>
              <a:t> = open(“</a:t>
            </a:r>
            <a:r>
              <a:rPr lang="en-US" altLang="zh-TW" sz="1050" dirty="0" err="1" smtClean="0"/>
              <a:t>xxx”,”w</a:t>
            </a:r>
            <a:r>
              <a:rPr lang="en-US" altLang="zh-TW" sz="1050" dirty="0" smtClean="0"/>
              <a:t>”) 2. </a:t>
            </a:r>
            <a:r>
              <a:rPr lang="en-US" altLang="zh-TW" sz="1050" dirty="0" err="1" smtClean="0"/>
              <a:t>writefile.write</a:t>
            </a:r>
            <a:r>
              <a:rPr lang="en-US" altLang="zh-TW" sz="1050" dirty="0" smtClean="0"/>
              <a:t>(“</a:t>
            </a:r>
            <a:r>
              <a:rPr lang="en-US" altLang="zh-TW" sz="1050" dirty="0" err="1" smtClean="0"/>
              <a:t>yyyy</a:t>
            </a:r>
            <a:r>
              <a:rPr lang="en-US" altLang="zh-TW" sz="1050" dirty="0" smtClean="0"/>
              <a:t>”) 3.writefile.close() </a:t>
            </a:r>
            <a:endParaRPr lang="zh-TW" altLang="en-US" sz="10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4" y="1419156"/>
            <a:ext cx="1746919" cy="11681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33" y="2331747"/>
            <a:ext cx="3023604" cy="200563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867400" y="758645"/>
            <a:ext cx="252206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函</a:t>
            </a:r>
            <a:r>
              <a:rPr lang="zh-CN" altLang="en-US" sz="1200" dirty="0" smtClean="0"/>
              <a:t>数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引用外部函数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数据导入</a:t>
            </a:r>
            <a:r>
              <a:rPr lang="en-US" altLang="zh-CN" sz="1200" dirty="0" smtClean="0"/>
              <a:t>kudu</a:t>
            </a:r>
            <a:r>
              <a:rPr lang="en-US" altLang="zh-CN" sz="1050" dirty="0" smtClean="0"/>
              <a:t> 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err="1" smtClean="0"/>
              <a:t>def</a:t>
            </a:r>
            <a:r>
              <a:rPr lang="en-US" altLang="zh-TW" sz="1050" dirty="0" smtClean="0"/>
              <a:t> xxx():  </a:t>
            </a:r>
            <a:r>
              <a:rPr lang="zh-CN" altLang="en-US" sz="1050" dirty="0" smtClean="0"/>
              <a:t>方法 </a:t>
            </a:r>
            <a:r>
              <a:rPr lang="en-US" altLang="zh-CN" sz="1050" dirty="0" err="1" smtClean="0"/>
              <a:t>returen</a:t>
            </a:r>
            <a:r>
              <a:rPr lang="en-US" altLang="zh-CN" sz="105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/>
              <a:t>i</a:t>
            </a:r>
            <a:r>
              <a:rPr lang="en-US" altLang="zh-TW" sz="1050" dirty="0" smtClean="0"/>
              <a:t>mport xxx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 smtClean="0"/>
              <a:t>Pandas</a:t>
            </a:r>
            <a:r>
              <a:rPr lang="zh-CN" altLang="en-US" sz="1050" dirty="0" smtClean="0"/>
              <a:t>模块</a:t>
            </a:r>
            <a:endParaRPr lang="zh-TW" altLang="en-US" sz="105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469770"/>
            <a:ext cx="2150525" cy="106692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556" y="2731482"/>
            <a:ext cx="2185601" cy="1143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4029538"/>
            <a:ext cx="3025384" cy="61569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52400" y="4611529"/>
            <a:ext cx="85792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Confidential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0789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4. Python</a:t>
            </a:r>
            <a:r>
              <a:rPr lang="zh-CN" altLang="en-US" dirty="0"/>
              <a:t>数据分析思路</a:t>
            </a:r>
            <a:r>
              <a:rPr lang="en-US" altLang="zh-CN" dirty="0"/>
              <a:t>(P8 KBT </a:t>
            </a:r>
            <a:r>
              <a:rPr lang="zh-CN" altLang="en-US" dirty="0"/>
              <a:t>案例</a:t>
            </a:r>
            <a:r>
              <a:rPr lang="en-US" altLang="zh-CN" dirty="0" smtClean="0"/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52550"/>
            <a:ext cx="6236643" cy="2396874"/>
          </a:xfrm>
          <a:prstGeom prst="rect">
            <a:avLst/>
          </a:prstGeom>
        </p:spPr>
      </p:pic>
      <p:sp>
        <p:nvSpPr>
          <p:cNvPr id="4" name="右大括弧 3"/>
          <p:cNvSpPr/>
          <p:nvPr/>
        </p:nvSpPr>
        <p:spPr bwMode="auto">
          <a:xfrm rot="5400000">
            <a:off x="3047998" y="1821417"/>
            <a:ext cx="228601" cy="41910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90800" y="403121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SFCS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 bwMode="auto">
          <a:xfrm rot="5400000">
            <a:off x="5666514" y="3470105"/>
            <a:ext cx="173172" cy="8382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90841" y="39757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SE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 bwMode="auto">
          <a:xfrm rot="5400000">
            <a:off x="6659268" y="3396059"/>
            <a:ext cx="173171" cy="986292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38045" y="3975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52400" y="4611529"/>
            <a:ext cx="85792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Confidential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0905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4. Python</a:t>
            </a:r>
            <a:r>
              <a:rPr lang="zh-CN" altLang="en-US" dirty="0"/>
              <a:t>数据分析思路</a:t>
            </a:r>
            <a:r>
              <a:rPr lang="en-US" altLang="zh-CN" dirty="0"/>
              <a:t>(P8 KBT </a:t>
            </a:r>
            <a:r>
              <a:rPr lang="zh-CN" altLang="en-US" dirty="0"/>
              <a:t>案例</a:t>
            </a:r>
            <a:r>
              <a:rPr lang="en-US" altLang="zh-CN" dirty="0" smtClean="0"/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文鼎粗黑" pitchFamily="49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33400" y="898505"/>
            <a:ext cx="5982712" cy="3824287"/>
            <a:chOff x="1538201" y="898505"/>
            <a:chExt cx="5982712" cy="3824287"/>
          </a:xfrm>
        </p:grpSpPr>
        <p:pic>
          <p:nvPicPr>
            <p:cNvPr id="2050" name="圖片 2" descr="image0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201" y="898505"/>
              <a:ext cx="5982712" cy="3824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直線單箭頭接點 11"/>
            <p:cNvCxnSpPr/>
            <p:nvPr/>
          </p:nvCxnSpPr>
          <p:spPr bwMode="auto">
            <a:xfrm>
              <a:off x="3352800" y="1428750"/>
              <a:ext cx="1752600" cy="1752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/>
            <p:cNvCxnSpPr/>
            <p:nvPr/>
          </p:nvCxnSpPr>
          <p:spPr bwMode="auto">
            <a:xfrm>
              <a:off x="3733800" y="1504950"/>
              <a:ext cx="1752600" cy="1676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線單箭頭接點 15"/>
            <p:cNvCxnSpPr/>
            <p:nvPr/>
          </p:nvCxnSpPr>
          <p:spPr bwMode="auto">
            <a:xfrm>
              <a:off x="3886200" y="1428750"/>
              <a:ext cx="1981200" cy="1752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單箭頭接點 17"/>
            <p:cNvCxnSpPr/>
            <p:nvPr/>
          </p:nvCxnSpPr>
          <p:spPr bwMode="auto">
            <a:xfrm>
              <a:off x="3200400" y="1809750"/>
              <a:ext cx="685800" cy="1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04" y="1210448"/>
            <a:ext cx="3996814" cy="1600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188" y="3028950"/>
            <a:ext cx="3465048" cy="162936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52400" y="4611529"/>
            <a:ext cx="85792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Confidential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9267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5.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文鼎粗黑" pitchFamily="49" charset="-120"/>
              </a:rPr>
              <a:t>数据科学课程介绍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00350"/>
            <a:ext cx="3932854" cy="2057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39743"/>
            <a:ext cx="4120816" cy="158098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200" y="843173"/>
            <a:ext cx="4519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Link: </a:t>
            </a:r>
            <a:r>
              <a:rPr lang="en-US" altLang="zh-TW" sz="1050" dirty="0">
                <a:hlinkClick r:id="rId4"/>
              </a:rPr>
              <a:t>https://www.coursera.org/professional-certificates/ibm-data-science</a:t>
            </a:r>
            <a:endParaRPr lang="zh-TW" altLang="en-US" sz="105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83354" y="843173"/>
            <a:ext cx="3813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内网： </a:t>
            </a:r>
            <a:r>
              <a:rPr lang="en-US" altLang="zh-CN" sz="1050" dirty="0">
                <a:hlinkClick r:id="rId5"/>
              </a:rPr>
              <a:t>http://seawzs.wistron.com/d/fe962ca26d394e819de3</a:t>
            </a:r>
            <a:r>
              <a:rPr lang="en-US" altLang="zh-CN" sz="1050" dirty="0" smtClean="0">
                <a:hlinkClick r:id="rId5"/>
              </a:rPr>
              <a:t>/</a:t>
            </a:r>
            <a:endParaRPr lang="en-US" altLang="zh-CN" sz="1050" dirty="0" smtClean="0"/>
          </a:p>
          <a:p>
            <a:endParaRPr lang="zh-TW" altLang="en-US" sz="10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219" y="1321837"/>
            <a:ext cx="3652134" cy="315055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2400" y="4611529"/>
            <a:ext cx="85792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Confidential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3885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924800" cy="553998"/>
          </a:xfrm>
        </p:spPr>
        <p:txBody>
          <a:bodyPr/>
          <a:lstStyle/>
          <a:p>
            <a:r>
              <a:rPr lang="en-US" altLang="zh-CN" dirty="0" smtClean="0"/>
              <a:t>Q &amp; 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400" y="4611529"/>
            <a:ext cx="85792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Confidential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3373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F206A7BBE72A44A3599D6D6D004061" ma:contentTypeVersion="5" ma:contentTypeDescription="建立新的文件。" ma:contentTypeScope="" ma:versionID="7b4b86c00d4a8a6ab3b7fc9e6a3add6c">
  <xsd:schema xmlns:xsd="http://www.w3.org/2001/XMLSchema" xmlns:xs="http://www.w3.org/2001/XMLSchema" xmlns:p="http://schemas.microsoft.com/office/2006/metadata/properties" xmlns:ns2="f5b8afd3-f9fd-429a-9e2c-a171ee1fc5ca" targetNamespace="http://schemas.microsoft.com/office/2006/metadata/properties" ma:root="true" ma:fieldsID="1b358e4a73463301dcb7f743374f87f8" ns2:_="">
    <xsd:import namespace="f5b8afd3-f9fd-429a-9e2c-a171ee1fc5c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b8afd3-f9fd-429a-9e2c-a171ee1fc5c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19791D-086E-4A06-BB27-E9FE2AE4F0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0378C1-DBF6-4420-9198-2F43C25A3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b8afd3-f9fd-429a-9e2c-a171ee1fc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AF18C6-FE78-443A-9F54-AAB9EDAC2B2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B5D61F0-7F81-44A4-9065-2BB68497F6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48687</TotalTime>
  <Words>475</Words>
  <Application>Microsoft Office PowerPoint</Application>
  <PresentationFormat>如螢幕大小 (16:9)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Helvetica-Bold</vt:lpstr>
      <vt:lpstr>文鼎粗黑</vt:lpstr>
      <vt:lpstr>細明體</vt:lpstr>
      <vt:lpstr>微軟正黑體</vt:lpstr>
      <vt:lpstr>微軟正黑體 Light</vt:lpstr>
      <vt:lpstr>新細明體</vt:lpstr>
      <vt:lpstr>Arial</vt:lpstr>
      <vt:lpstr>Default Design</vt:lpstr>
      <vt:lpstr>Wistron Technologies </vt:lpstr>
      <vt:lpstr>Agenda</vt:lpstr>
      <vt:lpstr>1. Python简单介绍</vt:lpstr>
      <vt:lpstr>2. Python开发工具介绍</vt:lpstr>
      <vt:lpstr>3. Python开发语法介绍</vt:lpstr>
      <vt:lpstr>4. Python数据分析思路(P8 KBT 案例)</vt:lpstr>
      <vt:lpstr>4. Python数据分析思路(P8 KBT 案例)</vt:lpstr>
      <vt:lpstr>5. Python数据科学课程介绍</vt:lpstr>
      <vt:lpstr>Q &amp; A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Willson Luo/WZS/Wistron</cp:lastModifiedBy>
  <cp:revision>140</cp:revision>
  <dcterms:created xsi:type="dcterms:W3CDTF">2008-08-07T15:44:20Z</dcterms:created>
  <dcterms:modified xsi:type="dcterms:W3CDTF">2019-10-16T01:22:20Z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0x01010091F206A7BBE72A44A3599D6D6D004061</vt:lpwstr>
  </property>
</Properties>
</file>