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7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78142D-02C2-49C8-9B7F-57538E98DA65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7BC4334-525D-46AB-A263-09AB10280F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9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42D-02C2-49C8-9B7F-57538E98DA65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4334-525D-46AB-A263-09AB10280F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3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42D-02C2-49C8-9B7F-57538E98DA65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4334-525D-46AB-A263-09AB10280F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927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42D-02C2-49C8-9B7F-57538E98DA65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4334-525D-46AB-A263-09AB10280F5C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2812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42D-02C2-49C8-9B7F-57538E98DA65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4334-525D-46AB-A263-09AB10280F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66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42D-02C2-49C8-9B7F-57538E98DA65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4334-525D-46AB-A263-09AB10280F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919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42D-02C2-49C8-9B7F-57538E98DA65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4334-525D-46AB-A263-09AB10280F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33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42D-02C2-49C8-9B7F-57538E98DA65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4334-525D-46AB-A263-09AB10280F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380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42D-02C2-49C8-9B7F-57538E98DA65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4334-525D-46AB-A263-09AB10280F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4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42D-02C2-49C8-9B7F-57538E98DA65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4334-525D-46AB-A263-09AB10280F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46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42D-02C2-49C8-9B7F-57538E98DA65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4334-525D-46AB-A263-09AB10280F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90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42D-02C2-49C8-9B7F-57538E98DA65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4334-525D-46AB-A263-09AB10280F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04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42D-02C2-49C8-9B7F-57538E98DA65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4334-525D-46AB-A263-09AB10280F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98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42D-02C2-49C8-9B7F-57538E98DA65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4334-525D-46AB-A263-09AB10280F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42D-02C2-49C8-9B7F-57538E98DA65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4334-525D-46AB-A263-09AB10280F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7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42D-02C2-49C8-9B7F-57538E98DA65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4334-525D-46AB-A263-09AB10280F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70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42D-02C2-49C8-9B7F-57538E98DA65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4334-525D-46AB-A263-09AB10280F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54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142D-02C2-49C8-9B7F-57538E98DA65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C4334-525D-46AB-A263-09AB10280F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379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09531-2A30-4D2A-8ED3-26F6ED262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Firewall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(Межсетевые экраны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24967D-B44E-4D2C-B418-3A9A3B7956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Автор: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Шнайдер А.В.</a:t>
            </a:r>
          </a:p>
        </p:txBody>
      </p:sp>
    </p:spTree>
    <p:extLst>
      <p:ext uri="{BB962C8B-B14F-4D97-AF65-F5344CB8AC3E}">
        <p14:creationId xmlns:p14="http://schemas.microsoft.com/office/powerpoint/2010/main" val="334569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DF664-2DCF-4363-8668-158EADC3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258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Посредники прикладного уровня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FBDE83-5F9F-4574-806F-6C55E52D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82580"/>
            <a:ext cx="9905999" cy="31682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Межсетевые экраны прикладного уровня, к которым, в частности, относится </a:t>
            </a:r>
            <a:r>
              <a:rPr lang="ru-RU" dirty="0" err="1">
                <a:solidFill>
                  <a:schemeClr val="bg1"/>
                </a:solidFill>
              </a:rPr>
              <a:t>файрвол</a:t>
            </a:r>
            <a:r>
              <a:rPr lang="ru-RU" dirty="0">
                <a:solidFill>
                  <a:schemeClr val="bg1"/>
                </a:solidFill>
              </a:rPr>
              <a:t> веб-приложений, как и шлюзы сеансового уровня, исключают прямое взаимодействие двух узлов. Однако, функционируя на прикладном уровне, они способны «понимать» контекст передаваемого трафика. Межсетевые экраны, реализующие эту технологию, содержат несколько приложений-посредников, каждое из которых обслуживает свой прикладной протокол. Такой межсетевой экран способен выявлять в передаваемых сообщениях и блокировать несуществующие или нежелательные последовательности команд, что зачастую означает </a:t>
            </a:r>
            <a:r>
              <a:rPr lang="ru-RU" dirty="0" err="1">
                <a:solidFill>
                  <a:schemeClr val="bg1"/>
                </a:solidFill>
              </a:rPr>
              <a:t>DoS</a:t>
            </a:r>
            <a:r>
              <a:rPr lang="ru-RU" dirty="0">
                <a:solidFill>
                  <a:schemeClr val="bg1"/>
                </a:solidFill>
              </a:rPr>
              <a:t>-атаку, либо запрещать использование некоторых команд.</a:t>
            </a:r>
          </a:p>
        </p:txBody>
      </p:sp>
      <p:pic>
        <p:nvPicPr>
          <p:cNvPr id="13314" name="Picture 2" descr="Прикладной шлюз - Информационная безопасность компьютерных систем и сетей">
            <a:extLst>
              <a:ext uri="{FF2B5EF4-FFF2-40B4-BE49-F238E27FC236}">
                <a16:creationId xmlns:a16="http://schemas.microsoft.com/office/drawing/2014/main" id="{8E92436F-794A-470A-980D-C0E61F5A2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755" y="3850783"/>
            <a:ext cx="5526490" cy="292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52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DF664-2DCF-4363-8668-158EADC3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1818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Инспекторы состояния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FBDE83-5F9F-4574-806F-6C55E52D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18186"/>
            <a:ext cx="9905999" cy="49841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Каждый из вышеперечисленных типов межсетевых экранов используется для защиты корпоративных сетей и обладает рядом преимуществ. Однако, куда эффективней было бы собрать все эти преимущества в одном устройстве и получить межсетевой экран, осуществляющий фильтрацию трафика с сетевого по прикладной уровень. Данная идея была реализована в инспекторах состояний, совмещающих в себе высокую производительность и защищённость. Данный класс межсетевых экранов позволяет контролировать:</a:t>
            </a:r>
          </a:p>
          <a:p>
            <a:r>
              <a:rPr lang="ru-RU" dirty="0">
                <a:solidFill>
                  <a:schemeClr val="bg1"/>
                </a:solidFill>
              </a:rPr>
              <a:t>каждый передаваемый пакет — на основе таблицы правил;</a:t>
            </a:r>
          </a:p>
          <a:p>
            <a:r>
              <a:rPr lang="ru-RU" dirty="0">
                <a:solidFill>
                  <a:schemeClr val="bg1"/>
                </a:solidFill>
              </a:rPr>
              <a:t>каждую сессию — на основе таблицы состояний;</a:t>
            </a:r>
          </a:p>
          <a:p>
            <a:r>
              <a:rPr lang="ru-RU" dirty="0">
                <a:solidFill>
                  <a:schemeClr val="bg1"/>
                </a:solidFill>
              </a:rPr>
              <a:t>каждое приложение — на основе разработанных посредников.</a:t>
            </a:r>
          </a:p>
        </p:txBody>
      </p:sp>
    </p:spTree>
    <p:extLst>
      <p:ext uri="{BB962C8B-B14F-4D97-AF65-F5344CB8AC3E}">
        <p14:creationId xmlns:p14="http://schemas.microsoft.com/office/powerpoint/2010/main" val="402532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DF664-2DCF-4363-8668-158EADC3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0530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FBDE83-5F9F-4574-806F-6C55E52D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05307"/>
            <a:ext cx="9905999" cy="229243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Существует два варианта исполнения межсетевых экранов — программный и программно-аппаратный. В свою очередь программно-аппаратный вариант имеет две разновидности — в виде отдельного модуля в коммутаторе или маршрутизаторе и в виде специализированного устройства.</a:t>
            </a:r>
          </a:p>
        </p:txBody>
      </p:sp>
      <p:pic>
        <p:nvPicPr>
          <p:cNvPr id="14338" name="Picture 2" descr="Брандмауэр Windows — Википедия">
            <a:extLst>
              <a:ext uri="{FF2B5EF4-FFF2-40B4-BE49-F238E27FC236}">
                <a16:creationId xmlns:a16="http://schemas.microsoft.com/office/drawing/2014/main" id="{14F15C89-16B5-4C2E-B77B-39C30B6BC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47" y="289774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▷ Межсетевой экран TP-Link TL-ER6020 — купить с доставкой в любой город —  цена в Санкт-Петербурге — Telecom-Sales.ru">
            <a:extLst>
              <a:ext uri="{FF2B5EF4-FFF2-40B4-BE49-F238E27FC236}">
                <a16:creationId xmlns:a16="http://schemas.microsoft.com/office/drawing/2014/main" id="{1B926083-2EFF-452D-A390-52DEC9CAC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" t="18500" r="-394" b="3563"/>
          <a:stretch/>
        </p:blipFill>
        <p:spPr bwMode="auto">
          <a:xfrm>
            <a:off x="3301451" y="2897746"/>
            <a:ext cx="3271905" cy="255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Check Point 15400 Security Appliance | CheckFirewalls.com">
            <a:extLst>
              <a:ext uri="{FF2B5EF4-FFF2-40B4-BE49-F238E27FC236}">
                <a16:creationId xmlns:a16="http://schemas.microsoft.com/office/drawing/2014/main" id="{57ED1E0A-796C-4492-9870-F544D3E5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89" y="3127423"/>
            <a:ext cx="4887264" cy="20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8388D-1607-4CD5-B887-9C39003B1443}"/>
              </a:ext>
            </a:extLst>
          </p:cNvPr>
          <p:cNvSpPr txBox="1"/>
          <p:nvPr/>
        </p:nvSpPr>
        <p:spPr>
          <a:xfrm>
            <a:off x="321347" y="5447763"/>
            <a:ext cx="257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Логотип брандмауэра </a:t>
            </a:r>
            <a:r>
              <a:rPr lang="en-US" dirty="0"/>
              <a:t>Windows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04910-714B-4531-9782-DE66146E0824}"/>
              </a:ext>
            </a:extLst>
          </p:cNvPr>
          <p:cNvSpPr txBox="1"/>
          <p:nvPr/>
        </p:nvSpPr>
        <p:spPr>
          <a:xfrm>
            <a:off x="3301451" y="5447763"/>
            <a:ext cx="3271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Маршрутизатор со встроенным межсетевым экраном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0F6D4-C65C-4ADB-8ECD-B27F699C96B8}"/>
              </a:ext>
            </a:extLst>
          </p:cNvPr>
          <p:cNvSpPr txBox="1"/>
          <p:nvPr/>
        </p:nvSpPr>
        <p:spPr>
          <a:xfrm>
            <a:off x="6983389" y="5447763"/>
            <a:ext cx="488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Специализированное устройство с межсетевым экраном (</a:t>
            </a:r>
            <a:r>
              <a:rPr lang="en-US" dirty="0"/>
              <a:t>security appliance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676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A7E86-750B-40ED-BF35-C8975DDA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9242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Программные межсетевые экраны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839C3-98F1-43E7-A4C6-39FB23B1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2428"/>
            <a:ext cx="9905999" cy="519877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настоящее время чаще используется программное решение, которое на первый взгляд выглядит более привлекательным. Это вызвано тем, что для его применения достаточно, казалось бы, всего лишь приобрести программное обеспечение межсетевого экрана и установить на любой имеющийся в организации компьютер. Однако, как показывает практика, в организации далеко не всегда находится свободный компьютер, да ещё и удовлетворяющий достаточно высоким требованиям по системным ресурсам. После того, как компьютер всё-таки найден (чаще всего — куплен), следует процесс установки и настройки операционной системы, а также, непосредственно, программного обеспечения межсетевого экрана.</a:t>
            </a:r>
          </a:p>
        </p:txBody>
      </p:sp>
    </p:spTree>
    <p:extLst>
      <p:ext uri="{BB962C8B-B14F-4D97-AF65-F5344CB8AC3E}">
        <p14:creationId xmlns:p14="http://schemas.microsoft.com/office/powerpoint/2010/main" val="203102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9B27A-9366-43F8-8717-92FE056D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4697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Программно-аппаратные межсетевые экраны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F591F0-A38B-4C3C-8619-07582AEF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46974"/>
            <a:ext cx="9905999" cy="53060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всё большее распространение стали получать специализированные программно-аппаратные комплексы, называемые </a:t>
            </a:r>
            <a:r>
              <a:rPr lang="ru-RU" dirty="0" err="1">
                <a:solidFill>
                  <a:schemeClr val="bg1"/>
                </a:solidFill>
              </a:rPr>
              <a:t>security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appliance</a:t>
            </a:r>
            <a:r>
              <a:rPr lang="ru-RU" dirty="0">
                <a:solidFill>
                  <a:schemeClr val="bg1"/>
                </a:solidFill>
              </a:rPr>
              <a:t>, на основе, как правило, FreeBSD или Linux, «урезанные» для выполнения только необходимых функций. Достоинствами данных решений являются:</a:t>
            </a:r>
          </a:p>
          <a:p>
            <a:r>
              <a:rPr lang="ru-RU" dirty="0">
                <a:solidFill>
                  <a:schemeClr val="bg1"/>
                </a:solidFill>
              </a:rPr>
              <a:t>Простота внедрения: данные устройства имеют предустановленную и настроенную операционную систему и требуют минимум настроек после внедрения в сеть.</a:t>
            </a:r>
          </a:p>
          <a:p>
            <a:r>
              <a:rPr lang="ru-RU" dirty="0">
                <a:solidFill>
                  <a:schemeClr val="bg1"/>
                </a:solidFill>
              </a:rPr>
              <a:t>Простота управления: данными устройствами можно управлять откуда угодно по стандартным протоколам, таким как SNMP или </a:t>
            </a:r>
            <a:r>
              <a:rPr lang="ru-RU" dirty="0" err="1">
                <a:solidFill>
                  <a:schemeClr val="bg1"/>
                </a:solidFill>
              </a:rPr>
              <a:t>Telnet</a:t>
            </a:r>
            <a:r>
              <a:rPr lang="ru-RU" dirty="0">
                <a:solidFill>
                  <a:schemeClr val="bg1"/>
                </a:solidFill>
              </a:rPr>
              <a:t>, либо посредством защищённых протоколов, таких как SSH или SSL.</a:t>
            </a:r>
          </a:p>
          <a:p>
            <a:r>
              <a:rPr lang="ru-RU" dirty="0">
                <a:solidFill>
                  <a:schemeClr val="bg1"/>
                </a:solidFill>
              </a:rPr>
              <a:t>Производительность: данные устройства работают более эффективно, так как из их операционной системы исключены все неиспользуемые сервисы.</a:t>
            </a:r>
          </a:p>
          <a:p>
            <a:r>
              <a:rPr lang="ru-RU" dirty="0">
                <a:solidFill>
                  <a:schemeClr val="bg1"/>
                </a:solidFill>
              </a:rPr>
              <a:t>Отказоустойчивость и высокая доступность: данные устройства созданы выполнять конкретные задачи с высокой доступностью.</a:t>
            </a:r>
          </a:p>
        </p:txBody>
      </p:sp>
    </p:spTree>
    <p:extLst>
      <p:ext uri="{BB962C8B-B14F-4D97-AF65-F5344CB8AC3E}">
        <p14:creationId xmlns:p14="http://schemas.microsoft.com/office/powerpoint/2010/main" val="134070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04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DF664-2DCF-4363-8668-158EADC3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5985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 технологии </a:t>
            </a:r>
            <a:r>
              <a:rPr lang="en-US" dirty="0">
                <a:solidFill>
                  <a:schemeClr val="bg1"/>
                </a:solidFill>
              </a:rPr>
              <a:t>firewall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FBDE83-5F9F-4574-806F-6C55E52D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759854"/>
            <a:ext cx="9905997" cy="3538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Firewall (</a:t>
            </a:r>
            <a:r>
              <a:rPr lang="ru-RU" dirty="0">
                <a:solidFill>
                  <a:schemeClr val="bg1"/>
                </a:solidFill>
              </a:rPr>
              <a:t>межсетевой экран) - программный или программно-аппаратный элемент компьютерной сети, осуществляющий контроль и фильтрацию проходящего через него сетевого трафика в соответствии с заданными правилами. Среди задач, которые решают межсетевые экраны, основной является защита сегментов сети или отдельных хостов от несанкционированного доступа с использованием уязвимых мест в протоколах сетевой модели OSI или в программном обеспечении, установленном на компьютерах сети. Межсетевые экраны пропускают или запрещают трафик, сравнивая его характеристики с заданными шаблонами.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06B7EE-0B2A-4689-B850-261F5557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478" y="4297894"/>
            <a:ext cx="4081044" cy="224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8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DF664-2DCF-4363-8668-158EADC3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970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История межсетевых экранов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FBDE83-5F9F-4574-806F-6C55E52D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669701"/>
            <a:ext cx="7757888" cy="573109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Первые устройства, выполняющие функцию фильтрации сетевого трафика, появились в конце 1980-х, когда Интернет был новшеством и не использовался в глобальных масштабах. Этими устройствами были маршрутизаторы, инспектирующие трафик на основании данных, содержащихся в заголовках протоколов сетевого уровня. Впоследствии, с развитием сетевых технологий, данные устройства получили возможность выполнять фильтрацию трафика, используя данные протоколов более высокого, транспортного уровня. Маршрутизаторы можно считать первой программно-аппаратной реализацией межсетевого экрана.</a:t>
            </a:r>
          </a:p>
        </p:txBody>
      </p:sp>
      <p:pic>
        <p:nvPicPr>
          <p:cNvPr id="6146" name="Picture 2" descr="Купить Маршрутизатор Mikrotik RB760iGS в интернет магазине DNS.  Характеристики, цена Mikrotik RB760iGS | 1256927">
            <a:extLst>
              <a:ext uri="{FF2B5EF4-FFF2-40B4-BE49-F238E27FC236}">
                <a16:creationId xmlns:a16="http://schemas.microsoft.com/office/drawing/2014/main" id="{3F940CF9-C394-4CE8-8425-B130D17A5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302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3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DF664-2DCF-4363-8668-158EADC3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970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История межсетевых экранов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FBDE83-5F9F-4574-806F-6C55E52D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69701"/>
            <a:ext cx="9905997" cy="29317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Программные межсетевые экраны появились существенно позже и были гораздо моложе, чем антивирусные программы. Например, проект </a:t>
            </a:r>
            <a:r>
              <a:rPr lang="ru-RU" dirty="0" err="1">
                <a:solidFill>
                  <a:schemeClr val="bg1"/>
                </a:solidFill>
              </a:rPr>
              <a:t>Netfilter</a:t>
            </a:r>
            <a:r>
              <a:rPr lang="ru-RU" dirty="0">
                <a:solidFill>
                  <a:schemeClr val="bg1"/>
                </a:solidFill>
              </a:rPr>
              <a:t>/</a:t>
            </a:r>
            <a:r>
              <a:rPr lang="ru-RU" dirty="0" err="1">
                <a:solidFill>
                  <a:schemeClr val="bg1"/>
                </a:solidFill>
              </a:rPr>
              <a:t>iptables</a:t>
            </a:r>
            <a:r>
              <a:rPr lang="ru-RU" dirty="0">
                <a:solidFill>
                  <a:schemeClr val="bg1"/>
                </a:solidFill>
              </a:rPr>
              <a:t> (один из первых программных межсетевых экранов, встраиваемых в ядро Linux с версии 2.4) был основан в 1998 году. Такое позднее появление вполне объяснимо, так как долгое время антивирус решал проблему защиты персональных компьютеров от вредоносных программ. Однако в конце 1990-х вирусы стали активно использовать отсутствие межсетевых экранов на компьютерах, что привело к повышению интереса пользователей к данному классу устройств</a:t>
            </a:r>
          </a:p>
        </p:txBody>
      </p:sp>
      <p:pic>
        <p:nvPicPr>
          <p:cNvPr id="11266" name="Picture 2" descr="Обзор программных межсетевых экранов при защите ИСПДн / Блог компании  КиберСофт / Хабр">
            <a:extLst>
              <a:ext uri="{FF2B5EF4-FFF2-40B4-BE49-F238E27FC236}">
                <a16:creationId xmlns:a16="http://schemas.microsoft.com/office/drawing/2014/main" id="{7B048B0B-D3DD-49AF-840E-2D63D985E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430" y="3601480"/>
            <a:ext cx="5479961" cy="293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07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DF664-2DCF-4363-8668-158EADC3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3712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Классификация межсетевых экранов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FBDE83-5F9F-4574-806F-6C55E52D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837127"/>
            <a:ext cx="9905999" cy="5563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До сих пор не существует единой и общепризнанной классификации межсетевых экранов. Однако в большинстве случаев поддерживаемый уровень сетевой модели OSI является основной характеристикой при их классификации. Учитывая данную модель, различают следующие типы межсетевых экранов: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Управляемые коммутаторы.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Пакетные фильтры.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Шлюзы сеансового уровня.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Посредники прикладного уровня.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Инспекторы состояния.</a:t>
            </a:r>
          </a:p>
        </p:txBody>
      </p:sp>
    </p:spTree>
    <p:extLst>
      <p:ext uri="{BB962C8B-B14F-4D97-AF65-F5344CB8AC3E}">
        <p14:creationId xmlns:p14="http://schemas.microsoft.com/office/powerpoint/2010/main" val="48885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DF664-2DCF-4363-8668-158EADC3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72732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Классификация межсетевых экранов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0372B7-5C0C-425F-9D87-5C9525D3AA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772732"/>
            <a:ext cx="9905998" cy="499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968BE-A368-49A9-9616-96F635015002}"/>
              </a:ext>
            </a:extLst>
          </p:cNvPr>
          <p:cNvSpPr txBox="1"/>
          <p:nvPr/>
        </p:nvSpPr>
        <p:spPr>
          <a:xfrm>
            <a:off x="1141413" y="5924282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Схематическое изображение классификации межсетевых экранов на основе сетевой модели OSI</a:t>
            </a:r>
          </a:p>
        </p:txBody>
      </p:sp>
    </p:spTree>
    <p:extLst>
      <p:ext uri="{BB962C8B-B14F-4D97-AF65-F5344CB8AC3E}">
        <p14:creationId xmlns:p14="http://schemas.microsoft.com/office/powerpoint/2010/main" val="236190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DF664-2DCF-4363-8668-158EADC3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59242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Управляемые коммутаторы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FBDE83-5F9F-4574-806F-6C55E52D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92429"/>
            <a:ext cx="9905999" cy="580837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Управляемые коммутаторы иногда причисляют к классу межсетевых экранов, так как они осуществляют фильтрацию трафика между сетями или узлами сети. Однако они работают на канальном уровне и разделяют трафик в рамках локальной сети, а значит не могут быть использованы для обработки трафика из внешних сетей (например, из Интернета)</a:t>
            </a:r>
          </a:p>
        </p:txBody>
      </p:sp>
      <p:pic>
        <p:nvPicPr>
          <p:cNvPr id="8194" name="Picture 2" descr="Управляемые коммутаторы доступа SNR-S2965 / Блог компании НАГ / Хабр">
            <a:extLst>
              <a:ext uri="{FF2B5EF4-FFF2-40B4-BE49-F238E27FC236}">
                <a16:creationId xmlns:a16="http://schemas.microsoft.com/office/drawing/2014/main" id="{4179B9F1-5D8B-43E0-93B1-C5A3E329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187" y="3496614"/>
            <a:ext cx="8621625" cy="290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7840A5-AC23-42C2-B05F-EBA42CD48C03}"/>
              </a:ext>
            </a:extLst>
          </p:cNvPr>
          <p:cNvSpPr txBox="1"/>
          <p:nvPr/>
        </p:nvSpPr>
        <p:spPr>
          <a:xfrm>
            <a:off x="1880315" y="6265571"/>
            <a:ext cx="837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Управляемый коммутатор доступа </a:t>
            </a:r>
            <a:r>
              <a:rPr lang="en-US" dirty="0"/>
              <a:t>SNR-S2965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17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DF664-2DCF-4363-8668-158EADC3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1818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Пакетные фильтры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FBDE83-5F9F-4574-806F-6C55E52D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18186"/>
            <a:ext cx="9905997" cy="32584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Пакетные фильтры функционируют на сетевом уровне и контролируют прохождение трафика на основе информации, содержащейся в заголовке пакетов. Многие межсетевые экраны данного типа могут оперировать заголовками протоколов и более высокого, транспортного, уровня (например, TCP или UDP). Пакетные фильтры одними из первых появились на рынке межсетевых экранов и по сей день остаются самым распространённым их типом. Данная технология реализована в подавляющем большинстве маршрутизаторов и даже в некоторых коммутаторах.</a:t>
            </a:r>
          </a:p>
        </p:txBody>
      </p:sp>
      <p:pic>
        <p:nvPicPr>
          <p:cNvPr id="10242" name="Picture 2" descr="Современные методы и средства сетевой защиты Межсетевые экраны Когда речь  заходит о защите от атак, то первое, что приходит на ум большинству  пользователей, - это межсетевые экраны (firewall). И это закономерно.  Данная ...">
            <a:extLst>
              <a:ext uri="{FF2B5EF4-FFF2-40B4-BE49-F238E27FC236}">
                <a16:creationId xmlns:a16="http://schemas.microsoft.com/office/drawing/2014/main" id="{CD9B932A-0F55-4D92-B88F-1736885E8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955" y="3784535"/>
            <a:ext cx="5112912" cy="291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32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DF664-2DCF-4363-8668-158EADC3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5537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Шлюзы сеансового уровня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FBDE83-5F9F-4574-806F-6C55E52D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53792"/>
            <a:ext cx="9905999" cy="31682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Шлюз сеансового уровня гарантирует, что ни один сетевой пакет не будет пропущен, если он не принадлежит ранее установленному соединению. Как только приходит запрос на установление соединения, в специальную таблицу помещается соответствующая информация. В случае, если соединение установлено, пакеты, передаваемые в рамках данной сессии, будут просто копироваться в локальную сеть без дополнительной фильтрации. Когда сеанс связи завершается, сведения о нём удаляются из данной таблицы. Поэтому все последующие пакеты, «притворяющиеся» пакетами уже завершённого соединения, отбрасываются.</a:t>
            </a:r>
          </a:p>
        </p:txBody>
      </p:sp>
      <p:pic>
        <p:nvPicPr>
          <p:cNvPr id="12292" name="Picture 4" descr="Шлюзы сеансового уровня">
            <a:extLst>
              <a:ext uri="{FF2B5EF4-FFF2-40B4-BE49-F238E27FC236}">
                <a16:creationId xmlns:a16="http://schemas.microsoft.com/office/drawing/2014/main" id="{2AA94F53-57AC-4A35-A82B-87DB1C18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2" y="3829050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39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292</TotalTime>
  <Words>1030</Words>
  <Application>Microsoft Office PowerPoint</Application>
  <PresentationFormat>Широкоэкранный</PresentationFormat>
  <Paragraphs>45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Tw Cen MT</vt:lpstr>
      <vt:lpstr>Контур</vt:lpstr>
      <vt:lpstr>Firewall (Межсетевые экраны)</vt:lpstr>
      <vt:lpstr>О технологии firewall</vt:lpstr>
      <vt:lpstr>История межсетевых экранов</vt:lpstr>
      <vt:lpstr>История межсетевых экранов</vt:lpstr>
      <vt:lpstr>Классификация межсетевых экранов</vt:lpstr>
      <vt:lpstr>Классификация межсетевых экранов</vt:lpstr>
      <vt:lpstr>Управляемые коммутаторы</vt:lpstr>
      <vt:lpstr>Пакетные фильтры</vt:lpstr>
      <vt:lpstr>Шлюзы сеансового уровня</vt:lpstr>
      <vt:lpstr>Посредники прикладного уровня</vt:lpstr>
      <vt:lpstr>Инспекторы состояния</vt:lpstr>
      <vt:lpstr>Реализация</vt:lpstr>
      <vt:lpstr>Программные межсетевые экраны</vt:lpstr>
      <vt:lpstr>Программно-аппаратные межсетевые экраны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Next-Generation Firewall (NGFW)</dc:title>
  <dc:creator>Sasha</dc:creator>
  <cp:lastModifiedBy>Sasha</cp:lastModifiedBy>
  <cp:revision>14</cp:revision>
  <dcterms:created xsi:type="dcterms:W3CDTF">2021-05-28T11:08:04Z</dcterms:created>
  <dcterms:modified xsi:type="dcterms:W3CDTF">2021-05-28T16:00:12Z</dcterms:modified>
</cp:coreProperties>
</file>