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7" r:id="rId5"/>
    <p:sldId id="260" r:id="rId6"/>
    <p:sldId id="261" r:id="rId7"/>
    <p:sldId id="262" r:id="rId8"/>
    <p:sldId id="270" r:id="rId9"/>
    <p:sldId id="265" r:id="rId10"/>
    <p:sldId id="268" r:id="rId11"/>
    <p:sldId id="269"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72" d="100"/>
          <a:sy n="72" d="100"/>
        </p:scale>
        <p:origin x="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B427-5EA3-888D-EB53-045987273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23BC2C-DB32-F4B9-F6FC-AA50A083E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2D4BE1-EE9D-1A44-9834-460C746F7744}"/>
              </a:ext>
            </a:extLst>
          </p:cNvPr>
          <p:cNvSpPr>
            <a:spLocks noGrp="1"/>
          </p:cNvSpPr>
          <p:nvPr>
            <p:ph type="dt" sz="half" idx="10"/>
          </p:nvPr>
        </p:nvSpPr>
        <p:spPr/>
        <p:txBody>
          <a:bodyPr/>
          <a:lstStyle/>
          <a:p>
            <a:fld id="{D0891D98-240C-40CD-B387-56222368DD40}" type="datetimeFigureOut">
              <a:rPr lang="en-IN" smtClean="0"/>
              <a:t>03-12-2023</a:t>
            </a:fld>
            <a:endParaRPr lang="en-IN"/>
          </a:p>
        </p:txBody>
      </p:sp>
      <p:sp>
        <p:nvSpPr>
          <p:cNvPr id="5" name="Footer Placeholder 4">
            <a:extLst>
              <a:ext uri="{FF2B5EF4-FFF2-40B4-BE49-F238E27FC236}">
                <a16:creationId xmlns:a16="http://schemas.microsoft.com/office/drawing/2014/main" id="{F43A29F2-3B68-D70B-0AF4-1A6AE6B32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3CA6C-2B48-32D9-009B-E0C6BDF03F31}"/>
              </a:ext>
            </a:extLst>
          </p:cNvPr>
          <p:cNvSpPr>
            <a:spLocks noGrp="1"/>
          </p:cNvSpPr>
          <p:nvPr>
            <p:ph type="sldNum" sz="quarter" idx="12"/>
          </p:nvPr>
        </p:nvSpPr>
        <p:spPr/>
        <p:txBody>
          <a:bodyPr/>
          <a:lstStyle/>
          <a:p>
            <a:fld id="{A11CC273-07DC-40FE-B433-5003186E7581}" type="slidenum">
              <a:rPr lang="en-IN" smtClean="0"/>
              <a:t>‹#›</a:t>
            </a:fld>
            <a:endParaRPr lang="en-IN"/>
          </a:p>
        </p:txBody>
      </p:sp>
    </p:spTree>
    <p:extLst>
      <p:ext uri="{BB962C8B-B14F-4D97-AF65-F5344CB8AC3E}">
        <p14:creationId xmlns:p14="http://schemas.microsoft.com/office/powerpoint/2010/main" val="362975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B27D-44B5-FF01-A0D0-4E543B6A91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853F63-CB47-8B4B-81F7-637FCC202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752B6-7096-2F14-98CC-5909C8494697}"/>
              </a:ext>
            </a:extLst>
          </p:cNvPr>
          <p:cNvSpPr>
            <a:spLocks noGrp="1"/>
          </p:cNvSpPr>
          <p:nvPr>
            <p:ph type="dt" sz="half" idx="10"/>
          </p:nvPr>
        </p:nvSpPr>
        <p:spPr/>
        <p:txBody>
          <a:bodyPr/>
          <a:lstStyle/>
          <a:p>
            <a:fld id="{D0891D98-240C-40CD-B387-56222368DD40}" type="datetimeFigureOut">
              <a:rPr lang="en-IN" smtClean="0"/>
              <a:t>03-12-2023</a:t>
            </a:fld>
            <a:endParaRPr lang="en-IN"/>
          </a:p>
        </p:txBody>
      </p:sp>
      <p:sp>
        <p:nvSpPr>
          <p:cNvPr id="5" name="Footer Placeholder 4">
            <a:extLst>
              <a:ext uri="{FF2B5EF4-FFF2-40B4-BE49-F238E27FC236}">
                <a16:creationId xmlns:a16="http://schemas.microsoft.com/office/drawing/2014/main" id="{070F35FD-8193-F9DC-0754-028C32599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9147E3-2D4B-FB68-B7D3-820855A8D92F}"/>
              </a:ext>
            </a:extLst>
          </p:cNvPr>
          <p:cNvSpPr>
            <a:spLocks noGrp="1"/>
          </p:cNvSpPr>
          <p:nvPr>
            <p:ph type="sldNum" sz="quarter" idx="12"/>
          </p:nvPr>
        </p:nvSpPr>
        <p:spPr/>
        <p:txBody>
          <a:bodyPr/>
          <a:lstStyle/>
          <a:p>
            <a:fld id="{A11CC273-07DC-40FE-B433-5003186E7581}" type="slidenum">
              <a:rPr lang="en-IN" smtClean="0"/>
              <a:t>‹#›</a:t>
            </a:fld>
            <a:endParaRPr lang="en-IN"/>
          </a:p>
        </p:txBody>
      </p:sp>
    </p:spTree>
    <p:extLst>
      <p:ext uri="{BB962C8B-B14F-4D97-AF65-F5344CB8AC3E}">
        <p14:creationId xmlns:p14="http://schemas.microsoft.com/office/powerpoint/2010/main" val="58578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B016F-CB98-7F61-9CAF-FCC611F779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0EFD5C-ECF3-BEDE-2DB5-07EFAC369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F0538-206A-4A20-E7F4-FE49E374AB94}"/>
              </a:ext>
            </a:extLst>
          </p:cNvPr>
          <p:cNvSpPr>
            <a:spLocks noGrp="1"/>
          </p:cNvSpPr>
          <p:nvPr>
            <p:ph type="dt" sz="half" idx="10"/>
          </p:nvPr>
        </p:nvSpPr>
        <p:spPr/>
        <p:txBody>
          <a:bodyPr/>
          <a:lstStyle/>
          <a:p>
            <a:fld id="{D0891D98-240C-40CD-B387-56222368DD40}" type="datetimeFigureOut">
              <a:rPr lang="en-IN" smtClean="0"/>
              <a:t>03-12-2023</a:t>
            </a:fld>
            <a:endParaRPr lang="en-IN"/>
          </a:p>
        </p:txBody>
      </p:sp>
      <p:sp>
        <p:nvSpPr>
          <p:cNvPr id="5" name="Footer Placeholder 4">
            <a:extLst>
              <a:ext uri="{FF2B5EF4-FFF2-40B4-BE49-F238E27FC236}">
                <a16:creationId xmlns:a16="http://schemas.microsoft.com/office/drawing/2014/main" id="{96AC0596-B1DA-2F87-8B88-D01EAA20F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6ED3E9-4509-D3B3-A53C-80EB4CBB6225}"/>
              </a:ext>
            </a:extLst>
          </p:cNvPr>
          <p:cNvSpPr>
            <a:spLocks noGrp="1"/>
          </p:cNvSpPr>
          <p:nvPr>
            <p:ph type="sldNum" sz="quarter" idx="12"/>
          </p:nvPr>
        </p:nvSpPr>
        <p:spPr/>
        <p:txBody>
          <a:bodyPr/>
          <a:lstStyle/>
          <a:p>
            <a:fld id="{A11CC273-07DC-40FE-B433-5003186E7581}" type="slidenum">
              <a:rPr lang="en-IN" smtClean="0"/>
              <a:t>‹#›</a:t>
            </a:fld>
            <a:endParaRPr lang="en-IN"/>
          </a:p>
        </p:txBody>
      </p:sp>
    </p:spTree>
    <p:extLst>
      <p:ext uri="{BB962C8B-B14F-4D97-AF65-F5344CB8AC3E}">
        <p14:creationId xmlns:p14="http://schemas.microsoft.com/office/powerpoint/2010/main" val="1000494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BFDD-C067-F9E4-3064-4B324CFFA0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DAFEC8-8997-C03B-004A-CA97E21229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EB346-829D-7FBE-40A6-0C4924FD7B6D}"/>
              </a:ext>
            </a:extLst>
          </p:cNvPr>
          <p:cNvSpPr>
            <a:spLocks noGrp="1"/>
          </p:cNvSpPr>
          <p:nvPr>
            <p:ph type="dt" sz="half" idx="10"/>
          </p:nvPr>
        </p:nvSpPr>
        <p:spPr/>
        <p:txBody>
          <a:bodyPr/>
          <a:lstStyle/>
          <a:p>
            <a:fld id="{D0891D98-240C-40CD-B387-56222368DD40}" type="datetimeFigureOut">
              <a:rPr lang="en-IN" smtClean="0"/>
              <a:t>03-12-2023</a:t>
            </a:fld>
            <a:endParaRPr lang="en-IN"/>
          </a:p>
        </p:txBody>
      </p:sp>
      <p:sp>
        <p:nvSpPr>
          <p:cNvPr id="5" name="Footer Placeholder 4">
            <a:extLst>
              <a:ext uri="{FF2B5EF4-FFF2-40B4-BE49-F238E27FC236}">
                <a16:creationId xmlns:a16="http://schemas.microsoft.com/office/drawing/2014/main" id="{D60DCC72-387D-BC23-40A4-9123217952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AA53E-058C-89B3-2354-430E33598459}"/>
              </a:ext>
            </a:extLst>
          </p:cNvPr>
          <p:cNvSpPr>
            <a:spLocks noGrp="1"/>
          </p:cNvSpPr>
          <p:nvPr>
            <p:ph type="sldNum" sz="quarter" idx="12"/>
          </p:nvPr>
        </p:nvSpPr>
        <p:spPr/>
        <p:txBody>
          <a:bodyPr/>
          <a:lstStyle/>
          <a:p>
            <a:fld id="{A11CC273-07DC-40FE-B433-5003186E7581}" type="slidenum">
              <a:rPr lang="en-IN" smtClean="0"/>
              <a:t>‹#›</a:t>
            </a:fld>
            <a:endParaRPr lang="en-IN"/>
          </a:p>
        </p:txBody>
      </p:sp>
    </p:spTree>
    <p:extLst>
      <p:ext uri="{BB962C8B-B14F-4D97-AF65-F5344CB8AC3E}">
        <p14:creationId xmlns:p14="http://schemas.microsoft.com/office/powerpoint/2010/main" val="1087063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A02D-7797-8218-C80D-36343A11B5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040F12-91C9-815A-DBD6-220832964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3CC316-5B73-EF8C-CB95-AB426E06C846}"/>
              </a:ext>
            </a:extLst>
          </p:cNvPr>
          <p:cNvSpPr>
            <a:spLocks noGrp="1"/>
          </p:cNvSpPr>
          <p:nvPr>
            <p:ph type="dt" sz="half" idx="10"/>
          </p:nvPr>
        </p:nvSpPr>
        <p:spPr/>
        <p:txBody>
          <a:bodyPr/>
          <a:lstStyle/>
          <a:p>
            <a:fld id="{D0891D98-240C-40CD-B387-56222368DD40}" type="datetimeFigureOut">
              <a:rPr lang="en-IN" smtClean="0"/>
              <a:t>03-12-2023</a:t>
            </a:fld>
            <a:endParaRPr lang="en-IN"/>
          </a:p>
        </p:txBody>
      </p:sp>
      <p:sp>
        <p:nvSpPr>
          <p:cNvPr id="5" name="Footer Placeholder 4">
            <a:extLst>
              <a:ext uri="{FF2B5EF4-FFF2-40B4-BE49-F238E27FC236}">
                <a16:creationId xmlns:a16="http://schemas.microsoft.com/office/drawing/2014/main" id="{1612DB9D-1173-2BF9-D8BF-4A1DBE61C6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46FCC-019C-542F-E906-3751FCFE1AD3}"/>
              </a:ext>
            </a:extLst>
          </p:cNvPr>
          <p:cNvSpPr>
            <a:spLocks noGrp="1"/>
          </p:cNvSpPr>
          <p:nvPr>
            <p:ph type="sldNum" sz="quarter" idx="12"/>
          </p:nvPr>
        </p:nvSpPr>
        <p:spPr/>
        <p:txBody>
          <a:bodyPr/>
          <a:lstStyle/>
          <a:p>
            <a:fld id="{A11CC273-07DC-40FE-B433-5003186E7581}" type="slidenum">
              <a:rPr lang="en-IN" smtClean="0"/>
              <a:t>‹#›</a:t>
            </a:fld>
            <a:endParaRPr lang="en-IN"/>
          </a:p>
        </p:txBody>
      </p:sp>
    </p:spTree>
    <p:extLst>
      <p:ext uri="{BB962C8B-B14F-4D97-AF65-F5344CB8AC3E}">
        <p14:creationId xmlns:p14="http://schemas.microsoft.com/office/powerpoint/2010/main" val="2216044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78FE-76B6-855F-CE18-783478DD95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607CC-2C4C-11A1-DCEC-1A3DFFE42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901769-5370-F97A-BF9D-1719B0064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D67EDD-2719-6A58-5DC1-C2CD9C386A3E}"/>
              </a:ext>
            </a:extLst>
          </p:cNvPr>
          <p:cNvSpPr>
            <a:spLocks noGrp="1"/>
          </p:cNvSpPr>
          <p:nvPr>
            <p:ph type="dt" sz="half" idx="10"/>
          </p:nvPr>
        </p:nvSpPr>
        <p:spPr/>
        <p:txBody>
          <a:bodyPr/>
          <a:lstStyle/>
          <a:p>
            <a:fld id="{D0891D98-240C-40CD-B387-56222368DD40}" type="datetimeFigureOut">
              <a:rPr lang="en-IN" smtClean="0"/>
              <a:t>03-12-2023</a:t>
            </a:fld>
            <a:endParaRPr lang="en-IN"/>
          </a:p>
        </p:txBody>
      </p:sp>
      <p:sp>
        <p:nvSpPr>
          <p:cNvPr id="6" name="Footer Placeholder 5">
            <a:extLst>
              <a:ext uri="{FF2B5EF4-FFF2-40B4-BE49-F238E27FC236}">
                <a16:creationId xmlns:a16="http://schemas.microsoft.com/office/drawing/2014/main" id="{5A7029F5-3CB2-577F-65CC-9DFF4AC5FE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FE6EE2-3C98-751A-8773-7733B3E6AA4D}"/>
              </a:ext>
            </a:extLst>
          </p:cNvPr>
          <p:cNvSpPr>
            <a:spLocks noGrp="1"/>
          </p:cNvSpPr>
          <p:nvPr>
            <p:ph type="sldNum" sz="quarter" idx="12"/>
          </p:nvPr>
        </p:nvSpPr>
        <p:spPr/>
        <p:txBody>
          <a:bodyPr/>
          <a:lstStyle/>
          <a:p>
            <a:fld id="{A11CC273-07DC-40FE-B433-5003186E7581}" type="slidenum">
              <a:rPr lang="en-IN" smtClean="0"/>
              <a:t>‹#›</a:t>
            </a:fld>
            <a:endParaRPr lang="en-IN"/>
          </a:p>
        </p:txBody>
      </p:sp>
    </p:spTree>
    <p:extLst>
      <p:ext uri="{BB962C8B-B14F-4D97-AF65-F5344CB8AC3E}">
        <p14:creationId xmlns:p14="http://schemas.microsoft.com/office/powerpoint/2010/main" val="2633149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7DAF-FF9B-F55F-8F16-67EB126626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FB7860-B12C-2BBD-126C-0CAF2FA6D9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A76811-8B7E-89C0-D346-5E47AC557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0E0FB6-FC83-0AB1-634D-FB52CE965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913EF-9686-573E-3067-E67450F440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137EC3-76DF-A2A6-78BE-3057D8566C35}"/>
              </a:ext>
            </a:extLst>
          </p:cNvPr>
          <p:cNvSpPr>
            <a:spLocks noGrp="1"/>
          </p:cNvSpPr>
          <p:nvPr>
            <p:ph type="dt" sz="half" idx="10"/>
          </p:nvPr>
        </p:nvSpPr>
        <p:spPr/>
        <p:txBody>
          <a:bodyPr/>
          <a:lstStyle/>
          <a:p>
            <a:fld id="{D0891D98-240C-40CD-B387-56222368DD40}" type="datetimeFigureOut">
              <a:rPr lang="en-IN" smtClean="0"/>
              <a:t>03-12-2023</a:t>
            </a:fld>
            <a:endParaRPr lang="en-IN"/>
          </a:p>
        </p:txBody>
      </p:sp>
      <p:sp>
        <p:nvSpPr>
          <p:cNvPr id="8" name="Footer Placeholder 7">
            <a:extLst>
              <a:ext uri="{FF2B5EF4-FFF2-40B4-BE49-F238E27FC236}">
                <a16:creationId xmlns:a16="http://schemas.microsoft.com/office/drawing/2014/main" id="{1D9986B2-858D-26A9-4945-052EEA7641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B306EC-E637-A2D7-9485-1C17008E8B57}"/>
              </a:ext>
            </a:extLst>
          </p:cNvPr>
          <p:cNvSpPr>
            <a:spLocks noGrp="1"/>
          </p:cNvSpPr>
          <p:nvPr>
            <p:ph type="sldNum" sz="quarter" idx="12"/>
          </p:nvPr>
        </p:nvSpPr>
        <p:spPr/>
        <p:txBody>
          <a:bodyPr/>
          <a:lstStyle/>
          <a:p>
            <a:fld id="{A11CC273-07DC-40FE-B433-5003186E7581}" type="slidenum">
              <a:rPr lang="en-IN" smtClean="0"/>
              <a:t>‹#›</a:t>
            </a:fld>
            <a:endParaRPr lang="en-IN"/>
          </a:p>
        </p:txBody>
      </p:sp>
    </p:spTree>
    <p:extLst>
      <p:ext uri="{BB962C8B-B14F-4D97-AF65-F5344CB8AC3E}">
        <p14:creationId xmlns:p14="http://schemas.microsoft.com/office/powerpoint/2010/main" val="1959655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74D1-E93C-A1C7-EE76-FD7FB0E11B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0FE143-BA84-27DB-5ADD-82D6CF588278}"/>
              </a:ext>
            </a:extLst>
          </p:cNvPr>
          <p:cNvSpPr>
            <a:spLocks noGrp="1"/>
          </p:cNvSpPr>
          <p:nvPr>
            <p:ph type="dt" sz="half" idx="10"/>
          </p:nvPr>
        </p:nvSpPr>
        <p:spPr/>
        <p:txBody>
          <a:bodyPr/>
          <a:lstStyle/>
          <a:p>
            <a:fld id="{D0891D98-240C-40CD-B387-56222368DD40}" type="datetimeFigureOut">
              <a:rPr lang="en-IN" smtClean="0"/>
              <a:t>03-12-2023</a:t>
            </a:fld>
            <a:endParaRPr lang="en-IN"/>
          </a:p>
        </p:txBody>
      </p:sp>
      <p:sp>
        <p:nvSpPr>
          <p:cNvPr id="4" name="Footer Placeholder 3">
            <a:extLst>
              <a:ext uri="{FF2B5EF4-FFF2-40B4-BE49-F238E27FC236}">
                <a16:creationId xmlns:a16="http://schemas.microsoft.com/office/drawing/2014/main" id="{8AB3F391-37ED-8354-F085-3C577D638A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534F6F-3837-CD0C-833A-248C03C64BEF}"/>
              </a:ext>
            </a:extLst>
          </p:cNvPr>
          <p:cNvSpPr>
            <a:spLocks noGrp="1"/>
          </p:cNvSpPr>
          <p:nvPr>
            <p:ph type="sldNum" sz="quarter" idx="12"/>
          </p:nvPr>
        </p:nvSpPr>
        <p:spPr/>
        <p:txBody>
          <a:bodyPr/>
          <a:lstStyle/>
          <a:p>
            <a:fld id="{A11CC273-07DC-40FE-B433-5003186E7581}" type="slidenum">
              <a:rPr lang="en-IN" smtClean="0"/>
              <a:t>‹#›</a:t>
            </a:fld>
            <a:endParaRPr lang="en-IN"/>
          </a:p>
        </p:txBody>
      </p:sp>
    </p:spTree>
    <p:extLst>
      <p:ext uri="{BB962C8B-B14F-4D97-AF65-F5344CB8AC3E}">
        <p14:creationId xmlns:p14="http://schemas.microsoft.com/office/powerpoint/2010/main" val="994142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BA715-F81C-9EE2-496D-8779EC0C3FD4}"/>
              </a:ext>
            </a:extLst>
          </p:cNvPr>
          <p:cNvSpPr>
            <a:spLocks noGrp="1"/>
          </p:cNvSpPr>
          <p:nvPr>
            <p:ph type="dt" sz="half" idx="10"/>
          </p:nvPr>
        </p:nvSpPr>
        <p:spPr/>
        <p:txBody>
          <a:bodyPr/>
          <a:lstStyle/>
          <a:p>
            <a:fld id="{D0891D98-240C-40CD-B387-56222368DD40}" type="datetimeFigureOut">
              <a:rPr lang="en-IN" smtClean="0"/>
              <a:t>03-12-2023</a:t>
            </a:fld>
            <a:endParaRPr lang="en-IN"/>
          </a:p>
        </p:txBody>
      </p:sp>
      <p:sp>
        <p:nvSpPr>
          <p:cNvPr id="3" name="Footer Placeholder 2">
            <a:extLst>
              <a:ext uri="{FF2B5EF4-FFF2-40B4-BE49-F238E27FC236}">
                <a16:creationId xmlns:a16="http://schemas.microsoft.com/office/drawing/2014/main" id="{B4BC52F3-CABA-1EB1-7993-5E2BA97E3C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D5BE37-BE36-AF31-954A-16B3948CD3A9}"/>
              </a:ext>
            </a:extLst>
          </p:cNvPr>
          <p:cNvSpPr>
            <a:spLocks noGrp="1"/>
          </p:cNvSpPr>
          <p:nvPr>
            <p:ph type="sldNum" sz="quarter" idx="12"/>
          </p:nvPr>
        </p:nvSpPr>
        <p:spPr/>
        <p:txBody>
          <a:bodyPr/>
          <a:lstStyle/>
          <a:p>
            <a:fld id="{A11CC273-07DC-40FE-B433-5003186E7581}" type="slidenum">
              <a:rPr lang="en-IN" smtClean="0"/>
              <a:t>‹#›</a:t>
            </a:fld>
            <a:endParaRPr lang="en-IN"/>
          </a:p>
        </p:txBody>
      </p:sp>
    </p:spTree>
    <p:extLst>
      <p:ext uri="{BB962C8B-B14F-4D97-AF65-F5344CB8AC3E}">
        <p14:creationId xmlns:p14="http://schemas.microsoft.com/office/powerpoint/2010/main" val="1953188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2A43-620D-21CF-8F03-BF2B5CCFB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40E493-3C3D-B3EF-740E-43B58E8F0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AE2D0D-D2C0-4661-0D33-8C8C07990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A1ABB-C6B5-ACC2-4D56-C28CE8F46B42}"/>
              </a:ext>
            </a:extLst>
          </p:cNvPr>
          <p:cNvSpPr>
            <a:spLocks noGrp="1"/>
          </p:cNvSpPr>
          <p:nvPr>
            <p:ph type="dt" sz="half" idx="10"/>
          </p:nvPr>
        </p:nvSpPr>
        <p:spPr/>
        <p:txBody>
          <a:bodyPr/>
          <a:lstStyle/>
          <a:p>
            <a:fld id="{D0891D98-240C-40CD-B387-56222368DD40}" type="datetimeFigureOut">
              <a:rPr lang="en-IN" smtClean="0"/>
              <a:t>03-12-2023</a:t>
            </a:fld>
            <a:endParaRPr lang="en-IN"/>
          </a:p>
        </p:txBody>
      </p:sp>
      <p:sp>
        <p:nvSpPr>
          <p:cNvPr id="6" name="Footer Placeholder 5">
            <a:extLst>
              <a:ext uri="{FF2B5EF4-FFF2-40B4-BE49-F238E27FC236}">
                <a16:creationId xmlns:a16="http://schemas.microsoft.com/office/drawing/2014/main" id="{59CC07C1-328F-3920-99A4-7EF558CADA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CCFB73-F470-E17B-70A5-4E18BFFC7022}"/>
              </a:ext>
            </a:extLst>
          </p:cNvPr>
          <p:cNvSpPr>
            <a:spLocks noGrp="1"/>
          </p:cNvSpPr>
          <p:nvPr>
            <p:ph type="sldNum" sz="quarter" idx="12"/>
          </p:nvPr>
        </p:nvSpPr>
        <p:spPr/>
        <p:txBody>
          <a:bodyPr/>
          <a:lstStyle/>
          <a:p>
            <a:fld id="{A11CC273-07DC-40FE-B433-5003186E7581}" type="slidenum">
              <a:rPr lang="en-IN" smtClean="0"/>
              <a:t>‹#›</a:t>
            </a:fld>
            <a:endParaRPr lang="en-IN"/>
          </a:p>
        </p:txBody>
      </p:sp>
    </p:spTree>
    <p:extLst>
      <p:ext uri="{BB962C8B-B14F-4D97-AF65-F5344CB8AC3E}">
        <p14:creationId xmlns:p14="http://schemas.microsoft.com/office/powerpoint/2010/main" val="3005445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FA11-97A4-F1EE-69D8-BEB779058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3A7B11-7E20-F39D-50A4-CB9DE7FD7F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C6523B-EDF8-3DD6-B311-CC530109B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71ECA-6983-13C6-360A-26FE848D4886}"/>
              </a:ext>
            </a:extLst>
          </p:cNvPr>
          <p:cNvSpPr>
            <a:spLocks noGrp="1"/>
          </p:cNvSpPr>
          <p:nvPr>
            <p:ph type="dt" sz="half" idx="10"/>
          </p:nvPr>
        </p:nvSpPr>
        <p:spPr/>
        <p:txBody>
          <a:bodyPr/>
          <a:lstStyle/>
          <a:p>
            <a:fld id="{D0891D98-240C-40CD-B387-56222368DD40}" type="datetimeFigureOut">
              <a:rPr lang="en-IN" smtClean="0"/>
              <a:t>03-12-2023</a:t>
            </a:fld>
            <a:endParaRPr lang="en-IN"/>
          </a:p>
        </p:txBody>
      </p:sp>
      <p:sp>
        <p:nvSpPr>
          <p:cNvPr id="6" name="Footer Placeholder 5">
            <a:extLst>
              <a:ext uri="{FF2B5EF4-FFF2-40B4-BE49-F238E27FC236}">
                <a16:creationId xmlns:a16="http://schemas.microsoft.com/office/drawing/2014/main" id="{1BE1E269-8BC6-5B17-4DD4-AF4D9F0714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5637C1-26C4-A543-266F-8FA72A2158A5}"/>
              </a:ext>
            </a:extLst>
          </p:cNvPr>
          <p:cNvSpPr>
            <a:spLocks noGrp="1"/>
          </p:cNvSpPr>
          <p:nvPr>
            <p:ph type="sldNum" sz="quarter" idx="12"/>
          </p:nvPr>
        </p:nvSpPr>
        <p:spPr/>
        <p:txBody>
          <a:bodyPr/>
          <a:lstStyle/>
          <a:p>
            <a:fld id="{A11CC273-07DC-40FE-B433-5003186E7581}" type="slidenum">
              <a:rPr lang="en-IN" smtClean="0"/>
              <a:t>‹#›</a:t>
            </a:fld>
            <a:endParaRPr lang="en-IN"/>
          </a:p>
        </p:txBody>
      </p:sp>
    </p:spTree>
    <p:extLst>
      <p:ext uri="{BB962C8B-B14F-4D97-AF65-F5344CB8AC3E}">
        <p14:creationId xmlns:p14="http://schemas.microsoft.com/office/powerpoint/2010/main" val="3932459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BE0523-F8F2-E43B-0DED-96869A8A8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387DB1-2E2D-A8D0-D064-43DEB37AC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A95DFF-A35F-790B-4008-EAA330BCD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91D98-240C-40CD-B387-56222368DD40}" type="datetimeFigureOut">
              <a:rPr lang="en-IN" smtClean="0"/>
              <a:t>03-12-2023</a:t>
            </a:fld>
            <a:endParaRPr lang="en-IN"/>
          </a:p>
        </p:txBody>
      </p:sp>
      <p:sp>
        <p:nvSpPr>
          <p:cNvPr id="5" name="Footer Placeholder 4">
            <a:extLst>
              <a:ext uri="{FF2B5EF4-FFF2-40B4-BE49-F238E27FC236}">
                <a16:creationId xmlns:a16="http://schemas.microsoft.com/office/drawing/2014/main" id="{8910F903-0373-6578-A677-7CF61F81C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4E925C-1CFD-EE47-0AB0-065A36D320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CC273-07DC-40FE-B433-5003186E7581}" type="slidenum">
              <a:rPr lang="en-IN" smtClean="0"/>
              <a:t>‹#›</a:t>
            </a:fld>
            <a:endParaRPr lang="en-IN"/>
          </a:p>
        </p:txBody>
      </p:sp>
    </p:spTree>
    <p:extLst>
      <p:ext uri="{BB962C8B-B14F-4D97-AF65-F5344CB8AC3E}">
        <p14:creationId xmlns:p14="http://schemas.microsoft.com/office/powerpoint/2010/main" val="1735059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A5920B-F9B4-030E-E7BD-F97E55297896}"/>
              </a:ext>
            </a:extLst>
          </p:cNvPr>
          <p:cNvSpPr txBox="1"/>
          <p:nvPr/>
        </p:nvSpPr>
        <p:spPr>
          <a:xfrm>
            <a:off x="736600" y="423333"/>
            <a:ext cx="10862733" cy="523220"/>
          </a:xfrm>
          <a:prstGeom prst="rect">
            <a:avLst/>
          </a:prstGeom>
          <a:noFill/>
        </p:spPr>
        <p:txBody>
          <a:bodyPr wrap="square" rtlCol="0">
            <a:spAutoFit/>
          </a:bodyPr>
          <a:lstStyle/>
          <a:p>
            <a:r>
              <a:rPr lang="en-IN" sz="2800" u="sng" dirty="0">
                <a:solidFill>
                  <a:schemeClr val="accent4">
                    <a:lumMod val="60000"/>
                    <a:lumOff val="40000"/>
                  </a:schemeClr>
                </a:solidFill>
                <a:latin typeface="Arial Black" panose="020B0A04020102020204" pitchFamily="34" charset="0"/>
              </a:rPr>
              <a:t>DATA ANALYTICS PROJECT IN CRICKET ANALYSIS </a:t>
            </a:r>
          </a:p>
        </p:txBody>
      </p:sp>
      <p:graphicFrame>
        <p:nvGraphicFramePr>
          <p:cNvPr id="10" name="Table 9">
            <a:extLst>
              <a:ext uri="{FF2B5EF4-FFF2-40B4-BE49-F238E27FC236}">
                <a16:creationId xmlns:a16="http://schemas.microsoft.com/office/drawing/2014/main" id="{B0242EB6-E98D-B518-9E59-7D26D06BB2F1}"/>
              </a:ext>
            </a:extLst>
          </p:cNvPr>
          <p:cNvGraphicFramePr>
            <a:graphicFrameLocks noGrp="1"/>
          </p:cNvGraphicFramePr>
          <p:nvPr>
            <p:extLst>
              <p:ext uri="{D42A27DB-BD31-4B8C-83A1-F6EECF244321}">
                <p14:modId xmlns:p14="http://schemas.microsoft.com/office/powerpoint/2010/main" val="3554235029"/>
              </p:ext>
            </p:extLst>
          </p:nvPr>
        </p:nvGraphicFramePr>
        <p:xfrm>
          <a:off x="2387598" y="2235200"/>
          <a:ext cx="7112002" cy="1574800"/>
        </p:xfrm>
        <a:graphic>
          <a:graphicData uri="http://schemas.openxmlformats.org/drawingml/2006/table">
            <a:tbl>
              <a:tblPr firstRow="1" bandRow="1">
                <a:tableStyleId>{00A15C55-8517-42AA-B614-E9B94910E393}</a:tableStyleId>
              </a:tblPr>
              <a:tblGrid>
                <a:gridCol w="3556001">
                  <a:extLst>
                    <a:ext uri="{9D8B030D-6E8A-4147-A177-3AD203B41FA5}">
                      <a16:colId xmlns:a16="http://schemas.microsoft.com/office/drawing/2014/main" val="1715450835"/>
                    </a:ext>
                  </a:extLst>
                </a:gridCol>
                <a:gridCol w="3556001">
                  <a:extLst>
                    <a:ext uri="{9D8B030D-6E8A-4147-A177-3AD203B41FA5}">
                      <a16:colId xmlns:a16="http://schemas.microsoft.com/office/drawing/2014/main" val="2683156893"/>
                    </a:ext>
                  </a:extLst>
                </a:gridCol>
              </a:tblGrid>
              <a:tr h="787400">
                <a:tc>
                  <a:txBody>
                    <a:bodyPr/>
                    <a:lstStyle/>
                    <a:p>
                      <a:r>
                        <a:rPr lang="en-IN" dirty="0"/>
                        <a:t>DOMAIN OF PROJECT</a:t>
                      </a:r>
                    </a:p>
                  </a:txBody>
                  <a:tcPr/>
                </a:tc>
                <a:tc>
                  <a:txBody>
                    <a:bodyPr/>
                    <a:lstStyle/>
                    <a:p>
                      <a:r>
                        <a:rPr lang="en-IN" dirty="0"/>
                        <a:t>CRICKET ANALYSIS</a:t>
                      </a:r>
                    </a:p>
                  </a:txBody>
                  <a:tcPr/>
                </a:tc>
                <a:extLst>
                  <a:ext uri="{0D108BD9-81ED-4DB2-BD59-A6C34878D82A}">
                    <a16:rowId xmlns:a16="http://schemas.microsoft.com/office/drawing/2014/main" val="3641587294"/>
                  </a:ext>
                </a:extLst>
              </a:tr>
              <a:tr h="787400">
                <a:tc>
                  <a:txBody>
                    <a:bodyPr/>
                    <a:lstStyle/>
                    <a:p>
                      <a:r>
                        <a:rPr lang="en-IN" dirty="0"/>
                        <a:t>PROPOSED PROJECT TITLE</a:t>
                      </a:r>
                    </a:p>
                  </a:txBody>
                  <a:tcPr/>
                </a:tc>
                <a:tc>
                  <a:txBody>
                    <a:bodyPr/>
                    <a:lstStyle/>
                    <a:p>
                      <a:r>
                        <a:rPr lang="en-IN" dirty="0"/>
                        <a:t>CRICKET ANALYSIS IN MEN’S WORLD CUP 2023</a:t>
                      </a:r>
                    </a:p>
                  </a:txBody>
                  <a:tcPr/>
                </a:tc>
                <a:extLst>
                  <a:ext uri="{0D108BD9-81ED-4DB2-BD59-A6C34878D82A}">
                    <a16:rowId xmlns:a16="http://schemas.microsoft.com/office/drawing/2014/main" val="4255484818"/>
                  </a:ext>
                </a:extLst>
              </a:tr>
            </a:tbl>
          </a:graphicData>
        </a:graphic>
      </p:graphicFrame>
      <p:sp>
        <p:nvSpPr>
          <p:cNvPr id="11" name="TextBox 10">
            <a:extLst>
              <a:ext uri="{FF2B5EF4-FFF2-40B4-BE49-F238E27FC236}">
                <a16:creationId xmlns:a16="http://schemas.microsoft.com/office/drawing/2014/main" id="{E18BB601-CAE9-8431-E2D5-18C0F027FF60}"/>
              </a:ext>
            </a:extLst>
          </p:cNvPr>
          <p:cNvSpPr txBox="1"/>
          <p:nvPr/>
        </p:nvSpPr>
        <p:spPr>
          <a:xfrm>
            <a:off x="9313333" y="5788336"/>
            <a:ext cx="4182534" cy="646331"/>
          </a:xfrm>
          <a:prstGeom prst="rect">
            <a:avLst/>
          </a:prstGeom>
          <a:noFill/>
        </p:spPr>
        <p:txBody>
          <a:bodyPr wrap="square" rtlCol="0">
            <a:spAutoFit/>
          </a:bodyPr>
          <a:lstStyle/>
          <a:p>
            <a:r>
              <a:rPr lang="en-IN" b="1" dirty="0">
                <a:solidFill>
                  <a:schemeClr val="accent4">
                    <a:lumMod val="60000"/>
                    <a:lumOff val="40000"/>
                  </a:schemeClr>
                </a:solidFill>
                <a:latin typeface="Arial Black" panose="020B0A04020102020204" pitchFamily="34" charset="0"/>
              </a:rPr>
              <a:t>NAME</a:t>
            </a:r>
            <a:r>
              <a:rPr lang="en-IN" dirty="0">
                <a:solidFill>
                  <a:schemeClr val="accent4">
                    <a:lumMod val="60000"/>
                    <a:lumOff val="40000"/>
                  </a:schemeClr>
                </a:solidFill>
              </a:rPr>
              <a:t>:</a:t>
            </a:r>
            <a:r>
              <a:rPr lang="en-IN" dirty="0">
                <a:solidFill>
                  <a:schemeClr val="accent4">
                    <a:lumMod val="75000"/>
                  </a:schemeClr>
                </a:solidFill>
              </a:rPr>
              <a:t>SHNEHA.P</a:t>
            </a:r>
          </a:p>
          <a:p>
            <a:r>
              <a:rPr lang="en-IN" b="1" dirty="0">
                <a:solidFill>
                  <a:schemeClr val="accent4">
                    <a:lumMod val="60000"/>
                    <a:lumOff val="40000"/>
                  </a:schemeClr>
                </a:solidFill>
                <a:latin typeface="Arial Black" panose="020B0A04020102020204" pitchFamily="34" charset="0"/>
              </a:rPr>
              <a:t>MENTOR</a:t>
            </a:r>
            <a:r>
              <a:rPr lang="en-IN" dirty="0"/>
              <a:t>: </a:t>
            </a:r>
            <a:r>
              <a:rPr lang="en-IN" dirty="0">
                <a:solidFill>
                  <a:schemeClr val="accent4">
                    <a:lumMod val="75000"/>
                  </a:schemeClr>
                </a:solidFill>
              </a:rPr>
              <a:t>CHARULATHA</a:t>
            </a:r>
          </a:p>
        </p:txBody>
      </p:sp>
    </p:spTree>
    <p:extLst>
      <p:ext uri="{BB962C8B-B14F-4D97-AF65-F5344CB8AC3E}">
        <p14:creationId xmlns:p14="http://schemas.microsoft.com/office/powerpoint/2010/main" val="2395692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D45F81-6602-70DD-83B7-83FA2D107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61925"/>
            <a:ext cx="11782425" cy="6534150"/>
          </a:xfrm>
          <a:prstGeom prst="rect">
            <a:avLst/>
          </a:prstGeom>
        </p:spPr>
      </p:pic>
    </p:spTree>
    <p:extLst>
      <p:ext uri="{BB962C8B-B14F-4D97-AF65-F5344CB8AC3E}">
        <p14:creationId xmlns:p14="http://schemas.microsoft.com/office/powerpoint/2010/main" val="1819763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DBFBD6-C405-2722-51AE-A713CA4A4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 y="136831"/>
            <a:ext cx="11877675" cy="6444943"/>
          </a:xfrm>
          <a:prstGeom prst="rect">
            <a:avLst/>
          </a:prstGeom>
        </p:spPr>
      </p:pic>
    </p:spTree>
    <p:extLst>
      <p:ext uri="{BB962C8B-B14F-4D97-AF65-F5344CB8AC3E}">
        <p14:creationId xmlns:p14="http://schemas.microsoft.com/office/powerpoint/2010/main" val="4030628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6760D7-80F1-726C-848C-42D492399C4D}"/>
              </a:ext>
            </a:extLst>
          </p:cNvPr>
          <p:cNvSpPr txBox="1"/>
          <p:nvPr/>
        </p:nvSpPr>
        <p:spPr>
          <a:xfrm>
            <a:off x="575733" y="533400"/>
            <a:ext cx="10964334" cy="954107"/>
          </a:xfrm>
          <a:prstGeom prst="rect">
            <a:avLst/>
          </a:prstGeom>
          <a:noFill/>
        </p:spPr>
        <p:txBody>
          <a:bodyPr wrap="square" rtlCol="0">
            <a:spAutoFit/>
          </a:bodyPr>
          <a:lstStyle/>
          <a:p>
            <a:pPr algn="l" fontAlgn="base"/>
            <a:r>
              <a:rPr lang="en-US" sz="2800" b="1" i="0" u="sng" dirty="0">
                <a:solidFill>
                  <a:schemeClr val="accent4">
                    <a:lumMod val="60000"/>
                    <a:lumOff val="40000"/>
                  </a:schemeClr>
                </a:solidFill>
                <a:effectLst/>
                <a:latin typeface="Arial Black" panose="020B0A04020102020204" pitchFamily="34" charset="0"/>
              </a:rPr>
              <a:t>Conclusion</a:t>
            </a:r>
          </a:p>
          <a:p>
            <a:pPr algn="l" fontAlgn="base"/>
            <a:endParaRPr lang="en-US" sz="2800" b="1" i="0" dirty="0">
              <a:solidFill>
                <a:schemeClr val="accent4">
                  <a:lumMod val="60000"/>
                  <a:lumOff val="40000"/>
                </a:schemeClr>
              </a:solidFill>
              <a:effectLst/>
              <a:latin typeface="Arial Black" panose="020B0A04020102020204" pitchFamily="34" charset="0"/>
            </a:endParaRPr>
          </a:p>
        </p:txBody>
      </p:sp>
      <p:sp>
        <p:nvSpPr>
          <p:cNvPr id="3" name="TextBox 2">
            <a:extLst>
              <a:ext uri="{FF2B5EF4-FFF2-40B4-BE49-F238E27FC236}">
                <a16:creationId xmlns:a16="http://schemas.microsoft.com/office/drawing/2014/main" id="{6235C817-CC41-9787-D0F4-42E50943D049}"/>
              </a:ext>
            </a:extLst>
          </p:cNvPr>
          <p:cNvSpPr txBox="1"/>
          <p:nvPr/>
        </p:nvSpPr>
        <p:spPr>
          <a:xfrm>
            <a:off x="897467" y="2260600"/>
            <a:ext cx="10447866" cy="2308324"/>
          </a:xfrm>
          <a:prstGeom prst="rect">
            <a:avLst/>
          </a:prstGeom>
          <a:noFill/>
        </p:spPr>
        <p:txBody>
          <a:bodyPr wrap="square" rtlCol="0">
            <a:spAutoFit/>
          </a:bodyPr>
          <a:lstStyle/>
          <a:p>
            <a:pPr marL="285750" indent="-285750" algn="just" fontAlgn="base">
              <a:buFont typeface="Wingdings" panose="05000000000000000000" pitchFamily="2" charset="2"/>
              <a:buChar char="Ø"/>
            </a:pPr>
            <a:r>
              <a:rPr lang="en-US" sz="2400" b="0" i="0" dirty="0">
                <a:solidFill>
                  <a:schemeClr val="accent4">
                    <a:lumMod val="75000"/>
                  </a:schemeClr>
                </a:solidFill>
                <a:effectLst/>
                <a:latin typeface="Corbel" panose="020B0503020204020204" pitchFamily="34" charset="0"/>
              </a:rPr>
              <a:t>The project demonstrates data analysis of the ICC World Cup 2023. The project provides valuable insights into the performance of different teams, players, venues, etc. in the cricket tournament. The project also identifies the key factors that affected the results of the matches in the ICC World Cup 2023. The project can be further extended by adding more datasets, research questions, and analysis techniques</a:t>
            </a:r>
            <a:r>
              <a:rPr lang="en-US" b="0" i="0" dirty="0">
                <a:solidFill>
                  <a:srgbClr val="3C4043"/>
                </a:solidFill>
                <a:effectLst/>
                <a:latin typeface="Inter"/>
              </a:rPr>
              <a:t>.</a:t>
            </a:r>
          </a:p>
        </p:txBody>
      </p:sp>
    </p:spTree>
    <p:extLst>
      <p:ext uri="{BB962C8B-B14F-4D97-AF65-F5344CB8AC3E}">
        <p14:creationId xmlns:p14="http://schemas.microsoft.com/office/powerpoint/2010/main" val="3753500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EBDB3C-45F6-E8F5-F7C7-6A79FE7118A3}"/>
              </a:ext>
            </a:extLst>
          </p:cNvPr>
          <p:cNvSpPr txBox="1"/>
          <p:nvPr/>
        </p:nvSpPr>
        <p:spPr>
          <a:xfrm>
            <a:off x="322217" y="391886"/>
            <a:ext cx="11643360" cy="523220"/>
          </a:xfrm>
          <a:prstGeom prst="rect">
            <a:avLst/>
          </a:prstGeom>
          <a:noFill/>
        </p:spPr>
        <p:txBody>
          <a:bodyPr wrap="square" rtlCol="0">
            <a:spAutoFit/>
          </a:bodyPr>
          <a:lstStyle/>
          <a:p>
            <a:r>
              <a:rPr lang="en-IN" sz="2800" u="sng" dirty="0">
                <a:solidFill>
                  <a:schemeClr val="accent4">
                    <a:lumMod val="60000"/>
                    <a:lumOff val="40000"/>
                  </a:schemeClr>
                </a:solidFill>
                <a:latin typeface="Arial Black" panose="020B0A04020102020204" pitchFamily="34" charset="0"/>
              </a:rPr>
              <a:t>BUSINESS PROBLEM UNDERSTANDING</a:t>
            </a:r>
          </a:p>
        </p:txBody>
      </p:sp>
      <p:sp>
        <p:nvSpPr>
          <p:cNvPr id="3" name="TextBox 2">
            <a:extLst>
              <a:ext uri="{FF2B5EF4-FFF2-40B4-BE49-F238E27FC236}">
                <a16:creationId xmlns:a16="http://schemas.microsoft.com/office/drawing/2014/main" id="{45973561-9CE9-1FBA-FB0D-BC23E8721480}"/>
              </a:ext>
            </a:extLst>
          </p:cNvPr>
          <p:cNvSpPr txBox="1"/>
          <p:nvPr/>
        </p:nvSpPr>
        <p:spPr>
          <a:xfrm>
            <a:off x="496389" y="1558834"/>
            <a:ext cx="11469188" cy="1200329"/>
          </a:xfrm>
          <a:prstGeom prst="rect">
            <a:avLst/>
          </a:prstGeom>
          <a:noFill/>
        </p:spPr>
        <p:txBody>
          <a:bodyPr wrap="square" rtlCol="0">
            <a:spAutoFit/>
          </a:bodyPr>
          <a:lstStyle/>
          <a:p>
            <a:pPr marL="342900" indent="-342900" algn="just">
              <a:buFont typeface="Wingdings" panose="05000000000000000000" pitchFamily="2" charset="2"/>
              <a:buChar char="Ø"/>
            </a:pPr>
            <a:r>
              <a:rPr lang="en-US" b="0" i="0" dirty="0">
                <a:solidFill>
                  <a:schemeClr val="accent4">
                    <a:lumMod val="75000"/>
                  </a:schemeClr>
                </a:solidFill>
                <a:effectLst/>
                <a:latin typeface="Google Sans"/>
              </a:rPr>
              <a:t>Analyze and visualize the performance of teams and individual players during the Cricket World Cup 2023 to identify key trends, patterns, and insights. </a:t>
            </a:r>
          </a:p>
          <a:p>
            <a:pPr marL="342900" indent="-342900" algn="just">
              <a:buFont typeface="Wingdings" panose="05000000000000000000" pitchFamily="2" charset="2"/>
              <a:buChar char="Ø"/>
            </a:pPr>
            <a:r>
              <a:rPr lang="en-US" b="0" i="0" dirty="0">
                <a:solidFill>
                  <a:schemeClr val="accent4">
                    <a:lumMod val="75000"/>
                  </a:schemeClr>
                </a:solidFill>
                <a:effectLst/>
                <a:latin typeface="Google Sans"/>
              </a:rPr>
              <a:t>Develop interactive dashboards that allow users to explore the data in various ways, enabling them to gain a deeper understanding of the tournament and its outcomes</a:t>
            </a:r>
            <a:r>
              <a:rPr lang="en-US" b="0" i="0" dirty="0">
                <a:solidFill>
                  <a:srgbClr val="1F1F1F"/>
                </a:solidFill>
                <a:effectLst/>
                <a:latin typeface="Google Sans"/>
              </a:rPr>
              <a:t>.</a:t>
            </a:r>
            <a:endParaRPr lang="en-IN" dirty="0"/>
          </a:p>
        </p:txBody>
      </p:sp>
      <p:sp>
        <p:nvSpPr>
          <p:cNvPr id="4" name="TextBox 3">
            <a:extLst>
              <a:ext uri="{FF2B5EF4-FFF2-40B4-BE49-F238E27FC236}">
                <a16:creationId xmlns:a16="http://schemas.microsoft.com/office/drawing/2014/main" id="{4A9BBD3C-C456-3E84-8782-22FBFD69E9DE}"/>
              </a:ext>
            </a:extLst>
          </p:cNvPr>
          <p:cNvSpPr txBox="1"/>
          <p:nvPr/>
        </p:nvSpPr>
        <p:spPr>
          <a:xfrm>
            <a:off x="322217" y="3596640"/>
            <a:ext cx="10955383" cy="523220"/>
          </a:xfrm>
          <a:prstGeom prst="rect">
            <a:avLst/>
          </a:prstGeom>
          <a:noFill/>
        </p:spPr>
        <p:txBody>
          <a:bodyPr wrap="square" rtlCol="0">
            <a:spAutoFit/>
          </a:bodyPr>
          <a:lstStyle/>
          <a:p>
            <a:r>
              <a:rPr lang="en-IN" sz="2800" u="sng" dirty="0">
                <a:solidFill>
                  <a:schemeClr val="accent4">
                    <a:lumMod val="60000"/>
                    <a:lumOff val="40000"/>
                  </a:schemeClr>
                </a:solidFill>
                <a:latin typeface="Arial Black" panose="020B0A04020102020204" pitchFamily="34" charset="0"/>
              </a:rPr>
              <a:t>EXPECTED OUTCOME</a:t>
            </a:r>
          </a:p>
        </p:txBody>
      </p:sp>
      <p:sp>
        <p:nvSpPr>
          <p:cNvPr id="5" name="TextBox 4">
            <a:extLst>
              <a:ext uri="{FF2B5EF4-FFF2-40B4-BE49-F238E27FC236}">
                <a16:creationId xmlns:a16="http://schemas.microsoft.com/office/drawing/2014/main" id="{B4D5F467-B74E-07A5-A868-5E087F998141}"/>
              </a:ext>
            </a:extLst>
          </p:cNvPr>
          <p:cNvSpPr txBox="1"/>
          <p:nvPr/>
        </p:nvSpPr>
        <p:spPr>
          <a:xfrm>
            <a:off x="496389" y="4702629"/>
            <a:ext cx="11286308" cy="923330"/>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chemeClr val="accent4">
                    <a:lumMod val="75000"/>
                  </a:schemeClr>
                </a:solidFill>
                <a:effectLst/>
                <a:latin typeface="Google Sans"/>
              </a:rPr>
              <a:t>The analysis will focus on the Cricket World Cup 2023, including all matches played during the tournament.</a:t>
            </a:r>
          </a:p>
          <a:p>
            <a:pPr marL="285750" indent="-285750">
              <a:buFont typeface="Wingdings" panose="05000000000000000000" pitchFamily="2" charset="2"/>
              <a:buChar char="Ø"/>
            </a:pPr>
            <a:r>
              <a:rPr lang="en-US" b="0" i="0" dirty="0">
                <a:solidFill>
                  <a:schemeClr val="accent4">
                    <a:lumMod val="75000"/>
                  </a:schemeClr>
                </a:solidFill>
                <a:effectLst/>
                <a:latin typeface="Google Sans"/>
              </a:rPr>
              <a:t> Data sources will include official statistics from the International Cricket Council (ICC), as well as other relevant sources such as news articles, player profiles, and match commentary.</a:t>
            </a:r>
            <a:endParaRPr lang="en-IN" dirty="0">
              <a:solidFill>
                <a:schemeClr val="accent4">
                  <a:lumMod val="75000"/>
                </a:schemeClr>
              </a:solidFill>
            </a:endParaRPr>
          </a:p>
        </p:txBody>
      </p:sp>
    </p:spTree>
    <p:extLst>
      <p:ext uri="{BB962C8B-B14F-4D97-AF65-F5344CB8AC3E}">
        <p14:creationId xmlns:p14="http://schemas.microsoft.com/office/powerpoint/2010/main" val="105785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B6E046-8606-442A-A5DF-CB5F421A62C8}"/>
              </a:ext>
            </a:extLst>
          </p:cNvPr>
          <p:cNvSpPr txBox="1"/>
          <p:nvPr/>
        </p:nvSpPr>
        <p:spPr>
          <a:xfrm>
            <a:off x="827313" y="478970"/>
            <a:ext cx="10380617" cy="523220"/>
          </a:xfrm>
          <a:prstGeom prst="rect">
            <a:avLst/>
          </a:prstGeom>
          <a:noFill/>
        </p:spPr>
        <p:txBody>
          <a:bodyPr wrap="square" rtlCol="0">
            <a:spAutoFit/>
          </a:bodyPr>
          <a:lstStyle/>
          <a:p>
            <a:r>
              <a:rPr lang="en-IN" sz="2800" u="sng" dirty="0">
                <a:solidFill>
                  <a:srgbClr val="FFC000"/>
                </a:solidFill>
                <a:latin typeface="Arial Black" panose="020B0A04020102020204" pitchFamily="34" charset="0"/>
              </a:rPr>
              <a:t>DATA SET INFORMATION</a:t>
            </a:r>
          </a:p>
        </p:txBody>
      </p:sp>
      <p:sp>
        <p:nvSpPr>
          <p:cNvPr id="5" name="TextBox 4">
            <a:extLst>
              <a:ext uri="{FF2B5EF4-FFF2-40B4-BE49-F238E27FC236}">
                <a16:creationId xmlns:a16="http://schemas.microsoft.com/office/drawing/2014/main" id="{DEC7A875-C085-4A41-1B4D-46623FC830EC}"/>
              </a:ext>
            </a:extLst>
          </p:cNvPr>
          <p:cNvSpPr txBox="1"/>
          <p:nvPr/>
        </p:nvSpPr>
        <p:spPr>
          <a:xfrm>
            <a:off x="827313" y="1767839"/>
            <a:ext cx="10380617" cy="1200329"/>
          </a:xfrm>
          <a:prstGeom prst="rect">
            <a:avLst/>
          </a:prstGeom>
          <a:noFill/>
        </p:spPr>
        <p:txBody>
          <a:bodyPr wrap="square" rtlCol="0">
            <a:spAutoFit/>
          </a:bodyPr>
          <a:lstStyle/>
          <a:p>
            <a:r>
              <a:rPr lang="en-IN" dirty="0">
                <a:solidFill>
                  <a:schemeClr val="accent4">
                    <a:lumMod val="75000"/>
                  </a:schemeClr>
                </a:solidFill>
              </a:rPr>
              <a:t>DATA SET SIZE                         TARGET VARIABLE                               DATA COLLECTION</a:t>
            </a:r>
          </a:p>
          <a:p>
            <a:endParaRPr lang="en-IN" dirty="0">
              <a:solidFill>
                <a:schemeClr val="accent4">
                  <a:lumMod val="75000"/>
                </a:schemeClr>
              </a:solidFill>
            </a:endParaRPr>
          </a:p>
          <a:p>
            <a:pPr marL="285750" indent="-285750">
              <a:buFont typeface="Wingdings" panose="05000000000000000000" pitchFamily="2" charset="2"/>
              <a:buChar char="q"/>
            </a:pPr>
            <a:r>
              <a:rPr lang="en-IN" dirty="0">
                <a:solidFill>
                  <a:schemeClr val="accent4">
                    <a:lumMod val="75000"/>
                  </a:schemeClr>
                </a:solidFill>
              </a:rPr>
              <a:t>148 KB                                     WIN/LOSS                                        KAGGLE .COM</a:t>
            </a:r>
          </a:p>
          <a:p>
            <a:r>
              <a:rPr lang="en-IN" dirty="0">
                <a:solidFill>
                  <a:schemeClr val="accent4">
                    <a:lumMod val="75000"/>
                  </a:schemeClr>
                </a:solidFill>
              </a:rPr>
              <a:t>  </a:t>
            </a:r>
          </a:p>
        </p:txBody>
      </p:sp>
      <p:sp>
        <p:nvSpPr>
          <p:cNvPr id="6" name="TextBox 5">
            <a:extLst>
              <a:ext uri="{FF2B5EF4-FFF2-40B4-BE49-F238E27FC236}">
                <a16:creationId xmlns:a16="http://schemas.microsoft.com/office/drawing/2014/main" id="{617D5E6E-DE0F-4D66-953F-3F0AF89704A8}"/>
              </a:ext>
            </a:extLst>
          </p:cNvPr>
          <p:cNvSpPr txBox="1"/>
          <p:nvPr/>
        </p:nvSpPr>
        <p:spPr>
          <a:xfrm>
            <a:off x="661851" y="3492137"/>
            <a:ext cx="10781212" cy="523220"/>
          </a:xfrm>
          <a:prstGeom prst="rect">
            <a:avLst/>
          </a:prstGeom>
          <a:noFill/>
        </p:spPr>
        <p:txBody>
          <a:bodyPr wrap="square" rtlCol="0">
            <a:spAutoFit/>
          </a:bodyPr>
          <a:lstStyle/>
          <a:p>
            <a:r>
              <a:rPr lang="en-IN" sz="2800" u="sng" dirty="0">
                <a:solidFill>
                  <a:srgbClr val="FFC000"/>
                </a:solidFill>
                <a:latin typeface="Arial Black" panose="020B0A04020102020204" pitchFamily="34" charset="0"/>
              </a:rPr>
              <a:t>DATA ATTRIBUTES</a:t>
            </a:r>
          </a:p>
        </p:txBody>
      </p:sp>
      <p:sp>
        <p:nvSpPr>
          <p:cNvPr id="9" name="TextBox 8">
            <a:extLst>
              <a:ext uri="{FF2B5EF4-FFF2-40B4-BE49-F238E27FC236}">
                <a16:creationId xmlns:a16="http://schemas.microsoft.com/office/drawing/2014/main" id="{59C9E6C2-D0B6-2813-FED4-5688A35AC7AD}"/>
              </a:ext>
            </a:extLst>
          </p:cNvPr>
          <p:cNvSpPr txBox="1"/>
          <p:nvPr/>
        </p:nvSpPr>
        <p:spPr>
          <a:xfrm>
            <a:off x="661851" y="4467497"/>
            <a:ext cx="2185852" cy="1477328"/>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chemeClr val="accent4">
                    <a:lumMod val="75000"/>
                  </a:schemeClr>
                </a:solidFill>
              </a:rPr>
              <a:t>INDIA</a:t>
            </a:r>
          </a:p>
          <a:p>
            <a:pPr marL="285750" indent="-285750">
              <a:buFont typeface="Wingdings" panose="05000000000000000000" pitchFamily="2" charset="2"/>
              <a:buChar char="q"/>
            </a:pPr>
            <a:r>
              <a:rPr lang="en-IN" dirty="0">
                <a:solidFill>
                  <a:schemeClr val="accent4">
                    <a:lumMod val="75000"/>
                  </a:schemeClr>
                </a:solidFill>
              </a:rPr>
              <a:t>AFGHANISTAN</a:t>
            </a:r>
          </a:p>
          <a:p>
            <a:pPr marL="285750" indent="-285750">
              <a:buFont typeface="Wingdings" panose="05000000000000000000" pitchFamily="2" charset="2"/>
              <a:buChar char="q"/>
            </a:pPr>
            <a:r>
              <a:rPr lang="en-IN" dirty="0">
                <a:solidFill>
                  <a:schemeClr val="accent4">
                    <a:lumMod val="75000"/>
                  </a:schemeClr>
                </a:solidFill>
              </a:rPr>
              <a:t>PAKISTAN</a:t>
            </a:r>
          </a:p>
          <a:p>
            <a:pPr marL="285750" indent="-285750">
              <a:buFont typeface="Wingdings" panose="05000000000000000000" pitchFamily="2" charset="2"/>
              <a:buChar char="q"/>
            </a:pPr>
            <a:r>
              <a:rPr lang="en-IN" dirty="0">
                <a:solidFill>
                  <a:schemeClr val="accent4">
                    <a:lumMod val="75000"/>
                  </a:schemeClr>
                </a:solidFill>
              </a:rPr>
              <a:t>AUSTALLIA</a:t>
            </a:r>
          </a:p>
          <a:p>
            <a:pPr marL="285750" indent="-285750">
              <a:buFont typeface="Wingdings" panose="05000000000000000000" pitchFamily="2" charset="2"/>
              <a:buChar char="q"/>
            </a:pPr>
            <a:r>
              <a:rPr lang="en-IN" dirty="0">
                <a:solidFill>
                  <a:schemeClr val="accent4">
                    <a:lumMod val="75000"/>
                  </a:schemeClr>
                </a:solidFill>
              </a:rPr>
              <a:t>SRI LANKA </a:t>
            </a:r>
          </a:p>
        </p:txBody>
      </p:sp>
      <p:sp>
        <p:nvSpPr>
          <p:cNvPr id="10" name="TextBox 9">
            <a:extLst>
              <a:ext uri="{FF2B5EF4-FFF2-40B4-BE49-F238E27FC236}">
                <a16:creationId xmlns:a16="http://schemas.microsoft.com/office/drawing/2014/main" id="{EF5A8A91-E0D8-98CF-333B-6779EB79E784}"/>
              </a:ext>
            </a:extLst>
          </p:cNvPr>
          <p:cNvSpPr txBox="1"/>
          <p:nvPr/>
        </p:nvSpPr>
        <p:spPr>
          <a:xfrm>
            <a:off x="4275910" y="4389119"/>
            <a:ext cx="2185852" cy="1754326"/>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chemeClr val="accent4">
                    <a:lumMod val="75000"/>
                  </a:schemeClr>
                </a:solidFill>
              </a:rPr>
              <a:t>SOUTH AFRICA</a:t>
            </a:r>
          </a:p>
          <a:p>
            <a:pPr marL="285750" indent="-285750">
              <a:buFont typeface="Wingdings" panose="05000000000000000000" pitchFamily="2" charset="2"/>
              <a:buChar char="q"/>
            </a:pPr>
            <a:r>
              <a:rPr lang="en-IN" dirty="0">
                <a:solidFill>
                  <a:schemeClr val="accent4">
                    <a:lumMod val="75000"/>
                  </a:schemeClr>
                </a:solidFill>
              </a:rPr>
              <a:t>NEW ZEALAND</a:t>
            </a:r>
          </a:p>
          <a:p>
            <a:pPr marL="285750" indent="-285750">
              <a:buFont typeface="Wingdings" panose="05000000000000000000" pitchFamily="2" charset="2"/>
              <a:buChar char="q"/>
            </a:pPr>
            <a:r>
              <a:rPr lang="en-IN" dirty="0">
                <a:solidFill>
                  <a:schemeClr val="accent4">
                    <a:lumMod val="75000"/>
                  </a:schemeClr>
                </a:solidFill>
              </a:rPr>
              <a:t>ENGLAND</a:t>
            </a:r>
          </a:p>
          <a:p>
            <a:pPr marL="285750" indent="-285750">
              <a:buFont typeface="Wingdings" panose="05000000000000000000" pitchFamily="2" charset="2"/>
              <a:buChar char="q"/>
            </a:pPr>
            <a:r>
              <a:rPr lang="en-IN" dirty="0">
                <a:solidFill>
                  <a:schemeClr val="accent4">
                    <a:lumMod val="75000"/>
                  </a:schemeClr>
                </a:solidFill>
              </a:rPr>
              <a:t>BANGLADESH</a:t>
            </a:r>
          </a:p>
          <a:p>
            <a:pPr marL="285750" indent="-285750">
              <a:buFont typeface="Wingdings" panose="05000000000000000000" pitchFamily="2" charset="2"/>
              <a:buChar char="q"/>
            </a:pPr>
            <a:r>
              <a:rPr lang="en-IN" dirty="0">
                <a:solidFill>
                  <a:schemeClr val="accent4">
                    <a:lumMod val="75000"/>
                  </a:schemeClr>
                </a:solidFill>
              </a:rPr>
              <a:t>NETHERLANDS</a:t>
            </a:r>
          </a:p>
          <a:p>
            <a:pPr marL="285750" indent="-285750">
              <a:buFont typeface="Wingdings" panose="05000000000000000000" pitchFamily="2" charset="2"/>
              <a:buChar char="q"/>
            </a:pPr>
            <a:endParaRPr lang="en-IN" dirty="0">
              <a:solidFill>
                <a:srgbClr val="FFC000"/>
              </a:solidFill>
            </a:endParaRPr>
          </a:p>
        </p:txBody>
      </p:sp>
    </p:spTree>
    <p:extLst>
      <p:ext uri="{BB962C8B-B14F-4D97-AF65-F5344CB8AC3E}">
        <p14:creationId xmlns:p14="http://schemas.microsoft.com/office/powerpoint/2010/main" val="864746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EACCC-924F-BD9C-F7B7-F28D7A88FA2D}"/>
              </a:ext>
            </a:extLst>
          </p:cNvPr>
          <p:cNvSpPr txBox="1"/>
          <p:nvPr/>
        </p:nvSpPr>
        <p:spPr>
          <a:xfrm>
            <a:off x="491067" y="499533"/>
            <a:ext cx="11167533" cy="1015663"/>
          </a:xfrm>
          <a:prstGeom prst="rect">
            <a:avLst/>
          </a:prstGeom>
          <a:noFill/>
        </p:spPr>
        <p:txBody>
          <a:bodyPr wrap="square" rtlCol="0">
            <a:spAutoFit/>
          </a:bodyPr>
          <a:lstStyle/>
          <a:p>
            <a:r>
              <a:rPr lang="en-IN" sz="6000" b="1" u="sng" dirty="0">
                <a:solidFill>
                  <a:schemeClr val="accent4">
                    <a:lumMod val="60000"/>
                    <a:lumOff val="40000"/>
                  </a:schemeClr>
                </a:solidFill>
                <a:latin typeface="Arial Black" panose="020B0A04020102020204" pitchFamily="34" charset="0"/>
              </a:rPr>
              <a:t>TECHNOLOGY USED</a:t>
            </a:r>
          </a:p>
        </p:txBody>
      </p:sp>
      <p:sp>
        <p:nvSpPr>
          <p:cNvPr id="2" name="TextBox 1">
            <a:extLst>
              <a:ext uri="{FF2B5EF4-FFF2-40B4-BE49-F238E27FC236}">
                <a16:creationId xmlns:a16="http://schemas.microsoft.com/office/drawing/2014/main" id="{97C7754C-64C3-5C67-62BD-962CA7C83533}"/>
              </a:ext>
            </a:extLst>
          </p:cNvPr>
          <p:cNvSpPr txBox="1"/>
          <p:nvPr/>
        </p:nvSpPr>
        <p:spPr>
          <a:xfrm>
            <a:off x="2122098" y="1958196"/>
            <a:ext cx="8177842" cy="2215991"/>
          </a:xfrm>
          <a:prstGeom prst="rect">
            <a:avLst/>
          </a:prstGeom>
          <a:noFill/>
        </p:spPr>
        <p:txBody>
          <a:bodyPr wrap="square" rtlCol="0">
            <a:spAutoFit/>
          </a:bodyPr>
          <a:lstStyle/>
          <a:p>
            <a:pPr marL="285750" indent="-285750">
              <a:buFont typeface="Wingdings" panose="05000000000000000000" pitchFamily="2" charset="2"/>
              <a:buChar char="Ø"/>
            </a:pPr>
            <a:r>
              <a:rPr lang="en-IN" sz="4000" dirty="0">
                <a:solidFill>
                  <a:schemeClr val="accent4">
                    <a:lumMod val="75000"/>
                  </a:schemeClr>
                </a:solidFill>
              </a:rPr>
              <a:t>MICROSOFT POWER BI</a:t>
            </a:r>
          </a:p>
          <a:p>
            <a:pPr marL="285750" indent="-285750">
              <a:buFont typeface="Wingdings" panose="05000000000000000000" pitchFamily="2" charset="2"/>
              <a:buChar char="Ø"/>
            </a:pPr>
            <a:r>
              <a:rPr lang="en-IN" sz="4000" dirty="0">
                <a:solidFill>
                  <a:schemeClr val="accent4">
                    <a:lumMod val="75000"/>
                  </a:schemeClr>
                </a:solidFill>
              </a:rPr>
              <a:t>EXCEL</a:t>
            </a:r>
          </a:p>
          <a:p>
            <a:pPr marL="285750" indent="-285750">
              <a:buFont typeface="Wingdings" panose="05000000000000000000" pitchFamily="2" charset="2"/>
              <a:buChar char="Ø"/>
            </a:pPr>
            <a:r>
              <a:rPr lang="en-IN" sz="4000" dirty="0">
                <a:solidFill>
                  <a:schemeClr val="accent4">
                    <a:lumMod val="75000"/>
                  </a:schemeClr>
                </a:solidFill>
              </a:rPr>
              <a:t>POWERPOINT</a:t>
            </a:r>
          </a:p>
          <a:p>
            <a:pPr marL="285750" indent="-285750">
              <a:buFont typeface="Wingdings" panose="05000000000000000000" pitchFamily="2" charset="2"/>
              <a:buChar char="Ø"/>
            </a:pPr>
            <a:endParaRPr lang="en-IN" dirty="0">
              <a:solidFill>
                <a:schemeClr val="accent4">
                  <a:lumMod val="75000"/>
                </a:schemeClr>
              </a:solidFill>
            </a:endParaRPr>
          </a:p>
        </p:txBody>
      </p:sp>
    </p:spTree>
    <p:extLst>
      <p:ext uri="{BB962C8B-B14F-4D97-AF65-F5344CB8AC3E}">
        <p14:creationId xmlns:p14="http://schemas.microsoft.com/office/powerpoint/2010/main" val="1243011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9FD1E-A10E-0F8B-A8C9-62D15224730E}"/>
              </a:ext>
            </a:extLst>
          </p:cNvPr>
          <p:cNvSpPr txBox="1"/>
          <p:nvPr/>
        </p:nvSpPr>
        <p:spPr>
          <a:xfrm>
            <a:off x="501769" y="301924"/>
            <a:ext cx="11188461" cy="523220"/>
          </a:xfrm>
          <a:prstGeom prst="rect">
            <a:avLst/>
          </a:prstGeom>
          <a:noFill/>
        </p:spPr>
        <p:txBody>
          <a:bodyPr wrap="square" rtlCol="0">
            <a:spAutoFit/>
          </a:bodyPr>
          <a:lstStyle/>
          <a:p>
            <a:pPr algn="just"/>
            <a:r>
              <a:rPr lang="en-IN" sz="2800" u="sng" dirty="0">
                <a:solidFill>
                  <a:srgbClr val="FFC000"/>
                </a:solidFill>
                <a:latin typeface="Arial Black" panose="020B0A04020102020204" pitchFamily="34" charset="0"/>
              </a:rPr>
              <a:t>DATA ANALYSIS IN MEN’S CRICKET WORLD CUP 2023</a:t>
            </a:r>
          </a:p>
        </p:txBody>
      </p:sp>
      <p:sp>
        <p:nvSpPr>
          <p:cNvPr id="5" name="TextBox 4">
            <a:extLst>
              <a:ext uri="{FF2B5EF4-FFF2-40B4-BE49-F238E27FC236}">
                <a16:creationId xmlns:a16="http://schemas.microsoft.com/office/drawing/2014/main" id="{4D05DC12-8395-13FA-1E8D-794348095621}"/>
              </a:ext>
            </a:extLst>
          </p:cNvPr>
          <p:cNvSpPr txBox="1"/>
          <p:nvPr/>
        </p:nvSpPr>
        <p:spPr>
          <a:xfrm>
            <a:off x="577970" y="3234906"/>
            <a:ext cx="11015932" cy="523220"/>
          </a:xfrm>
          <a:prstGeom prst="rect">
            <a:avLst/>
          </a:prstGeom>
          <a:noFill/>
        </p:spPr>
        <p:txBody>
          <a:bodyPr wrap="square" rtlCol="0">
            <a:spAutoFit/>
          </a:bodyPr>
          <a:lstStyle/>
          <a:p>
            <a:r>
              <a:rPr lang="en-IN" sz="2800" u="sng" dirty="0">
                <a:solidFill>
                  <a:srgbClr val="FFC000"/>
                </a:solidFill>
                <a:latin typeface="Arial Black" panose="020B0A04020102020204" pitchFamily="34" charset="0"/>
              </a:rPr>
              <a:t>DATA REQUIREMENTS</a:t>
            </a:r>
          </a:p>
        </p:txBody>
      </p:sp>
      <p:sp>
        <p:nvSpPr>
          <p:cNvPr id="2" name="TextBox 1">
            <a:extLst>
              <a:ext uri="{FF2B5EF4-FFF2-40B4-BE49-F238E27FC236}">
                <a16:creationId xmlns:a16="http://schemas.microsoft.com/office/drawing/2014/main" id="{40779852-5E13-5EAF-AD4D-BE118848E07D}"/>
              </a:ext>
            </a:extLst>
          </p:cNvPr>
          <p:cNvSpPr txBox="1"/>
          <p:nvPr/>
        </p:nvSpPr>
        <p:spPr>
          <a:xfrm>
            <a:off x="931653" y="1466491"/>
            <a:ext cx="8988724"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accent4">
                    <a:lumMod val="75000"/>
                  </a:schemeClr>
                </a:solidFill>
              </a:rPr>
              <a:t>Player Performance</a:t>
            </a:r>
          </a:p>
          <a:p>
            <a:pPr marL="285750" indent="-285750">
              <a:buFont typeface="Wingdings" panose="05000000000000000000" pitchFamily="2" charset="2"/>
              <a:buChar char="Ø"/>
            </a:pPr>
            <a:r>
              <a:rPr lang="en-IN" dirty="0">
                <a:solidFill>
                  <a:schemeClr val="accent4">
                    <a:lumMod val="75000"/>
                  </a:schemeClr>
                </a:solidFill>
              </a:rPr>
              <a:t>Overall trends</a:t>
            </a:r>
          </a:p>
          <a:p>
            <a:pPr marL="285750" indent="-285750">
              <a:buFont typeface="Wingdings" panose="05000000000000000000" pitchFamily="2" charset="2"/>
              <a:buChar char="Ø"/>
            </a:pPr>
            <a:r>
              <a:rPr lang="en-IN" dirty="0">
                <a:solidFill>
                  <a:schemeClr val="accent4">
                    <a:lumMod val="75000"/>
                  </a:schemeClr>
                </a:solidFill>
              </a:rPr>
              <a:t>Team strategies</a:t>
            </a:r>
          </a:p>
        </p:txBody>
      </p:sp>
      <p:sp>
        <p:nvSpPr>
          <p:cNvPr id="4" name="TextBox 3">
            <a:extLst>
              <a:ext uri="{FF2B5EF4-FFF2-40B4-BE49-F238E27FC236}">
                <a16:creationId xmlns:a16="http://schemas.microsoft.com/office/drawing/2014/main" id="{982530DA-F69F-C4BF-37D9-CD60C894777C}"/>
              </a:ext>
            </a:extLst>
          </p:cNvPr>
          <p:cNvSpPr txBox="1"/>
          <p:nvPr/>
        </p:nvSpPr>
        <p:spPr>
          <a:xfrm>
            <a:off x="1768415" y="4597879"/>
            <a:ext cx="6659593"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accent4">
                    <a:lumMod val="75000"/>
                  </a:schemeClr>
                </a:solidFill>
              </a:rPr>
              <a:t>Match Data </a:t>
            </a:r>
          </a:p>
          <a:p>
            <a:pPr marL="285750" indent="-285750">
              <a:buFont typeface="Wingdings" panose="05000000000000000000" pitchFamily="2" charset="2"/>
              <a:buChar char="Ø"/>
            </a:pPr>
            <a:r>
              <a:rPr lang="en-IN" dirty="0">
                <a:solidFill>
                  <a:schemeClr val="accent4">
                    <a:lumMod val="75000"/>
                  </a:schemeClr>
                </a:solidFill>
              </a:rPr>
              <a:t>Player Data</a:t>
            </a:r>
          </a:p>
          <a:p>
            <a:pPr marL="285750" indent="-285750">
              <a:buFont typeface="Wingdings" panose="05000000000000000000" pitchFamily="2" charset="2"/>
              <a:buChar char="Ø"/>
            </a:pPr>
            <a:r>
              <a:rPr lang="en-IN" dirty="0">
                <a:solidFill>
                  <a:schemeClr val="accent4">
                    <a:lumMod val="75000"/>
                  </a:schemeClr>
                </a:solidFill>
              </a:rPr>
              <a:t>Team Data</a:t>
            </a:r>
          </a:p>
        </p:txBody>
      </p:sp>
    </p:spTree>
    <p:extLst>
      <p:ext uri="{BB962C8B-B14F-4D97-AF65-F5344CB8AC3E}">
        <p14:creationId xmlns:p14="http://schemas.microsoft.com/office/powerpoint/2010/main" val="149769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D527AC-8DA4-3F06-54A2-4AA1F1765564}"/>
              </a:ext>
            </a:extLst>
          </p:cNvPr>
          <p:cNvSpPr txBox="1"/>
          <p:nvPr/>
        </p:nvSpPr>
        <p:spPr>
          <a:xfrm>
            <a:off x="1000664" y="396815"/>
            <a:ext cx="10274061" cy="523220"/>
          </a:xfrm>
          <a:prstGeom prst="rect">
            <a:avLst/>
          </a:prstGeom>
          <a:noFill/>
        </p:spPr>
        <p:txBody>
          <a:bodyPr wrap="square" rtlCol="0">
            <a:spAutoFit/>
          </a:bodyPr>
          <a:lstStyle/>
          <a:p>
            <a:r>
              <a:rPr lang="en-IN" sz="2800" u="sng" dirty="0">
                <a:solidFill>
                  <a:srgbClr val="FFC000"/>
                </a:solidFill>
                <a:latin typeface="Arial Black" panose="020B0A04020102020204" pitchFamily="34" charset="0"/>
              </a:rPr>
              <a:t>EXPLORATORY DATA ANALYSIS</a:t>
            </a:r>
          </a:p>
        </p:txBody>
      </p:sp>
      <p:sp>
        <p:nvSpPr>
          <p:cNvPr id="3" name="TextBox 2">
            <a:extLst>
              <a:ext uri="{FF2B5EF4-FFF2-40B4-BE49-F238E27FC236}">
                <a16:creationId xmlns:a16="http://schemas.microsoft.com/office/drawing/2014/main" id="{15E246FD-1AD6-C212-ADF0-9828DDCE6418}"/>
              </a:ext>
            </a:extLst>
          </p:cNvPr>
          <p:cNvSpPr txBox="1"/>
          <p:nvPr/>
        </p:nvSpPr>
        <p:spPr>
          <a:xfrm>
            <a:off x="1837426" y="2199736"/>
            <a:ext cx="7944929" cy="2862322"/>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solidFill>
                  <a:schemeClr val="accent4">
                    <a:lumMod val="75000"/>
                  </a:schemeClr>
                </a:solidFill>
              </a:rPr>
              <a:t>Detailed Information</a:t>
            </a:r>
          </a:p>
          <a:p>
            <a:pPr marL="285750" indent="-285750">
              <a:buFont typeface="Wingdings" panose="05000000000000000000" pitchFamily="2" charset="2"/>
              <a:buChar char="Ø"/>
            </a:pPr>
            <a:r>
              <a:rPr lang="en-IN" sz="3600" dirty="0">
                <a:solidFill>
                  <a:schemeClr val="accent4">
                    <a:lumMod val="75000"/>
                  </a:schemeClr>
                </a:solidFill>
              </a:rPr>
              <a:t>Individual Statistics</a:t>
            </a:r>
          </a:p>
          <a:p>
            <a:pPr marL="285750" indent="-285750">
              <a:buFont typeface="Wingdings" panose="05000000000000000000" pitchFamily="2" charset="2"/>
              <a:buChar char="Ø"/>
            </a:pPr>
            <a:r>
              <a:rPr lang="en-IN" sz="3600" dirty="0">
                <a:solidFill>
                  <a:schemeClr val="accent4">
                    <a:lumMod val="75000"/>
                  </a:schemeClr>
                </a:solidFill>
              </a:rPr>
              <a:t>Match History </a:t>
            </a:r>
          </a:p>
          <a:p>
            <a:pPr marL="285750" indent="-285750">
              <a:buFont typeface="Wingdings" panose="05000000000000000000" pitchFamily="2" charset="2"/>
              <a:buChar char="Ø"/>
            </a:pPr>
            <a:r>
              <a:rPr lang="en-IN" sz="3600" dirty="0">
                <a:solidFill>
                  <a:schemeClr val="accent4">
                    <a:lumMod val="75000"/>
                  </a:schemeClr>
                </a:solidFill>
              </a:rPr>
              <a:t>Team Lineup</a:t>
            </a:r>
          </a:p>
          <a:p>
            <a:pPr marL="285750" indent="-285750">
              <a:buFont typeface="Wingdings" panose="05000000000000000000" pitchFamily="2" charset="2"/>
              <a:buChar char="Ø"/>
            </a:pPr>
            <a:r>
              <a:rPr lang="en-IN" sz="3600" dirty="0">
                <a:solidFill>
                  <a:schemeClr val="accent4">
                    <a:lumMod val="75000"/>
                  </a:schemeClr>
                </a:solidFill>
              </a:rPr>
              <a:t>Match History</a:t>
            </a:r>
          </a:p>
        </p:txBody>
      </p:sp>
    </p:spTree>
    <p:extLst>
      <p:ext uri="{BB962C8B-B14F-4D97-AF65-F5344CB8AC3E}">
        <p14:creationId xmlns:p14="http://schemas.microsoft.com/office/powerpoint/2010/main" val="195220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8EC4D4-C40B-2AEF-5E2E-2479A3F5627C}"/>
              </a:ext>
            </a:extLst>
          </p:cNvPr>
          <p:cNvSpPr/>
          <p:nvPr/>
        </p:nvSpPr>
        <p:spPr>
          <a:xfrm>
            <a:off x="741872" y="414068"/>
            <a:ext cx="10179170" cy="6555641"/>
          </a:xfrm>
          <a:prstGeom prst="rect">
            <a:avLst/>
          </a:prstGeom>
        </p:spPr>
        <p:txBody>
          <a:bodyPr/>
          <a:lstStyle/>
          <a:p>
            <a:pPr lvl="0"/>
            <a:r>
              <a:rPr lang="en-US" sz="3600" dirty="0">
                <a:solidFill>
                  <a:schemeClr val="accent4">
                    <a:lumMod val="60000"/>
                    <a:lumOff val="40000"/>
                  </a:schemeClr>
                </a:solidFill>
                <a:latin typeface="Arial Black" panose="020B0A04020102020204" pitchFamily="34" charset="0"/>
              </a:rPr>
              <a:t>RESEARCH QUESTIONS</a:t>
            </a:r>
            <a:endParaRPr lang="en-IN" sz="3600" dirty="0">
              <a:solidFill>
                <a:schemeClr val="accent4">
                  <a:lumMod val="60000"/>
                  <a:lumOff val="40000"/>
                </a:schemeClr>
              </a:solidFill>
              <a:latin typeface="Arial Black" panose="020B0A04020102020204" pitchFamily="34" charset="0"/>
            </a:endParaRPr>
          </a:p>
          <a:p>
            <a:pPr lvl="0">
              <a:buChar char="•"/>
            </a:pPr>
            <a:r>
              <a:rPr lang="en-US" b="1" dirty="0">
                <a:solidFill>
                  <a:schemeClr val="accent4">
                    <a:lumMod val="60000"/>
                    <a:lumOff val="40000"/>
                  </a:schemeClr>
                </a:solidFill>
                <a:latin typeface="Algerian" panose="04020705040A02060702" pitchFamily="82" charset="0"/>
              </a:rPr>
              <a:t>The project aims to answer the following research questions using the data:</a:t>
            </a:r>
          </a:p>
          <a:p>
            <a:pPr lvl="0">
              <a:buChar char="•"/>
            </a:pPr>
            <a:endParaRPr lang="en-US" b="1" dirty="0">
              <a:solidFill>
                <a:schemeClr val="accent4">
                  <a:lumMod val="60000"/>
                  <a:lumOff val="40000"/>
                </a:schemeClr>
              </a:solidFill>
              <a:latin typeface="Algerian" panose="04020705040A02060702" pitchFamily="82" charset="0"/>
            </a:endParaRPr>
          </a:p>
          <a:p>
            <a:pPr lvl="0">
              <a:buChar char="•"/>
            </a:pPr>
            <a:endParaRPr lang="en-US" b="1" dirty="0">
              <a:solidFill>
                <a:schemeClr val="accent4">
                  <a:lumMod val="60000"/>
                  <a:lumOff val="40000"/>
                </a:schemeClr>
              </a:solidFill>
              <a:latin typeface="Algerian" panose="04020705040A02060702" pitchFamily="82" charset="0"/>
            </a:endParaRPr>
          </a:p>
          <a:p>
            <a:pPr lvl="0">
              <a:buChar char="•"/>
            </a:pPr>
            <a:endParaRPr lang="en-US" b="1" dirty="0">
              <a:solidFill>
                <a:schemeClr val="accent4">
                  <a:lumMod val="60000"/>
                  <a:lumOff val="40000"/>
                </a:schemeClr>
              </a:solidFill>
              <a:latin typeface="Algerian" panose="04020705040A02060702" pitchFamily="82" charset="0"/>
            </a:endParaRPr>
          </a:p>
          <a:p>
            <a:pPr lvl="0">
              <a:buChar char="•"/>
            </a:pPr>
            <a:endParaRPr lang="en-US" b="1" dirty="0">
              <a:solidFill>
                <a:schemeClr val="accent4">
                  <a:lumMod val="60000"/>
                  <a:lumOff val="40000"/>
                </a:schemeClr>
              </a:solidFill>
              <a:latin typeface="Algerian" panose="04020705040A02060702" pitchFamily="82" charset="0"/>
            </a:endParaRPr>
          </a:p>
          <a:p>
            <a:pPr lvl="0"/>
            <a:endParaRPr lang="en-IN" b="1" dirty="0">
              <a:solidFill>
                <a:schemeClr val="accent4">
                  <a:lumMod val="60000"/>
                  <a:lumOff val="40000"/>
                </a:schemeClr>
              </a:solidFill>
              <a:latin typeface="Algerian" panose="04020705040A02060702" pitchFamily="82" charset="0"/>
            </a:endParaRPr>
          </a:p>
          <a:p>
            <a:pPr lvl="0"/>
            <a:r>
              <a:rPr lang="en-US" sz="2400" dirty="0">
                <a:solidFill>
                  <a:schemeClr val="accent4">
                    <a:lumMod val="75000"/>
                  </a:schemeClr>
                </a:solidFill>
                <a:latin typeface="Bahnschrift SemiBold" panose="020B0502040204020203" pitchFamily="34" charset="0"/>
              </a:rPr>
              <a:t>Q1: Which team had the best performance in the ICC World Cup 2023?</a:t>
            </a:r>
            <a:endParaRPr lang="en-IN" sz="2400" dirty="0">
              <a:solidFill>
                <a:schemeClr val="accent4">
                  <a:lumMod val="75000"/>
                </a:schemeClr>
              </a:solidFill>
              <a:latin typeface="Bahnschrift SemiBold" panose="020B0502040204020203" pitchFamily="34" charset="0"/>
            </a:endParaRPr>
          </a:p>
          <a:p>
            <a:pPr lvl="0"/>
            <a:r>
              <a:rPr lang="en-US" sz="2400" dirty="0">
                <a:solidFill>
                  <a:schemeClr val="accent4">
                    <a:lumMod val="75000"/>
                  </a:schemeClr>
                </a:solidFill>
                <a:latin typeface="Bahnschrift SemiBold" panose="020B0502040204020203" pitchFamily="34" charset="0"/>
              </a:rPr>
              <a:t>Q2: Which player had the best performance in the ICC World Cup 2023?</a:t>
            </a:r>
            <a:endParaRPr lang="en-IN" sz="2400" dirty="0">
              <a:solidFill>
                <a:schemeClr val="accent4">
                  <a:lumMod val="75000"/>
                </a:schemeClr>
              </a:solidFill>
              <a:latin typeface="Bahnschrift SemiBold" panose="020B0502040204020203" pitchFamily="34" charset="0"/>
            </a:endParaRPr>
          </a:p>
          <a:p>
            <a:pPr lvl="0"/>
            <a:r>
              <a:rPr lang="en-US" sz="2400" dirty="0">
                <a:solidFill>
                  <a:schemeClr val="accent4">
                    <a:lumMod val="75000"/>
                  </a:schemeClr>
                </a:solidFill>
                <a:latin typeface="Bahnschrift SemiBold" panose="020B0502040204020203" pitchFamily="34" charset="0"/>
              </a:rPr>
              <a:t>Q3: Which venue had the most favorable conditions for batting and bowling in the ICC World Cup 2023?</a:t>
            </a:r>
            <a:endParaRPr lang="en-IN" sz="2400" dirty="0">
              <a:solidFill>
                <a:schemeClr val="accent4">
                  <a:lumMod val="75000"/>
                </a:schemeClr>
              </a:solidFill>
              <a:latin typeface="Bahnschrift SemiBold" panose="020B0502040204020203" pitchFamily="34" charset="0"/>
            </a:endParaRPr>
          </a:p>
          <a:p>
            <a:pPr lvl="0"/>
            <a:r>
              <a:rPr lang="en-US" sz="2400" dirty="0">
                <a:solidFill>
                  <a:schemeClr val="accent4">
                    <a:lumMod val="75000"/>
                  </a:schemeClr>
                </a:solidFill>
                <a:latin typeface="Bahnschrift SemiBold" panose="020B0502040204020203" pitchFamily="34" charset="0"/>
              </a:rPr>
              <a:t>Q4: How did the toss affect the outcome of the matches in the ICC World Cup 2023?</a:t>
            </a:r>
            <a:endParaRPr lang="en-IN" sz="2400" dirty="0">
              <a:solidFill>
                <a:schemeClr val="accent4">
                  <a:lumMod val="75000"/>
                </a:schemeClr>
              </a:solidFill>
              <a:latin typeface="Bahnschrift SemiBold" panose="020B0502040204020203" pitchFamily="34" charset="0"/>
            </a:endParaRPr>
          </a:p>
          <a:p>
            <a:pPr lvl="0"/>
            <a:r>
              <a:rPr lang="en-US" sz="2400" dirty="0">
                <a:solidFill>
                  <a:schemeClr val="accent4">
                    <a:lumMod val="75000"/>
                  </a:schemeClr>
                </a:solidFill>
                <a:latin typeface="Bahnschrift SemiBold" panose="020B0502040204020203" pitchFamily="34" charset="0"/>
              </a:rPr>
              <a:t>Q5: What were the key factors that influenced the results of the matches in the ICC World Cup 2023?</a:t>
            </a:r>
            <a:endParaRPr lang="en-IN" sz="2400" dirty="0">
              <a:solidFill>
                <a:schemeClr val="accent4">
                  <a:lumMod val="75000"/>
                </a:schemeClr>
              </a:solidFill>
              <a:latin typeface="Bahnschrift SemiBold" panose="020B0502040204020203" pitchFamily="34" charset="0"/>
            </a:endParaRPr>
          </a:p>
        </p:txBody>
      </p:sp>
    </p:spTree>
    <p:extLst>
      <p:ext uri="{BB962C8B-B14F-4D97-AF65-F5344CB8AC3E}">
        <p14:creationId xmlns:p14="http://schemas.microsoft.com/office/powerpoint/2010/main" val="1540319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DF4B0-6369-DF4C-9C60-AD9F20A9022E}"/>
              </a:ext>
            </a:extLst>
          </p:cNvPr>
          <p:cNvSpPr txBox="1"/>
          <p:nvPr/>
        </p:nvSpPr>
        <p:spPr>
          <a:xfrm>
            <a:off x="457200" y="586596"/>
            <a:ext cx="11412747" cy="8002191"/>
          </a:xfrm>
          <a:prstGeom prst="rect">
            <a:avLst/>
          </a:prstGeom>
          <a:noFill/>
        </p:spPr>
        <p:txBody>
          <a:bodyPr wrap="square" rtlCol="0">
            <a:spAutoFit/>
          </a:bodyPr>
          <a:lstStyle/>
          <a:p>
            <a:r>
              <a:rPr lang="en-US" sz="2000" b="1" i="0" dirty="0">
                <a:solidFill>
                  <a:schemeClr val="accent4">
                    <a:lumMod val="60000"/>
                    <a:lumOff val="40000"/>
                  </a:schemeClr>
                </a:solidFill>
                <a:latin typeface="Arial Black" panose="020B0A04020102020204" pitchFamily="34" charset="0"/>
              </a:rPr>
              <a:t>Overview</a:t>
            </a:r>
            <a:r>
              <a:rPr lang="en-US" b="0" i="0" dirty="0"/>
              <a:t>: </a:t>
            </a:r>
            <a:r>
              <a:rPr lang="en-US" b="0" i="0" dirty="0">
                <a:solidFill>
                  <a:schemeClr val="accent4">
                    <a:lumMod val="75000"/>
                  </a:schemeClr>
                </a:solidFill>
              </a:rPr>
              <a:t>This section provides a summary of the ICC World Cup 2023, such as the number of matches, teams, players, venues, etc</a:t>
            </a:r>
            <a:r>
              <a:rPr lang="en-US" dirty="0"/>
              <a:t>.</a:t>
            </a:r>
          </a:p>
          <a:p>
            <a:endParaRPr lang="en-US" dirty="0"/>
          </a:p>
          <a:p>
            <a:r>
              <a:rPr lang="en-US" b="1" i="0" dirty="0"/>
              <a:t> </a:t>
            </a:r>
            <a:r>
              <a:rPr lang="en-US" sz="2000" b="1" i="0" dirty="0">
                <a:solidFill>
                  <a:schemeClr val="accent4">
                    <a:lumMod val="60000"/>
                    <a:lumOff val="40000"/>
                  </a:schemeClr>
                </a:solidFill>
                <a:latin typeface="Arial Black" panose="020B0A04020102020204" pitchFamily="34" charset="0"/>
              </a:rPr>
              <a:t>Team Performance</a:t>
            </a:r>
            <a:r>
              <a:rPr lang="en-US" b="0" i="0" dirty="0"/>
              <a:t>: </a:t>
            </a:r>
            <a:r>
              <a:rPr lang="en-US" b="0" i="0" dirty="0">
                <a:solidFill>
                  <a:schemeClr val="accent4">
                    <a:lumMod val="75000"/>
                  </a:schemeClr>
                </a:solidFill>
              </a:rPr>
              <a:t>This section provides a comparison of the performance of different teams in the ICC World Cup 2023, such as the number of wins, losses, points, net run rate, </a:t>
            </a:r>
            <a:r>
              <a:rPr lang="en-US" b="0" i="0" dirty="0" err="1">
                <a:solidFill>
                  <a:schemeClr val="accent4">
                    <a:lumMod val="75000"/>
                  </a:schemeClr>
                </a:solidFill>
              </a:rPr>
              <a:t>etc</a:t>
            </a:r>
            <a:endParaRPr lang="en-US" b="0" i="0" dirty="0">
              <a:solidFill>
                <a:schemeClr val="accent4">
                  <a:lumMod val="75000"/>
                </a:schemeClr>
              </a:solidFill>
            </a:endParaRPr>
          </a:p>
          <a:p>
            <a:endParaRPr lang="en-US" b="0" i="0" dirty="0">
              <a:solidFill>
                <a:schemeClr val="accent4">
                  <a:lumMod val="75000"/>
                </a:schemeClr>
              </a:solidFill>
            </a:endParaRPr>
          </a:p>
          <a:p>
            <a:r>
              <a:rPr lang="en-US" sz="2000" b="1" i="0" dirty="0">
                <a:solidFill>
                  <a:schemeClr val="accent4">
                    <a:lumMod val="60000"/>
                    <a:lumOff val="40000"/>
                  </a:schemeClr>
                </a:solidFill>
                <a:latin typeface="Arial Black" panose="020B0A04020102020204" pitchFamily="34" charset="0"/>
              </a:rPr>
              <a:t>Player Performance</a:t>
            </a:r>
            <a:r>
              <a:rPr lang="en-US" b="0" i="0" dirty="0"/>
              <a:t>: </a:t>
            </a:r>
            <a:r>
              <a:rPr lang="en-US" b="0" i="0" dirty="0">
                <a:solidFill>
                  <a:schemeClr val="accent4">
                    <a:lumMod val="75000"/>
                  </a:schemeClr>
                </a:solidFill>
              </a:rPr>
              <a:t>This section provides a comparison of the performance of different players in the ICC World Cup 2023, such as the number of runs, wickets, catches, etc.</a:t>
            </a:r>
          </a:p>
          <a:p>
            <a:endParaRPr lang="en-US" b="0" i="0" dirty="0">
              <a:solidFill>
                <a:schemeClr val="accent4">
                  <a:lumMod val="75000"/>
                </a:schemeClr>
              </a:solidFill>
            </a:endParaRPr>
          </a:p>
          <a:p>
            <a:r>
              <a:rPr lang="en-US" sz="2000" b="1" i="0" dirty="0">
                <a:solidFill>
                  <a:schemeClr val="accent4">
                    <a:lumMod val="60000"/>
                    <a:lumOff val="40000"/>
                  </a:schemeClr>
                </a:solidFill>
                <a:latin typeface="Arial Black" panose="020B0A04020102020204" pitchFamily="34" charset="0"/>
              </a:rPr>
              <a:t>Venue Analysis</a:t>
            </a:r>
            <a:r>
              <a:rPr lang="en-US" b="0" i="0" dirty="0"/>
              <a:t>: </a:t>
            </a:r>
            <a:r>
              <a:rPr lang="en-US" b="0" i="0" dirty="0">
                <a:solidFill>
                  <a:schemeClr val="accent4">
                    <a:lumMod val="75000"/>
                  </a:schemeClr>
                </a:solidFill>
              </a:rPr>
              <a:t>This section provides an analysis of the characteristics of different venues in the ICC World Cup 2023, such as the average score, run rate, wicket rate, etc.</a:t>
            </a:r>
          </a:p>
          <a:p>
            <a:endParaRPr lang="en-US" b="0" i="0" dirty="0">
              <a:solidFill>
                <a:schemeClr val="accent4">
                  <a:lumMod val="75000"/>
                </a:schemeClr>
              </a:solidFill>
            </a:endParaRPr>
          </a:p>
          <a:p>
            <a:r>
              <a:rPr lang="en-US" sz="2000" b="1" i="0" dirty="0">
                <a:solidFill>
                  <a:schemeClr val="accent4">
                    <a:lumMod val="60000"/>
                    <a:lumOff val="40000"/>
                  </a:schemeClr>
                </a:solidFill>
                <a:latin typeface="Arial Black" panose="020B0A04020102020204" pitchFamily="34" charset="0"/>
              </a:rPr>
              <a:t>Toss Analysis</a:t>
            </a:r>
            <a:r>
              <a:rPr lang="en-US" b="0" i="0" dirty="0"/>
              <a:t>: </a:t>
            </a:r>
            <a:r>
              <a:rPr lang="en-US" b="0" i="0" dirty="0">
                <a:solidFill>
                  <a:schemeClr val="accent4">
                    <a:lumMod val="75000"/>
                  </a:schemeClr>
                </a:solidFill>
              </a:rPr>
              <a:t>This section provides an analysis of the impact of the toss on the outcome of the matches in the ICC World Cup 2023, such as the win percentage, decision percentage, </a:t>
            </a:r>
            <a:r>
              <a:rPr lang="en-US" b="0" i="0" dirty="0" err="1">
                <a:solidFill>
                  <a:schemeClr val="accent4">
                    <a:lumMod val="75000"/>
                  </a:schemeClr>
                </a:solidFill>
              </a:rPr>
              <a:t>etc</a:t>
            </a:r>
            <a:r>
              <a:rPr lang="en-US" b="0" i="0" dirty="0">
                <a:solidFill>
                  <a:schemeClr val="accent4">
                    <a:lumMod val="75000"/>
                  </a:schemeClr>
                </a:solidFill>
              </a:rPr>
              <a:t>…</a:t>
            </a:r>
          </a:p>
          <a:p>
            <a:endParaRPr lang="en-US" b="0" i="0" dirty="0">
              <a:solidFill>
                <a:schemeClr val="accent4">
                  <a:lumMod val="75000"/>
                </a:schemeClr>
              </a:solidFill>
            </a:endParaRPr>
          </a:p>
          <a:p>
            <a:r>
              <a:rPr lang="en-US" sz="2000" b="1" i="0" dirty="0">
                <a:solidFill>
                  <a:schemeClr val="accent4">
                    <a:lumMod val="60000"/>
                    <a:lumOff val="40000"/>
                  </a:schemeClr>
                </a:solidFill>
                <a:latin typeface="Arial Black" panose="020B0A04020102020204" pitchFamily="34" charset="0"/>
              </a:rPr>
              <a:t>Match Factors</a:t>
            </a:r>
            <a:r>
              <a:rPr lang="en-US" b="0" i="0" dirty="0"/>
              <a:t>: </a:t>
            </a:r>
            <a:r>
              <a:rPr lang="en-US" b="0" i="0" dirty="0">
                <a:solidFill>
                  <a:schemeClr val="accent4">
                    <a:lumMod val="75000"/>
                  </a:schemeClr>
                </a:solidFill>
              </a:rPr>
              <a:t>This section provides an analysis of the key factors that influenced the results of the matches in the ICC World Cup 2023, such as the batting order, partnership, powerplay, etc.</a:t>
            </a:r>
            <a:endParaRPr lang="en-IN" dirty="0">
              <a:solidFill>
                <a:schemeClr val="accent4">
                  <a:lumMod val="75000"/>
                </a:schemeClr>
              </a:solidFill>
            </a:endParaRPr>
          </a:p>
          <a:p>
            <a:endParaRPr lang="en-US" b="0" i="0" dirty="0">
              <a:solidFill>
                <a:schemeClr val="accent4">
                  <a:lumMod val="75000"/>
                </a:schemeClr>
              </a:solidFill>
            </a:endParaRPr>
          </a:p>
          <a:p>
            <a:endParaRPr lang="en-IN" dirty="0"/>
          </a:p>
          <a:p>
            <a:endParaRPr lang="en-US" b="0" i="0" dirty="0"/>
          </a:p>
          <a:p>
            <a:endParaRPr lang="en-IN" dirty="0"/>
          </a:p>
          <a:p>
            <a:endParaRPr lang="en-US" b="0" i="0" dirty="0"/>
          </a:p>
          <a:p>
            <a:endParaRPr lang="en-IN" dirty="0"/>
          </a:p>
          <a:p>
            <a:endParaRPr lang="en-US" b="0" i="0" dirty="0"/>
          </a:p>
          <a:p>
            <a:endParaRPr lang="en-IN" dirty="0"/>
          </a:p>
          <a:p>
            <a:endParaRPr lang="en-US" b="0" i="0" dirty="0"/>
          </a:p>
          <a:p>
            <a:endParaRPr lang="en-IN" dirty="0"/>
          </a:p>
          <a:p>
            <a:endParaRPr lang="en-IN" dirty="0"/>
          </a:p>
        </p:txBody>
      </p:sp>
    </p:spTree>
    <p:extLst>
      <p:ext uri="{BB962C8B-B14F-4D97-AF65-F5344CB8AC3E}">
        <p14:creationId xmlns:p14="http://schemas.microsoft.com/office/powerpoint/2010/main" val="1392364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shboard">
            <a:extLst>
              <a:ext uri="{FF2B5EF4-FFF2-40B4-BE49-F238E27FC236}">
                <a16:creationId xmlns:a16="http://schemas.microsoft.com/office/drawing/2014/main" id="{B0D01172-C757-2C7A-300E-539264A74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94" y="379487"/>
            <a:ext cx="10457894" cy="562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81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608</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Arial Black</vt:lpstr>
      <vt:lpstr>Bahnschrift SemiBold</vt:lpstr>
      <vt:lpstr>Calibri</vt:lpstr>
      <vt:lpstr>Calibri Light</vt:lpstr>
      <vt:lpstr>Corbel</vt:lpstr>
      <vt:lpstr>Google Sans</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SHNEHA PADMANABAN</dc:creator>
  <cp:lastModifiedBy>SHNEHA PADMANABAN</cp:lastModifiedBy>
  <cp:revision>4</cp:revision>
  <dcterms:created xsi:type="dcterms:W3CDTF">2023-12-01T15:20:01Z</dcterms:created>
  <dcterms:modified xsi:type="dcterms:W3CDTF">2023-12-03T10:17:39Z</dcterms:modified>
</cp:coreProperties>
</file>