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8" r:id="rId3"/>
    <p:sldId id="279" r:id="rId4"/>
    <p:sldId id="280" r:id="rId5"/>
    <p:sldId id="281" r:id="rId6"/>
    <p:sldId id="257" r:id="rId7"/>
    <p:sldId id="258" r:id="rId8"/>
    <p:sldId id="259" r:id="rId9"/>
    <p:sldId id="261" r:id="rId10"/>
    <p:sldId id="260" r:id="rId11"/>
    <p:sldId id="262" r:id="rId12"/>
    <p:sldId id="267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C405-305B-43E0-8CCA-79E2AB888CD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266F-2F57-42BB-83F0-C90BB373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962E8-E6DF-41DF-96E1-394CB9ECAC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5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0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0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2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7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7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6BE8D8-ABB4-48F5-9368-0B776B52906C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Chapter-3</a:t>
            </a:r>
            <a:br>
              <a:rPr lang="en-US" sz="5400" dirty="0" smtClean="0"/>
            </a:br>
            <a:r>
              <a:rPr lang="en-US" sz="5400" dirty="0" smtClean="0"/>
              <a:t>Teach yourself </a:t>
            </a:r>
            <a:r>
              <a:rPr lang="en-US" sz="5400" dirty="0"/>
              <a:t>C</a:t>
            </a:r>
            <a:r>
              <a:rPr lang="en-US" sz="5400" dirty="0" smtClean="0"/>
              <a:t>++, </a:t>
            </a:r>
            <a:r>
              <a:rPr lang="en-US" sz="5400" dirty="0"/>
              <a:t>H</a:t>
            </a:r>
            <a:r>
              <a:rPr lang="en-US" sz="5400" dirty="0" smtClean="0"/>
              <a:t>erbert </a:t>
            </a:r>
            <a:r>
              <a:rPr lang="en-US" sz="5400" dirty="0" err="1" smtClean="0"/>
              <a:t>Schildt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err="1" smtClean="0"/>
              <a:t>Tasmiah</a:t>
            </a:r>
            <a:r>
              <a:rPr lang="en-US" dirty="0" smtClean="0"/>
              <a:t> </a:t>
            </a:r>
            <a:r>
              <a:rPr lang="en-US" dirty="0" err="1" smtClean="0"/>
              <a:t>Tamzid</a:t>
            </a:r>
            <a:r>
              <a:rPr lang="en-US" dirty="0" smtClean="0"/>
              <a:t> </a:t>
            </a:r>
            <a:r>
              <a:rPr lang="en-US" dirty="0" err="1" smtClean="0"/>
              <a:t>Anannya</a:t>
            </a:r>
            <a:r>
              <a:rPr lang="en-US" dirty="0" smtClean="0"/>
              <a:t>, CS </a:t>
            </a:r>
            <a:r>
              <a:rPr lang="en-US" dirty="0" err="1" smtClean="0"/>
              <a:t>Dept</a:t>
            </a:r>
            <a:r>
              <a:rPr lang="en-US" dirty="0" smtClean="0"/>
              <a:t>, </a:t>
            </a:r>
            <a:r>
              <a:rPr lang="en-US" dirty="0" err="1" smtClean="0"/>
              <a:t>aiub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Note to Remember: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Return type alone is not sufficient to allow function overloading.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If two functions only differ in return type, the compiler will not be able to select the proper one.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Thus, function overloading depends on type of arguments/number of arguments.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function called min() that returns the smaller of the two arguments used to call the function. Overload min() so it accepts integers and doubles as arguments.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Practice at home: </a:t>
            </a:r>
            <a:r>
              <a:rPr lang="en-US" dirty="0" smtClean="0"/>
              <a:t>Create </a:t>
            </a:r>
            <a:r>
              <a:rPr lang="en-US" dirty="0"/>
              <a:t>a function called min() that returns the smaller of the two arguments used to call the function. Overload min() so it </a:t>
            </a:r>
            <a:r>
              <a:rPr lang="en-US" dirty="0" smtClean="0"/>
              <a:t>accepts characters,  </a:t>
            </a:r>
            <a:r>
              <a:rPr lang="en-US" dirty="0"/>
              <a:t>integers and doubles as arguments.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95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8098" y="1946170"/>
            <a:ext cx="4937760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40000"/>
              </a:lnSpc>
            </a:pPr>
            <a:r>
              <a:rPr lang="en-US" sz="2400" dirty="0"/>
              <a:t>class student {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id;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public: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  void </a:t>
            </a:r>
            <a:r>
              <a:rPr lang="en-US" sz="2400" dirty="0" err="1"/>
              <a:t>setid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n) { id = n; }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getid</a:t>
            </a:r>
            <a:r>
              <a:rPr lang="en-US" sz="2400" dirty="0"/>
              <a:t>(){return id;}</a:t>
            </a:r>
          </a:p>
          <a:p>
            <a:pPr>
              <a:lnSpc>
                <a:spcPct val="40000"/>
              </a:lnSpc>
            </a:pPr>
            <a:r>
              <a:rPr lang="en-US" sz="2400" dirty="0" smtClean="0"/>
              <a:t>};</a:t>
            </a:r>
          </a:p>
          <a:p>
            <a:pPr>
              <a:lnSpc>
                <a:spcPct val="40000"/>
              </a:lnSpc>
            </a:pPr>
            <a:endParaRPr lang="en-US" sz="2400" dirty="0"/>
          </a:p>
          <a:p>
            <a:pPr>
              <a:lnSpc>
                <a:spcPct val="40000"/>
              </a:lnSpc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{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student s1, s2;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s1.setid(1);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s2=s1;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</a:t>
            </a:r>
            <a:r>
              <a:rPr lang="en-US" sz="2400" dirty="0" err="1"/>
              <a:t>cout</a:t>
            </a:r>
            <a:r>
              <a:rPr lang="en-US" sz="2400" dirty="0"/>
              <a:t>&lt;&lt;s1.getid()&lt;&lt;" "&lt;&lt;s2.getid()&lt;&lt;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946170"/>
            <a:ext cx="4937760" cy="413173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7403" y="2074460"/>
            <a:ext cx="2347415" cy="106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s1 object: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87403" y="4012037"/>
            <a:ext cx="2347415" cy="106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s2 </a:t>
            </a:r>
            <a:r>
              <a:rPr lang="en-US" dirty="0"/>
              <a:t>object: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83941" y="2324795"/>
            <a:ext cx="586854" cy="5638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83941" y="4262372"/>
            <a:ext cx="586854" cy="5638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6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8098" y="1946170"/>
            <a:ext cx="4937760" cy="4023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40000"/>
              </a:lnSpc>
            </a:pPr>
            <a:r>
              <a:rPr lang="en-US" sz="2400" dirty="0"/>
              <a:t>class student {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id;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public: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  void </a:t>
            </a:r>
            <a:r>
              <a:rPr lang="en-US" sz="2400" dirty="0" err="1"/>
              <a:t>setid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n) { id = n; }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getid</a:t>
            </a:r>
            <a:r>
              <a:rPr lang="en-US" sz="2400" dirty="0"/>
              <a:t>(){return id;}</a:t>
            </a:r>
          </a:p>
          <a:p>
            <a:pPr>
              <a:lnSpc>
                <a:spcPct val="40000"/>
              </a:lnSpc>
            </a:pPr>
            <a:r>
              <a:rPr lang="en-US" sz="2400" dirty="0" smtClean="0"/>
              <a:t>};</a:t>
            </a:r>
          </a:p>
          <a:p>
            <a:pPr>
              <a:lnSpc>
                <a:spcPct val="40000"/>
              </a:lnSpc>
            </a:pPr>
            <a:endParaRPr lang="en-US" sz="2400" dirty="0"/>
          </a:p>
          <a:p>
            <a:pPr>
              <a:lnSpc>
                <a:spcPct val="40000"/>
              </a:lnSpc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{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student s1, s2;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s1.setid(1);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s2=s1;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</a:t>
            </a:r>
            <a:r>
              <a:rPr lang="en-US" sz="2400" dirty="0" err="1"/>
              <a:t>cout</a:t>
            </a:r>
            <a:r>
              <a:rPr lang="en-US" sz="2400" dirty="0"/>
              <a:t>&lt;&lt;s1.getid()&lt;&lt;" "&lt;&lt;s2.getid()&lt;&lt;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946170"/>
            <a:ext cx="4937760" cy="41317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"/>
              </a:lnSpc>
            </a:pPr>
            <a:r>
              <a:rPr lang="en-US" dirty="0" smtClean="0"/>
              <a:t>class </a:t>
            </a:r>
            <a:r>
              <a:rPr lang="en-US" dirty="0"/>
              <a:t>student {</a:t>
            </a:r>
          </a:p>
          <a:p>
            <a:pPr>
              <a:lnSpc>
                <a:spcPct val="20000"/>
              </a:lnSpc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>
              <a:lnSpc>
                <a:spcPct val="20000"/>
              </a:lnSpc>
            </a:pPr>
            <a:r>
              <a:rPr lang="en-US" dirty="0"/>
              <a:t>	public:</a:t>
            </a:r>
          </a:p>
          <a:p>
            <a:pPr>
              <a:lnSpc>
                <a:spcPct val="20000"/>
              </a:lnSpc>
            </a:pPr>
            <a:r>
              <a:rPr lang="en-US" dirty="0"/>
              <a:t>	  void </a:t>
            </a:r>
            <a:r>
              <a:rPr lang="en-US" dirty="0" err="1"/>
              <a:t>setid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 id = n; }</a:t>
            </a:r>
          </a:p>
          <a:p>
            <a:pPr>
              <a:lnSpc>
                <a:spcPct val="20000"/>
              </a:lnSpc>
            </a:pPr>
            <a:r>
              <a:rPr lang="en-US" dirty="0"/>
              <a:t>	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getid</a:t>
            </a:r>
            <a:r>
              <a:rPr lang="en-US" dirty="0"/>
              <a:t>(){return id;}</a:t>
            </a:r>
          </a:p>
          <a:p>
            <a:pPr>
              <a:lnSpc>
                <a:spcPct val="20000"/>
              </a:lnSpc>
            </a:pPr>
            <a:r>
              <a:rPr lang="en-US" dirty="0" smtClean="0"/>
              <a:t>};</a:t>
            </a:r>
          </a:p>
          <a:p>
            <a:pPr marL="0" indent="0">
              <a:lnSpc>
                <a:spcPct val="20000"/>
              </a:lnSpc>
              <a:buNone/>
            </a:pPr>
            <a:endParaRPr lang="en-US" dirty="0"/>
          </a:p>
          <a:p>
            <a:pPr>
              <a:lnSpc>
                <a:spcPct val="20000"/>
              </a:lnSpc>
            </a:pPr>
            <a:r>
              <a:rPr lang="en-US" dirty="0"/>
              <a:t>c</a:t>
            </a:r>
            <a:r>
              <a:rPr lang="en-US" dirty="0" smtClean="0"/>
              <a:t>lass teacher</a:t>
            </a:r>
          </a:p>
          <a:p>
            <a:pPr>
              <a:lnSpc>
                <a:spcPct val="20000"/>
              </a:lnSpc>
            </a:pPr>
            <a:r>
              <a:rPr lang="en-US" dirty="0" smtClean="0"/>
              <a:t>{    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>
              <a:lnSpc>
                <a:spcPct val="2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public:</a:t>
            </a:r>
          </a:p>
          <a:p>
            <a:pPr>
              <a:lnSpc>
                <a:spcPct val="20000"/>
              </a:lnSpc>
            </a:pPr>
            <a:r>
              <a:rPr lang="en-US" dirty="0"/>
              <a:t>	  void </a:t>
            </a:r>
            <a:r>
              <a:rPr lang="en-US" dirty="0" err="1"/>
              <a:t>setid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 id = n; }</a:t>
            </a:r>
          </a:p>
          <a:p>
            <a:pPr>
              <a:lnSpc>
                <a:spcPct val="20000"/>
              </a:lnSpc>
            </a:pPr>
            <a:r>
              <a:rPr lang="en-US" dirty="0"/>
              <a:t>	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getid</a:t>
            </a:r>
            <a:r>
              <a:rPr lang="en-US" dirty="0"/>
              <a:t>(){return id;}</a:t>
            </a:r>
          </a:p>
          <a:p>
            <a:pPr>
              <a:lnSpc>
                <a:spcPct val="20000"/>
              </a:lnSpc>
            </a:pPr>
            <a:endParaRPr lang="en-US" dirty="0" smtClean="0"/>
          </a:p>
          <a:p>
            <a:pPr lvl="1">
              <a:lnSpc>
                <a:spcPct val="20000"/>
              </a:lnSpc>
            </a:pPr>
            <a:endParaRPr lang="en-US" dirty="0"/>
          </a:p>
          <a:p>
            <a:pPr>
              <a:lnSpc>
                <a:spcPct val="20000"/>
              </a:lnSpc>
            </a:pPr>
            <a:r>
              <a:rPr lang="en-US" dirty="0" smtClean="0"/>
              <a:t>};</a:t>
            </a:r>
          </a:p>
          <a:p>
            <a:pPr>
              <a:lnSpc>
                <a:spcPct val="20000"/>
              </a:lnSpc>
            </a:pPr>
            <a:endParaRPr lang="en-US" dirty="0"/>
          </a:p>
          <a:p>
            <a:pPr>
              <a:lnSpc>
                <a:spcPct val="2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>
              <a:lnSpc>
                <a:spcPct val="20000"/>
              </a:lnSpc>
            </a:pPr>
            <a:r>
              <a:rPr lang="en-US" dirty="0"/>
              <a:t>{</a:t>
            </a:r>
          </a:p>
          <a:p>
            <a:pPr>
              <a:lnSpc>
                <a:spcPct val="20000"/>
              </a:lnSpc>
            </a:pPr>
            <a:r>
              <a:rPr lang="en-US" dirty="0"/>
              <a:t>  student </a:t>
            </a:r>
            <a:r>
              <a:rPr lang="en-US" dirty="0" smtClean="0"/>
              <a:t>s1; teacher t1;</a:t>
            </a:r>
            <a:endParaRPr lang="en-US" dirty="0"/>
          </a:p>
          <a:p>
            <a:pPr>
              <a:lnSpc>
                <a:spcPct val="20000"/>
              </a:lnSpc>
            </a:pPr>
            <a:r>
              <a:rPr lang="en-US" dirty="0"/>
              <a:t>  s1.setid(1);</a:t>
            </a:r>
          </a:p>
          <a:p>
            <a:pPr>
              <a:lnSpc>
                <a:spcPct val="20000"/>
              </a:lnSpc>
            </a:pPr>
            <a:r>
              <a:rPr lang="en-US" dirty="0"/>
              <a:t>  </a:t>
            </a:r>
            <a:r>
              <a:rPr lang="en-US" dirty="0" smtClean="0"/>
              <a:t>t1=s1</a:t>
            </a:r>
            <a:r>
              <a:rPr lang="en-US" dirty="0"/>
              <a:t>;</a:t>
            </a:r>
          </a:p>
          <a:p>
            <a:pPr>
              <a:lnSpc>
                <a:spcPct val="20000"/>
              </a:lnSpc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&lt;&lt;s1.getid()&lt;&lt;" </a:t>
            </a:r>
            <a:r>
              <a:rPr lang="en-US" dirty="0" smtClean="0"/>
              <a:t>"&lt;&lt;t1.getid</a:t>
            </a:r>
            <a:r>
              <a:rPr lang="en-US" dirty="0"/>
              <a:t>()&lt;&lt;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20000"/>
              </a:lnSpc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0004" y="5104263"/>
            <a:ext cx="10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ERROR!!!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7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Only objects of the same type can be used in an assignment.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If the objects are not of the same type, a compile-time error is reported.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type names of the objects must be similar.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When an object is copied into another, a bit wise copy of all the data members are made.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84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24333"/>
            <a:ext cx="4937760" cy="4517409"/>
          </a:xfrm>
        </p:spPr>
        <p:txBody>
          <a:bodyPr>
            <a:noAutofit/>
          </a:bodyPr>
          <a:lstStyle/>
          <a:p>
            <a:pPr>
              <a:lnSpc>
                <a:spcPct val="25000"/>
              </a:lnSpc>
            </a:pPr>
            <a:r>
              <a:rPr lang="en-US" b="1" dirty="0"/>
              <a:t>#include&lt;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pPr>
              <a:lnSpc>
                <a:spcPct val="25000"/>
              </a:lnSpc>
            </a:pP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pPr>
              <a:lnSpc>
                <a:spcPct val="25000"/>
              </a:lnSpc>
            </a:pPr>
            <a:r>
              <a:rPr lang="en-US" b="1" dirty="0"/>
              <a:t>class </a:t>
            </a:r>
            <a:r>
              <a:rPr lang="en-US" b="1" dirty="0" err="1"/>
              <a:t>myclass</a:t>
            </a:r>
            <a:endParaRPr lang="en-US" b="1" dirty="0"/>
          </a:p>
          <a:p>
            <a:pPr>
              <a:lnSpc>
                <a:spcPct val="25000"/>
              </a:lnSpc>
            </a:pPr>
            <a:r>
              <a:rPr lang="en-US" b="1" dirty="0" smtClean="0"/>
              <a:t>{</a:t>
            </a:r>
          </a:p>
          <a:p>
            <a:pPr>
              <a:lnSpc>
                <a:spcPct val="25000"/>
              </a:lnSpc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a</a:t>
            </a:r>
            <a:r>
              <a:rPr lang="en-US" b="1" dirty="0" smtClean="0"/>
              <a:t>;</a:t>
            </a:r>
          </a:p>
          <a:p>
            <a:pPr>
              <a:lnSpc>
                <a:spcPct val="25000"/>
              </a:lnSpc>
            </a:pPr>
            <a:r>
              <a:rPr lang="en-US" b="1" dirty="0"/>
              <a:t>public</a:t>
            </a:r>
            <a:r>
              <a:rPr lang="en-US" b="1" dirty="0" smtClean="0"/>
              <a:t>:</a:t>
            </a:r>
          </a:p>
          <a:p>
            <a:pPr>
              <a:lnSpc>
                <a:spcPct val="25000"/>
              </a:lnSpc>
            </a:pPr>
            <a:r>
              <a:rPr lang="en-US" b="1" dirty="0" smtClean="0"/>
              <a:t>    void </a:t>
            </a:r>
            <a:r>
              <a:rPr lang="en-US" b="1" dirty="0"/>
              <a:t>seta(</a:t>
            </a:r>
            <a:r>
              <a:rPr lang="en-US" b="1" dirty="0" err="1"/>
              <a:t>int</a:t>
            </a:r>
            <a:r>
              <a:rPr lang="en-US" b="1" dirty="0"/>
              <a:t> x);</a:t>
            </a:r>
          </a:p>
          <a:p>
            <a:pPr>
              <a:lnSpc>
                <a:spcPct val="25000"/>
              </a:lnSpc>
            </a:pPr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geta</a:t>
            </a:r>
            <a:r>
              <a:rPr lang="en-US" b="1" dirty="0"/>
              <a:t>();</a:t>
            </a:r>
          </a:p>
          <a:p>
            <a:pPr>
              <a:lnSpc>
                <a:spcPct val="25000"/>
              </a:lnSpc>
            </a:pPr>
            <a:r>
              <a:rPr lang="en-US" b="1" dirty="0"/>
              <a:t>};</a:t>
            </a:r>
          </a:p>
          <a:p>
            <a:pPr>
              <a:lnSpc>
                <a:spcPct val="25000"/>
              </a:lnSpc>
            </a:pPr>
            <a:endParaRPr lang="en-US" b="1" dirty="0"/>
          </a:p>
          <a:p>
            <a:pPr>
              <a:lnSpc>
                <a:spcPct val="25000"/>
              </a:lnSpc>
            </a:pPr>
            <a:r>
              <a:rPr lang="en-US" b="1" dirty="0"/>
              <a:t>void </a:t>
            </a:r>
            <a:r>
              <a:rPr lang="en-US" b="1" dirty="0" err="1"/>
              <a:t>myclass</a:t>
            </a:r>
            <a:r>
              <a:rPr lang="en-US" b="1" dirty="0"/>
              <a:t>::seta(</a:t>
            </a:r>
            <a:r>
              <a:rPr lang="en-US" b="1" dirty="0" err="1"/>
              <a:t>int</a:t>
            </a:r>
            <a:r>
              <a:rPr lang="en-US" b="1" dirty="0"/>
              <a:t> x)</a:t>
            </a:r>
          </a:p>
          <a:p>
            <a:pPr>
              <a:lnSpc>
                <a:spcPct val="25000"/>
              </a:lnSpc>
            </a:pPr>
            <a:r>
              <a:rPr lang="en-US" b="1" dirty="0"/>
              <a:t>{</a:t>
            </a:r>
          </a:p>
          <a:p>
            <a:pPr>
              <a:lnSpc>
                <a:spcPct val="25000"/>
              </a:lnSpc>
            </a:pPr>
            <a:r>
              <a:rPr lang="en-US" b="1" dirty="0"/>
              <a:t>    a=x;</a:t>
            </a:r>
          </a:p>
          <a:p>
            <a:pPr>
              <a:lnSpc>
                <a:spcPct val="25000"/>
              </a:lnSpc>
            </a:pPr>
            <a:r>
              <a:rPr lang="en-US" b="1" dirty="0"/>
              <a:t>}</a:t>
            </a:r>
          </a:p>
          <a:p>
            <a:pPr>
              <a:lnSpc>
                <a:spcPct val="25000"/>
              </a:lnSpc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myclass</a:t>
            </a:r>
            <a:r>
              <a:rPr lang="en-US" b="1" dirty="0"/>
              <a:t>::</a:t>
            </a:r>
            <a:r>
              <a:rPr lang="en-US" b="1" dirty="0" err="1"/>
              <a:t>geta</a:t>
            </a:r>
            <a:r>
              <a:rPr lang="en-US" b="1" dirty="0"/>
              <a:t>()</a:t>
            </a:r>
          </a:p>
          <a:p>
            <a:pPr>
              <a:lnSpc>
                <a:spcPct val="25000"/>
              </a:lnSpc>
            </a:pPr>
            <a:r>
              <a:rPr lang="en-US" b="1" dirty="0"/>
              <a:t>{</a:t>
            </a:r>
          </a:p>
          <a:p>
            <a:pPr>
              <a:lnSpc>
                <a:spcPct val="25000"/>
              </a:lnSpc>
            </a:pPr>
            <a:r>
              <a:rPr lang="en-US" b="1" dirty="0"/>
              <a:t>    return a;</a:t>
            </a:r>
          </a:p>
          <a:p>
            <a:pPr>
              <a:lnSpc>
                <a:spcPct val="25000"/>
              </a:lnSpc>
            </a:pPr>
            <a:r>
              <a:rPr lang="en-US" b="1" dirty="0"/>
              <a:t>}</a:t>
            </a:r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24334"/>
            <a:ext cx="4937760" cy="4036200"/>
          </a:xfrm>
        </p:spPr>
        <p:txBody>
          <a:bodyPr/>
          <a:lstStyle/>
          <a:p>
            <a:pPr>
              <a:lnSpc>
                <a:spcPct val="20000"/>
              </a:lnSpc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>
              <a:lnSpc>
                <a:spcPct val="20000"/>
              </a:lnSpc>
            </a:pPr>
            <a:r>
              <a:rPr lang="en-US" b="1" dirty="0"/>
              <a:t>{</a:t>
            </a:r>
          </a:p>
          <a:p>
            <a:pPr>
              <a:lnSpc>
                <a:spcPct val="20000"/>
              </a:lnSpc>
            </a:pPr>
            <a:r>
              <a:rPr lang="en-US" b="1" dirty="0" err="1"/>
              <a:t>myclass</a:t>
            </a:r>
            <a:r>
              <a:rPr lang="en-US" b="1" dirty="0"/>
              <a:t> ob1, ob2;</a:t>
            </a:r>
          </a:p>
          <a:p>
            <a:pPr>
              <a:lnSpc>
                <a:spcPct val="20000"/>
              </a:lnSpc>
            </a:pPr>
            <a:r>
              <a:rPr lang="en-US" b="1" dirty="0" smtClean="0"/>
              <a:t>ob1.seta(10</a:t>
            </a:r>
            <a:r>
              <a:rPr lang="en-US" b="1" dirty="0"/>
              <a:t>);</a:t>
            </a:r>
          </a:p>
          <a:p>
            <a:pPr>
              <a:lnSpc>
                <a:spcPct val="20000"/>
              </a:lnSpc>
            </a:pPr>
            <a:r>
              <a:rPr lang="en-US" b="1" dirty="0"/>
              <a:t>o</a:t>
            </a:r>
            <a:r>
              <a:rPr lang="en-US" b="1" dirty="0" smtClean="0"/>
              <a:t>b2.seta(100</a:t>
            </a:r>
            <a:r>
              <a:rPr lang="en-US" b="1" dirty="0"/>
              <a:t>);</a:t>
            </a:r>
          </a:p>
          <a:p>
            <a:pPr>
              <a:lnSpc>
                <a:spcPct val="20000"/>
              </a:lnSpc>
            </a:pPr>
            <a:r>
              <a:rPr lang="en-US" b="1" dirty="0" err="1"/>
              <a:t>cout</a:t>
            </a:r>
            <a:r>
              <a:rPr lang="en-US" b="1" dirty="0"/>
              <a:t>&lt;&lt;ob1.geta()&lt;&lt;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lnSpc>
                <a:spcPct val="20000"/>
              </a:lnSpc>
            </a:pPr>
            <a:r>
              <a:rPr lang="en-US" b="1" dirty="0" err="1" smtClean="0"/>
              <a:t>cout</a:t>
            </a:r>
            <a:r>
              <a:rPr lang="en-US" b="1" dirty="0"/>
              <a:t>&lt;&lt;ob2.geta()&lt;&lt;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lnSpc>
                <a:spcPct val="20000"/>
              </a:lnSpc>
            </a:pPr>
            <a:r>
              <a:rPr lang="en-US" b="1" dirty="0" smtClean="0"/>
              <a:t>}</a:t>
            </a:r>
          </a:p>
          <a:p>
            <a:pPr>
              <a:lnSpc>
                <a:spcPct val="20000"/>
              </a:lnSpc>
            </a:pPr>
            <a:endParaRPr lang="en-US" b="1" dirty="0"/>
          </a:p>
          <a:p>
            <a:pPr>
              <a:lnSpc>
                <a:spcPct val="20000"/>
              </a:lnSpc>
            </a:pPr>
            <a:endParaRPr lang="en-US" b="1" dirty="0" smtClean="0"/>
          </a:p>
          <a:p>
            <a:pPr>
              <a:lnSpc>
                <a:spcPct val="20000"/>
              </a:lnSpc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  <a:p>
            <a:pPr>
              <a:lnSpc>
                <a:spcPct val="20000"/>
              </a:lnSpc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"/>
              </a:lnSpc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  <a:p>
            <a:pPr>
              <a:lnSpc>
                <a:spcPct val="20000"/>
              </a:lnSpc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100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"/>
              </a:lnSpc>
            </a:pPr>
            <a:endParaRPr lang="en-US" b="1" dirty="0"/>
          </a:p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AEBE-DD6E-4C4F-9066-7F0EDEAFD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24333"/>
            <a:ext cx="4937760" cy="4517409"/>
          </a:xfrm>
        </p:spPr>
        <p:txBody>
          <a:bodyPr>
            <a:noAutofit/>
          </a:bodyPr>
          <a:lstStyle/>
          <a:p>
            <a:pPr>
              <a:lnSpc>
                <a:spcPct val="25000"/>
              </a:lnSpc>
            </a:pPr>
            <a:r>
              <a:rPr lang="en-US" b="1" dirty="0"/>
              <a:t>#include&lt;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pPr>
              <a:lnSpc>
                <a:spcPct val="25000"/>
              </a:lnSpc>
            </a:pP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pPr>
              <a:lnSpc>
                <a:spcPct val="25000"/>
              </a:lnSpc>
            </a:pPr>
            <a:r>
              <a:rPr lang="en-US" b="1" dirty="0"/>
              <a:t>class </a:t>
            </a:r>
            <a:r>
              <a:rPr lang="en-US" b="1" dirty="0" err="1"/>
              <a:t>myclass</a:t>
            </a:r>
            <a:endParaRPr lang="en-US" b="1" dirty="0"/>
          </a:p>
          <a:p>
            <a:pPr>
              <a:lnSpc>
                <a:spcPct val="25000"/>
              </a:lnSpc>
            </a:pPr>
            <a:r>
              <a:rPr lang="en-US" b="1" dirty="0" smtClean="0"/>
              <a:t>{</a:t>
            </a:r>
          </a:p>
          <a:p>
            <a:pPr>
              <a:lnSpc>
                <a:spcPct val="25000"/>
              </a:lnSpc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a</a:t>
            </a:r>
            <a:r>
              <a:rPr lang="en-US" b="1" dirty="0" smtClean="0"/>
              <a:t>;</a:t>
            </a:r>
          </a:p>
          <a:p>
            <a:pPr>
              <a:lnSpc>
                <a:spcPct val="25000"/>
              </a:lnSpc>
            </a:pPr>
            <a:r>
              <a:rPr lang="en-US" b="1" dirty="0"/>
              <a:t>public</a:t>
            </a:r>
            <a:r>
              <a:rPr lang="en-US" b="1" dirty="0" smtClean="0"/>
              <a:t>:</a:t>
            </a:r>
          </a:p>
          <a:p>
            <a:pPr>
              <a:lnSpc>
                <a:spcPct val="25000"/>
              </a:lnSpc>
            </a:pPr>
            <a:r>
              <a:rPr lang="en-US" b="1" dirty="0" smtClean="0"/>
              <a:t>    void </a:t>
            </a:r>
            <a:r>
              <a:rPr lang="en-US" b="1" dirty="0"/>
              <a:t>seta(</a:t>
            </a:r>
            <a:r>
              <a:rPr lang="en-US" b="1" dirty="0" err="1"/>
              <a:t>int</a:t>
            </a:r>
            <a:r>
              <a:rPr lang="en-US" b="1" dirty="0"/>
              <a:t> x);</a:t>
            </a:r>
          </a:p>
          <a:p>
            <a:pPr>
              <a:lnSpc>
                <a:spcPct val="25000"/>
              </a:lnSpc>
            </a:pPr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geta</a:t>
            </a:r>
            <a:r>
              <a:rPr lang="en-US" b="1" dirty="0"/>
              <a:t>();</a:t>
            </a:r>
          </a:p>
          <a:p>
            <a:pPr>
              <a:lnSpc>
                <a:spcPct val="25000"/>
              </a:lnSpc>
            </a:pPr>
            <a:r>
              <a:rPr lang="en-US" b="1" dirty="0"/>
              <a:t>};</a:t>
            </a:r>
          </a:p>
          <a:p>
            <a:pPr>
              <a:lnSpc>
                <a:spcPct val="25000"/>
              </a:lnSpc>
            </a:pPr>
            <a:endParaRPr lang="en-US" b="1" dirty="0"/>
          </a:p>
          <a:p>
            <a:pPr>
              <a:lnSpc>
                <a:spcPct val="25000"/>
              </a:lnSpc>
            </a:pPr>
            <a:r>
              <a:rPr lang="en-US" b="1" dirty="0"/>
              <a:t>void </a:t>
            </a:r>
            <a:r>
              <a:rPr lang="en-US" b="1" dirty="0" err="1"/>
              <a:t>myclass</a:t>
            </a:r>
            <a:r>
              <a:rPr lang="en-US" b="1" dirty="0"/>
              <a:t>::seta(</a:t>
            </a:r>
            <a:r>
              <a:rPr lang="en-US" b="1" dirty="0" err="1"/>
              <a:t>int</a:t>
            </a:r>
            <a:r>
              <a:rPr lang="en-US" b="1" dirty="0"/>
              <a:t> x)</a:t>
            </a:r>
          </a:p>
          <a:p>
            <a:pPr>
              <a:lnSpc>
                <a:spcPct val="25000"/>
              </a:lnSpc>
            </a:pPr>
            <a:r>
              <a:rPr lang="en-US" b="1" dirty="0"/>
              <a:t>{</a:t>
            </a:r>
          </a:p>
          <a:p>
            <a:pPr>
              <a:lnSpc>
                <a:spcPct val="25000"/>
              </a:lnSpc>
            </a:pPr>
            <a:r>
              <a:rPr lang="en-US" b="1" dirty="0"/>
              <a:t>    a=x;</a:t>
            </a:r>
          </a:p>
          <a:p>
            <a:pPr>
              <a:lnSpc>
                <a:spcPct val="25000"/>
              </a:lnSpc>
            </a:pPr>
            <a:r>
              <a:rPr lang="en-US" b="1" dirty="0"/>
              <a:t>}</a:t>
            </a:r>
          </a:p>
          <a:p>
            <a:pPr>
              <a:lnSpc>
                <a:spcPct val="25000"/>
              </a:lnSpc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myclass</a:t>
            </a:r>
            <a:r>
              <a:rPr lang="en-US" b="1" dirty="0"/>
              <a:t>::</a:t>
            </a:r>
            <a:r>
              <a:rPr lang="en-US" b="1" dirty="0" err="1"/>
              <a:t>geta</a:t>
            </a:r>
            <a:r>
              <a:rPr lang="en-US" b="1" dirty="0"/>
              <a:t>()</a:t>
            </a:r>
          </a:p>
          <a:p>
            <a:pPr>
              <a:lnSpc>
                <a:spcPct val="25000"/>
              </a:lnSpc>
            </a:pPr>
            <a:r>
              <a:rPr lang="en-US" b="1" dirty="0"/>
              <a:t>{</a:t>
            </a:r>
          </a:p>
          <a:p>
            <a:pPr>
              <a:lnSpc>
                <a:spcPct val="25000"/>
              </a:lnSpc>
            </a:pPr>
            <a:r>
              <a:rPr lang="en-US" b="1" dirty="0"/>
              <a:t>    return a;</a:t>
            </a:r>
          </a:p>
          <a:p>
            <a:pPr>
              <a:lnSpc>
                <a:spcPct val="25000"/>
              </a:lnSpc>
            </a:pPr>
            <a:r>
              <a:rPr lang="en-US" b="1" dirty="0"/>
              <a:t>}</a:t>
            </a:r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24334"/>
            <a:ext cx="4937760" cy="4036200"/>
          </a:xfrm>
        </p:spPr>
        <p:txBody>
          <a:bodyPr/>
          <a:lstStyle/>
          <a:p>
            <a:pPr>
              <a:lnSpc>
                <a:spcPct val="20000"/>
              </a:lnSpc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>
              <a:lnSpc>
                <a:spcPct val="20000"/>
              </a:lnSpc>
            </a:pPr>
            <a:r>
              <a:rPr lang="en-US" b="1" dirty="0"/>
              <a:t>{</a:t>
            </a:r>
          </a:p>
          <a:p>
            <a:pPr>
              <a:lnSpc>
                <a:spcPct val="20000"/>
              </a:lnSpc>
            </a:pPr>
            <a:r>
              <a:rPr lang="en-US" b="1" dirty="0" err="1"/>
              <a:t>myclass</a:t>
            </a:r>
            <a:r>
              <a:rPr lang="en-US" b="1" dirty="0"/>
              <a:t> ob1, ob2;</a:t>
            </a:r>
          </a:p>
          <a:p>
            <a:pPr>
              <a:lnSpc>
                <a:spcPct val="20000"/>
              </a:lnSpc>
            </a:pPr>
            <a:r>
              <a:rPr lang="en-US" b="1" dirty="0"/>
              <a:t>o</a:t>
            </a:r>
            <a:r>
              <a:rPr lang="en-US" b="1" dirty="0" smtClean="0"/>
              <a:t>b1.a=10;      </a:t>
            </a:r>
            <a:r>
              <a:rPr lang="en-US" b="1" dirty="0" smtClean="0">
                <a:solidFill>
                  <a:srgbClr val="FF0000"/>
                </a:solidFill>
              </a:rPr>
              <a:t>//ERROR</a:t>
            </a:r>
          </a:p>
          <a:p>
            <a:pPr>
              <a:lnSpc>
                <a:spcPct val="20000"/>
              </a:lnSpc>
            </a:pPr>
            <a:r>
              <a:rPr lang="en-US" b="1" dirty="0"/>
              <a:t>o</a:t>
            </a:r>
            <a:r>
              <a:rPr lang="en-US" b="1" dirty="0" smtClean="0"/>
              <a:t>b2.a=100;   </a:t>
            </a:r>
            <a:r>
              <a:rPr lang="en-US" b="1" dirty="0" smtClean="0">
                <a:solidFill>
                  <a:srgbClr val="FF0000"/>
                </a:solidFill>
              </a:rPr>
              <a:t>//ERROR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20000"/>
              </a:lnSpc>
            </a:pPr>
            <a:r>
              <a:rPr lang="en-US" b="1" dirty="0" err="1"/>
              <a:t>cout</a:t>
            </a:r>
            <a:r>
              <a:rPr lang="en-US" b="1" dirty="0"/>
              <a:t>&lt;&lt;ob1.geta()&lt;&lt;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lnSpc>
                <a:spcPct val="20000"/>
              </a:lnSpc>
            </a:pPr>
            <a:r>
              <a:rPr lang="en-US" b="1" dirty="0" err="1" smtClean="0"/>
              <a:t>cout</a:t>
            </a:r>
            <a:r>
              <a:rPr lang="en-US" b="1" dirty="0"/>
              <a:t>&lt;&lt;ob2.geta()&lt;&lt;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lnSpc>
                <a:spcPct val="20000"/>
              </a:lnSpc>
            </a:pPr>
            <a:r>
              <a:rPr lang="en-US" b="1" dirty="0" smtClean="0"/>
              <a:t>}</a:t>
            </a:r>
          </a:p>
          <a:p>
            <a:pPr>
              <a:lnSpc>
                <a:spcPct val="20000"/>
              </a:lnSpc>
            </a:pPr>
            <a:endParaRPr lang="en-US" b="1" dirty="0"/>
          </a:p>
          <a:p>
            <a:pPr>
              <a:lnSpc>
                <a:spcPct val="20000"/>
              </a:lnSpc>
            </a:pP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Because integer a is private member of </a:t>
            </a:r>
            <a:r>
              <a:rPr lang="en-US" dirty="0" err="1" smtClean="0">
                <a:solidFill>
                  <a:srgbClr val="FF0000"/>
                </a:solidFill>
              </a:rPr>
              <a:t>myclass</a:t>
            </a:r>
            <a:r>
              <a:rPr lang="en-US" dirty="0" smtClean="0">
                <a:solidFill>
                  <a:srgbClr val="FF0000"/>
                </a:solidFill>
              </a:rPr>
              <a:t>, other members of the class can access it. 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AEBE-DD6E-4C4F-9066-7F0EDEAFD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24333"/>
            <a:ext cx="4937760" cy="4517409"/>
          </a:xfrm>
        </p:spPr>
        <p:txBody>
          <a:bodyPr>
            <a:noAutofit/>
          </a:bodyPr>
          <a:lstStyle/>
          <a:p>
            <a:pPr>
              <a:lnSpc>
                <a:spcPct val="25000"/>
              </a:lnSpc>
            </a:pPr>
            <a:r>
              <a:rPr lang="en-US" b="1" dirty="0"/>
              <a:t>#include&lt;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pPr>
              <a:lnSpc>
                <a:spcPct val="25000"/>
              </a:lnSpc>
            </a:pP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pPr>
              <a:lnSpc>
                <a:spcPct val="25000"/>
              </a:lnSpc>
            </a:pPr>
            <a:r>
              <a:rPr lang="en-US" b="1" dirty="0"/>
              <a:t>class </a:t>
            </a:r>
            <a:r>
              <a:rPr lang="en-US" b="1" dirty="0" err="1"/>
              <a:t>myclass</a:t>
            </a:r>
            <a:endParaRPr lang="en-US" b="1" dirty="0"/>
          </a:p>
          <a:p>
            <a:pPr>
              <a:lnSpc>
                <a:spcPct val="25000"/>
              </a:lnSpc>
            </a:pPr>
            <a:r>
              <a:rPr lang="en-US" b="1" dirty="0" smtClean="0"/>
              <a:t>{</a:t>
            </a:r>
          </a:p>
          <a:p>
            <a:pPr>
              <a:lnSpc>
                <a:spcPct val="25000"/>
              </a:lnSpc>
            </a:pPr>
            <a:r>
              <a:rPr lang="en-US" b="1" dirty="0"/>
              <a:t>public</a:t>
            </a:r>
            <a:r>
              <a:rPr lang="en-US" b="1" dirty="0" smtClean="0"/>
              <a:t>:</a:t>
            </a:r>
          </a:p>
          <a:p>
            <a:pPr>
              <a:lnSpc>
                <a:spcPct val="25000"/>
              </a:lnSpc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a</a:t>
            </a:r>
            <a:r>
              <a:rPr lang="en-US" b="1" dirty="0" smtClean="0"/>
              <a:t>;</a:t>
            </a:r>
          </a:p>
          <a:p>
            <a:pPr>
              <a:lnSpc>
                <a:spcPct val="25000"/>
              </a:lnSpc>
            </a:pPr>
            <a:r>
              <a:rPr lang="en-US" b="1" dirty="0" smtClean="0"/>
              <a:t>    void </a:t>
            </a:r>
            <a:r>
              <a:rPr lang="en-US" b="1" dirty="0"/>
              <a:t>seta(</a:t>
            </a:r>
            <a:r>
              <a:rPr lang="en-US" b="1" dirty="0" err="1"/>
              <a:t>int</a:t>
            </a:r>
            <a:r>
              <a:rPr lang="en-US" b="1" dirty="0"/>
              <a:t> x);</a:t>
            </a:r>
          </a:p>
          <a:p>
            <a:pPr>
              <a:lnSpc>
                <a:spcPct val="25000"/>
              </a:lnSpc>
            </a:pPr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geta</a:t>
            </a:r>
            <a:r>
              <a:rPr lang="en-US" b="1" dirty="0"/>
              <a:t>();</a:t>
            </a:r>
          </a:p>
          <a:p>
            <a:pPr>
              <a:lnSpc>
                <a:spcPct val="25000"/>
              </a:lnSpc>
            </a:pPr>
            <a:r>
              <a:rPr lang="en-US" b="1" dirty="0"/>
              <a:t>};</a:t>
            </a:r>
          </a:p>
          <a:p>
            <a:pPr>
              <a:lnSpc>
                <a:spcPct val="25000"/>
              </a:lnSpc>
            </a:pPr>
            <a:endParaRPr lang="en-US" b="1" dirty="0"/>
          </a:p>
          <a:p>
            <a:pPr>
              <a:lnSpc>
                <a:spcPct val="25000"/>
              </a:lnSpc>
            </a:pPr>
            <a:r>
              <a:rPr lang="en-US" b="1" dirty="0"/>
              <a:t>void </a:t>
            </a:r>
            <a:r>
              <a:rPr lang="en-US" b="1" dirty="0" err="1"/>
              <a:t>myclass</a:t>
            </a:r>
            <a:r>
              <a:rPr lang="en-US" b="1" dirty="0"/>
              <a:t>::seta(</a:t>
            </a:r>
            <a:r>
              <a:rPr lang="en-US" b="1" dirty="0" err="1"/>
              <a:t>int</a:t>
            </a:r>
            <a:r>
              <a:rPr lang="en-US" b="1" dirty="0"/>
              <a:t> x)</a:t>
            </a:r>
          </a:p>
          <a:p>
            <a:pPr>
              <a:lnSpc>
                <a:spcPct val="25000"/>
              </a:lnSpc>
            </a:pPr>
            <a:r>
              <a:rPr lang="en-US" b="1" dirty="0"/>
              <a:t>{</a:t>
            </a:r>
          </a:p>
          <a:p>
            <a:pPr>
              <a:lnSpc>
                <a:spcPct val="25000"/>
              </a:lnSpc>
            </a:pPr>
            <a:r>
              <a:rPr lang="en-US" b="1" dirty="0"/>
              <a:t>    a=x;</a:t>
            </a:r>
          </a:p>
          <a:p>
            <a:pPr>
              <a:lnSpc>
                <a:spcPct val="25000"/>
              </a:lnSpc>
            </a:pPr>
            <a:r>
              <a:rPr lang="en-US" b="1" dirty="0"/>
              <a:t>}</a:t>
            </a:r>
          </a:p>
          <a:p>
            <a:pPr>
              <a:lnSpc>
                <a:spcPct val="25000"/>
              </a:lnSpc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myclass</a:t>
            </a:r>
            <a:r>
              <a:rPr lang="en-US" b="1" dirty="0"/>
              <a:t>::</a:t>
            </a:r>
            <a:r>
              <a:rPr lang="en-US" b="1" dirty="0" err="1"/>
              <a:t>geta</a:t>
            </a:r>
            <a:r>
              <a:rPr lang="en-US" b="1" dirty="0"/>
              <a:t>()</a:t>
            </a:r>
          </a:p>
          <a:p>
            <a:pPr>
              <a:lnSpc>
                <a:spcPct val="25000"/>
              </a:lnSpc>
            </a:pPr>
            <a:r>
              <a:rPr lang="en-US" b="1" dirty="0"/>
              <a:t>{</a:t>
            </a:r>
          </a:p>
          <a:p>
            <a:pPr>
              <a:lnSpc>
                <a:spcPct val="25000"/>
              </a:lnSpc>
            </a:pPr>
            <a:r>
              <a:rPr lang="en-US" b="1" dirty="0"/>
              <a:t>    return a;</a:t>
            </a:r>
          </a:p>
          <a:p>
            <a:pPr>
              <a:lnSpc>
                <a:spcPct val="25000"/>
              </a:lnSpc>
            </a:pPr>
            <a:r>
              <a:rPr lang="en-US" b="1" dirty="0"/>
              <a:t>}</a:t>
            </a:r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24334"/>
            <a:ext cx="4937760" cy="4036200"/>
          </a:xfrm>
        </p:spPr>
        <p:txBody>
          <a:bodyPr/>
          <a:lstStyle/>
          <a:p>
            <a:pPr>
              <a:lnSpc>
                <a:spcPct val="20000"/>
              </a:lnSpc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>
              <a:lnSpc>
                <a:spcPct val="20000"/>
              </a:lnSpc>
            </a:pPr>
            <a:r>
              <a:rPr lang="en-US" b="1" dirty="0"/>
              <a:t>{</a:t>
            </a:r>
          </a:p>
          <a:p>
            <a:pPr>
              <a:lnSpc>
                <a:spcPct val="20000"/>
              </a:lnSpc>
            </a:pPr>
            <a:r>
              <a:rPr lang="en-US" b="1" dirty="0" err="1"/>
              <a:t>myclass</a:t>
            </a:r>
            <a:r>
              <a:rPr lang="en-US" b="1" dirty="0"/>
              <a:t> ob1, ob2;</a:t>
            </a:r>
          </a:p>
          <a:p>
            <a:pPr>
              <a:lnSpc>
                <a:spcPct val="20000"/>
              </a:lnSpc>
            </a:pPr>
            <a:r>
              <a:rPr lang="en-US" b="1" dirty="0"/>
              <a:t>ob1.a=10; </a:t>
            </a:r>
            <a:endParaRPr lang="en-US" b="1" dirty="0" smtClean="0"/>
          </a:p>
          <a:p>
            <a:pPr>
              <a:lnSpc>
                <a:spcPct val="20000"/>
              </a:lnSpc>
            </a:pPr>
            <a:r>
              <a:rPr lang="en-US" b="1" dirty="0" smtClean="0"/>
              <a:t>ob2.a=100</a:t>
            </a:r>
            <a:r>
              <a:rPr lang="en-US" b="1" dirty="0"/>
              <a:t>; </a:t>
            </a:r>
            <a:endParaRPr lang="en-US" b="1" dirty="0" smtClean="0"/>
          </a:p>
          <a:p>
            <a:pPr>
              <a:lnSpc>
                <a:spcPct val="20000"/>
              </a:lnSpc>
            </a:pPr>
            <a:r>
              <a:rPr lang="en-US" b="1" dirty="0" err="1" smtClean="0"/>
              <a:t>cout</a:t>
            </a:r>
            <a:r>
              <a:rPr lang="en-US" b="1" dirty="0"/>
              <a:t>&lt;&lt;</a:t>
            </a:r>
            <a:r>
              <a:rPr lang="en-US" b="1" dirty="0" smtClean="0"/>
              <a:t>ob1.a&lt;&lt;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lnSpc>
                <a:spcPct val="20000"/>
              </a:lnSpc>
            </a:pPr>
            <a:r>
              <a:rPr lang="en-US" b="1" dirty="0" err="1" smtClean="0"/>
              <a:t>cout</a:t>
            </a:r>
            <a:r>
              <a:rPr lang="en-US" b="1" dirty="0"/>
              <a:t>&lt;&lt;</a:t>
            </a:r>
            <a:r>
              <a:rPr lang="en-US" b="1" dirty="0" smtClean="0"/>
              <a:t>ob2.a&lt;&lt;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lnSpc>
                <a:spcPct val="20000"/>
              </a:lnSpc>
            </a:pPr>
            <a:r>
              <a:rPr lang="en-US" b="1" dirty="0" smtClean="0"/>
              <a:t>}</a:t>
            </a:r>
          </a:p>
          <a:p>
            <a:pPr>
              <a:lnSpc>
                <a:spcPct val="20000"/>
              </a:lnSpc>
            </a:pPr>
            <a:endParaRPr lang="en-US" b="1" dirty="0"/>
          </a:p>
          <a:p>
            <a:pPr>
              <a:lnSpc>
                <a:spcPct val="20000"/>
              </a:lnSpc>
            </a:pPr>
            <a:endParaRPr lang="en-US" b="1" dirty="0" smtClean="0"/>
          </a:p>
          <a:p>
            <a:pPr>
              <a:lnSpc>
                <a:spcPct val="20000"/>
              </a:lnSpc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  <a:p>
            <a:pPr>
              <a:lnSpc>
                <a:spcPct val="20000"/>
              </a:lnSpc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"/>
              </a:lnSpc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  <a:p>
            <a:pPr>
              <a:lnSpc>
                <a:spcPct val="20000"/>
              </a:lnSpc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100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"/>
              </a:lnSpc>
            </a:pPr>
            <a:endParaRPr lang="en-US" b="1" dirty="0"/>
          </a:p>
          <a:p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AEBE-DD6E-4C4F-9066-7F0EDEAFD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with the following members:</a:t>
            </a:r>
          </a:p>
          <a:p>
            <a:r>
              <a:rPr lang="en-US" dirty="0" smtClean="0"/>
              <a:t>Private variables: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</a:p>
          <a:p>
            <a:r>
              <a:rPr lang="en-US" dirty="0" smtClean="0"/>
              <a:t>Public methods: void </a:t>
            </a:r>
            <a:r>
              <a:rPr lang="en-US" dirty="0" err="1" smtClean="0"/>
              <a:t>setvalues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getb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add()</a:t>
            </a:r>
          </a:p>
          <a:p>
            <a:r>
              <a:rPr lang="en-US" dirty="0" smtClean="0"/>
              <a:t>Now from the main function create an object of this class and show the addition of the member variables of that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Overloading-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In C++, two or more functions can share the same name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Type of arguments differ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Or, Number of arguments differ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Or, both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When </a:t>
            </a:r>
            <a:r>
              <a:rPr lang="en-US" sz="2400" dirty="0"/>
              <a:t>two or more functions share the same name, they are said to be overloaded.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Compiler will automatically select the correct version based on number/type of arguments used to call the function.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13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Overloading-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3600" b="1" dirty="0">
                <a:solidFill>
                  <a:srgbClr val="FF0000"/>
                </a:solidFill>
              </a:rPr>
              <a:t>D</a:t>
            </a:r>
            <a:r>
              <a:rPr lang="en-US" sz="3600" b="1" dirty="0" smtClean="0">
                <a:solidFill>
                  <a:srgbClr val="FF0000"/>
                </a:solidFill>
              </a:rPr>
              <a:t>iffer in data types of arguments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20000"/>
              </a:lnSpc>
            </a:pPr>
            <a:endParaRPr lang="en-US" dirty="0" smtClean="0"/>
          </a:p>
          <a:p>
            <a:pPr indent="0">
              <a:lnSpc>
                <a:spcPct val="2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abs(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{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&lt;&lt;"In </a:t>
            </a:r>
            <a:r>
              <a:rPr lang="en-US" dirty="0" err="1"/>
              <a:t>int</a:t>
            </a:r>
            <a:r>
              <a:rPr lang="en-US" dirty="0"/>
              <a:t> abs()"&lt;&lt;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    if(n&lt;0)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        return -n;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    else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        return n;</a:t>
            </a:r>
          </a:p>
          <a:p>
            <a:pPr indent="0">
              <a:lnSpc>
                <a:spcPct val="20000"/>
              </a:lnSpc>
            </a:pPr>
            <a:r>
              <a:rPr lang="en-US" dirty="0" smtClean="0"/>
              <a:t>}</a:t>
            </a:r>
          </a:p>
          <a:p>
            <a:pPr indent="0">
              <a:lnSpc>
                <a:spcPct val="20000"/>
              </a:lnSpc>
            </a:pPr>
            <a:endParaRPr lang="en-US" dirty="0" smtClean="0"/>
          </a:p>
          <a:p>
            <a:pPr indent="0">
              <a:lnSpc>
                <a:spcPct val="20000"/>
              </a:lnSpc>
            </a:pPr>
            <a:endParaRPr lang="en-US" dirty="0"/>
          </a:p>
          <a:p>
            <a:pPr indent="0">
              <a:lnSpc>
                <a:spcPct val="20000"/>
              </a:lnSpc>
            </a:pPr>
            <a:r>
              <a:rPr lang="en-US" dirty="0"/>
              <a:t>float abs(float n)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{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&lt;&lt;"In float abs()"&lt;&lt;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    if(n&lt;0)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        return -n;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    else</a:t>
            </a:r>
          </a:p>
          <a:p>
            <a:pPr indent="0">
              <a:lnSpc>
                <a:spcPct val="20000"/>
              </a:lnSpc>
            </a:pPr>
            <a:r>
              <a:rPr lang="en-US" dirty="0"/>
              <a:t>        return n;</a:t>
            </a:r>
          </a:p>
          <a:p>
            <a:pPr indent="0">
              <a:lnSpc>
                <a:spcPct val="2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indent="0">
              <a:lnSpc>
                <a:spcPct val="20000"/>
              </a:lnSpc>
            </a:pPr>
            <a:r>
              <a:rPr lang="en-US" sz="1800" dirty="0"/>
              <a:t>double abs(double n)</a:t>
            </a:r>
          </a:p>
          <a:p>
            <a:pPr indent="0">
              <a:lnSpc>
                <a:spcPct val="20000"/>
              </a:lnSpc>
            </a:pPr>
            <a:r>
              <a:rPr lang="en-US" sz="1800" dirty="0"/>
              <a:t>{</a:t>
            </a:r>
          </a:p>
          <a:p>
            <a:pPr indent="0">
              <a:lnSpc>
                <a:spcPct val="20000"/>
              </a:lnSpc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&lt;&lt;"In double abs()"&lt;&lt;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indent="0">
              <a:lnSpc>
                <a:spcPct val="20000"/>
              </a:lnSpc>
            </a:pPr>
            <a:r>
              <a:rPr lang="en-US" sz="1800" dirty="0"/>
              <a:t>    if(n&lt;0)</a:t>
            </a:r>
          </a:p>
          <a:p>
            <a:pPr indent="0">
              <a:lnSpc>
                <a:spcPct val="20000"/>
              </a:lnSpc>
            </a:pPr>
            <a:r>
              <a:rPr lang="en-US" sz="1800" dirty="0"/>
              <a:t>        return -n;</a:t>
            </a:r>
          </a:p>
          <a:p>
            <a:pPr indent="0">
              <a:lnSpc>
                <a:spcPct val="20000"/>
              </a:lnSpc>
            </a:pPr>
            <a:r>
              <a:rPr lang="en-US" sz="1800" dirty="0"/>
              <a:t>    else</a:t>
            </a:r>
          </a:p>
          <a:p>
            <a:pPr indent="0">
              <a:lnSpc>
                <a:spcPct val="20000"/>
              </a:lnSpc>
            </a:pPr>
            <a:r>
              <a:rPr lang="en-US" sz="1800" dirty="0"/>
              <a:t>        return n;</a:t>
            </a:r>
          </a:p>
          <a:p>
            <a:pPr indent="0">
              <a:lnSpc>
                <a:spcPct val="20000"/>
              </a:lnSpc>
            </a:pPr>
            <a:r>
              <a:rPr lang="en-US" sz="1800" dirty="0" smtClean="0"/>
              <a:t>}</a:t>
            </a:r>
          </a:p>
          <a:p>
            <a:pPr indent="0">
              <a:lnSpc>
                <a:spcPct val="20000"/>
              </a:lnSpc>
            </a:pPr>
            <a:endParaRPr lang="en-US" sz="1800" dirty="0"/>
          </a:p>
          <a:p>
            <a:pPr indent="0">
              <a:lnSpc>
                <a:spcPct val="20000"/>
              </a:lnSpc>
            </a:pPr>
            <a:endParaRPr lang="en-US" sz="1800" dirty="0"/>
          </a:p>
          <a:p>
            <a:pPr>
              <a:lnSpc>
                <a:spcPct val="20000"/>
              </a:lnSpc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lnSpc>
                <a:spcPct val="20000"/>
              </a:lnSpc>
            </a:pPr>
            <a:r>
              <a:rPr lang="en-US" sz="1800" dirty="0"/>
              <a:t>{</a:t>
            </a:r>
          </a:p>
          <a:p>
            <a:pPr>
              <a:lnSpc>
                <a:spcPct val="20000"/>
              </a:lnSpc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a=-10;</a:t>
            </a:r>
          </a:p>
          <a:p>
            <a:pPr>
              <a:lnSpc>
                <a:spcPct val="20000"/>
              </a:lnSpc>
            </a:pPr>
            <a:r>
              <a:rPr lang="en-US" sz="1800" dirty="0"/>
              <a:t>    float b=-10.1;</a:t>
            </a:r>
          </a:p>
          <a:p>
            <a:pPr>
              <a:lnSpc>
                <a:spcPct val="20000"/>
              </a:lnSpc>
            </a:pPr>
            <a:r>
              <a:rPr lang="en-US" sz="1800" dirty="0"/>
              <a:t>    double c=10.0001;</a:t>
            </a:r>
          </a:p>
          <a:p>
            <a:pPr>
              <a:lnSpc>
                <a:spcPct val="20000"/>
              </a:lnSpc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&lt;&lt;"Absolute value of a:"&lt;&lt;abs(a)&lt;&lt;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lnSpc>
                <a:spcPct val="20000"/>
              </a:lnSpc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&lt;&lt;"Absolute value of b:"&lt;&lt;abs(b)&lt;&lt;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lnSpc>
                <a:spcPct val="20000"/>
              </a:lnSpc>
            </a:pP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&lt;&lt;"Absolute value of c:"&lt;&lt;abs(c)&lt;&lt;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lnSpc>
                <a:spcPct val="20000"/>
              </a:lnSpc>
            </a:pPr>
            <a:r>
              <a:rPr lang="en-US" sz="1800" dirty="0"/>
              <a:t>    return 0;</a:t>
            </a:r>
          </a:p>
          <a:p>
            <a:pPr>
              <a:lnSpc>
                <a:spcPct val="20000"/>
              </a:lnSpc>
            </a:pPr>
            <a:r>
              <a:rPr lang="en-US" sz="1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8447965" y="2497540"/>
            <a:ext cx="3207224" cy="216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int</a:t>
            </a:r>
            <a:r>
              <a:rPr lang="en-US" dirty="0" smtClean="0"/>
              <a:t> abs()</a:t>
            </a:r>
          </a:p>
          <a:p>
            <a:r>
              <a:rPr lang="en-US" dirty="0" smtClean="0"/>
              <a:t>Absolute value of a:10</a:t>
            </a:r>
          </a:p>
          <a:p>
            <a:r>
              <a:rPr lang="en-US" dirty="0" smtClean="0"/>
              <a:t>In float abs()</a:t>
            </a:r>
          </a:p>
          <a:p>
            <a:r>
              <a:rPr lang="en-US" dirty="0" smtClean="0"/>
              <a:t>Absolute value of b:10.1</a:t>
            </a:r>
          </a:p>
          <a:p>
            <a:r>
              <a:rPr lang="en-US" dirty="0" smtClean="0"/>
              <a:t>In double abs()</a:t>
            </a:r>
          </a:p>
          <a:p>
            <a:r>
              <a:rPr lang="en-US" dirty="0" smtClean="0"/>
              <a:t>Absolute value of c:10.0001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Overloading- Example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Differ in </a:t>
            </a:r>
            <a:r>
              <a:rPr lang="en-US" b="1" dirty="0" smtClean="0">
                <a:solidFill>
                  <a:srgbClr val="FF0000"/>
                </a:solidFill>
              </a:rPr>
              <a:t>number of </a:t>
            </a:r>
            <a:r>
              <a:rPr lang="en-US" b="1" dirty="0">
                <a:solidFill>
                  <a:srgbClr val="FF0000"/>
                </a:solidFill>
              </a:rPr>
              <a:t>arguments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&lt;&lt;"In add(</a:t>
            </a:r>
            <a:r>
              <a:rPr lang="en-US" dirty="0" err="1"/>
              <a:t>x,y</a:t>
            </a:r>
            <a:r>
              <a:rPr lang="en-US" dirty="0"/>
              <a:t>)"&lt;&lt;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return </a:t>
            </a:r>
            <a:r>
              <a:rPr lang="en-US" dirty="0" err="1"/>
              <a:t>x+y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z)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&lt;&lt;"In add(</a:t>
            </a:r>
            <a:r>
              <a:rPr lang="en-US" dirty="0" err="1"/>
              <a:t>x,y,z</a:t>
            </a:r>
            <a:r>
              <a:rPr lang="en-US" dirty="0"/>
              <a:t>)"&lt;&lt;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return </a:t>
            </a:r>
            <a:r>
              <a:rPr lang="en-US" dirty="0" err="1"/>
              <a:t>x+y+z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&lt;&lt;add(1,2)&lt;&lt;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&lt;&lt;add(1,2,3)&lt;&lt;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3188" y="4039737"/>
            <a:ext cx="3207224" cy="216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In add(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In add(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160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Overloading-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"/>
              </a:lnSpc>
            </a:pPr>
            <a:endParaRPr lang="en-US" sz="2400" dirty="0" smtClean="0"/>
          </a:p>
          <a:p>
            <a:pPr>
              <a:lnSpc>
                <a:spcPct val="20000"/>
              </a:lnSpc>
            </a:pP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add(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pPr>
              <a:lnSpc>
                <a:spcPct val="20000"/>
              </a:lnSpc>
            </a:pPr>
            <a:r>
              <a:rPr lang="en-US" sz="2400" dirty="0"/>
              <a:t>{</a:t>
            </a:r>
          </a:p>
          <a:p>
            <a:pPr>
              <a:lnSpc>
                <a:spcPct val="20000"/>
              </a:lnSpc>
            </a:pPr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&lt;&lt;"In add(</a:t>
            </a:r>
            <a:r>
              <a:rPr lang="en-US" sz="2400" dirty="0" err="1"/>
              <a:t>x,y</a:t>
            </a:r>
            <a:r>
              <a:rPr lang="en-US" sz="2400" dirty="0"/>
              <a:t>)"&lt;&lt;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20000"/>
              </a:lnSpc>
            </a:pPr>
            <a:r>
              <a:rPr lang="en-US" sz="2400" dirty="0"/>
              <a:t>    return </a:t>
            </a:r>
            <a:r>
              <a:rPr lang="en-US" sz="2400" dirty="0" err="1"/>
              <a:t>x+y</a:t>
            </a:r>
            <a:r>
              <a:rPr lang="en-US" sz="2400" dirty="0"/>
              <a:t>;</a:t>
            </a:r>
          </a:p>
          <a:p>
            <a:pPr>
              <a:lnSpc>
                <a:spcPct val="20000"/>
              </a:lnSpc>
            </a:pPr>
            <a:r>
              <a:rPr lang="en-US" sz="2400" dirty="0" smtClean="0"/>
              <a:t>}</a:t>
            </a:r>
          </a:p>
          <a:p>
            <a:pPr>
              <a:lnSpc>
                <a:spcPct val="20000"/>
              </a:lnSpc>
            </a:pPr>
            <a:endParaRPr lang="en-US" sz="2400" dirty="0"/>
          </a:p>
          <a:p>
            <a:pPr>
              <a:lnSpc>
                <a:spcPct val="20000"/>
              </a:lnSpc>
            </a:pPr>
            <a:endParaRPr lang="en-US" sz="2400" dirty="0"/>
          </a:p>
          <a:p>
            <a:pPr>
              <a:lnSpc>
                <a:spcPct val="2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</a:rPr>
              <a:t>loat</a:t>
            </a:r>
            <a:r>
              <a:rPr lang="en-US" sz="2400" dirty="0" smtClean="0"/>
              <a:t> add(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y)</a:t>
            </a:r>
            <a:endParaRPr lang="en-US" sz="2400" dirty="0"/>
          </a:p>
          <a:p>
            <a:pPr>
              <a:lnSpc>
                <a:spcPct val="20000"/>
              </a:lnSpc>
            </a:pPr>
            <a:r>
              <a:rPr lang="en-US" sz="2400" dirty="0"/>
              <a:t>{</a:t>
            </a:r>
          </a:p>
          <a:p>
            <a:pPr>
              <a:lnSpc>
                <a:spcPct val="20000"/>
              </a:lnSpc>
            </a:pPr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&lt;&lt;"In </a:t>
            </a:r>
            <a:r>
              <a:rPr lang="en-US" sz="2400" dirty="0" smtClean="0"/>
              <a:t>float(</a:t>
            </a:r>
            <a:r>
              <a:rPr lang="en-US" sz="2400" dirty="0" err="1" smtClean="0"/>
              <a:t>x,y</a:t>
            </a:r>
            <a:r>
              <a:rPr lang="en-US" sz="2400" dirty="0" smtClean="0"/>
              <a:t>)"&lt;&lt;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20000"/>
              </a:lnSpc>
            </a:pPr>
            <a:r>
              <a:rPr lang="en-US" sz="2400" dirty="0"/>
              <a:t>    </a:t>
            </a:r>
            <a:r>
              <a:rPr lang="en-US" sz="2400" dirty="0" smtClean="0"/>
              <a:t>float c;</a:t>
            </a:r>
          </a:p>
          <a:p>
            <a:pPr>
              <a:lnSpc>
                <a:spcPct val="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c=</a:t>
            </a:r>
            <a:r>
              <a:rPr lang="en-US" sz="2400" dirty="0" err="1" smtClean="0"/>
              <a:t>x+y</a:t>
            </a:r>
            <a:r>
              <a:rPr lang="en-US" sz="2400" dirty="0" smtClean="0"/>
              <a:t>;</a:t>
            </a:r>
          </a:p>
          <a:p>
            <a:pPr>
              <a:lnSpc>
                <a:spcPct val="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return c;</a:t>
            </a:r>
            <a:endParaRPr lang="en-US" sz="2400" dirty="0"/>
          </a:p>
          <a:p>
            <a:pPr>
              <a:lnSpc>
                <a:spcPct val="20000"/>
              </a:lnSpc>
            </a:pPr>
            <a:r>
              <a:rPr lang="en-US" sz="2400" dirty="0"/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&lt;&lt;add(1,2)&lt;&lt;</a:t>
            </a:r>
            <a:r>
              <a:rPr lang="en-US" sz="2400" dirty="0" err="1"/>
              <a:t>endl</a:t>
            </a:r>
            <a:r>
              <a:rPr lang="en-US" sz="2400" dirty="0" smtClean="0"/>
              <a:t>; 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ERROR!!!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1345" y="5515803"/>
            <a:ext cx="848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Return type alone is not sufficient to allow function overloading.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03308" y="2772501"/>
            <a:ext cx="251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Because the compiler has no idea which version of add() to call.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</TotalTime>
  <Words>955</Words>
  <Application>Microsoft Office PowerPoint</Application>
  <PresentationFormat>Widescreen</PresentationFormat>
  <Paragraphs>284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Chapter-3 Teach yourself C++, Herbert Schildt</vt:lpstr>
      <vt:lpstr>Example of class</vt:lpstr>
      <vt:lpstr>Example of class</vt:lpstr>
      <vt:lpstr>Example of class</vt:lpstr>
      <vt:lpstr>Practice</vt:lpstr>
      <vt:lpstr>Function Overloading- Polymorphism</vt:lpstr>
      <vt:lpstr>Function Overloading- Example Differ in data types of arguments</vt:lpstr>
      <vt:lpstr>Function Overloading- Example Differ in number of arguments</vt:lpstr>
      <vt:lpstr>Function Overloading- Example</vt:lpstr>
      <vt:lpstr>Function Overloading</vt:lpstr>
      <vt:lpstr>Practice</vt:lpstr>
      <vt:lpstr>Assigning Objects</vt:lpstr>
      <vt:lpstr>Assigning Objects</vt:lpstr>
      <vt:lpstr>Assigning Objects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33</cp:revision>
  <dcterms:created xsi:type="dcterms:W3CDTF">2018-09-29T15:30:06Z</dcterms:created>
  <dcterms:modified xsi:type="dcterms:W3CDTF">2019-03-18T14:33:56Z</dcterms:modified>
</cp:coreProperties>
</file>