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4" r:id="rId4"/>
    <p:sldId id="263" r:id="rId5"/>
    <p:sldId id="265" r:id="rId6"/>
    <p:sldId id="266" r:id="rId7"/>
    <p:sldId id="269" r:id="rId8"/>
    <p:sldId id="268" r:id="rId9"/>
    <p:sldId id="271" r:id="rId10"/>
    <p:sldId id="280" r:id="rId11"/>
    <p:sldId id="279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0"/>
    </p:cViewPr>
  </p:sorterViewPr>
  <p:notesViewPr>
    <p:cSldViewPr snapToGrid="0">
      <p:cViewPr varScale="1">
        <p:scale>
          <a:sx n="65" d="100"/>
          <a:sy n="65" d="100"/>
        </p:scale>
        <p:origin x="-270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B32CD-460B-4764-A011-A812FB0FC41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28AD5-76E1-4B16-BE6B-58308A267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C405-305B-43E0-8CCA-79E2AB888CD1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266F-2F57-42BB-83F0-C90BB373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CDA4-2ED4-489E-B3A3-4A2F51946D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5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0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6BE8D8-ABB4-48F5-9368-0B776B52906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73649E-8595-46C0-9260-3184F830B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Chapter-3 </a:t>
            </a:r>
            <a:br>
              <a:rPr lang="en-US" sz="5400" dirty="0" smtClean="0"/>
            </a:br>
            <a:r>
              <a:rPr lang="en-US" sz="5400" dirty="0" smtClean="0"/>
              <a:t>Teach yourself </a:t>
            </a:r>
            <a:r>
              <a:rPr lang="en-US" sz="5400" dirty="0"/>
              <a:t>C</a:t>
            </a:r>
            <a:r>
              <a:rPr lang="en-US" sz="5400" dirty="0" smtClean="0"/>
              <a:t>++, </a:t>
            </a:r>
            <a:r>
              <a:rPr lang="en-US" sz="5400" dirty="0"/>
              <a:t>H</a:t>
            </a:r>
            <a:r>
              <a:rPr lang="en-US" sz="5400" dirty="0" smtClean="0"/>
              <a:t>erbert </a:t>
            </a:r>
            <a:r>
              <a:rPr lang="en-US" sz="5400" dirty="0" err="1" smtClean="0"/>
              <a:t>Schildt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err="1" smtClean="0"/>
              <a:t>Tasmiah</a:t>
            </a:r>
            <a:r>
              <a:rPr lang="en-US" dirty="0" smtClean="0"/>
              <a:t> </a:t>
            </a:r>
            <a:r>
              <a:rPr lang="en-US" dirty="0" err="1" smtClean="0"/>
              <a:t>Tamzid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r>
              <a:rPr lang="en-US" dirty="0" smtClean="0"/>
              <a:t>, CS 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aiub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class: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class complex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    float real, imaginary;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    void </a:t>
            </a:r>
            <a:r>
              <a:rPr lang="en-US" b="1" dirty="0" err="1"/>
              <a:t>take_input</a:t>
            </a:r>
            <a:r>
              <a:rPr lang="en-US" b="1" dirty="0" smtClean="0"/>
              <a:t>();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//this function will take user input of a complex number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float </a:t>
            </a:r>
            <a:r>
              <a:rPr lang="en-US" b="1" dirty="0" err="1" smtClean="0">
                <a:solidFill>
                  <a:schemeClr val="tx1"/>
                </a:solidFill>
              </a:rPr>
              <a:t>getreal</a:t>
            </a:r>
            <a:r>
              <a:rPr lang="en-US" b="1" dirty="0" smtClean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float </a:t>
            </a:r>
            <a:r>
              <a:rPr lang="en-US" b="1" dirty="0" err="1" smtClean="0">
                <a:solidFill>
                  <a:schemeClr val="tx1"/>
                </a:solidFill>
              </a:rPr>
              <a:t>getimaginary</a:t>
            </a:r>
            <a:r>
              <a:rPr lang="en-US" b="1" dirty="0" smtClean="0">
                <a:solidFill>
                  <a:schemeClr val="tx1"/>
                </a:solidFill>
              </a:rPr>
              <a:t>();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 void add(complex c1, complex c2);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// will add two complex numbers and show the result</a:t>
            </a:r>
            <a:endParaRPr lang="en-US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Chapter-5 </a:t>
            </a:r>
            <a:r>
              <a:rPr lang="en-US" sz="4000" dirty="0" smtClean="0"/>
              <a:t>(Default Arguments and Ambiguity)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Teach yourself </a:t>
            </a:r>
            <a:r>
              <a:rPr lang="en-US" sz="5400" dirty="0"/>
              <a:t>C</a:t>
            </a:r>
            <a:r>
              <a:rPr lang="en-US" sz="5400" dirty="0" smtClean="0"/>
              <a:t>++, </a:t>
            </a:r>
            <a:r>
              <a:rPr lang="en-US" sz="5400" dirty="0"/>
              <a:t>H</a:t>
            </a:r>
            <a:r>
              <a:rPr lang="en-US" sz="5400" dirty="0" smtClean="0"/>
              <a:t>erbert </a:t>
            </a:r>
            <a:r>
              <a:rPr lang="en-US" sz="5400" dirty="0" err="1" smtClean="0"/>
              <a:t>Schildt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err="1" smtClean="0"/>
              <a:t>Tasmiah</a:t>
            </a:r>
            <a:r>
              <a:rPr lang="en-US" dirty="0" smtClean="0"/>
              <a:t> </a:t>
            </a:r>
            <a:r>
              <a:rPr lang="en-US" dirty="0" err="1" smtClean="0"/>
              <a:t>Tamzid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r>
              <a:rPr lang="en-US" dirty="0" smtClean="0"/>
              <a:t>, CS </a:t>
            </a:r>
            <a:r>
              <a:rPr lang="en-US" dirty="0" err="1" smtClean="0"/>
              <a:t>Dept</a:t>
            </a:r>
            <a:r>
              <a:rPr lang="en-US" dirty="0" smtClean="0"/>
              <a:t>, </a:t>
            </a:r>
            <a:r>
              <a:rPr lang="en-US" dirty="0" err="1" smtClean="0"/>
              <a:t>aiub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8147" y="1845735"/>
            <a:ext cx="4937760" cy="4023360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totalMark</a:t>
            </a:r>
            <a:r>
              <a:rPr lang="en-US" sz="2200" dirty="0"/>
              <a:t>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phy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chem</a:t>
            </a:r>
            <a:r>
              <a:rPr lang="en-US" sz="2200" dirty="0"/>
              <a:t>){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total = </a:t>
            </a:r>
            <a:r>
              <a:rPr lang="en-US" sz="2200" dirty="0" err="1"/>
              <a:t>phy+chem</a:t>
            </a:r>
            <a:r>
              <a:rPr lang="en-US" sz="2200" dirty="0"/>
              <a:t>;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	return total;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}</a:t>
            </a:r>
          </a:p>
          <a:p>
            <a:pPr>
              <a:lnSpc>
                <a:spcPct val="60000"/>
              </a:lnSpc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totalMark</a:t>
            </a:r>
            <a:r>
              <a:rPr lang="en-US" sz="2200" dirty="0"/>
              <a:t>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phy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chem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opt){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total = </a:t>
            </a:r>
            <a:r>
              <a:rPr lang="en-US" sz="2200" dirty="0" err="1"/>
              <a:t>phy+chem+opt</a:t>
            </a:r>
            <a:r>
              <a:rPr lang="en-US" sz="2200" dirty="0"/>
              <a:t>;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	return total;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}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void main(){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	</a:t>
            </a:r>
            <a:r>
              <a:rPr lang="en-US" sz="2200" dirty="0" err="1"/>
              <a:t>cout</a:t>
            </a:r>
            <a:r>
              <a:rPr lang="en-US" sz="2200" dirty="0"/>
              <a:t> &lt;&lt; </a:t>
            </a:r>
            <a:r>
              <a:rPr lang="en-US" sz="2200" dirty="0" err="1"/>
              <a:t>totalMark</a:t>
            </a:r>
            <a:r>
              <a:rPr lang="en-US" sz="2200" dirty="0"/>
              <a:t> (80,90</a:t>
            </a:r>
            <a:r>
              <a:rPr lang="en-US" sz="2200" dirty="0" smtClean="0"/>
              <a:t>)&lt;&lt;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           </a:t>
            </a:r>
            <a:r>
              <a:rPr lang="en-US" sz="2200" dirty="0" err="1" smtClean="0"/>
              <a:t>cout</a:t>
            </a:r>
            <a:r>
              <a:rPr lang="en-US" sz="2200" dirty="0" smtClean="0"/>
              <a:t> </a:t>
            </a:r>
            <a:r>
              <a:rPr lang="en-US" sz="2200" dirty="0"/>
              <a:t>&lt;&lt; </a:t>
            </a:r>
            <a:r>
              <a:rPr lang="en-US" sz="2200" dirty="0" err="1"/>
              <a:t>totalMark</a:t>
            </a:r>
            <a:r>
              <a:rPr lang="en-US" sz="2200" dirty="0"/>
              <a:t> (80,90,80);</a:t>
            </a:r>
          </a:p>
          <a:p>
            <a:pPr>
              <a:lnSpc>
                <a:spcPct val="60000"/>
              </a:lnSpc>
            </a:pPr>
            <a:r>
              <a:rPr lang="en-US" sz="22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641984" cy="40233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totalMark</a:t>
            </a:r>
            <a:r>
              <a:rPr lang="en-US" sz="3200" dirty="0"/>
              <a:t> 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phy</a:t>
            </a:r>
            <a:r>
              <a:rPr lang="en-US" sz="3200" dirty="0"/>
              <a:t>,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chem</a:t>
            </a:r>
            <a:r>
              <a:rPr lang="en-US" sz="3200" dirty="0"/>
              <a:t>, </a:t>
            </a: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/>
              <a:t>opt = 0</a:t>
            </a:r>
            <a:r>
              <a:rPr lang="en-US" sz="32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{</a:t>
            </a: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/>
              <a:t>       </a:t>
            </a:r>
            <a:r>
              <a:rPr lang="en-US" sz="3200" dirty="0" err="1"/>
              <a:t>int</a:t>
            </a:r>
            <a:r>
              <a:rPr lang="en-US" sz="3200" dirty="0"/>
              <a:t> total = </a:t>
            </a:r>
            <a:r>
              <a:rPr lang="en-US" sz="3200" dirty="0" err="1"/>
              <a:t>phy+chem+opt</a:t>
            </a:r>
            <a:r>
              <a:rPr lang="en-US" sz="320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       return total;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/>
              <a:t>void main(){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     </a:t>
            </a:r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 err="1"/>
              <a:t>totalMark</a:t>
            </a:r>
            <a:r>
              <a:rPr lang="en-US" sz="3200" dirty="0"/>
              <a:t> (80,90</a:t>
            </a:r>
            <a:r>
              <a:rPr lang="en-US" sz="3200" dirty="0" smtClean="0"/>
              <a:t>)&lt;&lt;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   </a:t>
            </a:r>
            <a:r>
              <a:rPr lang="en-US" sz="3200" dirty="0" err="1"/>
              <a:t>cout</a:t>
            </a:r>
            <a:r>
              <a:rPr lang="en-US" sz="3200" dirty="0"/>
              <a:t> &lt;&lt; </a:t>
            </a:r>
            <a:r>
              <a:rPr lang="en-US" sz="3200" dirty="0" err="1"/>
              <a:t>totalMark</a:t>
            </a:r>
            <a:r>
              <a:rPr lang="en-US" sz="3200" dirty="0"/>
              <a:t> (80,90,80);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}</a:t>
            </a:r>
          </a:p>
          <a:p>
            <a:endParaRPr 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0565643" y="762848"/>
            <a:ext cx="1524000" cy="685800"/>
          </a:xfrm>
          <a:prstGeom prst="wedgeRectCallout">
            <a:avLst>
              <a:gd name="adj1" fmla="val -35935"/>
              <a:gd name="adj2" fmla="val 10995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dirty="0">
                <a:latin typeface="Sylfaen" panose="010A0502050306030303" pitchFamily="18" charset="0"/>
              </a:rPr>
              <a:t>Default</a:t>
            </a:r>
          </a:p>
          <a:p>
            <a:pPr algn="ctr" eaLnBrk="1" hangingPunct="1"/>
            <a:r>
              <a:rPr lang="en-US" sz="2000" dirty="0">
                <a:latin typeface="Sylfaen" panose="010A0502050306030303" pitchFamily="18" charset="0"/>
              </a:rPr>
              <a:t>Argument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 - </a:t>
            </a:r>
            <a:r>
              <a:rPr lang="en-US" dirty="0">
                <a:solidFill>
                  <a:srgbClr val="FF0000"/>
                </a:solidFill>
              </a:rPr>
              <a:t>Restriction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8300" y="1859280"/>
            <a:ext cx="5105400" cy="1524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b="1" dirty="0"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Sylfaen" panose="010A0502050306030303" pitchFamily="18" charset="0"/>
              </a:rPr>
              <a:t>totalMark</a:t>
            </a:r>
            <a:r>
              <a:rPr lang="en-US" b="1" dirty="0">
                <a:latin typeface="Sylfaen" panose="010A0502050306030303" pitchFamily="18" charset="0"/>
              </a:rPr>
              <a:t> (</a:t>
            </a:r>
            <a:r>
              <a:rPr lang="en-US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b="1" dirty="0">
                <a:latin typeface="Sylfaen" panose="010A0502050306030303" pitchFamily="18" charset="0"/>
              </a:rPr>
              <a:t> opt = 0, </a:t>
            </a:r>
            <a:r>
              <a:rPr lang="en-US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b="1" dirty="0">
                <a:latin typeface="Sylfaen" panose="010A0502050306030303" pitchFamily="18" charset="0"/>
              </a:rPr>
              <a:t> </a:t>
            </a:r>
            <a:r>
              <a:rPr lang="en-US" b="1" dirty="0" err="1">
                <a:latin typeface="Sylfaen" panose="010A0502050306030303" pitchFamily="18" charset="0"/>
              </a:rPr>
              <a:t>phy</a:t>
            </a:r>
            <a:r>
              <a:rPr lang="en-US" b="1" dirty="0">
                <a:latin typeface="Sylfaen" panose="010A0502050306030303" pitchFamily="18" charset="0"/>
              </a:rPr>
              <a:t>, </a:t>
            </a:r>
            <a:r>
              <a:rPr lang="en-US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b="1" dirty="0">
                <a:latin typeface="Sylfaen" panose="010A0502050306030303" pitchFamily="18" charset="0"/>
              </a:rPr>
              <a:t> </a:t>
            </a:r>
            <a:r>
              <a:rPr lang="en-US" b="1" dirty="0" err="1">
                <a:latin typeface="Sylfaen" panose="010A0502050306030303" pitchFamily="18" charset="0"/>
              </a:rPr>
              <a:t>chem</a:t>
            </a:r>
            <a:r>
              <a:rPr lang="en-US" b="1" dirty="0">
                <a:latin typeface="Sylfaen" panose="010A0502050306030303" pitchFamily="18" charset="0"/>
              </a:rPr>
              <a:t>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Sylfaen" panose="010A0502050306030303" pitchFamily="18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b="1" dirty="0">
                <a:latin typeface="Sylfaen" panose="010A0502050306030303" pitchFamily="18" charset="0"/>
              </a:rPr>
              <a:t> total = </a:t>
            </a:r>
            <a:r>
              <a:rPr lang="en-US" b="1" dirty="0" err="1">
                <a:latin typeface="Sylfaen" panose="010A0502050306030303" pitchFamily="18" charset="0"/>
              </a:rPr>
              <a:t>phy+chem+opt</a:t>
            </a:r>
            <a:r>
              <a:rPr lang="en-US" b="1" dirty="0">
                <a:latin typeface="Sylfaen" panose="010A0502050306030303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Sylfaen" panose="010A0502050306030303" pitchFamily="18" charset="0"/>
              </a:rPr>
              <a:t>	</a:t>
            </a:r>
            <a:r>
              <a:rPr lang="en-US" b="1" dirty="0">
                <a:solidFill>
                  <a:srgbClr val="008080"/>
                </a:solidFill>
                <a:latin typeface="Sylfaen" panose="010A0502050306030303" pitchFamily="18" charset="0"/>
              </a:rPr>
              <a:t>return</a:t>
            </a:r>
            <a:r>
              <a:rPr lang="en-US" b="1" dirty="0">
                <a:latin typeface="Sylfaen" panose="010A0502050306030303" pitchFamily="18" charset="0"/>
              </a:rPr>
              <a:t> total;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>
                <a:latin typeface="Sylfaen" panose="010A0502050306030303" pitchFamily="18" charset="0"/>
              </a:rPr>
              <a:t>}</a:t>
            </a:r>
            <a:endParaRPr lang="en-US" dirty="0" smtClean="0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5495499" y="3369689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448300" y="3369689"/>
            <a:ext cx="5105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ylfaen" panose="010A0502050306030303" pitchFamily="18" charset="0"/>
              </a:rPr>
              <a:t>totalMark</a:t>
            </a:r>
            <a:r>
              <a:rPr lang="en-US" sz="2000" b="1" dirty="0">
                <a:latin typeface="Sylfaen" panose="010A0502050306030303" pitchFamily="18" charset="0"/>
              </a:rPr>
              <a:t> (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phy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chem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opt=0);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</a:t>
            </a:r>
            <a:r>
              <a:rPr lang="en-US" sz="2000" b="1" dirty="0" err="1" smtClean="0">
                <a:solidFill>
                  <a:srgbClr val="800000"/>
                </a:solidFill>
                <a:latin typeface="Sylfaen" panose="010A0502050306030303" pitchFamily="18" charset="0"/>
              </a:rPr>
              <a:t>nt</a:t>
            </a:r>
            <a:r>
              <a:rPr lang="en-US" sz="2000" b="1" dirty="0" smtClean="0">
                <a:solidFill>
                  <a:srgbClr val="800000"/>
                </a:solidFill>
                <a:latin typeface="Sylfaen" panose="010A0502050306030303" pitchFamily="18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Sylfaen" panose="010A0502050306030303" pitchFamily="18" charset="0"/>
              </a:rPr>
              <a:t>main</a:t>
            </a:r>
            <a:r>
              <a:rPr lang="en-US" sz="2000" b="1" dirty="0">
                <a:latin typeface="Sylfaen" panose="010A0502050306030303" pitchFamily="18" charset="0"/>
              </a:rPr>
              <a:t>(){…}</a:t>
            </a:r>
            <a:endParaRPr lang="en-US" sz="2000" b="1" dirty="0">
              <a:solidFill>
                <a:srgbClr val="800000"/>
              </a:solidFill>
              <a:latin typeface="Sylfaen" panose="010A0502050306030303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ylfaen" panose="010A0502050306030303" pitchFamily="18" charset="0"/>
              </a:rPr>
              <a:t>totalMark</a:t>
            </a:r>
            <a:r>
              <a:rPr lang="en-US" sz="2000" b="1" dirty="0">
                <a:latin typeface="Sylfaen" panose="010A0502050306030303" pitchFamily="18" charset="0"/>
              </a:rPr>
              <a:t> (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phy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chem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opt = 0){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>
                <a:latin typeface="Sylfaen" panose="010A0502050306030303" pitchFamily="18" charset="0"/>
              </a:rPr>
              <a:t>	 </a:t>
            </a:r>
            <a:r>
              <a:rPr lang="en-US" sz="2000" b="1" dirty="0">
                <a:solidFill>
                  <a:srgbClr val="008080"/>
                </a:solidFill>
                <a:latin typeface="Sylfaen" panose="010A0502050306030303" pitchFamily="18" charset="0"/>
              </a:rPr>
              <a:t>return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phy+chem+opt</a:t>
            </a:r>
            <a:r>
              <a:rPr lang="en-US" sz="2000" b="1" dirty="0">
                <a:latin typeface="Sylfaen" panose="010A0502050306030303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>
                <a:latin typeface="Sylfaen" panose="010A0502050306030303" pitchFamily="18" charset="0"/>
              </a:rPr>
              <a:t>}</a:t>
            </a:r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5448300" y="5374204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334000" y="5395415"/>
            <a:ext cx="533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Sylfaen" panose="010A0502050306030303" pitchFamily="18" charset="0"/>
              </a:rPr>
              <a:t>totalMark</a:t>
            </a:r>
            <a:r>
              <a:rPr lang="en-US" sz="2000" b="1" dirty="0">
                <a:latin typeface="Sylfaen" panose="010A0502050306030303" pitchFamily="18" charset="0"/>
              </a:rPr>
              <a:t> (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phy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chem</a:t>
            </a:r>
            <a:r>
              <a:rPr lang="en-US" sz="2000" b="1" dirty="0">
                <a:latin typeface="Sylfaen" panose="010A0502050306030303" pitchFamily="18" charset="0"/>
              </a:rPr>
              <a:t>, </a:t>
            </a:r>
            <a:r>
              <a:rPr lang="en-US" sz="2000" b="1" dirty="0" err="1">
                <a:solidFill>
                  <a:srgbClr val="800000"/>
                </a:solidFill>
                <a:latin typeface="Sylfaen" panose="010A0502050306030303" pitchFamily="18" charset="0"/>
              </a:rPr>
              <a:t>int</a:t>
            </a:r>
            <a:r>
              <a:rPr lang="en-US" sz="2000" b="1" dirty="0">
                <a:latin typeface="Sylfaen" panose="010A0502050306030303" pitchFamily="18" charset="0"/>
              </a:rPr>
              <a:t> opt = </a:t>
            </a:r>
            <a:r>
              <a:rPr lang="en-US" sz="2000" b="1" dirty="0" err="1">
                <a:latin typeface="Sylfaen" panose="010A0502050306030303" pitchFamily="18" charset="0"/>
              </a:rPr>
              <a:t>phy</a:t>
            </a:r>
            <a:r>
              <a:rPr lang="en-US" sz="2000" b="1" dirty="0">
                <a:latin typeface="Sylfaen" panose="010A0502050306030303" pitchFamily="18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>
                <a:latin typeface="Sylfaen" panose="010A0502050306030303" pitchFamily="18" charset="0"/>
              </a:rPr>
              <a:t>	 </a:t>
            </a:r>
            <a:r>
              <a:rPr lang="en-US" sz="2000" b="1" dirty="0">
                <a:solidFill>
                  <a:srgbClr val="008080"/>
                </a:solidFill>
                <a:latin typeface="Sylfaen" panose="010A0502050306030303" pitchFamily="18" charset="0"/>
              </a:rPr>
              <a:t>return</a:t>
            </a:r>
            <a:r>
              <a:rPr lang="en-US" sz="2000" b="1" dirty="0">
                <a:latin typeface="Sylfaen" panose="010A0502050306030303" pitchFamily="18" charset="0"/>
              </a:rPr>
              <a:t> </a:t>
            </a:r>
            <a:r>
              <a:rPr lang="en-US" sz="2000" b="1" dirty="0" err="1">
                <a:latin typeface="Sylfaen" panose="010A0502050306030303" pitchFamily="18" charset="0"/>
              </a:rPr>
              <a:t>phy+chem+opt</a:t>
            </a:r>
            <a:r>
              <a:rPr lang="en-US" sz="2000" b="1" dirty="0">
                <a:latin typeface="Sylfaen" panose="010A0502050306030303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sz="2000" b="1" dirty="0">
                <a:latin typeface="Sylfaen" panose="010A0502050306030303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90650" y="1859597"/>
            <a:ext cx="3181350" cy="1447800"/>
            <a:chOff x="348" y="749"/>
            <a:chExt cx="2004" cy="912"/>
          </a:xfrm>
        </p:grpSpPr>
        <p:sp>
          <p:nvSpPr>
            <p:cNvPr id="5135" name="Rectangle 9"/>
            <p:cNvSpPr>
              <a:spLocks noChangeArrowheads="1"/>
            </p:cNvSpPr>
            <p:nvPr/>
          </p:nvSpPr>
          <p:spPr bwMode="auto">
            <a:xfrm>
              <a:off x="348" y="749"/>
              <a:ext cx="1584" cy="9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eorgia" panose="02040502050405020303" pitchFamily="18" charset="0"/>
                </a:rPr>
                <a:t>Error !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Must be to the right of 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any parameter that 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don’t have defaults</a:t>
              </a:r>
            </a:p>
          </p:txBody>
        </p:sp>
        <p:sp>
          <p:nvSpPr>
            <p:cNvPr id="5136" name="Line 10"/>
            <p:cNvSpPr>
              <a:spLocks noChangeShapeType="1"/>
            </p:cNvSpPr>
            <p:nvPr/>
          </p:nvSpPr>
          <p:spPr bwMode="auto">
            <a:xfrm flipV="1">
              <a:off x="1872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91257" y="3497263"/>
            <a:ext cx="3003550" cy="1447800"/>
            <a:chOff x="412" y="1867"/>
            <a:chExt cx="1892" cy="912"/>
          </a:xfrm>
        </p:grpSpPr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412" y="1867"/>
              <a:ext cx="1584" cy="9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eorgia" panose="02040502050405020303" pitchFamily="18" charset="0"/>
                </a:rPr>
                <a:t>Error !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Default can’t be 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specified both in 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prototype and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definition</a:t>
              </a: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V="1">
              <a:off x="1920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390650" y="5134929"/>
            <a:ext cx="3200400" cy="1447800"/>
            <a:chOff x="336" y="2976"/>
            <a:chExt cx="2016" cy="912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auto">
            <a:xfrm>
              <a:off x="336" y="2976"/>
              <a:ext cx="1584" cy="9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Georgia" panose="02040502050405020303" pitchFamily="18" charset="0"/>
                </a:rPr>
                <a:t>Error !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Default  arguments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must be constant</a:t>
              </a:r>
            </a:p>
            <a:p>
              <a:pPr algn="ctr" eaLnBrk="1" hangingPunct="1"/>
              <a:r>
                <a:rPr lang="en-US" dirty="0">
                  <a:latin typeface="Georgia" panose="02040502050405020303" pitchFamily="18" charset="0"/>
                </a:rPr>
                <a:t> or global variables</a:t>
              </a:r>
            </a:p>
          </p:txBody>
        </p:sp>
        <p:sp>
          <p:nvSpPr>
            <p:cNvPr id="5132" name="Line 17"/>
            <p:cNvSpPr>
              <a:spLocks noChangeShapeType="1"/>
            </p:cNvSpPr>
            <p:nvPr/>
          </p:nvSpPr>
          <p:spPr bwMode="auto">
            <a:xfrm flipV="1">
              <a:off x="1920" y="35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Example-Default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totalMark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phy</a:t>
            </a:r>
            <a:r>
              <a:rPr lang="en-US" dirty="0" smtClean="0"/>
              <a:t>=0,  </a:t>
            </a:r>
            <a:r>
              <a:rPr lang="en-US" dirty="0" err="1"/>
              <a:t>int</a:t>
            </a:r>
            <a:r>
              <a:rPr lang="en-US" dirty="0"/>
              <a:t> opt = 0)</a:t>
            </a:r>
          </a:p>
          <a:p>
            <a:pPr>
              <a:lnSpc>
                <a:spcPct val="80000"/>
              </a:lnSpc>
            </a:pPr>
            <a:r>
              <a:rPr lang="en-US" dirty="0"/>
              <a:t>{</a:t>
            </a:r>
          </a:p>
          <a:p>
            <a:pPr>
              <a:lnSpc>
                <a:spcPct val="80000"/>
              </a:lnSpc>
            </a:pPr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total = </a:t>
            </a:r>
            <a:r>
              <a:rPr lang="en-US" dirty="0" err="1" smtClean="0"/>
              <a:t>phy+opt</a:t>
            </a:r>
            <a:r>
              <a:rPr lang="en-US" dirty="0"/>
              <a:t>;</a:t>
            </a:r>
          </a:p>
          <a:p>
            <a:pPr>
              <a:lnSpc>
                <a:spcPct val="80000"/>
              </a:lnSpc>
            </a:pPr>
            <a:r>
              <a:rPr lang="en-US" dirty="0"/>
              <a:t>       return total;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main(){</a:t>
            </a:r>
          </a:p>
          <a:p>
            <a:pPr>
              <a:lnSpc>
                <a:spcPct val="80000"/>
              </a:lnSpc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totalMark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totalMark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80);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totalMark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80,90);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Output:</a:t>
            </a:r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80</a:t>
            </a:r>
          </a:p>
          <a:p>
            <a:r>
              <a:rPr lang="en-US" dirty="0" smtClean="0"/>
              <a:t>170</a:t>
            </a:r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totalMark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phy</a:t>
            </a:r>
            <a:r>
              <a:rPr lang="en-US" dirty="0"/>
              <a:t>=0,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opt) {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       </a:t>
            </a:r>
            <a:r>
              <a:rPr lang="en-US" dirty="0" err="1"/>
              <a:t>int</a:t>
            </a:r>
            <a:r>
              <a:rPr lang="en-US" dirty="0"/>
              <a:t> total = </a:t>
            </a:r>
            <a:r>
              <a:rPr lang="en-US" dirty="0" err="1"/>
              <a:t>phy+opt</a:t>
            </a:r>
            <a:r>
              <a:rPr lang="en-US" dirty="0"/>
              <a:t>;</a:t>
            </a:r>
          </a:p>
          <a:p>
            <a:pPr>
              <a:lnSpc>
                <a:spcPct val="80000"/>
              </a:lnSpc>
            </a:pPr>
            <a:r>
              <a:rPr lang="en-US" dirty="0"/>
              <a:t>       return total;</a:t>
            </a:r>
          </a:p>
          <a:p>
            <a:pPr>
              <a:lnSpc>
                <a:spcPct val="80000"/>
              </a:lnSpc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1914" y="3971498"/>
            <a:ext cx="215008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F0000"/>
                </a:solidFill>
              </a:rPr>
              <a:t>//ERROR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Must be to the right of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any parameter that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don’t have defaults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Example-Default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60000"/>
              </a:lnSpc>
            </a:pPr>
            <a:r>
              <a:rPr lang="en-US" dirty="0"/>
              <a:t>double </a:t>
            </a:r>
            <a:r>
              <a:rPr lang="en-US" dirty="0" err="1"/>
              <a:t>rect_area</a:t>
            </a:r>
            <a:r>
              <a:rPr lang="en-US" dirty="0"/>
              <a:t>(double length, double width)</a:t>
            </a:r>
          </a:p>
          <a:p>
            <a:pPr>
              <a:lnSpc>
                <a:spcPct val="60000"/>
              </a:lnSpc>
            </a:pPr>
            <a:r>
              <a:rPr lang="en-US" dirty="0"/>
              <a:t>{</a:t>
            </a:r>
          </a:p>
          <a:p>
            <a:pPr>
              <a:lnSpc>
                <a:spcPct val="60000"/>
              </a:lnSpc>
            </a:pPr>
            <a:r>
              <a:rPr lang="en-US" dirty="0"/>
              <a:t>    return length*width;</a:t>
            </a:r>
          </a:p>
          <a:p>
            <a:pPr>
              <a:lnSpc>
                <a:spcPct val="60000"/>
              </a:lnSpc>
            </a:pPr>
            <a:r>
              <a:rPr lang="en-US" dirty="0"/>
              <a:t>}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double </a:t>
            </a:r>
            <a:r>
              <a:rPr lang="en-US" dirty="0" err="1">
                <a:solidFill>
                  <a:srgbClr val="0070C0"/>
                </a:solidFill>
              </a:rPr>
              <a:t>rect_area</a:t>
            </a:r>
            <a:r>
              <a:rPr lang="en-US" dirty="0">
                <a:solidFill>
                  <a:srgbClr val="0070C0"/>
                </a:solidFill>
              </a:rPr>
              <a:t>(double length)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    return length*length;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60000"/>
              </a:lnSpc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main()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cout</a:t>
            </a:r>
            <a:r>
              <a:rPr lang="en-US" dirty="0">
                <a:solidFill>
                  <a:schemeClr val="accent1"/>
                </a:solidFill>
              </a:rPr>
              <a:t>&lt;&lt;</a:t>
            </a:r>
            <a:r>
              <a:rPr lang="en-US" dirty="0" err="1">
                <a:solidFill>
                  <a:schemeClr val="accent1"/>
                </a:solidFill>
              </a:rPr>
              <a:t>rect_area</a:t>
            </a:r>
            <a:r>
              <a:rPr lang="en-US" dirty="0">
                <a:solidFill>
                  <a:schemeClr val="accent1"/>
                </a:solidFill>
              </a:rPr>
              <a:t>(10.0, 5.8)&lt;&lt;</a:t>
            </a:r>
            <a:r>
              <a:rPr lang="en-US" dirty="0" err="1">
                <a:solidFill>
                  <a:schemeClr val="accent1"/>
                </a:solidFill>
              </a:rPr>
              <a:t>endl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cout</a:t>
            </a:r>
            <a:r>
              <a:rPr lang="en-US" dirty="0">
                <a:solidFill>
                  <a:schemeClr val="accent1"/>
                </a:solidFill>
              </a:rPr>
              <a:t>&lt;&lt;</a:t>
            </a:r>
            <a:r>
              <a:rPr lang="en-US" dirty="0" err="1">
                <a:solidFill>
                  <a:schemeClr val="accent1"/>
                </a:solidFill>
              </a:rPr>
              <a:t>rect_area</a:t>
            </a:r>
            <a:r>
              <a:rPr lang="en-US" dirty="0">
                <a:solidFill>
                  <a:schemeClr val="accent1"/>
                </a:solidFill>
              </a:rPr>
              <a:t>(10.0);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double </a:t>
            </a:r>
            <a:r>
              <a:rPr lang="en-US" dirty="0" err="1">
                <a:solidFill>
                  <a:srgbClr val="0070C0"/>
                </a:solidFill>
              </a:rPr>
              <a:t>rect_area</a:t>
            </a:r>
            <a:r>
              <a:rPr lang="en-US" dirty="0">
                <a:solidFill>
                  <a:srgbClr val="0070C0"/>
                </a:solidFill>
              </a:rPr>
              <a:t>(double length, double width=0)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    if(width!=0)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        return length*width;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    else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rgbClr val="0070C0"/>
                </a:solidFill>
              </a:rPr>
              <a:t>        return length*length;</a:t>
            </a:r>
          </a:p>
          <a:p>
            <a:pPr>
              <a:lnSpc>
                <a:spcPct val="60000"/>
              </a:lnSpc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60000"/>
              </a:lnSpc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main()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cout</a:t>
            </a:r>
            <a:r>
              <a:rPr lang="en-US" dirty="0">
                <a:solidFill>
                  <a:schemeClr val="accent1"/>
                </a:solidFill>
              </a:rPr>
              <a:t>&lt;&lt;</a:t>
            </a:r>
            <a:r>
              <a:rPr lang="en-US" dirty="0" err="1">
                <a:solidFill>
                  <a:schemeClr val="accent1"/>
                </a:solidFill>
              </a:rPr>
              <a:t>rect_area</a:t>
            </a:r>
            <a:r>
              <a:rPr lang="en-US" dirty="0">
                <a:solidFill>
                  <a:schemeClr val="accent1"/>
                </a:solidFill>
              </a:rPr>
              <a:t>(10.0, 5.8)&lt;&lt;</a:t>
            </a:r>
            <a:r>
              <a:rPr lang="en-US" dirty="0" err="1">
                <a:solidFill>
                  <a:schemeClr val="accent1"/>
                </a:solidFill>
              </a:rPr>
              <a:t>endl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cout</a:t>
            </a:r>
            <a:r>
              <a:rPr lang="en-US" dirty="0">
                <a:solidFill>
                  <a:schemeClr val="accent1"/>
                </a:solidFill>
              </a:rPr>
              <a:t>&lt;&lt;</a:t>
            </a:r>
            <a:r>
              <a:rPr lang="en-US" dirty="0" err="1">
                <a:solidFill>
                  <a:schemeClr val="accent1"/>
                </a:solidFill>
              </a:rPr>
              <a:t>rect_area</a:t>
            </a:r>
            <a:r>
              <a:rPr lang="en-US" dirty="0">
                <a:solidFill>
                  <a:schemeClr val="accent1"/>
                </a:solidFill>
              </a:rPr>
              <a:t>(10.0);</a:t>
            </a:r>
          </a:p>
          <a:p>
            <a:pPr>
              <a:lnSpc>
                <a:spcPct val="60000"/>
              </a:lnSpc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3649E-8595-46C0-9260-3184F830B5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8098" y="1946170"/>
            <a:ext cx="4937760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40000"/>
              </a:lnSpc>
            </a:pPr>
            <a:r>
              <a:rPr lang="en-US" sz="2400" dirty="0"/>
              <a:t>class student 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id;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public: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void </a:t>
            </a:r>
            <a:r>
              <a:rPr lang="en-US" sz="2400" dirty="0" err="1"/>
              <a:t>setid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n) { id = n; }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getid</a:t>
            </a:r>
            <a:r>
              <a:rPr lang="en-US" sz="2400" dirty="0"/>
              <a:t>(){return id;}</a:t>
            </a:r>
          </a:p>
          <a:p>
            <a:pPr>
              <a:lnSpc>
                <a:spcPct val="40000"/>
              </a:lnSpc>
            </a:pPr>
            <a:r>
              <a:rPr lang="en-US" sz="2400" dirty="0" smtClean="0"/>
              <a:t>};</a:t>
            </a:r>
          </a:p>
          <a:p>
            <a:pPr>
              <a:lnSpc>
                <a:spcPct val="40000"/>
              </a:lnSpc>
            </a:pPr>
            <a:endParaRPr lang="en-US" sz="2400" dirty="0"/>
          </a:p>
          <a:p>
            <a:pPr>
              <a:lnSpc>
                <a:spcPct val="40000"/>
              </a:lnSpc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student s1, s2;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s1.setid(1);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s2=s1;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&lt;&lt;s1.getid()&lt;&lt;" "&lt;&lt;s2.getid()&lt;&lt;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946170"/>
            <a:ext cx="4937760" cy="413173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7403" y="2074460"/>
            <a:ext cx="234741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s1 object: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87403" y="4012037"/>
            <a:ext cx="234741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s2 </a:t>
            </a:r>
            <a:r>
              <a:rPr lang="en-US" dirty="0"/>
              <a:t>object: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83941" y="2324795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83941" y="4262372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8098" y="1946170"/>
            <a:ext cx="4937760" cy="40233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40000"/>
              </a:lnSpc>
            </a:pPr>
            <a:r>
              <a:rPr lang="en-US" sz="2400" dirty="0"/>
              <a:t>class student 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id;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public: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void </a:t>
            </a:r>
            <a:r>
              <a:rPr lang="en-US" sz="2400" dirty="0" err="1"/>
              <a:t>setid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n) { id = n; }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	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getid</a:t>
            </a:r>
            <a:r>
              <a:rPr lang="en-US" sz="2400" dirty="0"/>
              <a:t>(){return id;}</a:t>
            </a:r>
          </a:p>
          <a:p>
            <a:pPr>
              <a:lnSpc>
                <a:spcPct val="40000"/>
              </a:lnSpc>
            </a:pPr>
            <a:r>
              <a:rPr lang="en-US" sz="2400" dirty="0" smtClean="0"/>
              <a:t>};</a:t>
            </a:r>
          </a:p>
          <a:p>
            <a:pPr>
              <a:lnSpc>
                <a:spcPct val="40000"/>
              </a:lnSpc>
            </a:pPr>
            <a:endParaRPr lang="en-US" sz="2400" dirty="0"/>
          </a:p>
          <a:p>
            <a:pPr>
              <a:lnSpc>
                <a:spcPct val="40000"/>
              </a:lnSpc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student s1, s2;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s1.setid(1);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s2=s1;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  </a:t>
            </a:r>
            <a:r>
              <a:rPr lang="en-US" sz="2400" dirty="0" err="1"/>
              <a:t>cout</a:t>
            </a:r>
            <a:r>
              <a:rPr lang="en-US" sz="2400" dirty="0"/>
              <a:t>&lt;&lt;s1.getid()&lt;&lt;" "&lt;&lt;s2.getid()&lt;&lt;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lnSpc>
                <a:spcPct val="4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946170"/>
            <a:ext cx="4937760" cy="41317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"/>
              </a:lnSpc>
            </a:pPr>
            <a:r>
              <a:rPr lang="en-US" dirty="0" smtClean="0"/>
              <a:t>class </a:t>
            </a:r>
            <a:r>
              <a:rPr lang="en-US" dirty="0"/>
              <a:t>student {</a:t>
            </a:r>
          </a:p>
          <a:p>
            <a:pPr>
              <a:lnSpc>
                <a:spcPct val="20000"/>
              </a:lnSpc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lnSpc>
                <a:spcPct val="20000"/>
              </a:lnSpc>
            </a:pPr>
            <a:r>
              <a:rPr lang="en-US" dirty="0"/>
              <a:t>	public:</a:t>
            </a:r>
          </a:p>
          <a:p>
            <a:pPr>
              <a:lnSpc>
                <a:spcPct val="20000"/>
              </a:lnSpc>
            </a:pPr>
            <a:r>
              <a:rPr lang="en-US" dirty="0"/>
              <a:t>	  void </a:t>
            </a:r>
            <a:r>
              <a:rPr lang="en-US" dirty="0" err="1"/>
              <a:t>setid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 id = n; }</a:t>
            </a:r>
          </a:p>
          <a:p>
            <a:pPr>
              <a:lnSpc>
                <a:spcPct val="20000"/>
              </a:lnSpc>
            </a:pPr>
            <a:r>
              <a:rPr lang="en-US" dirty="0"/>
              <a:t>	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getid</a:t>
            </a:r>
            <a:r>
              <a:rPr lang="en-US" dirty="0"/>
              <a:t>(){return id;}</a:t>
            </a:r>
          </a:p>
          <a:p>
            <a:pPr>
              <a:lnSpc>
                <a:spcPct val="20000"/>
              </a:lnSpc>
            </a:pPr>
            <a:r>
              <a:rPr lang="en-US" dirty="0" smtClean="0"/>
              <a:t>};</a:t>
            </a:r>
          </a:p>
          <a:p>
            <a:pPr marL="0" indent="0">
              <a:lnSpc>
                <a:spcPct val="20000"/>
              </a:lnSpc>
              <a:buNone/>
            </a:pPr>
            <a:endParaRPr lang="en-US" dirty="0"/>
          </a:p>
          <a:p>
            <a:pPr>
              <a:lnSpc>
                <a:spcPct val="20000"/>
              </a:lnSpc>
            </a:pPr>
            <a:r>
              <a:rPr lang="en-US" dirty="0"/>
              <a:t>c</a:t>
            </a:r>
            <a:r>
              <a:rPr lang="en-US" dirty="0" smtClean="0"/>
              <a:t>lass teacher</a:t>
            </a:r>
          </a:p>
          <a:p>
            <a:pPr>
              <a:lnSpc>
                <a:spcPct val="20000"/>
              </a:lnSpc>
            </a:pPr>
            <a:r>
              <a:rPr lang="en-US" dirty="0" smtClean="0"/>
              <a:t>{    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</a:p>
          <a:p>
            <a:pPr>
              <a:lnSpc>
                <a:spcPct val="2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public:</a:t>
            </a:r>
          </a:p>
          <a:p>
            <a:pPr>
              <a:lnSpc>
                <a:spcPct val="20000"/>
              </a:lnSpc>
            </a:pPr>
            <a:r>
              <a:rPr lang="en-US" dirty="0"/>
              <a:t>	  void </a:t>
            </a:r>
            <a:r>
              <a:rPr lang="en-US" dirty="0" err="1"/>
              <a:t>setid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 id = n; }</a:t>
            </a:r>
          </a:p>
          <a:p>
            <a:pPr>
              <a:lnSpc>
                <a:spcPct val="20000"/>
              </a:lnSpc>
            </a:pPr>
            <a:r>
              <a:rPr lang="en-US" dirty="0"/>
              <a:t>	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getid</a:t>
            </a:r>
            <a:r>
              <a:rPr lang="en-US" dirty="0"/>
              <a:t>(){return id;}</a:t>
            </a:r>
          </a:p>
          <a:p>
            <a:pPr>
              <a:lnSpc>
                <a:spcPct val="20000"/>
              </a:lnSpc>
            </a:pPr>
            <a:endParaRPr lang="en-US" dirty="0" smtClean="0"/>
          </a:p>
          <a:p>
            <a:pPr lvl="1">
              <a:lnSpc>
                <a:spcPct val="20000"/>
              </a:lnSpc>
            </a:pPr>
            <a:endParaRPr lang="en-US" dirty="0"/>
          </a:p>
          <a:p>
            <a:pPr>
              <a:lnSpc>
                <a:spcPct val="20000"/>
              </a:lnSpc>
            </a:pPr>
            <a:r>
              <a:rPr lang="en-US" dirty="0" smtClean="0"/>
              <a:t>};</a:t>
            </a:r>
          </a:p>
          <a:p>
            <a:pPr>
              <a:lnSpc>
                <a:spcPct val="20000"/>
              </a:lnSpc>
            </a:pPr>
            <a:endParaRPr lang="en-US" dirty="0"/>
          </a:p>
          <a:p>
            <a:pPr>
              <a:lnSpc>
                <a:spcPct val="2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>
              <a:lnSpc>
                <a:spcPct val="20000"/>
              </a:lnSpc>
            </a:pPr>
            <a:r>
              <a:rPr lang="en-US" dirty="0"/>
              <a:t>{</a:t>
            </a:r>
          </a:p>
          <a:p>
            <a:pPr>
              <a:lnSpc>
                <a:spcPct val="20000"/>
              </a:lnSpc>
            </a:pPr>
            <a:r>
              <a:rPr lang="en-US" dirty="0"/>
              <a:t>  student </a:t>
            </a:r>
            <a:r>
              <a:rPr lang="en-US" dirty="0" smtClean="0"/>
              <a:t>s1; teacher t1;</a:t>
            </a:r>
            <a:endParaRPr lang="en-US" dirty="0"/>
          </a:p>
          <a:p>
            <a:pPr>
              <a:lnSpc>
                <a:spcPct val="20000"/>
              </a:lnSpc>
            </a:pPr>
            <a:r>
              <a:rPr lang="en-US" dirty="0"/>
              <a:t>  s1.setid(1);</a:t>
            </a:r>
          </a:p>
          <a:p>
            <a:pPr>
              <a:lnSpc>
                <a:spcPct val="20000"/>
              </a:lnSpc>
            </a:pPr>
            <a:r>
              <a:rPr lang="en-US" dirty="0"/>
              <a:t>  </a:t>
            </a:r>
            <a:r>
              <a:rPr lang="en-US" dirty="0" smtClean="0"/>
              <a:t>t1=s1</a:t>
            </a:r>
            <a:r>
              <a:rPr lang="en-US" dirty="0"/>
              <a:t>;</a:t>
            </a:r>
          </a:p>
          <a:p>
            <a:pPr>
              <a:lnSpc>
                <a:spcPct val="20000"/>
              </a:lnSpc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&lt;&lt;s1.getid()&lt;&lt;" </a:t>
            </a:r>
            <a:r>
              <a:rPr lang="en-US" dirty="0" smtClean="0"/>
              <a:t>"&lt;&lt;t1.getid</a:t>
            </a:r>
            <a:r>
              <a:rPr lang="en-US" dirty="0"/>
              <a:t>()&lt;&lt;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lnSpc>
                <a:spcPct val="20000"/>
              </a:lnSpc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0004" y="5104263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ERROR!!!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Only objects of the same type can be used in an assignment.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If the objects are not of the same type, a compile-time error is reported.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type names of the objects must be similar.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When an object is copied into another, a bit wise copy of all the data members are made.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4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to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30000"/>
              </a:lnSpc>
            </a:pPr>
            <a:r>
              <a:rPr lang="en-US" dirty="0"/>
              <a:t>class student {</a:t>
            </a:r>
          </a:p>
          <a:p>
            <a:pPr>
              <a:lnSpc>
                <a:spcPct val="30000"/>
              </a:lnSpc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>
              <a:lnSpc>
                <a:spcPct val="30000"/>
              </a:lnSpc>
            </a:pPr>
            <a:r>
              <a:rPr lang="en-US" dirty="0"/>
              <a:t>	public:</a:t>
            </a:r>
          </a:p>
          <a:p>
            <a:pPr>
              <a:lnSpc>
                <a:spcPct val="30000"/>
              </a:lnSpc>
            </a:pPr>
            <a:r>
              <a:rPr lang="en-US" dirty="0"/>
              <a:t>	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setId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{id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;}</a:t>
            </a:r>
          </a:p>
          <a:p>
            <a:pPr>
              <a:lnSpc>
                <a:spcPct val="30000"/>
              </a:lnSpc>
            </a:pPr>
            <a:r>
              <a:rPr lang="en-US" dirty="0"/>
              <a:t>	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getId</a:t>
            </a:r>
            <a:r>
              <a:rPr lang="en-US" dirty="0"/>
              <a:t>() {return id;}</a:t>
            </a:r>
          </a:p>
          <a:p>
            <a:pPr>
              <a:lnSpc>
                <a:spcPct val="30000"/>
              </a:lnSpc>
            </a:pPr>
            <a:r>
              <a:rPr lang="en-US" dirty="0" smtClean="0"/>
              <a:t>};</a:t>
            </a:r>
          </a:p>
          <a:p>
            <a:pPr>
              <a:lnSpc>
                <a:spcPct val="30000"/>
              </a:lnSpc>
            </a:pPr>
            <a:endParaRPr lang="en-US" dirty="0"/>
          </a:p>
          <a:p>
            <a:pPr>
              <a:lnSpc>
                <a:spcPct val="30000"/>
              </a:lnSpc>
            </a:pPr>
            <a:r>
              <a:rPr lang="en-US" dirty="0">
                <a:solidFill>
                  <a:srgbClr val="FF0000"/>
                </a:solidFill>
              </a:rPr>
              <a:t>void show(student </a:t>
            </a:r>
            <a:r>
              <a:rPr lang="en-US" dirty="0" err="1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30000"/>
              </a:lnSpc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30000"/>
              </a:lnSpc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</a:t>
            </a:r>
            <a:r>
              <a:rPr lang="en-US" dirty="0" err="1">
                <a:solidFill>
                  <a:srgbClr val="FF0000"/>
                </a:solidFill>
              </a:rPr>
              <a:t>st.getId</a:t>
            </a:r>
            <a:r>
              <a:rPr lang="en-US" dirty="0">
                <a:solidFill>
                  <a:srgbClr val="FF0000"/>
                </a:solidFill>
              </a:rPr>
              <a:t>()&lt;&lt;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30000"/>
              </a:lnSpc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3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30000"/>
              </a:lnSpc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>
              <a:lnSpc>
                <a:spcPct val="30000"/>
              </a:lnSpc>
            </a:pPr>
            <a:r>
              <a:rPr lang="en-US" dirty="0"/>
              <a:t>	student </a:t>
            </a:r>
            <a:r>
              <a:rPr lang="en-US" dirty="0" err="1" smtClean="0"/>
              <a:t>ob</a:t>
            </a:r>
            <a:r>
              <a:rPr lang="en-US" dirty="0" smtClean="0"/>
              <a:t>;</a:t>
            </a:r>
          </a:p>
          <a:p>
            <a:pPr>
              <a:lnSpc>
                <a:spcPct val="30000"/>
              </a:lnSpc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ob.setId</a:t>
            </a:r>
            <a:r>
              <a:rPr lang="en-US" dirty="0" smtClean="0"/>
              <a:t>(50);</a:t>
            </a:r>
            <a:endParaRPr lang="en-US" dirty="0"/>
          </a:p>
          <a:p>
            <a:pPr>
              <a:lnSpc>
                <a:spcPct val="30000"/>
              </a:lnSpc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show(</a:t>
            </a:r>
            <a:r>
              <a:rPr lang="en-US" dirty="0" err="1" smtClean="0">
                <a:solidFill>
                  <a:srgbClr val="FF0000"/>
                </a:solidFill>
              </a:rPr>
              <a:t>ob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30000"/>
              </a:lnSpc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737360"/>
            <a:ext cx="4937760" cy="4023360"/>
          </a:xfrm>
        </p:spPr>
        <p:txBody>
          <a:bodyPr>
            <a:noAutofit/>
          </a:bodyPr>
          <a:lstStyle/>
          <a:p>
            <a:pPr>
              <a:lnSpc>
                <a:spcPct val="27000"/>
              </a:lnSpc>
            </a:pPr>
            <a:endParaRPr lang="en-US" sz="1750" dirty="0" smtClean="0"/>
          </a:p>
          <a:p>
            <a:pPr>
              <a:lnSpc>
                <a:spcPct val="27000"/>
              </a:lnSpc>
            </a:pPr>
            <a:r>
              <a:rPr lang="en-US" sz="1750" dirty="0" smtClean="0"/>
              <a:t>class </a:t>
            </a:r>
            <a:r>
              <a:rPr lang="en-US" sz="1750" dirty="0"/>
              <a:t>student {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 err="1"/>
              <a:t>int</a:t>
            </a:r>
            <a:r>
              <a:rPr lang="en-US" sz="1750" dirty="0"/>
              <a:t> id;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public: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 </a:t>
            </a:r>
            <a:r>
              <a:rPr lang="en-US" sz="1750" dirty="0" err="1"/>
              <a:t>int</a:t>
            </a:r>
            <a:r>
              <a:rPr lang="en-US" sz="1750" dirty="0"/>
              <a:t> </a:t>
            </a:r>
            <a:r>
              <a:rPr lang="en-US" sz="1750" dirty="0" err="1"/>
              <a:t>setId</a:t>
            </a:r>
            <a:r>
              <a:rPr lang="en-US" sz="1750" dirty="0"/>
              <a:t> (</a:t>
            </a:r>
            <a:r>
              <a:rPr lang="en-US" sz="1750" dirty="0" err="1"/>
              <a:t>int</a:t>
            </a:r>
            <a:r>
              <a:rPr lang="en-US" sz="1750" dirty="0"/>
              <a:t> </a:t>
            </a:r>
            <a:r>
              <a:rPr lang="en-US" sz="1750" dirty="0" err="1"/>
              <a:t>i</a:t>
            </a:r>
            <a:r>
              <a:rPr lang="en-US" sz="1750" dirty="0"/>
              <a:t>) </a:t>
            </a:r>
            <a:r>
              <a:rPr lang="en-US" sz="1750" dirty="0" smtClean="0"/>
              <a:t>{id </a:t>
            </a:r>
            <a:r>
              <a:rPr lang="en-US" sz="1750" dirty="0"/>
              <a:t>= </a:t>
            </a:r>
            <a:r>
              <a:rPr lang="en-US" sz="1750" dirty="0" err="1"/>
              <a:t>i</a:t>
            </a:r>
            <a:r>
              <a:rPr lang="en-US" sz="1750" dirty="0"/>
              <a:t>;}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  </a:t>
            </a:r>
            <a:r>
              <a:rPr lang="en-US" sz="1750" dirty="0" err="1"/>
              <a:t>int</a:t>
            </a:r>
            <a:r>
              <a:rPr lang="en-US" sz="1750" dirty="0"/>
              <a:t> </a:t>
            </a:r>
            <a:r>
              <a:rPr lang="en-US" sz="1750" dirty="0" err="1"/>
              <a:t>getId</a:t>
            </a:r>
            <a:r>
              <a:rPr lang="en-US" sz="1750" dirty="0"/>
              <a:t>() {return id;}</a:t>
            </a:r>
          </a:p>
          <a:p>
            <a:pPr>
              <a:lnSpc>
                <a:spcPct val="27000"/>
              </a:lnSpc>
            </a:pPr>
            <a:r>
              <a:rPr lang="en-US" sz="1750" dirty="0" smtClean="0"/>
              <a:t>};</a:t>
            </a:r>
          </a:p>
          <a:p>
            <a:pPr marL="0" indent="0">
              <a:lnSpc>
                <a:spcPct val="27000"/>
              </a:lnSpc>
              <a:buNone/>
            </a:pPr>
            <a:r>
              <a:rPr lang="en-US" sz="1750" dirty="0" smtClean="0"/>
              <a:t>  </a:t>
            </a:r>
            <a:r>
              <a:rPr lang="en-US" sz="1750" dirty="0" smtClean="0">
                <a:solidFill>
                  <a:srgbClr val="FF0000"/>
                </a:solidFill>
              </a:rPr>
              <a:t>void </a:t>
            </a:r>
            <a:r>
              <a:rPr lang="en-US" sz="1750" dirty="0">
                <a:solidFill>
                  <a:srgbClr val="FF0000"/>
                </a:solidFill>
              </a:rPr>
              <a:t>show(student </a:t>
            </a:r>
            <a:r>
              <a:rPr lang="en-US" sz="1750" dirty="0" err="1">
                <a:solidFill>
                  <a:srgbClr val="FF0000"/>
                </a:solidFill>
              </a:rPr>
              <a:t>st</a:t>
            </a:r>
            <a:r>
              <a:rPr lang="en-US" sz="175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7000"/>
              </a:lnSpc>
            </a:pPr>
            <a:r>
              <a:rPr lang="en-US" sz="1750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27000"/>
              </a:lnSpc>
            </a:pPr>
            <a:r>
              <a:rPr lang="en-US" sz="1750" dirty="0">
                <a:solidFill>
                  <a:srgbClr val="FF0000"/>
                </a:solidFill>
              </a:rPr>
              <a:t>    </a:t>
            </a:r>
            <a:r>
              <a:rPr lang="en-US" sz="1750" dirty="0" err="1">
                <a:solidFill>
                  <a:srgbClr val="FF0000"/>
                </a:solidFill>
              </a:rPr>
              <a:t>cout</a:t>
            </a:r>
            <a:r>
              <a:rPr lang="en-US" sz="1750" dirty="0">
                <a:solidFill>
                  <a:srgbClr val="FF0000"/>
                </a:solidFill>
              </a:rPr>
              <a:t>&lt;&lt;</a:t>
            </a:r>
            <a:r>
              <a:rPr lang="en-US" sz="1750" dirty="0" err="1">
                <a:solidFill>
                  <a:srgbClr val="FF0000"/>
                </a:solidFill>
              </a:rPr>
              <a:t>st.getId</a:t>
            </a:r>
            <a:r>
              <a:rPr lang="en-US" sz="1750" dirty="0">
                <a:solidFill>
                  <a:srgbClr val="FF0000"/>
                </a:solidFill>
              </a:rPr>
              <a:t>()&lt;&lt;</a:t>
            </a:r>
            <a:r>
              <a:rPr lang="en-US" sz="1750" dirty="0" err="1">
                <a:solidFill>
                  <a:srgbClr val="FF0000"/>
                </a:solidFill>
              </a:rPr>
              <a:t>endl</a:t>
            </a:r>
            <a:r>
              <a:rPr lang="en-US" sz="175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27000"/>
              </a:lnSpc>
            </a:pPr>
            <a:r>
              <a:rPr lang="en-US" sz="1750" b="1" dirty="0">
                <a:solidFill>
                  <a:srgbClr val="00B050"/>
                </a:solidFill>
              </a:rPr>
              <a:t>    </a:t>
            </a:r>
            <a:r>
              <a:rPr lang="en-US" sz="1750" b="1" dirty="0" err="1">
                <a:solidFill>
                  <a:srgbClr val="00B050"/>
                </a:solidFill>
              </a:rPr>
              <a:t>st.setId</a:t>
            </a:r>
            <a:r>
              <a:rPr lang="en-US" sz="1750" b="1" dirty="0">
                <a:solidFill>
                  <a:srgbClr val="00B050"/>
                </a:solidFill>
              </a:rPr>
              <a:t>(2);</a:t>
            </a:r>
          </a:p>
          <a:p>
            <a:pPr>
              <a:lnSpc>
                <a:spcPct val="27000"/>
              </a:lnSpc>
            </a:pPr>
            <a:r>
              <a:rPr lang="en-US" sz="1750" b="1" dirty="0">
                <a:solidFill>
                  <a:srgbClr val="00B050"/>
                </a:solidFill>
              </a:rPr>
              <a:t>    </a:t>
            </a:r>
            <a:r>
              <a:rPr lang="en-US" sz="1750" b="1" dirty="0" err="1">
                <a:solidFill>
                  <a:srgbClr val="00B050"/>
                </a:solidFill>
              </a:rPr>
              <a:t>cout</a:t>
            </a:r>
            <a:r>
              <a:rPr lang="en-US" sz="1750" b="1" dirty="0">
                <a:solidFill>
                  <a:srgbClr val="00B050"/>
                </a:solidFill>
              </a:rPr>
              <a:t>&lt;&lt;</a:t>
            </a:r>
            <a:r>
              <a:rPr lang="en-US" sz="1750" b="1" dirty="0" err="1">
                <a:solidFill>
                  <a:srgbClr val="00B050"/>
                </a:solidFill>
              </a:rPr>
              <a:t>st.getId</a:t>
            </a:r>
            <a:r>
              <a:rPr lang="en-US" sz="1750" b="1" dirty="0">
                <a:solidFill>
                  <a:srgbClr val="00B050"/>
                </a:solidFill>
              </a:rPr>
              <a:t>()&lt;&lt;</a:t>
            </a:r>
            <a:r>
              <a:rPr lang="en-US" sz="1750" b="1" dirty="0" err="1">
                <a:solidFill>
                  <a:srgbClr val="00B050"/>
                </a:solidFill>
              </a:rPr>
              <a:t>endl</a:t>
            </a:r>
            <a:r>
              <a:rPr lang="en-US" sz="1750" b="1" dirty="0">
                <a:solidFill>
                  <a:srgbClr val="00B050"/>
                </a:solidFill>
              </a:rPr>
              <a:t>;</a:t>
            </a:r>
          </a:p>
          <a:p>
            <a:pPr>
              <a:lnSpc>
                <a:spcPct val="27000"/>
              </a:lnSpc>
            </a:pPr>
            <a:r>
              <a:rPr lang="en-US" sz="1750" dirty="0" smtClean="0">
                <a:solidFill>
                  <a:srgbClr val="FF0000"/>
                </a:solidFill>
              </a:rPr>
              <a:t>}</a:t>
            </a:r>
            <a:endParaRPr lang="en-US" sz="1750" dirty="0">
              <a:solidFill>
                <a:srgbClr val="FF0000"/>
              </a:solidFill>
            </a:endParaRPr>
          </a:p>
          <a:p>
            <a:pPr>
              <a:lnSpc>
                <a:spcPct val="27000"/>
              </a:lnSpc>
            </a:pPr>
            <a:r>
              <a:rPr lang="en-US" sz="1750" dirty="0" err="1"/>
              <a:t>int</a:t>
            </a:r>
            <a:r>
              <a:rPr lang="en-US" sz="1750" dirty="0"/>
              <a:t> main(){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student </a:t>
            </a:r>
            <a:r>
              <a:rPr lang="en-US" sz="1750" dirty="0" err="1"/>
              <a:t>ob</a:t>
            </a:r>
            <a:r>
              <a:rPr lang="en-US" sz="1750" dirty="0"/>
              <a:t>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 err="1"/>
              <a:t>ob.setId</a:t>
            </a:r>
            <a:r>
              <a:rPr lang="en-US" sz="1750" dirty="0"/>
              <a:t>(50);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>
                <a:solidFill>
                  <a:srgbClr val="FF0000"/>
                </a:solidFill>
              </a:rPr>
              <a:t>show(</a:t>
            </a:r>
            <a:r>
              <a:rPr lang="en-US" sz="1750" dirty="0" err="1">
                <a:solidFill>
                  <a:srgbClr val="FF0000"/>
                </a:solidFill>
              </a:rPr>
              <a:t>ob</a:t>
            </a:r>
            <a:r>
              <a:rPr lang="en-US" sz="175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 err="1"/>
              <a:t>cout</a:t>
            </a:r>
            <a:r>
              <a:rPr lang="en-US" sz="1750" dirty="0"/>
              <a:t>&lt;&lt;</a:t>
            </a:r>
            <a:r>
              <a:rPr lang="en-US" sz="1750" dirty="0" err="1"/>
              <a:t>ob.getId</a:t>
            </a:r>
            <a:r>
              <a:rPr lang="en-US" sz="1750" dirty="0"/>
              <a:t>()&lt;&lt;</a:t>
            </a:r>
            <a:r>
              <a:rPr lang="en-US" sz="1750" dirty="0" err="1"/>
              <a:t>endl</a:t>
            </a:r>
            <a:r>
              <a:rPr lang="en-US" sz="1750" dirty="0"/>
              <a:t>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}</a:t>
            </a:r>
          </a:p>
          <a:p>
            <a:pPr>
              <a:lnSpc>
                <a:spcPct val="27000"/>
              </a:lnSpc>
            </a:pPr>
            <a:endParaRPr lang="en-US" sz="1750" dirty="0"/>
          </a:p>
          <a:p>
            <a:pPr>
              <a:lnSpc>
                <a:spcPct val="27000"/>
              </a:lnSpc>
            </a:pPr>
            <a:endParaRPr lang="en-US" sz="17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50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50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bitwise copy of the argument is made and this copy is used within the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Changes to </a:t>
            </a:r>
            <a:r>
              <a:rPr lang="en-US" dirty="0"/>
              <a:t>that object  inside the function </a:t>
            </a:r>
            <a:r>
              <a:rPr lang="en-US" dirty="0" smtClean="0"/>
              <a:t>do not affect the calling object.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9852" y="1845735"/>
            <a:ext cx="234741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ob</a:t>
            </a:r>
            <a:r>
              <a:rPr lang="en-US" dirty="0" smtClean="0"/>
              <a:t> object: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29852" y="3216777"/>
            <a:ext cx="234741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/>
              <a:t>object: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26390" y="2096070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26390" y="3467113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895772" y="3467112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6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737360"/>
            <a:ext cx="4937760" cy="4023360"/>
          </a:xfrm>
        </p:spPr>
        <p:txBody>
          <a:bodyPr>
            <a:noAutofit/>
          </a:bodyPr>
          <a:lstStyle/>
          <a:p>
            <a:pPr>
              <a:lnSpc>
                <a:spcPct val="27000"/>
              </a:lnSpc>
            </a:pPr>
            <a:endParaRPr lang="en-US" sz="1750" dirty="0" smtClean="0"/>
          </a:p>
          <a:p>
            <a:pPr>
              <a:lnSpc>
                <a:spcPct val="27000"/>
              </a:lnSpc>
            </a:pPr>
            <a:r>
              <a:rPr lang="en-US" sz="1750" dirty="0" smtClean="0"/>
              <a:t>class </a:t>
            </a:r>
            <a:r>
              <a:rPr lang="en-US" sz="1750" dirty="0"/>
              <a:t>student {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 err="1"/>
              <a:t>int</a:t>
            </a:r>
            <a:r>
              <a:rPr lang="en-US" sz="1750" dirty="0"/>
              <a:t> id;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public: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 </a:t>
            </a:r>
            <a:r>
              <a:rPr lang="en-US" sz="1750" dirty="0" err="1"/>
              <a:t>int</a:t>
            </a:r>
            <a:r>
              <a:rPr lang="en-US" sz="1750" dirty="0"/>
              <a:t> </a:t>
            </a:r>
            <a:r>
              <a:rPr lang="en-US" sz="1750" dirty="0" err="1"/>
              <a:t>setId</a:t>
            </a:r>
            <a:r>
              <a:rPr lang="en-US" sz="1750" dirty="0"/>
              <a:t> (</a:t>
            </a:r>
            <a:r>
              <a:rPr lang="en-US" sz="1750" dirty="0" err="1"/>
              <a:t>int</a:t>
            </a:r>
            <a:r>
              <a:rPr lang="en-US" sz="1750" dirty="0"/>
              <a:t> </a:t>
            </a:r>
            <a:r>
              <a:rPr lang="en-US" sz="1750" dirty="0" err="1"/>
              <a:t>i</a:t>
            </a:r>
            <a:r>
              <a:rPr lang="en-US" sz="1750" dirty="0"/>
              <a:t>) </a:t>
            </a:r>
            <a:r>
              <a:rPr lang="en-US" sz="1750" dirty="0" smtClean="0"/>
              <a:t>{id </a:t>
            </a:r>
            <a:r>
              <a:rPr lang="en-US" sz="1750" dirty="0"/>
              <a:t>= </a:t>
            </a:r>
            <a:r>
              <a:rPr lang="en-US" sz="1750" dirty="0" err="1"/>
              <a:t>i</a:t>
            </a:r>
            <a:r>
              <a:rPr lang="en-US" sz="1750" dirty="0"/>
              <a:t>;}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  </a:t>
            </a:r>
            <a:r>
              <a:rPr lang="en-US" sz="1750" dirty="0" err="1"/>
              <a:t>int</a:t>
            </a:r>
            <a:r>
              <a:rPr lang="en-US" sz="1750" dirty="0"/>
              <a:t> </a:t>
            </a:r>
            <a:r>
              <a:rPr lang="en-US" sz="1750" dirty="0" err="1"/>
              <a:t>getId</a:t>
            </a:r>
            <a:r>
              <a:rPr lang="en-US" sz="1750" dirty="0"/>
              <a:t>() {return id;}</a:t>
            </a:r>
          </a:p>
          <a:p>
            <a:pPr>
              <a:lnSpc>
                <a:spcPct val="27000"/>
              </a:lnSpc>
            </a:pPr>
            <a:r>
              <a:rPr lang="en-US" sz="1750" dirty="0" smtClean="0"/>
              <a:t>};</a:t>
            </a:r>
          </a:p>
          <a:p>
            <a:pPr marL="0" indent="0">
              <a:lnSpc>
                <a:spcPct val="27000"/>
              </a:lnSpc>
              <a:buNone/>
            </a:pPr>
            <a:r>
              <a:rPr lang="en-US" sz="1750" dirty="0" smtClean="0"/>
              <a:t>  </a:t>
            </a:r>
            <a:r>
              <a:rPr lang="en-US" sz="1750" dirty="0" smtClean="0">
                <a:solidFill>
                  <a:srgbClr val="FF0000"/>
                </a:solidFill>
              </a:rPr>
              <a:t>void </a:t>
            </a:r>
            <a:r>
              <a:rPr lang="en-US" sz="1750" dirty="0">
                <a:solidFill>
                  <a:srgbClr val="FF0000"/>
                </a:solidFill>
              </a:rPr>
              <a:t>show(student </a:t>
            </a:r>
            <a:r>
              <a:rPr lang="en-US" sz="1750" dirty="0" smtClean="0">
                <a:solidFill>
                  <a:srgbClr val="FF0000"/>
                </a:solidFill>
              </a:rPr>
              <a:t>*</a:t>
            </a:r>
            <a:r>
              <a:rPr lang="en-US" sz="1750" dirty="0" err="1" smtClean="0">
                <a:solidFill>
                  <a:srgbClr val="FF0000"/>
                </a:solidFill>
              </a:rPr>
              <a:t>st</a:t>
            </a:r>
            <a:r>
              <a:rPr lang="en-US" sz="175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7000"/>
              </a:lnSpc>
            </a:pPr>
            <a:r>
              <a:rPr lang="en-US" sz="1750" dirty="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27000"/>
              </a:lnSpc>
            </a:pPr>
            <a:r>
              <a:rPr lang="en-US" sz="1750" dirty="0">
                <a:solidFill>
                  <a:srgbClr val="FF0000"/>
                </a:solidFill>
              </a:rPr>
              <a:t>    </a:t>
            </a:r>
            <a:r>
              <a:rPr lang="en-US" sz="1750" dirty="0" err="1">
                <a:solidFill>
                  <a:srgbClr val="FF0000"/>
                </a:solidFill>
              </a:rPr>
              <a:t>cout</a:t>
            </a:r>
            <a:r>
              <a:rPr lang="en-US" sz="1750" dirty="0">
                <a:solidFill>
                  <a:srgbClr val="FF0000"/>
                </a:solidFill>
              </a:rPr>
              <a:t>&lt;&lt;</a:t>
            </a:r>
            <a:r>
              <a:rPr lang="en-US" sz="1750" dirty="0" err="1" smtClean="0">
                <a:solidFill>
                  <a:srgbClr val="FF0000"/>
                </a:solidFill>
              </a:rPr>
              <a:t>st</a:t>
            </a:r>
            <a:r>
              <a:rPr lang="en-US" sz="1750" dirty="0" smtClean="0">
                <a:solidFill>
                  <a:srgbClr val="FF0000"/>
                </a:solidFill>
              </a:rPr>
              <a:t>-&gt;</a:t>
            </a:r>
            <a:r>
              <a:rPr lang="en-US" sz="1750" dirty="0" err="1" smtClean="0">
                <a:solidFill>
                  <a:srgbClr val="FF0000"/>
                </a:solidFill>
              </a:rPr>
              <a:t>getId</a:t>
            </a:r>
            <a:r>
              <a:rPr lang="en-US" sz="1750" dirty="0">
                <a:solidFill>
                  <a:srgbClr val="FF0000"/>
                </a:solidFill>
              </a:rPr>
              <a:t>()&lt;&lt;</a:t>
            </a:r>
            <a:r>
              <a:rPr lang="en-US" sz="1750" dirty="0" err="1">
                <a:solidFill>
                  <a:srgbClr val="FF0000"/>
                </a:solidFill>
              </a:rPr>
              <a:t>endl</a:t>
            </a:r>
            <a:r>
              <a:rPr lang="en-US" sz="1750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27000"/>
              </a:lnSpc>
            </a:pPr>
            <a:r>
              <a:rPr lang="en-US" sz="1750" b="1" dirty="0">
                <a:solidFill>
                  <a:srgbClr val="00B050"/>
                </a:solidFill>
              </a:rPr>
              <a:t>    </a:t>
            </a:r>
            <a:r>
              <a:rPr lang="en-US" sz="1750" b="1" dirty="0" err="1" smtClean="0">
                <a:solidFill>
                  <a:srgbClr val="00B050"/>
                </a:solidFill>
              </a:rPr>
              <a:t>st</a:t>
            </a:r>
            <a:r>
              <a:rPr lang="en-US" sz="1750" b="1" dirty="0" smtClean="0">
                <a:solidFill>
                  <a:srgbClr val="00B050"/>
                </a:solidFill>
              </a:rPr>
              <a:t>-&gt;</a:t>
            </a:r>
            <a:r>
              <a:rPr lang="en-US" sz="1750" b="1" dirty="0" err="1" smtClean="0">
                <a:solidFill>
                  <a:srgbClr val="00B050"/>
                </a:solidFill>
              </a:rPr>
              <a:t>setId</a:t>
            </a:r>
            <a:r>
              <a:rPr lang="en-US" sz="1750" b="1" dirty="0" smtClean="0">
                <a:solidFill>
                  <a:srgbClr val="00B050"/>
                </a:solidFill>
              </a:rPr>
              <a:t>(2</a:t>
            </a:r>
            <a:r>
              <a:rPr lang="en-US" sz="1750" b="1" dirty="0">
                <a:solidFill>
                  <a:srgbClr val="00B050"/>
                </a:solidFill>
              </a:rPr>
              <a:t>);</a:t>
            </a:r>
          </a:p>
          <a:p>
            <a:pPr>
              <a:lnSpc>
                <a:spcPct val="27000"/>
              </a:lnSpc>
            </a:pPr>
            <a:r>
              <a:rPr lang="en-US" sz="1750" b="1" dirty="0">
                <a:solidFill>
                  <a:srgbClr val="00B050"/>
                </a:solidFill>
              </a:rPr>
              <a:t>    </a:t>
            </a:r>
            <a:r>
              <a:rPr lang="en-US" sz="1750" b="1" dirty="0" err="1">
                <a:solidFill>
                  <a:srgbClr val="00B050"/>
                </a:solidFill>
              </a:rPr>
              <a:t>cout</a:t>
            </a:r>
            <a:r>
              <a:rPr lang="en-US" sz="1750" b="1" dirty="0">
                <a:solidFill>
                  <a:srgbClr val="00B050"/>
                </a:solidFill>
              </a:rPr>
              <a:t>&lt;&lt;</a:t>
            </a:r>
            <a:r>
              <a:rPr lang="en-US" sz="1750" b="1" dirty="0" err="1" smtClean="0">
                <a:solidFill>
                  <a:srgbClr val="00B050"/>
                </a:solidFill>
              </a:rPr>
              <a:t>st</a:t>
            </a:r>
            <a:r>
              <a:rPr lang="en-US" sz="1750" b="1" dirty="0" smtClean="0">
                <a:solidFill>
                  <a:srgbClr val="00B050"/>
                </a:solidFill>
              </a:rPr>
              <a:t>-&gt;</a:t>
            </a:r>
            <a:r>
              <a:rPr lang="en-US" sz="1750" b="1" dirty="0" err="1" smtClean="0">
                <a:solidFill>
                  <a:srgbClr val="00B050"/>
                </a:solidFill>
              </a:rPr>
              <a:t>getId</a:t>
            </a:r>
            <a:r>
              <a:rPr lang="en-US" sz="1750" b="1" dirty="0">
                <a:solidFill>
                  <a:srgbClr val="00B050"/>
                </a:solidFill>
              </a:rPr>
              <a:t>()&lt;&lt;</a:t>
            </a:r>
            <a:r>
              <a:rPr lang="en-US" sz="1750" b="1" dirty="0" err="1">
                <a:solidFill>
                  <a:srgbClr val="00B050"/>
                </a:solidFill>
              </a:rPr>
              <a:t>endl</a:t>
            </a:r>
            <a:r>
              <a:rPr lang="en-US" sz="1750" b="1" dirty="0">
                <a:solidFill>
                  <a:srgbClr val="00B050"/>
                </a:solidFill>
              </a:rPr>
              <a:t>;</a:t>
            </a:r>
          </a:p>
          <a:p>
            <a:pPr>
              <a:lnSpc>
                <a:spcPct val="27000"/>
              </a:lnSpc>
            </a:pPr>
            <a:r>
              <a:rPr lang="en-US" sz="1750" dirty="0" smtClean="0">
                <a:solidFill>
                  <a:srgbClr val="FF0000"/>
                </a:solidFill>
              </a:rPr>
              <a:t>}</a:t>
            </a:r>
            <a:endParaRPr lang="en-US" sz="1750" dirty="0">
              <a:solidFill>
                <a:srgbClr val="FF0000"/>
              </a:solidFill>
            </a:endParaRPr>
          </a:p>
          <a:p>
            <a:pPr>
              <a:lnSpc>
                <a:spcPct val="27000"/>
              </a:lnSpc>
            </a:pPr>
            <a:r>
              <a:rPr lang="en-US" sz="1750" dirty="0" err="1"/>
              <a:t>int</a:t>
            </a:r>
            <a:r>
              <a:rPr lang="en-US" sz="1750" dirty="0"/>
              <a:t> main(){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student </a:t>
            </a:r>
            <a:r>
              <a:rPr lang="en-US" sz="1750" dirty="0" err="1"/>
              <a:t>ob</a:t>
            </a:r>
            <a:r>
              <a:rPr lang="en-US" sz="1750" dirty="0"/>
              <a:t>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 err="1"/>
              <a:t>ob.setId</a:t>
            </a:r>
            <a:r>
              <a:rPr lang="en-US" sz="1750" dirty="0"/>
              <a:t>(50);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>
                <a:solidFill>
                  <a:srgbClr val="FF0000"/>
                </a:solidFill>
              </a:rPr>
              <a:t>show</a:t>
            </a:r>
            <a:r>
              <a:rPr lang="en-US" sz="1750" dirty="0" smtClean="0">
                <a:solidFill>
                  <a:srgbClr val="FF0000"/>
                </a:solidFill>
              </a:rPr>
              <a:t>(&amp;</a:t>
            </a:r>
            <a:r>
              <a:rPr lang="en-US" sz="1750" dirty="0" err="1" smtClean="0">
                <a:solidFill>
                  <a:srgbClr val="FF0000"/>
                </a:solidFill>
              </a:rPr>
              <a:t>ob</a:t>
            </a:r>
            <a:r>
              <a:rPr lang="en-US" sz="175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	</a:t>
            </a:r>
            <a:r>
              <a:rPr lang="en-US" sz="1750" dirty="0" err="1"/>
              <a:t>cout</a:t>
            </a:r>
            <a:r>
              <a:rPr lang="en-US" sz="1750" dirty="0"/>
              <a:t>&lt;&lt;</a:t>
            </a:r>
            <a:r>
              <a:rPr lang="en-US" sz="1750" dirty="0" err="1"/>
              <a:t>ob.getId</a:t>
            </a:r>
            <a:r>
              <a:rPr lang="en-US" sz="1750" dirty="0"/>
              <a:t>()&lt;&lt;</a:t>
            </a:r>
            <a:r>
              <a:rPr lang="en-US" sz="1750" dirty="0" err="1"/>
              <a:t>endl</a:t>
            </a:r>
            <a:r>
              <a:rPr lang="en-US" sz="1750" dirty="0"/>
              <a:t>;</a:t>
            </a:r>
          </a:p>
          <a:p>
            <a:pPr>
              <a:lnSpc>
                <a:spcPct val="27000"/>
              </a:lnSpc>
            </a:pPr>
            <a:r>
              <a:rPr lang="en-US" sz="1750" dirty="0"/>
              <a:t>}</a:t>
            </a:r>
          </a:p>
          <a:p>
            <a:pPr>
              <a:lnSpc>
                <a:spcPct val="27000"/>
              </a:lnSpc>
            </a:pPr>
            <a:endParaRPr lang="en-US" sz="1750" dirty="0"/>
          </a:p>
          <a:p>
            <a:pPr>
              <a:lnSpc>
                <a:spcPct val="27000"/>
              </a:lnSpc>
            </a:pPr>
            <a:endParaRPr lang="en-US" sz="17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50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9852" y="1845735"/>
            <a:ext cx="234741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ob</a:t>
            </a:r>
            <a:r>
              <a:rPr lang="en-US" dirty="0" smtClean="0"/>
              <a:t> object: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26390" y="2096070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04953" y="2096070"/>
            <a:ext cx="586854" cy="5638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74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-0.25886 0.0018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Objects from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5808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class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public: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setId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   id = i;}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	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getId</a:t>
            </a:r>
            <a:r>
              <a:rPr lang="en-US" sz="2400" dirty="0">
                <a:solidFill>
                  <a:schemeClr val="tx1"/>
                </a:solidFill>
              </a:rPr>
              <a:t>() {return id;}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student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func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student 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 err="1">
                <a:solidFill>
                  <a:schemeClr val="tx1"/>
                </a:solidFill>
              </a:rPr>
              <a:t>temp.setId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return temp;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main</a:t>
            </a:r>
            <a:r>
              <a:rPr lang="en-US" sz="26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{</a:t>
            </a:r>
            <a:endParaRPr lang="en-US" sz="26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tx1"/>
                </a:solidFill>
              </a:rPr>
              <a:t>	student </a:t>
            </a:r>
            <a:r>
              <a:rPr lang="en-US" sz="2600" dirty="0" err="1">
                <a:solidFill>
                  <a:schemeClr val="tx1"/>
                </a:solidFill>
              </a:rPr>
              <a:t>ob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ob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 err="1">
                <a:solidFill>
                  <a:schemeClr val="tx1"/>
                </a:solidFill>
              </a:rPr>
              <a:t>func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cout</a:t>
            </a:r>
            <a:r>
              <a:rPr lang="en-US" sz="2600" dirty="0">
                <a:solidFill>
                  <a:schemeClr val="tx1"/>
                </a:solidFill>
              </a:rPr>
              <a:t>&lt;&lt;</a:t>
            </a:r>
            <a:r>
              <a:rPr lang="en-US" sz="2600" dirty="0" err="1">
                <a:solidFill>
                  <a:schemeClr val="tx1"/>
                </a:solidFill>
              </a:rPr>
              <a:t>ob.getId</a:t>
            </a:r>
            <a:r>
              <a:rPr lang="en-US" sz="2600" dirty="0">
                <a:solidFill>
                  <a:schemeClr val="tx1"/>
                </a:solidFill>
              </a:rPr>
              <a:t>()&lt;&lt;</a:t>
            </a:r>
            <a:r>
              <a:rPr lang="en-US" sz="2600" dirty="0" err="1">
                <a:solidFill>
                  <a:schemeClr val="tx1"/>
                </a:solidFill>
              </a:rPr>
              <a:t>endl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Output: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20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5673"/>
            <a:ext cx="10058400" cy="46966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40000"/>
              </a:lnSpc>
            </a:pPr>
            <a:endParaRPr lang="en-US" dirty="0" smtClean="0"/>
          </a:p>
          <a:p>
            <a:pPr marL="0" indent="0">
              <a:lnSpc>
                <a:spcPct val="4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Create a class called rectangle which will have two </a:t>
            </a:r>
            <a:r>
              <a:rPr lang="en-US" b="1" dirty="0" smtClean="0"/>
              <a:t>public</a:t>
            </a:r>
            <a:r>
              <a:rPr lang="en-US" dirty="0" smtClean="0"/>
              <a:t> members length and breadth. Now,</a:t>
            </a:r>
          </a:p>
          <a:p>
            <a:pPr>
              <a:lnSpc>
                <a:spcPct val="40000"/>
              </a:lnSpc>
            </a:pPr>
            <a:r>
              <a:rPr lang="en-US" dirty="0" smtClean="0"/>
              <a:t>write a function called </a:t>
            </a:r>
            <a:r>
              <a:rPr lang="en-US" b="1" dirty="0" smtClean="0"/>
              <a:t>show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member function of class</a:t>
            </a:r>
            <a:r>
              <a:rPr lang="en-US" dirty="0" smtClean="0"/>
              <a:t>) which will display these two variables of </a:t>
            </a:r>
          </a:p>
          <a:p>
            <a:pPr>
              <a:lnSpc>
                <a:spcPct val="40000"/>
              </a:lnSpc>
            </a:pPr>
            <a:r>
              <a:rPr lang="en-US" dirty="0" smtClean="0"/>
              <a:t>a rectangle.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Create another function called </a:t>
            </a:r>
            <a:r>
              <a:rPr lang="en-US" b="1" dirty="0" smtClean="0"/>
              <a:t>sum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not a member function of the class rectangle</a:t>
            </a:r>
            <a:r>
              <a:rPr lang="en-US" dirty="0" smtClean="0"/>
              <a:t>)  which will </a:t>
            </a:r>
          </a:p>
          <a:p>
            <a:pPr>
              <a:lnSpc>
                <a:spcPct val="40000"/>
              </a:lnSpc>
            </a:pPr>
            <a:r>
              <a:rPr lang="en-US" dirty="0" smtClean="0"/>
              <a:t>take two objects of rectangle class as arguments and also return another object of rectangle </a:t>
            </a:r>
          </a:p>
          <a:p>
            <a:pPr>
              <a:lnSpc>
                <a:spcPct val="40000"/>
              </a:lnSpc>
            </a:pPr>
            <a:r>
              <a:rPr lang="en-US" dirty="0" smtClean="0"/>
              <a:t>class which will have the summation value of the argument objects. </a:t>
            </a:r>
          </a:p>
          <a:p>
            <a:pPr>
              <a:lnSpc>
                <a:spcPct val="40000"/>
              </a:lnSpc>
            </a:pPr>
            <a:endParaRPr lang="pt-BR" dirty="0" smtClean="0"/>
          </a:p>
          <a:p>
            <a:pPr>
              <a:lnSpc>
                <a:spcPct val="40000"/>
              </a:lnSpc>
            </a:pPr>
            <a:r>
              <a:rPr lang="pt-BR" dirty="0" smtClean="0"/>
              <a:t>int </a:t>
            </a:r>
            <a:r>
              <a:rPr lang="pt-BR" dirty="0"/>
              <a:t>main(){</a:t>
            </a:r>
          </a:p>
          <a:p>
            <a:pPr>
              <a:lnSpc>
                <a:spcPct val="40000"/>
              </a:lnSpc>
            </a:pPr>
            <a:r>
              <a:rPr lang="pt-BR" dirty="0"/>
              <a:t>	rectangle r1, r2, r3;</a:t>
            </a:r>
          </a:p>
          <a:p>
            <a:pPr>
              <a:lnSpc>
                <a:spcPct val="40000"/>
              </a:lnSpc>
            </a:pPr>
            <a:r>
              <a:rPr lang="pt-BR" dirty="0"/>
              <a:t>	r1.length=10;</a:t>
            </a:r>
          </a:p>
          <a:p>
            <a:pPr>
              <a:lnSpc>
                <a:spcPct val="40000"/>
              </a:lnSpc>
            </a:pPr>
            <a:r>
              <a:rPr lang="pt-BR" dirty="0"/>
              <a:t>	r1.breadth=2;</a:t>
            </a:r>
          </a:p>
          <a:p>
            <a:pPr>
              <a:lnSpc>
                <a:spcPct val="40000"/>
              </a:lnSpc>
            </a:pPr>
            <a:r>
              <a:rPr lang="pt-BR" dirty="0"/>
              <a:t>	r2.length=12;</a:t>
            </a:r>
          </a:p>
          <a:p>
            <a:pPr>
              <a:lnSpc>
                <a:spcPct val="40000"/>
              </a:lnSpc>
            </a:pPr>
            <a:r>
              <a:rPr lang="pt-BR" dirty="0"/>
              <a:t>	r2.breadth=4;</a:t>
            </a:r>
          </a:p>
          <a:p>
            <a:pPr>
              <a:lnSpc>
                <a:spcPct val="40000"/>
              </a:lnSpc>
            </a:pPr>
            <a:r>
              <a:rPr lang="pt-BR" dirty="0"/>
              <a:t>	r3=sum(r1,r2);</a:t>
            </a:r>
          </a:p>
          <a:p>
            <a:pPr>
              <a:lnSpc>
                <a:spcPct val="40000"/>
              </a:lnSpc>
            </a:pPr>
            <a:r>
              <a:rPr lang="pt-BR" dirty="0"/>
              <a:t>	r1.show();</a:t>
            </a:r>
          </a:p>
          <a:p>
            <a:pPr>
              <a:lnSpc>
                <a:spcPct val="40000"/>
              </a:lnSpc>
            </a:pPr>
            <a:r>
              <a:rPr lang="pt-BR" dirty="0"/>
              <a:t>	r2.show();</a:t>
            </a:r>
          </a:p>
          <a:p>
            <a:pPr>
              <a:lnSpc>
                <a:spcPct val="40000"/>
              </a:lnSpc>
            </a:pPr>
            <a:r>
              <a:rPr lang="pt-BR" dirty="0"/>
              <a:t>	r3.show();</a:t>
            </a:r>
          </a:p>
          <a:p>
            <a:pPr>
              <a:lnSpc>
                <a:spcPct val="40000"/>
              </a:lnSpc>
            </a:pPr>
            <a:r>
              <a:rPr lang="pt-BR" dirty="0"/>
              <a:t>}</a:t>
            </a:r>
          </a:p>
          <a:p>
            <a:pPr>
              <a:lnSpc>
                <a:spcPct val="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680</Words>
  <Application>Microsoft Office PowerPoint</Application>
  <PresentationFormat>Custom</PresentationFormat>
  <Paragraphs>309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Chapter-3  Teach yourself C++, Herbert Schildt</vt:lpstr>
      <vt:lpstr>Assigning Objects</vt:lpstr>
      <vt:lpstr>Assigning Objects</vt:lpstr>
      <vt:lpstr>Assigning Objects</vt:lpstr>
      <vt:lpstr>Passing objects to functions</vt:lpstr>
      <vt:lpstr>Passing objects to functions</vt:lpstr>
      <vt:lpstr>Passing objects to functions</vt:lpstr>
      <vt:lpstr>Returning Objects from function</vt:lpstr>
      <vt:lpstr>Practice</vt:lpstr>
      <vt:lpstr>Practice</vt:lpstr>
      <vt:lpstr>Chapter-5 (Default Arguments and Ambiguity)  Teach yourself C++, Herbert Schildt</vt:lpstr>
      <vt:lpstr>Default Argument</vt:lpstr>
      <vt:lpstr>Default Arguments - Restriction</vt:lpstr>
      <vt:lpstr>Example-Default Argument</vt:lpstr>
      <vt:lpstr>Example-Default Argument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teacher</cp:lastModifiedBy>
  <cp:revision>40</cp:revision>
  <dcterms:created xsi:type="dcterms:W3CDTF">2018-09-29T15:30:06Z</dcterms:created>
  <dcterms:modified xsi:type="dcterms:W3CDTF">2019-03-21T03:30:23Z</dcterms:modified>
</cp:coreProperties>
</file>