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77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3" r:id="rId20"/>
    <p:sldId id="264" r:id="rId21"/>
    <p:sldId id="266" r:id="rId22"/>
    <p:sldId id="267" r:id="rId23"/>
    <p:sldId id="268" r:id="rId24"/>
    <p:sldId id="269" r:id="rId25"/>
    <p:sldId id="275" r:id="rId26"/>
    <p:sldId id="265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7" d="100"/>
          <a:sy n="77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048FF-164D-499F-A092-EE12BAB6C311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13C1E-61DC-4A2C-A325-552B6297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DCCFDC8-3F4D-41DF-8484-4B29019CE6A8}" type="datetime1">
              <a:rPr lang="en-US" smtClean="0"/>
              <a:t>5/28/2019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1BCE-9D54-4CA8-8ECB-3C2BA693B15E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4CC-434D-4E64-A397-42C602959FE5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6C5C-3427-4627-9F37-921A11B4EE17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63B0C9-7CE5-491E-8707-1438092A4684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8E9-BBFA-4F44-B23C-EE6D51D5ABFF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DB5-5FD8-4DE7-89CB-264310BFBBBB}" type="datetime1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F58-2857-48EA-9CCF-6E027D212492}" type="datetime1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D6-DD2C-46FB-AD7B-6E95A82788B8}" type="datetime1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1702-E196-4225-AAB8-321678DE08E4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9106-3FA4-417F-8106-30AA40CFEA26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C07FEA-1B81-4A1E-832D-CBCE82ADABED}" type="datetime1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it graphically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*p, q;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Suppose, q is located at memory address </a:t>
            </a:r>
            <a:r>
              <a:rPr lang="en-US" dirty="0"/>
              <a:t>6356744 and </a:t>
            </a:r>
            <a:r>
              <a:rPr lang="en-US" dirty="0" smtClean="0"/>
              <a:t>p is right before it, at location </a:t>
            </a:r>
            <a:r>
              <a:rPr lang="en-US" dirty="0"/>
              <a:t>6356742 .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5824" y="2514600"/>
          <a:ext cx="31973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952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Location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6356742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6356744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9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it graphically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=&amp;q;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</a:t>
            </a:r>
          </a:p>
          <a:p>
            <a:pPr marL="0" indent="0">
              <a:buNone/>
            </a:pPr>
            <a:r>
              <a:rPr lang="en-US" dirty="0" smtClean="0"/>
              <a:t>*p=100;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05688"/>
              </p:ext>
            </p:extLst>
          </p:nvPr>
        </p:nvGraphicFramePr>
        <p:xfrm>
          <a:off x="539860" y="2286000"/>
          <a:ext cx="31973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952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Location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6356742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6356744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10349"/>
              </p:ext>
            </p:extLst>
          </p:nvPr>
        </p:nvGraphicFramePr>
        <p:xfrm>
          <a:off x="762000" y="5059680"/>
          <a:ext cx="31973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952"/>
                <a:gridCol w="2057400"/>
              </a:tblGrid>
              <a:tr h="36325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Location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58">
                <a:tc>
                  <a:txBody>
                    <a:bodyPr/>
                    <a:lstStyle/>
                    <a:p>
                      <a:r>
                        <a:rPr lang="en-US" dirty="0" smtClean="0"/>
                        <a:t>6356742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58">
                <a:tc>
                  <a:txBody>
                    <a:bodyPr/>
                    <a:lstStyle/>
                    <a:p>
                      <a:r>
                        <a:rPr lang="en-US" dirty="0" smtClean="0"/>
                        <a:t>6356744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3962400" y="2743200"/>
            <a:ext cx="1066800" cy="533400"/>
          </a:xfrm>
          <a:prstGeom prst="curved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8384" y="274320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points to q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3075" y="54613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6356744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6956" y="26405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6356744 </a:t>
            </a:r>
          </a:p>
        </p:txBody>
      </p:sp>
      <p:sp>
        <p:nvSpPr>
          <p:cNvPr id="11" name="Curved Left Arrow 10"/>
          <p:cNvSpPr/>
          <p:nvPr/>
        </p:nvSpPr>
        <p:spPr>
          <a:xfrm>
            <a:off x="4114800" y="5564011"/>
            <a:ext cx="1066800" cy="533400"/>
          </a:xfrm>
          <a:prstGeom prst="curved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10784" y="556401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points to q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58028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1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MS PGothic" charset="0"/>
              </a:rPr>
              <a:t>Dereferencing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34778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i="1">
                <a:solidFill>
                  <a:srgbClr val="FF0000"/>
                </a:solidFill>
                <a:latin typeface="Constantia" charset="0"/>
                <a:ea typeface="MS PGothic" charset="0"/>
              </a:rPr>
              <a:t>Dereferencing</a:t>
            </a:r>
            <a:r>
              <a:rPr lang="en-US" altLang="ja-JP">
                <a:latin typeface="Constantia" charset="0"/>
                <a:ea typeface="MS PGothic" charset="0"/>
              </a:rPr>
              <a:t> </a:t>
            </a:r>
            <a:r>
              <a:rPr lang="en-US" altLang="ja-JP">
                <a:latin typeface="Arial" charset="0"/>
                <a:ea typeface="MS PGothic" charset="0"/>
              </a:rPr>
              <a:t>–</a:t>
            </a:r>
            <a:r>
              <a:rPr lang="en-US" altLang="ja-JP">
                <a:latin typeface="Constantia" charset="0"/>
                <a:ea typeface="MS PGothic" charset="0"/>
              </a:rPr>
              <a:t> Using a pointer variable to access the value stored at the location pointed by the variable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ja-JP">
                <a:latin typeface="Constantia" charset="0"/>
                <a:ea typeface="MS PGothic" charset="0"/>
              </a:rPr>
              <a:t>Provide indirect access to values and also called </a:t>
            </a:r>
            <a:r>
              <a:rPr lang="en-US" altLang="ja-JP" i="1">
                <a:solidFill>
                  <a:srgbClr val="FF0000"/>
                </a:solidFill>
                <a:latin typeface="Constantia" charset="0"/>
                <a:ea typeface="MS PGothic" charset="0"/>
              </a:rPr>
              <a:t>indirection</a:t>
            </a:r>
            <a:endParaRPr lang="en-US" altLang="ja-JP">
              <a:solidFill>
                <a:srgbClr val="FF0000"/>
              </a:solidFill>
              <a:latin typeface="Constantia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>
                <a:latin typeface="Constantia" charset="0"/>
                <a:ea typeface="MS PGothic" charset="0"/>
              </a:rPr>
              <a:t>Done by using the </a:t>
            </a:r>
            <a:r>
              <a:rPr lang="en-US" altLang="ja-JP" i="1">
                <a:latin typeface="Constantia" charset="0"/>
                <a:ea typeface="MS PGothic" charset="0"/>
              </a:rPr>
              <a:t>dereferencing operator</a:t>
            </a:r>
            <a:r>
              <a:rPr lang="en-US" altLang="ja-JP">
                <a:latin typeface="Constantia" charset="0"/>
                <a:ea typeface="MS PGothic" charset="0"/>
              </a:rPr>
              <a:t> </a:t>
            </a:r>
            <a:r>
              <a:rPr lang="en-US" altLang="ja-JP" sz="2800" b="1">
                <a:solidFill>
                  <a:schemeClr val="tx2"/>
                </a:solidFill>
                <a:latin typeface="Courier New" charset="0"/>
                <a:ea typeface="MS PGothic" charset="0"/>
              </a:rPr>
              <a:t>*</a:t>
            </a:r>
            <a:r>
              <a:rPr lang="en-US" altLang="ja-JP">
                <a:latin typeface="Constantia" charset="0"/>
                <a:ea typeface="MS PGothic" charset="0"/>
              </a:rPr>
              <a:t> in front of a pointer variable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ja-JP">
                <a:latin typeface="Constantia" charset="0"/>
                <a:ea typeface="MS PGothic" charset="0"/>
              </a:rPr>
              <a:t>Unary operator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ja-JP">
                <a:latin typeface="Constantia" charset="0"/>
                <a:ea typeface="MS PGothic" charset="0"/>
              </a:rPr>
              <a:t>Highest precedence </a:t>
            </a:r>
          </a:p>
        </p:txBody>
      </p:sp>
    </p:spTree>
    <p:extLst>
      <p:ext uri="{BB962C8B-B14F-4D97-AF65-F5344CB8AC3E}">
        <p14:creationId xmlns:p14="http://schemas.microsoft.com/office/powerpoint/2010/main" val="6614158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output?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*p, q;</a:t>
            </a:r>
          </a:p>
          <a:p>
            <a:pPr marL="0" indent="0">
              <a:buNone/>
            </a:pPr>
            <a:r>
              <a:rPr lang="en-US" dirty="0"/>
              <a:t>   p=&amp;q;</a:t>
            </a:r>
          </a:p>
          <a:p>
            <a:pPr marL="0" indent="0">
              <a:buNone/>
            </a:pPr>
            <a:r>
              <a:rPr lang="en-US" dirty="0"/>
              <a:t>   *p=100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&lt;&lt;*p;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//dereferencing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MS PGothic" charset="0"/>
              </a:rPr>
              <a:t>Dereferencing Example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457200" y="18288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/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#include &lt;iostream.h&gt;</a:t>
            </a:r>
          </a:p>
          <a:p>
            <a:pPr marL="342900" indent="-342900"/>
            <a:endParaRPr lang="en-US" altLang="ja-JP">
              <a:solidFill>
                <a:schemeClr val="tx2"/>
              </a:solidFill>
              <a:latin typeface="Courier New" charset="0"/>
            </a:endParaRP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void main()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float data = 50.8;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float *ptr;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ptr = &amp;data;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ptr &lt;&lt; *ptr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*ptr = 27.4;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*ptr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data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342900" indent="-342900"/>
            <a:endParaRPr lang="en-US" altLang="ja-JP">
              <a:solidFill>
                <a:schemeClr val="tx2"/>
              </a:solidFill>
              <a:latin typeface="Courier New" charset="0"/>
            </a:endParaRPr>
          </a:p>
          <a:p>
            <a:pPr marL="342900" indent="-342900"/>
            <a:r>
              <a:rPr lang="en-US" altLang="ja-JP" u="sng">
                <a:solidFill>
                  <a:schemeClr val="bg1"/>
                </a:solidFill>
              </a:rPr>
              <a:t>Output:</a:t>
            </a:r>
          </a:p>
        </p:txBody>
      </p:sp>
      <p:sp>
        <p:nvSpPr>
          <p:cNvPr id="57348" name="AutoShape 5"/>
          <p:cNvSpPr>
            <a:spLocks noChangeArrowheads="1"/>
          </p:cNvSpPr>
          <p:nvPr/>
        </p:nvSpPr>
        <p:spPr bwMode="auto">
          <a:xfrm>
            <a:off x="0" y="3810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7349" name="Rectangle 6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>
              <a:solidFill>
                <a:schemeClr val="accent2"/>
              </a:solidFill>
            </a:endParaRPr>
          </a:p>
        </p:txBody>
      </p:sp>
      <p:sp>
        <p:nvSpPr>
          <p:cNvPr id="57350" name="Rectangle 7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chemeClr val="accent2"/>
                </a:solidFill>
              </a:rPr>
              <a:t>FFF4</a:t>
            </a:r>
          </a:p>
        </p:txBody>
      </p:sp>
      <p:sp>
        <p:nvSpPr>
          <p:cNvPr id="57351" name="Rectangle 9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7352" name="Rectangle 10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7353" name="Rectangle 11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chemeClr val="accent2"/>
                </a:solidFill>
              </a:rPr>
              <a:t>50.8</a:t>
            </a:r>
          </a:p>
        </p:txBody>
      </p:sp>
      <p:sp>
        <p:nvSpPr>
          <p:cNvPr id="57354" name="Rectangle 12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7355" name="Rectangle 13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7356" name="Rectangle 15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FFF1</a:t>
            </a:r>
          </a:p>
        </p:txBody>
      </p:sp>
      <p:sp>
        <p:nvSpPr>
          <p:cNvPr id="57357" name="Rectangle 16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FFF0</a:t>
            </a:r>
          </a:p>
        </p:txBody>
      </p:sp>
      <p:sp>
        <p:nvSpPr>
          <p:cNvPr id="57358" name="Rectangle 18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FFF2</a:t>
            </a:r>
          </a:p>
        </p:txBody>
      </p:sp>
      <p:sp>
        <p:nvSpPr>
          <p:cNvPr id="57359" name="Rectangle 19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FFF3</a:t>
            </a:r>
          </a:p>
        </p:txBody>
      </p:sp>
      <p:sp>
        <p:nvSpPr>
          <p:cNvPr id="57360" name="Rectangle 20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FFF4</a:t>
            </a:r>
          </a:p>
        </p:txBody>
      </p:sp>
      <p:sp>
        <p:nvSpPr>
          <p:cNvPr id="57361" name="Rectangle 21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FFF5</a:t>
            </a:r>
          </a:p>
        </p:txBody>
      </p:sp>
      <p:sp>
        <p:nvSpPr>
          <p:cNvPr id="57362" name="Rectangle 22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FFF6</a:t>
            </a:r>
          </a:p>
        </p:txBody>
      </p:sp>
      <p:sp>
        <p:nvSpPr>
          <p:cNvPr id="57363" name="Text Box 24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ptr</a:t>
            </a:r>
            <a:endParaRPr lang="en-US" altLang="ja-JP" sz="1200" i="1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57364" name="Text Box 25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data</a:t>
            </a:r>
            <a:endParaRPr lang="en-US" altLang="ja-JP" sz="1200" i="1">
              <a:solidFill>
                <a:schemeClr val="tx2"/>
              </a:solidFill>
              <a:latin typeface="Tahoma" charset="0"/>
            </a:endParaRPr>
          </a:p>
        </p:txBody>
      </p:sp>
      <p:grpSp>
        <p:nvGrpSpPr>
          <p:cNvPr id="57365" name="Group 26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57370" name="Line 27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371" name="Line 28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372" name="Line 29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373" name="Line 30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374" name="Line 31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57366" name="Rectangle 33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7367" name="Line 34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7368" name="Rectangle 35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>
              <a:latin typeface="Courier New" charset="0"/>
            </a:endParaRPr>
          </a:p>
        </p:txBody>
      </p:sp>
      <p:sp>
        <p:nvSpPr>
          <p:cNvPr id="57369" name="Line 36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6558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28600"/>
            <a:ext cx="8305800" cy="1143000"/>
          </a:xfrm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>
                <a:ea typeface="+mj-ea"/>
                <a:cs typeface="ＭＳ Ｐゴシック" charset="0"/>
              </a:rPr>
              <a:t>Dereferencing Example (Cont ..)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304800" y="895350"/>
            <a:ext cx="5562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/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#include &lt;iostream.h&gt;</a:t>
            </a:r>
          </a:p>
          <a:p>
            <a:pPr marL="342900" indent="-342900"/>
            <a:endParaRPr lang="en-US" altLang="ja-JP">
              <a:solidFill>
                <a:schemeClr val="tx2"/>
              </a:solidFill>
              <a:latin typeface="Courier New" charset="0"/>
            </a:endParaRP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void main()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float data = 50.8;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float *ptr;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ptr = &amp;data;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ptr &lt;&lt;“ ”&lt;&lt; *ptr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*ptr = 27.4;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*ptr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data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ja-JP" u="sng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ja-JP" sz="2800" u="sng">
                <a:solidFill>
                  <a:srgbClr val="1F497D"/>
                </a:solidFill>
                <a:latin typeface="Courier New" charset="0"/>
              </a:rPr>
              <a:t>OUTPUT: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ja-JP" sz="2800">
                <a:solidFill>
                  <a:srgbClr val="1F497D"/>
                </a:solidFill>
                <a:latin typeface="Courier New" charset="0"/>
              </a:rPr>
              <a:t>	</a:t>
            </a:r>
            <a:r>
              <a:rPr kumimoji="1" lang="en-US" altLang="ja-JP" sz="2800">
                <a:solidFill>
                  <a:srgbClr val="800000"/>
                </a:solidFill>
                <a:latin typeface="Courier New" charset="0"/>
              </a:rPr>
              <a:t>FFF4 50.8</a:t>
            </a:r>
            <a:endParaRPr kumimoji="1" lang="en-US" altLang="ja-JP" sz="2800" b="0">
              <a:solidFill>
                <a:srgbClr val="800000"/>
              </a:solidFill>
              <a:latin typeface="Constantia" charset="0"/>
            </a:endParaRPr>
          </a:p>
        </p:txBody>
      </p:sp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0" y="318135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8373" name="Rectangle 6" descr="Light upward diagonal"/>
          <p:cNvSpPr>
            <a:spLocks noChangeArrowheads="1"/>
          </p:cNvSpPr>
          <p:nvPr/>
        </p:nvSpPr>
        <p:spPr bwMode="auto">
          <a:xfrm>
            <a:off x="7727950" y="251460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>
              <a:solidFill>
                <a:schemeClr val="accent2"/>
              </a:solidFill>
              <a:latin typeface="Book Antiqua" charset="0"/>
            </a:endParaRPr>
          </a:p>
        </p:txBody>
      </p:sp>
      <p:sp>
        <p:nvSpPr>
          <p:cNvPr id="58374" name="Rectangle 7" descr="Light upward diagonal"/>
          <p:cNvSpPr>
            <a:spLocks noChangeArrowheads="1"/>
          </p:cNvSpPr>
          <p:nvPr/>
        </p:nvSpPr>
        <p:spPr bwMode="auto">
          <a:xfrm>
            <a:off x="7727950" y="20796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chemeClr val="accent2"/>
                </a:solidFill>
              </a:rPr>
              <a:t>FFF4</a:t>
            </a:r>
          </a:p>
        </p:txBody>
      </p:sp>
      <p:sp>
        <p:nvSpPr>
          <p:cNvPr id="58375" name="Rectangle 9" descr="Light upward diagonal"/>
          <p:cNvSpPr>
            <a:spLocks noChangeArrowheads="1"/>
          </p:cNvSpPr>
          <p:nvPr/>
        </p:nvSpPr>
        <p:spPr bwMode="auto">
          <a:xfrm>
            <a:off x="7727950" y="2947988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8376" name="Rectangle 10" descr="Light upward diagonal"/>
          <p:cNvSpPr>
            <a:spLocks noChangeArrowheads="1"/>
          </p:cNvSpPr>
          <p:nvPr/>
        </p:nvSpPr>
        <p:spPr bwMode="auto">
          <a:xfrm>
            <a:off x="7727950" y="3382963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8377" name="Rectangle 11" descr="Light upward diagonal"/>
          <p:cNvSpPr>
            <a:spLocks noChangeArrowheads="1"/>
          </p:cNvSpPr>
          <p:nvPr/>
        </p:nvSpPr>
        <p:spPr bwMode="auto">
          <a:xfrm>
            <a:off x="7727950" y="381635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chemeClr val="accent2"/>
                </a:solidFill>
              </a:rPr>
              <a:t>50.8</a:t>
            </a:r>
          </a:p>
        </p:txBody>
      </p:sp>
      <p:sp>
        <p:nvSpPr>
          <p:cNvPr id="58378" name="Rectangle 12" descr="Light upward diagonal"/>
          <p:cNvSpPr>
            <a:spLocks noChangeArrowheads="1"/>
          </p:cNvSpPr>
          <p:nvPr/>
        </p:nvSpPr>
        <p:spPr bwMode="auto">
          <a:xfrm>
            <a:off x="7727950" y="42513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8379" name="Rectangle 13" descr="Light upward diagonal"/>
          <p:cNvSpPr>
            <a:spLocks noChangeArrowheads="1"/>
          </p:cNvSpPr>
          <p:nvPr/>
        </p:nvSpPr>
        <p:spPr bwMode="auto">
          <a:xfrm>
            <a:off x="7727950" y="468630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8380" name="Rectangle 15"/>
          <p:cNvSpPr>
            <a:spLocks noChangeArrowheads="1"/>
          </p:cNvSpPr>
          <p:nvPr/>
        </p:nvSpPr>
        <p:spPr bwMode="auto">
          <a:xfrm>
            <a:off x="6705600" y="251460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FFF1</a:t>
            </a:r>
          </a:p>
        </p:txBody>
      </p:sp>
      <p:sp>
        <p:nvSpPr>
          <p:cNvPr id="58381" name="Rectangle 16"/>
          <p:cNvSpPr>
            <a:spLocks noChangeArrowheads="1"/>
          </p:cNvSpPr>
          <p:nvPr/>
        </p:nvSpPr>
        <p:spPr bwMode="auto">
          <a:xfrm>
            <a:off x="6705600" y="20796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FFF0</a:t>
            </a:r>
          </a:p>
        </p:txBody>
      </p:sp>
      <p:sp>
        <p:nvSpPr>
          <p:cNvPr id="58382" name="Rectangle 18"/>
          <p:cNvSpPr>
            <a:spLocks noChangeArrowheads="1"/>
          </p:cNvSpPr>
          <p:nvPr/>
        </p:nvSpPr>
        <p:spPr bwMode="auto">
          <a:xfrm>
            <a:off x="6705600" y="2947988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FFF2</a:t>
            </a:r>
          </a:p>
        </p:txBody>
      </p:sp>
      <p:sp>
        <p:nvSpPr>
          <p:cNvPr id="58383" name="Rectangle 19"/>
          <p:cNvSpPr>
            <a:spLocks noChangeArrowheads="1"/>
          </p:cNvSpPr>
          <p:nvPr/>
        </p:nvSpPr>
        <p:spPr bwMode="auto">
          <a:xfrm>
            <a:off x="6705600" y="3382963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FFF3</a:t>
            </a:r>
          </a:p>
        </p:txBody>
      </p:sp>
      <p:sp>
        <p:nvSpPr>
          <p:cNvPr id="58384" name="Rectangle 20"/>
          <p:cNvSpPr>
            <a:spLocks noChangeArrowheads="1"/>
          </p:cNvSpPr>
          <p:nvPr/>
        </p:nvSpPr>
        <p:spPr bwMode="auto">
          <a:xfrm>
            <a:off x="6705600" y="381635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FFF4</a:t>
            </a:r>
          </a:p>
        </p:txBody>
      </p:sp>
      <p:sp>
        <p:nvSpPr>
          <p:cNvPr id="58385" name="Rectangle 21"/>
          <p:cNvSpPr>
            <a:spLocks noChangeArrowheads="1"/>
          </p:cNvSpPr>
          <p:nvPr/>
        </p:nvSpPr>
        <p:spPr bwMode="auto">
          <a:xfrm>
            <a:off x="6705600" y="42513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FFF5</a:t>
            </a:r>
          </a:p>
        </p:txBody>
      </p:sp>
      <p:sp>
        <p:nvSpPr>
          <p:cNvPr id="58386" name="Rectangle 22"/>
          <p:cNvSpPr>
            <a:spLocks noChangeArrowheads="1"/>
          </p:cNvSpPr>
          <p:nvPr/>
        </p:nvSpPr>
        <p:spPr bwMode="auto">
          <a:xfrm>
            <a:off x="6705600" y="468630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FFF6</a:t>
            </a:r>
          </a:p>
        </p:txBody>
      </p:sp>
      <p:sp>
        <p:nvSpPr>
          <p:cNvPr id="58387" name="Text Box 24"/>
          <p:cNvSpPr txBox="1">
            <a:spLocks noChangeArrowheads="1"/>
          </p:cNvSpPr>
          <p:nvPr/>
        </p:nvSpPr>
        <p:spPr bwMode="auto">
          <a:xfrm>
            <a:off x="5872163" y="20034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ptr</a:t>
            </a:r>
            <a:endParaRPr lang="en-US" altLang="ja-JP" sz="1200" i="1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58388" name="Text Box 25"/>
          <p:cNvSpPr txBox="1">
            <a:spLocks noChangeArrowheads="1"/>
          </p:cNvSpPr>
          <p:nvPr/>
        </p:nvSpPr>
        <p:spPr bwMode="auto">
          <a:xfrm>
            <a:off x="5872163" y="38322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data</a:t>
            </a:r>
            <a:endParaRPr lang="en-US" altLang="ja-JP" sz="1200" i="1">
              <a:solidFill>
                <a:schemeClr val="tx2"/>
              </a:solidFill>
              <a:latin typeface="Tahoma" charset="0"/>
            </a:endParaRPr>
          </a:p>
        </p:txBody>
      </p:sp>
      <p:grpSp>
        <p:nvGrpSpPr>
          <p:cNvPr id="58389" name="Group 26"/>
          <p:cNvGrpSpPr>
            <a:grpSpLocks/>
          </p:cNvGrpSpPr>
          <p:nvPr/>
        </p:nvGrpSpPr>
        <p:grpSpPr bwMode="auto">
          <a:xfrm>
            <a:off x="6477000" y="1755775"/>
            <a:ext cx="2590800" cy="2286000"/>
            <a:chOff x="1296" y="2640"/>
            <a:chExt cx="1632" cy="1440"/>
          </a:xfrm>
        </p:grpSpPr>
        <p:sp>
          <p:nvSpPr>
            <p:cNvPr id="58394" name="Line 27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395" name="Line 28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396" name="Line 29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397" name="Line 30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398" name="Line 31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58390" name="Rectangle 33" descr="Light upward diagonal"/>
          <p:cNvSpPr>
            <a:spLocks noChangeArrowheads="1"/>
          </p:cNvSpPr>
          <p:nvPr/>
        </p:nvSpPr>
        <p:spPr bwMode="auto">
          <a:xfrm>
            <a:off x="7727950" y="56610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8391" name="Line 34" descr="Light upward diagonal"/>
          <p:cNvSpPr>
            <a:spLocks noChangeShapeType="1"/>
          </p:cNvSpPr>
          <p:nvPr/>
        </p:nvSpPr>
        <p:spPr bwMode="auto">
          <a:xfrm>
            <a:off x="8286750" y="5207000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8392" name="Rectangle 35"/>
          <p:cNvSpPr>
            <a:spLocks noChangeArrowheads="1"/>
          </p:cNvSpPr>
          <p:nvPr/>
        </p:nvSpPr>
        <p:spPr bwMode="auto">
          <a:xfrm>
            <a:off x="6705600" y="56610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>
              <a:latin typeface="Courier New" charset="0"/>
            </a:endParaRPr>
          </a:p>
        </p:txBody>
      </p:sp>
      <p:sp>
        <p:nvSpPr>
          <p:cNvPr id="58393" name="Line 36"/>
          <p:cNvSpPr>
            <a:spLocks noChangeShapeType="1"/>
          </p:cNvSpPr>
          <p:nvPr/>
        </p:nvSpPr>
        <p:spPr bwMode="auto">
          <a:xfrm>
            <a:off x="7170738" y="5207000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5893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MS PGothic" charset="0"/>
              </a:rPr>
              <a:t>Dereferencing Example (Cont ..)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304800" y="895350"/>
            <a:ext cx="5562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/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#include &lt;iostream.h&gt;</a:t>
            </a:r>
          </a:p>
          <a:p>
            <a:pPr marL="342900" indent="-342900"/>
            <a:endParaRPr lang="en-US" altLang="ja-JP">
              <a:solidFill>
                <a:schemeClr val="tx2"/>
              </a:solidFill>
              <a:latin typeface="Courier New" charset="0"/>
            </a:endParaRP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void main()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float data = 50.8;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float *ptr;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ptr = &amp;data;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ptr &lt;&lt;“ ”&lt;&lt; *ptr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</a:t>
            </a:r>
            <a:r>
              <a:rPr lang="en-US" altLang="ja-JP">
                <a:solidFill>
                  <a:srgbClr val="FF0000"/>
                </a:solidFill>
                <a:latin typeface="Courier New" charset="0"/>
              </a:rPr>
              <a:t>*ptr = 27.4;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*ptr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data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ja-JP" u="sng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ja-JP" sz="2800" u="sng">
                <a:solidFill>
                  <a:srgbClr val="1F497D"/>
                </a:solidFill>
                <a:latin typeface="Courier New" charset="0"/>
              </a:rPr>
              <a:t>OUTPUT: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ja-JP" sz="2800">
                <a:solidFill>
                  <a:srgbClr val="1F497D"/>
                </a:solidFill>
                <a:latin typeface="Courier New" charset="0"/>
              </a:rPr>
              <a:t>	</a:t>
            </a:r>
            <a:r>
              <a:rPr kumimoji="1" lang="en-US" altLang="ja-JP" sz="2800">
                <a:solidFill>
                  <a:srgbClr val="800000"/>
                </a:solidFill>
                <a:latin typeface="Courier New" charset="0"/>
              </a:rPr>
              <a:t>FFF4 50.8</a:t>
            </a:r>
            <a:endParaRPr kumimoji="1" lang="en-US" altLang="ja-JP" sz="2800" b="0">
              <a:solidFill>
                <a:srgbClr val="800000"/>
              </a:solidFill>
              <a:latin typeface="Constantia" charset="0"/>
            </a:endParaRPr>
          </a:p>
        </p:txBody>
      </p:sp>
      <p:sp>
        <p:nvSpPr>
          <p:cNvPr id="59396" name="AutoShape 5"/>
          <p:cNvSpPr>
            <a:spLocks noChangeArrowheads="1"/>
          </p:cNvSpPr>
          <p:nvPr/>
        </p:nvSpPr>
        <p:spPr bwMode="auto">
          <a:xfrm>
            <a:off x="0" y="3505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9397" name="Rectangle 6" descr="Light upward diagonal"/>
          <p:cNvSpPr>
            <a:spLocks noChangeArrowheads="1"/>
          </p:cNvSpPr>
          <p:nvPr/>
        </p:nvSpPr>
        <p:spPr bwMode="auto">
          <a:xfrm>
            <a:off x="7727950" y="251460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>
              <a:solidFill>
                <a:schemeClr val="accent2"/>
              </a:solidFill>
              <a:latin typeface="Book Antiqua" charset="0"/>
            </a:endParaRPr>
          </a:p>
        </p:txBody>
      </p:sp>
      <p:sp>
        <p:nvSpPr>
          <p:cNvPr id="59398" name="Rectangle 7" descr="Light upward diagonal"/>
          <p:cNvSpPr>
            <a:spLocks noChangeArrowheads="1"/>
          </p:cNvSpPr>
          <p:nvPr/>
        </p:nvSpPr>
        <p:spPr bwMode="auto">
          <a:xfrm>
            <a:off x="7727950" y="20796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chemeClr val="accent2"/>
                </a:solidFill>
              </a:rPr>
              <a:t>FFF4</a:t>
            </a:r>
          </a:p>
        </p:txBody>
      </p:sp>
      <p:sp>
        <p:nvSpPr>
          <p:cNvPr id="59399" name="Rectangle 9" descr="Light upward diagonal"/>
          <p:cNvSpPr>
            <a:spLocks noChangeArrowheads="1"/>
          </p:cNvSpPr>
          <p:nvPr/>
        </p:nvSpPr>
        <p:spPr bwMode="auto">
          <a:xfrm>
            <a:off x="7727950" y="2947988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9400" name="Rectangle 10" descr="Light upward diagonal"/>
          <p:cNvSpPr>
            <a:spLocks noChangeArrowheads="1"/>
          </p:cNvSpPr>
          <p:nvPr/>
        </p:nvSpPr>
        <p:spPr bwMode="auto">
          <a:xfrm>
            <a:off x="7727950" y="3382963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9401" name="Rectangle 11" descr="Light upward diagonal"/>
          <p:cNvSpPr>
            <a:spLocks noChangeArrowheads="1"/>
          </p:cNvSpPr>
          <p:nvPr/>
        </p:nvSpPr>
        <p:spPr bwMode="auto">
          <a:xfrm>
            <a:off x="7727950" y="381635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rgbClr val="FF0000"/>
                </a:solidFill>
              </a:rPr>
              <a:t>27.4</a:t>
            </a:r>
          </a:p>
        </p:txBody>
      </p:sp>
      <p:sp>
        <p:nvSpPr>
          <p:cNvPr id="59402" name="Rectangle 12" descr="Light upward diagonal"/>
          <p:cNvSpPr>
            <a:spLocks noChangeArrowheads="1"/>
          </p:cNvSpPr>
          <p:nvPr/>
        </p:nvSpPr>
        <p:spPr bwMode="auto">
          <a:xfrm>
            <a:off x="7727950" y="42513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9403" name="Rectangle 13" descr="Light upward diagonal"/>
          <p:cNvSpPr>
            <a:spLocks noChangeArrowheads="1"/>
          </p:cNvSpPr>
          <p:nvPr/>
        </p:nvSpPr>
        <p:spPr bwMode="auto">
          <a:xfrm>
            <a:off x="7727950" y="468630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9404" name="Rectangle 15"/>
          <p:cNvSpPr>
            <a:spLocks noChangeArrowheads="1"/>
          </p:cNvSpPr>
          <p:nvPr/>
        </p:nvSpPr>
        <p:spPr bwMode="auto">
          <a:xfrm>
            <a:off x="6705600" y="251460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FFF1</a:t>
            </a:r>
          </a:p>
        </p:txBody>
      </p:sp>
      <p:sp>
        <p:nvSpPr>
          <p:cNvPr id="59405" name="Rectangle 16"/>
          <p:cNvSpPr>
            <a:spLocks noChangeArrowheads="1"/>
          </p:cNvSpPr>
          <p:nvPr/>
        </p:nvSpPr>
        <p:spPr bwMode="auto">
          <a:xfrm>
            <a:off x="6705600" y="20796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FFF0</a:t>
            </a:r>
          </a:p>
        </p:txBody>
      </p:sp>
      <p:sp>
        <p:nvSpPr>
          <p:cNvPr id="59406" name="Rectangle 18"/>
          <p:cNvSpPr>
            <a:spLocks noChangeArrowheads="1"/>
          </p:cNvSpPr>
          <p:nvPr/>
        </p:nvSpPr>
        <p:spPr bwMode="auto">
          <a:xfrm>
            <a:off x="6705600" y="2947988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FFF2</a:t>
            </a:r>
          </a:p>
        </p:txBody>
      </p:sp>
      <p:sp>
        <p:nvSpPr>
          <p:cNvPr id="59407" name="Rectangle 19"/>
          <p:cNvSpPr>
            <a:spLocks noChangeArrowheads="1"/>
          </p:cNvSpPr>
          <p:nvPr/>
        </p:nvSpPr>
        <p:spPr bwMode="auto">
          <a:xfrm>
            <a:off x="6705600" y="3382963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FFF3</a:t>
            </a:r>
          </a:p>
        </p:txBody>
      </p:sp>
      <p:sp>
        <p:nvSpPr>
          <p:cNvPr id="59408" name="Rectangle 20"/>
          <p:cNvSpPr>
            <a:spLocks noChangeArrowheads="1"/>
          </p:cNvSpPr>
          <p:nvPr/>
        </p:nvSpPr>
        <p:spPr bwMode="auto">
          <a:xfrm>
            <a:off x="6705600" y="381635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FFF4</a:t>
            </a:r>
          </a:p>
        </p:txBody>
      </p:sp>
      <p:sp>
        <p:nvSpPr>
          <p:cNvPr id="59409" name="Rectangle 21"/>
          <p:cNvSpPr>
            <a:spLocks noChangeArrowheads="1"/>
          </p:cNvSpPr>
          <p:nvPr/>
        </p:nvSpPr>
        <p:spPr bwMode="auto">
          <a:xfrm>
            <a:off x="6705600" y="42513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FFF5</a:t>
            </a:r>
          </a:p>
        </p:txBody>
      </p:sp>
      <p:sp>
        <p:nvSpPr>
          <p:cNvPr id="59410" name="Rectangle 22"/>
          <p:cNvSpPr>
            <a:spLocks noChangeArrowheads="1"/>
          </p:cNvSpPr>
          <p:nvPr/>
        </p:nvSpPr>
        <p:spPr bwMode="auto">
          <a:xfrm>
            <a:off x="6705600" y="468630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FFF6</a:t>
            </a:r>
          </a:p>
        </p:txBody>
      </p:sp>
      <p:sp>
        <p:nvSpPr>
          <p:cNvPr id="59411" name="Text Box 24"/>
          <p:cNvSpPr txBox="1">
            <a:spLocks noChangeArrowheads="1"/>
          </p:cNvSpPr>
          <p:nvPr/>
        </p:nvSpPr>
        <p:spPr bwMode="auto">
          <a:xfrm>
            <a:off x="5872163" y="20034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ptr</a:t>
            </a:r>
            <a:endParaRPr lang="en-US" altLang="ja-JP" sz="1200" i="1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59412" name="Text Box 25"/>
          <p:cNvSpPr txBox="1">
            <a:spLocks noChangeArrowheads="1"/>
          </p:cNvSpPr>
          <p:nvPr/>
        </p:nvSpPr>
        <p:spPr bwMode="auto">
          <a:xfrm>
            <a:off x="5872163" y="38322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data</a:t>
            </a:r>
            <a:endParaRPr lang="en-US" altLang="ja-JP" sz="1200" i="1">
              <a:solidFill>
                <a:schemeClr val="tx2"/>
              </a:solidFill>
              <a:latin typeface="Tahoma" charset="0"/>
            </a:endParaRPr>
          </a:p>
        </p:txBody>
      </p:sp>
      <p:grpSp>
        <p:nvGrpSpPr>
          <p:cNvPr id="59413" name="Group 26"/>
          <p:cNvGrpSpPr>
            <a:grpSpLocks/>
          </p:cNvGrpSpPr>
          <p:nvPr/>
        </p:nvGrpSpPr>
        <p:grpSpPr bwMode="auto">
          <a:xfrm>
            <a:off x="6477000" y="1755775"/>
            <a:ext cx="2590800" cy="2286000"/>
            <a:chOff x="1296" y="2640"/>
            <a:chExt cx="1632" cy="1440"/>
          </a:xfrm>
        </p:grpSpPr>
        <p:sp>
          <p:nvSpPr>
            <p:cNvPr id="59418" name="Line 27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419" name="Line 28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420" name="Line 29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421" name="Line 30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422" name="Line 31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59414" name="Rectangle 33" descr="Light upward diagonal"/>
          <p:cNvSpPr>
            <a:spLocks noChangeArrowheads="1"/>
          </p:cNvSpPr>
          <p:nvPr/>
        </p:nvSpPr>
        <p:spPr bwMode="auto">
          <a:xfrm>
            <a:off x="7727950" y="56610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59415" name="Line 34" descr="Light upward diagonal"/>
          <p:cNvSpPr>
            <a:spLocks noChangeShapeType="1"/>
          </p:cNvSpPr>
          <p:nvPr/>
        </p:nvSpPr>
        <p:spPr bwMode="auto">
          <a:xfrm>
            <a:off x="8286750" y="5207000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9416" name="Rectangle 35"/>
          <p:cNvSpPr>
            <a:spLocks noChangeArrowheads="1"/>
          </p:cNvSpPr>
          <p:nvPr/>
        </p:nvSpPr>
        <p:spPr bwMode="auto">
          <a:xfrm>
            <a:off x="6705600" y="56610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>
              <a:latin typeface="Courier New" charset="0"/>
            </a:endParaRPr>
          </a:p>
        </p:txBody>
      </p:sp>
      <p:sp>
        <p:nvSpPr>
          <p:cNvPr id="59417" name="Line 36"/>
          <p:cNvSpPr>
            <a:spLocks noChangeShapeType="1"/>
          </p:cNvSpPr>
          <p:nvPr/>
        </p:nvSpPr>
        <p:spPr bwMode="auto">
          <a:xfrm>
            <a:off x="7170738" y="5207000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10025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MS PGothic" charset="0"/>
              </a:rPr>
              <a:t>Dereferencing Example (Cont ..)</a:t>
            </a:r>
          </a:p>
        </p:txBody>
      </p:sp>
      <p:sp>
        <p:nvSpPr>
          <p:cNvPr id="60419" name="Rectangle 3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>
              <a:solidFill>
                <a:schemeClr val="accent2"/>
              </a:solidFill>
            </a:endParaRPr>
          </a:p>
        </p:txBody>
      </p:sp>
      <p:sp>
        <p:nvSpPr>
          <p:cNvPr id="60420" name="Rectangle 4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chemeClr val="accent2"/>
                </a:solidFill>
              </a:rPr>
              <a:t>FFF4</a:t>
            </a:r>
          </a:p>
        </p:txBody>
      </p:sp>
      <p:sp>
        <p:nvSpPr>
          <p:cNvPr id="60421" name="Rectangle 6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0422" name="Rectangle 7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0423" name="Rectangle 8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rgbClr val="FF0000"/>
                </a:solidFill>
              </a:rPr>
              <a:t>27.4</a:t>
            </a:r>
          </a:p>
        </p:txBody>
      </p:sp>
      <p:sp>
        <p:nvSpPr>
          <p:cNvPr id="60424" name="Rectangle 9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0425" name="Rectangle 10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0426" name="Rectangle 12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FFF1</a:t>
            </a:r>
          </a:p>
        </p:txBody>
      </p:sp>
      <p:sp>
        <p:nvSpPr>
          <p:cNvPr id="60427" name="Rectangle 13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FFF0</a:t>
            </a:r>
          </a:p>
        </p:txBody>
      </p:sp>
      <p:sp>
        <p:nvSpPr>
          <p:cNvPr id="60428" name="Rectangle 15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FFF2</a:t>
            </a:r>
          </a:p>
        </p:txBody>
      </p:sp>
      <p:sp>
        <p:nvSpPr>
          <p:cNvPr id="60429" name="Rectangle 16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FFF3</a:t>
            </a:r>
          </a:p>
        </p:txBody>
      </p:sp>
      <p:sp>
        <p:nvSpPr>
          <p:cNvPr id="60430" name="Rectangle 17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FFF4</a:t>
            </a:r>
          </a:p>
        </p:txBody>
      </p:sp>
      <p:sp>
        <p:nvSpPr>
          <p:cNvPr id="60431" name="Rectangle 18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FFF5</a:t>
            </a:r>
          </a:p>
        </p:txBody>
      </p:sp>
      <p:sp>
        <p:nvSpPr>
          <p:cNvPr id="60432" name="Rectangle 19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FFF6</a:t>
            </a:r>
          </a:p>
        </p:txBody>
      </p:sp>
      <p:sp>
        <p:nvSpPr>
          <p:cNvPr id="60433" name="Text Box 21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ptr</a:t>
            </a:r>
            <a:endParaRPr lang="en-US" altLang="ja-JP" sz="1200" i="1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60434" name="Text Box 22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data</a:t>
            </a:r>
            <a:endParaRPr lang="en-US" altLang="ja-JP" sz="1200" i="1">
              <a:solidFill>
                <a:schemeClr val="tx2"/>
              </a:solidFill>
              <a:latin typeface="Tahoma" charset="0"/>
            </a:endParaRPr>
          </a:p>
        </p:txBody>
      </p:sp>
      <p:grpSp>
        <p:nvGrpSpPr>
          <p:cNvPr id="60435" name="Group 23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60442" name="Line 24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443" name="Line 25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444" name="Line 26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445" name="Line 27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446" name="Line 28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60436" name="Rectangle 29"/>
          <p:cNvSpPr>
            <a:spLocks noChangeArrowheads="1"/>
          </p:cNvSpPr>
          <p:nvPr/>
        </p:nvSpPr>
        <p:spPr bwMode="auto">
          <a:xfrm>
            <a:off x="457200" y="1325563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/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#include &lt;iostream.h&gt;</a:t>
            </a:r>
          </a:p>
          <a:p>
            <a:pPr marL="342900" indent="-342900"/>
            <a:endParaRPr lang="en-US" altLang="ja-JP">
              <a:solidFill>
                <a:schemeClr val="tx2"/>
              </a:solidFill>
              <a:latin typeface="Courier New" charset="0"/>
            </a:endParaRP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void main()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float data = 50.8;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float *ptr;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ptr = &amp;data;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ptr &lt;&lt; *ptr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*ptr = 27.4;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</a:t>
            </a:r>
            <a:r>
              <a:rPr lang="en-US" altLang="ja-JP">
                <a:solidFill>
                  <a:srgbClr val="FF0000"/>
                </a:solidFill>
                <a:latin typeface="Courier New" charset="0"/>
              </a:rPr>
              <a:t>&lt; *ptr </a:t>
            </a:r>
            <a:r>
              <a:rPr lang="en-US" altLang="ja-JP">
                <a:solidFill>
                  <a:schemeClr val="tx2"/>
                </a:solidFill>
                <a:latin typeface="Courier New" charset="0"/>
              </a:rPr>
              <a:t>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data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342900" indent="-342900"/>
            <a:endParaRPr lang="en-US" altLang="ja-JP">
              <a:solidFill>
                <a:schemeClr val="tx2"/>
              </a:solidFill>
              <a:latin typeface="Courier New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ja-JP" u="sng">
                <a:solidFill>
                  <a:srgbClr val="1F497D"/>
                </a:solidFill>
                <a:latin typeface="Courier New" charset="0"/>
              </a:rPr>
              <a:t>OUTPUT: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ja-JP">
                <a:solidFill>
                  <a:srgbClr val="1F497D"/>
                </a:solidFill>
                <a:latin typeface="Courier New" charset="0"/>
              </a:rPr>
              <a:t>	</a:t>
            </a:r>
            <a:r>
              <a:rPr kumimoji="1" lang="en-US" altLang="ja-JP">
                <a:solidFill>
                  <a:srgbClr val="FF0000"/>
                </a:solidFill>
                <a:latin typeface="Courier New" charset="0"/>
              </a:rPr>
              <a:t>27.4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kumimoji="1" lang="en-US" altLang="ja-JP" b="0">
              <a:solidFill>
                <a:srgbClr val="800000"/>
              </a:solidFill>
              <a:latin typeface="Constantia" charset="0"/>
            </a:endParaRPr>
          </a:p>
          <a:p>
            <a:pPr marL="342900" indent="-342900"/>
            <a:endParaRPr lang="en-US" altLang="ja-JP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60437" name="AutoShape 30"/>
          <p:cNvSpPr>
            <a:spLocks noChangeArrowheads="1"/>
          </p:cNvSpPr>
          <p:nvPr/>
        </p:nvSpPr>
        <p:spPr bwMode="auto">
          <a:xfrm>
            <a:off x="0" y="422116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0438" name="Rectangle 33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0439" name="Line 34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0440" name="Rectangle 35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>
              <a:latin typeface="Courier New" charset="0"/>
            </a:endParaRPr>
          </a:p>
        </p:txBody>
      </p:sp>
      <p:sp>
        <p:nvSpPr>
          <p:cNvPr id="60441" name="Line 36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057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MS PGothic" charset="0"/>
              </a:rPr>
              <a:t>Dereferencing Example (Cont ..)</a:t>
            </a:r>
          </a:p>
        </p:txBody>
      </p:sp>
      <p:sp>
        <p:nvSpPr>
          <p:cNvPr id="61443" name="Rectangle 3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>
              <a:solidFill>
                <a:schemeClr val="accent2"/>
              </a:solidFill>
            </a:endParaRPr>
          </a:p>
        </p:txBody>
      </p:sp>
      <p:sp>
        <p:nvSpPr>
          <p:cNvPr id="61444" name="Rectangle 4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chemeClr val="accent2"/>
                </a:solidFill>
              </a:rPr>
              <a:t>FFF4</a:t>
            </a:r>
          </a:p>
        </p:txBody>
      </p:sp>
      <p:sp>
        <p:nvSpPr>
          <p:cNvPr id="61445" name="Rectangle 6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1446" name="Rectangle 7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1447" name="Rectangle 8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chemeClr val="accent2"/>
                </a:solidFill>
              </a:rPr>
              <a:t>27.4</a:t>
            </a:r>
          </a:p>
        </p:txBody>
      </p:sp>
      <p:sp>
        <p:nvSpPr>
          <p:cNvPr id="61448" name="Rectangle 9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1449" name="Rectangle 10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1450" name="Rectangle 12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FFF1</a:t>
            </a:r>
          </a:p>
        </p:txBody>
      </p:sp>
      <p:sp>
        <p:nvSpPr>
          <p:cNvPr id="61451" name="Rectangle 13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FFF0</a:t>
            </a:r>
          </a:p>
        </p:txBody>
      </p:sp>
      <p:sp>
        <p:nvSpPr>
          <p:cNvPr id="61452" name="Rectangle 15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FFF2</a:t>
            </a:r>
          </a:p>
        </p:txBody>
      </p:sp>
      <p:sp>
        <p:nvSpPr>
          <p:cNvPr id="61453" name="Rectangle 16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FFF3</a:t>
            </a:r>
          </a:p>
        </p:txBody>
      </p:sp>
      <p:sp>
        <p:nvSpPr>
          <p:cNvPr id="61454" name="Rectangle 17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FFF4</a:t>
            </a:r>
          </a:p>
        </p:txBody>
      </p:sp>
      <p:sp>
        <p:nvSpPr>
          <p:cNvPr id="61455" name="Rectangle 18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FFF5</a:t>
            </a:r>
          </a:p>
        </p:txBody>
      </p:sp>
      <p:sp>
        <p:nvSpPr>
          <p:cNvPr id="61456" name="Rectangle 19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FFF6</a:t>
            </a:r>
          </a:p>
        </p:txBody>
      </p:sp>
      <p:sp>
        <p:nvSpPr>
          <p:cNvPr id="61457" name="Text Box 21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ptr</a:t>
            </a:r>
            <a:endParaRPr lang="en-US" altLang="ja-JP" sz="1200" i="1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61458" name="Text Box 22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data</a:t>
            </a:r>
            <a:endParaRPr lang="en-US" altLang="ja-JP" sz="1200" i="1">
              <a:solidFill>
                <a:schemeClr val="tx2"/>
              </a:solidFill>
              <a:latin typeface="Tahoma" charset="0"/>
            </a:endParaRPr>
          </a:p>
        </p:txBody>
      </p:sp>
      <p:grpSp>
        <p:nvGrpSpPr>
          <p:cNvPr id="61459" name="Group 23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61466" name="Line 24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467" name="Line 25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468" name="Line 26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469" name="Line 27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470" name="Line 28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61460" name="Rectangle 29"/>
          <p:cNvSpPr>
            <a:spLocks noChangeArrowheads="1"/>
          </p:cNvSpPr>
          <p:nvPr/>
        </p:nvSpPr>
        <p:spPr bwMode="auto">
          <a:xfrm>
            <a:off x="457200" y="18288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/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#include &lt;iostream.h&gt;</a:t>
            </a:r>
          </a:p>
          <a:p>
            <a:pPr marL="342900" indent="-342900"/>
            <a:endParaRPr lang="en-US" altLang="ja-JP">
              <a:solidFill>
                <a:schemeClr val="tx2"/>
              </a:solidFill>
              <a:latin typeface="Courier New" charset="0"/>
            </a:endParaRP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void main()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float data = 50.8;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float *ptr;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ptr = &amp;data;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ptr &lt;&lt; *ptr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*ptr = 27.4;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*ptr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   cout &lt;&lt; data &lt;&lt; endl;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342900" indent="-342900"/>
            <a:endParaRPr lang="en-US" altLang="ja-JP">
              <a:solidFill>
                <a:schemeClr val="tx2"/>
              </a:solidFill>
              <a:latin typeface="Courier New" charset="0"/>
            </a:endParaRPr>
          </a:p>
          <a:p>
            <a:pPr marL="342900" indent="-342900"/>
            <a:r>
              <a:rPr lang="en-US" altLang="ja-JP" u="sng">
                <a:solidFill>
                  <a:schemeClr val="tx2"/>
                </a:solidFill>
                <a:latin typeface="Courier New" charset="0"/>
              </a:rPr>
              <a:t>OUTPUT</a:t>
            </a:r>
          </a:p>
          <a:p>
            <a:pPr marL="342900" indent="-342900"/>
            <a:r>
              <a:rPr lang="en-US" altLang="ja-JP">
                <a:solidFill>
                  <a:schemeClr val="tx2"/>
                </a:solidFill>
                <a:latin typeface="Courier New" charset="0"/>
              </a:rPr>
              <a:t>		</a:t>
            </a:r>
            <a:r>
              <a:rPr lang="en-US" altLang="ja-JP">
                <a:solidFill>
                  <a:srgbClr val="FF0000"/>
                </a:solidFill>
                <a:latin typeface="Courier New" charset="0"/>
              </a:rPr>
              <a:t>???</a:t>
            </a:r>
            <a:endParaRPr lang="en-US" altLang="ja-JP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61461" name="AutoShape 30"/>
          <p:cNvSpPr>
            <a:spLocks noChangeArrowheads="1"/>
          </p:cNvSpPr>
          <p:nvPr/>
        </p:nvSpPr>
        <p:spPr bwMode="auto">
          <a:xfrm>
            <a:off x="0" y="5029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1462" name="Rectangle 32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1463" name="Line 33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464" name="Rectangle 34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>
              <a:latin typeface="Courier New" charset="0"/>
            </a:endParaRPr>
          </a:p>
        </p:txBody>
      </p:sp>
      <p:sp>
        <p:nvSpPr>
          <p:cNvPr id="61465" name="Line 35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4834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* pc, c;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c = 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("Address of c: </a:t>
            </a:r>
            <a:r>
              <a:rPr lang="en-US" dirty="0" smtClean="0"/>
              <a:t>%d\n</a:t>
            </a:r>
            <a:r>
              <a:rPr lang="en-US" dirty="0"/>
              <a:t>", &amp;c);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("Value of c: %d\n\n", c);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pc = &amp;c;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 smtClean="0"/>
              <a:t>(“Address contained in </a:t>
            </a:r>
            <a:r>
              <a:rPr lang="en-US" dirty="0"/>
              <a:t>pointer pc: %u\n", pc);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 smtClean="0"/>
              <a:t>(“Value of address contained in pointer </a:t>
            </a:r>
            <a:r>
              <a:rPr lang="en-US" dirty="0"/>
              <a:t>pc: %d\n\n", *pc);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c = 11;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 smtClean="0"/>
              <a:t>(“Address contained in </a:t>
            </a:r>
            <a:r>
              <a:rPr lang="en-US" dirty="0"/>
              <a:t>pointer pc: %u\n", pc);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 smtClean="0"/>
              <a:t>(“Value of address contained in </a:t>
            </a:r>
            <a:r>
              <a:rPr lang="en-US" dirty="0"/>
              <a:t>pointer pc: %d\n\n", *pc);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*pc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("Address of c: %u\n", &amp;c);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("Value of c: %d\n\n", 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152400"/>
            <a:ext cx="42637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of c: 6356744</a:t>
            </a:r>
          </a:p>
          <a:p>
            <a:r>
              <a:rPr lang="en-US" dirty="0"/>
              <a:t>Value of c: 22</a:t>
            </a:r>
          </a:p>
          <a:p>
            <a:endParaRPr lang="en-US" dirty="0"/>
          </a:p>
          <a:p>
            <a:r>
              <a:rPr lang="en-US" dirty="0"/>
              <a:t>Address contained in pointer pc: 6356744</a:t>
            </a:r>
          </a:p>
          <a:p>
            <a:r>
              <a:rPr lang="en-US" dirty="0"/>
              <a:t>Value of address contained in pointer pc: 22</a:t>
            </a:r>
          </a:p>
          <a:p>
            <a:endParaRPr lang="en-US" dirty="0"/>
          </a:p>
          <a:p>
            <a:r>
              <a:rPr lang="en-US" dirty="0"/>
              <a:t>Address contained in pointer pc: 6356744</a:t>
            </a:r>
          </a:p>
          <a:p>
            <a:r>
              <a:rPr lang="en-US" dirty="0"/>
              <a:t>Value of address contained in pointer pc: 11</a:t>
            </a:r>
          </a:p>
          <a:p>
            <a:endParaRPr lang="en-US" dirty="0"/>
          </a:p>
          <a:p>
            <a:r>
              <a:rPr lang="en-US" dirty="0"/>
              <a:t>Address of c: 6356744</a:t>
            </a:r>
          </a:p>
          <a:p>
            <a:r>
              <a:rPr lang="en-US" dirty="0"/>
              <a:t>Value of c: 2</a:t>
            </a:r>
          </a:p>
        </p:txBody>
      </p:sp>
    </p:spTree>
    <p:extLst>
      <p:ext uri="{BB962C8B-B14F-4D97-AF65-F5344CB8AC3E}">
        <p14:creationId xmlns:p14="http://schemas.microsoft.com/office/powerpoint/2010/main" val="29082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of a variable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Before you get into the concept of pointers, let's first get familiar with address in 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have variable called </a:t>
            </a:r>
            <a:r>
              <a:rPr lang="en-US" dirty="0" err="1" smtClean="0"/>
              <a:t>var</a:t>
            </a:r>
            <a:r>
              <a:rPr lang="en-US" dirty="0" smtClean="0"/>
              <a:t>, &amp;</a:t>
            </a:r>
            <a:r>
              <a:rPr lang="en-US" dirty="0" err="1" smtClean="0"/>
              <a:t>var</a:t>
            </a:r>
            <a:r>
              <a:rPr lang="en-US" dirty="0" smtClean="0"/>
              <a:t> will give the address of this variable in the memory.</a:t>
            </a:r>
          </a:p>
          <a:p>
            <a:r>
              <a:rPr lang="en-US" dirty="0" smtClean="0"/>
              <a:t>And it is called reference operator.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what actually happens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sz="quarter" idx="1"/>
          </p:nvPr>
        </p:nvSpPr>
        <p:spPr bwMode="auto">
          <a:xfrm>
            <a:off x="770734" y="3844911"/>
            <a:ext cx="839050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Here, a pointer pc and a normal variable c, both of type </a:t>
            </a:r>
            <a:r>
              <a:rPr lang="en-US" sz="2000" dirty="0" err="1"/>
              <a:t>int</a:t>
            </a:r>
            <a:r>
              <a:rPr lang="en-US" sz="2000" dirty="0"/>
              <a:t>, is created.</a:t>
            </a:r>
            <a:br>
              <a:rPr lang="en-US" sz="2000" dirty="0"/>
            </a:br>
            <a:r>
              <a:rPr lang="en-US" sz="2000" dirty="0"/>
              <a:t>Since pc and c are not initialized at first, pointer pc points to either no address </a:t>
            </a:r>
            <a:endParaRPr lang="en-US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or a </a:t>
            </a:r>
            <a:r>
              <a:rPr lang="en-US" sz="2000" dirty="0"/>
              <a:t>random address. And, variable c has an address but contains a </a:t>
            </a:r>
            <a:r>
              <a:rPr lang="en-US" sz="2000" dirty="0" smtClean="0"/>
              <a:t>random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g</a:t>
            </a:r>
            <a:r>
              <a:rPr lang="en-US" sz="2000" dirty="0" smtClean="0"/>
              <a:t>arbage value</a:t>
            </a:r>
            <a:r>
              <a:rPr lang="en-US" sz="2000" dirty="0"/>
              <a:t>.</a:t>
            </a:r>
          </a:p>
        </p:txBody>
      </p:sp>
      <p:pic>
        <p:nvPicPr>
          <p:cNvPr id="9" name="Picture 8" descr="A pointer variable and a normal variable is created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7225"/>
            <a:ext cx="1905000" cy="13753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54122" y="1524267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*pc ,c;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what actually happens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sz="quarter" idx="1"/>
          </p:nvPr>
        </p:nvSpPr>
        <p:spPr bwMode="auto">
          <a:xfrm>
            <a:off x="770734" y="4306575"/>
            <a:ext cx="43288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22 is stored at the address of variable c.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54122" y="15242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=22;</a:t>
            </a:r>
            <a:endParaRPr lang="en-US" sz="2000" dirty="0"/>
          </a:p>
        </p:txBody>
      </p:sp>
      <p:pic>
        <p:nvPicPr>
          <p:cNvPr id="10" name="Picture 9" descr="22 is assigned to variable c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48" y="2194948"/>
            <a:ext cx="2168652" cy="1386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9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what actually happens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3788" y="4116784"/>
            <a:ext cx="58949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dirty="0"/>
              <a:t>This assigns the address of variable c to the pointer pc.</a:t>
            </a:r>
            <a:br>
              <a:rPr lang="en-US" sz="2000" dirty="0"/>
            </a:br>
            <a:r>
              <a:rPr lang="en-US" sz="2000" dirty="0" smtClean="0"/>
              <a:t>Here, the </a:t>
            </a:r>
            <a:r>
              <a:rPr lang="en-US" sz="2000" dirty="0"/>
              <a:t>value of pc is same as the address of </a:t>
            </a:r>
            <a:r>
              <a:rPr lang="en-US" sz="2000" dirty="0" smtClean="0"/>
              <a:t>c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54122" y="152426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c=&amp;c;</a:t>
            </a:r>
            <a:endParaRPr lang="en-US" sz="2000" dirty="0"/>
          </a:p>
        </p:txBody>
      </p:sp>
      <p:pic>
        <p:nvPicPr>
          <p:cNvPr id="9" name="Picture 8" descr="Address of variable c is assigned to pointer pc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02" y="2330702"/>
            <a:ext cx="1746345" cy="1479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0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what actually happens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79309" y="4114800"/>
            <a:ext cx="8185382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dirty="0"/>
              <a:t>This assigns 11 to variable c.</a:t>
            </a:r>
            <a:br>
              <a:rPr lang="en-US" sz="2000" dirty="0"/>
            </a:br>
            <a:r>
              <a:rPr lang="en-US" sz="2000" dirty="0"/>
              <a:t>Since, pointer pc points to the same address as c, value pointed by pointer </a:t>
            </a:r>
            <a:r>
              <a:rPr lang="en-US" sz="2000" dirty="0" smtClean="0"/>
              <a:t>pc</a:t>
            </a:r>
          </a:p>
          <a:p>
            <a:pPr marL="0" indent="0">
              <a:buNone/>
            </a:pPr>
            <a:r>
              <a:rPr lang="en-US" sz="2000" dirty="0" smtClean="0"/>
              <a:t>is </a:t>
            </a:r>
            <a:r>
              <a:rPr lang="en-US" sz="2000" dirty="0"/>
              <a:t>11 as well.</a:t>
            </a:r>
            <a:br>
              <a:rPr lang="en-US" sz="2000" dirty="0"/>
            </a:b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54122" y="15242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=11;</a:t>
            </a:r>
            <a:endParaRPr lang="en-US" sz="2000" dirty="0"/>
          </a:p>
        </p:txBody>
      </p:sp>
      <p:pic>
        <p:nvPicPr>
          <p:cNvPr id="10" name="Picture 9" descr="11 is assigned to variable c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16" y="2438400"/>
            <a:ext cx="1566863" cy="1446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86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what actually happens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79309" y="4268689"/>
            <a:ext cx="7800853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buNone/>
            </a:pPr>
            <a:r>
              <a:rPr lang="en-US" sz="2000" dirty="0"/>
              <a:t>This change the value at the memory location pointed by pointer pc to 2.</a:t>
            </a:r>
            <a:br>
              <a:rPr lang="en-US" sz="2000" dirty="0"/>
            </a:br>
            <a:r>
              <a:rPr lang="en-US" sz="2000" dirty="0"/>
              <a:t>Since the address of the pointer pc is same as the address of c,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value </a:t>
            </a:r>
            <a:r>
              <a:rPr lang="en-US" sz="2000" dirty="0"/>
              <a:t>of c is also changed to 2.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4122" y="152426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*pc=2</a:t>
            </a:r>
            <a:endParaRPr lang="en-US" sz="2000" dirty="0"/>
          </a:p>
        </p:txBody>
      </p:sp>
      <p:pic>
        <p:nvPicPr>
          <p:cNvPr id="9" name="Picture 8" descr="5 is assigned to pointer variable's address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3" y="2360411"/>
            <a:ext cx="1739726" cy="1333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3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52464"/>
              </p:ext>
            </p:extLst>
          </p:nvPr>
        </p:nvGraphicFramePr>
        <p:xfrm>
          <a:off x="914400" y="2286000"/>
          <a:ext cx="6934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1254868"/>
                <a:gridCol w="339333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int</a:t>
                      </a:r>
                      <a:r>
                        <a:rPr lang="en-US" sz="2000" baseline="0" dirty="0" smtClean="0"/>
                        <a:t> 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 of the variable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&amp;c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 of the</a:t>
                      </a:r>
                      <a:r>
                        <a:rPr lang="en-US" sz="2000" baseline="0" dirty="0" smtClean="0"/>
                        <a:t> variable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*p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r>
                        <a:rPr lang="en-US" sz="2000" baseline="0" dirty="0" smtClean="0"/>
                        <a:t> of the address contained in the pointer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 that</a:t>
                      </a:r>
                      <a:r>
                        <a:rPr lang="en-US" sz="2000" baseline="0" dirty="0" smtClean="0"/>
                        <a:t> is contained in the pointer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&amp;p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r>
                        <a:rPr lang="en-US" sz="2000" baseline="0" dirty="0" smtClean="0"/>
                        <a:t> of the memory location of the pointer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3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mistakes while working with pointer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 c, *pc;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Wrong! pc is address whereas,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c is not an address.</a:t>
            </a:r>
          </a:p>
          <a:p>
            <a:pPr>
              <a:spcBef>
                <a:spcPts val="0"/>
              </a:spcBef>
            </a:pPr>
            <a:r>
              <a:rPr lang="en-US" dirty="0"/>
              <a:t>pc = c; 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Wrong! *pc is the value pointed by address whereas,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&amp;c is an address.</a:t>
            </a:r>
          </a:p>
          <a:p>
            <a:pPr>
              <a:spcBef>
                <a:spcPts val="0"/>
              </a:spcBef>
            </a:pPr>
            <a:r>
              <a:rPr lang="en-US" dirty="0"/>
              <a:t>*pc = &amp;c;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Correct! pc is an address and,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&amp;c is also an address.</a:t>
            </a:r>
          </a:p>
          <a:p>
            <a:pPr>
              <a:spcBef>
                <a:spcPts val="0"/>
              </a:spcBef>
            </a:pPr>
            <a:r>
              <a:rPr lang="en-US" dirty="0"/>
              <a:t>pc = &amp;c;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Correct! *pc is the value pointed by address and,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c is also a value (not address).</a:t>
            </a:r>
          </a:p>
          <a:p>
            <a:pPr>
              <a:spcBef>
                <a:spcPts val="0"/>
              </a:spcBef>
            </a:pPr>
            <a:r>
              <a:rPr lang="en-US" dirty="0"/>
              <a:t>*pc = c;</a:t>
            </a:r>
          </a:p>
        </p:txBody>
      </p:sp>
    </p:spTree>
    <p:extLst>
      <p:ext uri="{BB962C8B-B14F-4D97-AF65-F5344CB8AC3E}">
        <p14:creationId xmlns:p14="http://schemas.microsoft.com/office/powerpoint/2010/main" val="41177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program with a for loop that counts from 0 to 9, displaying the number on the screen. Print the numbers using a pointer.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("Value: %d\n", </a:t>
            </a:r>
            <a:r>
              <a:rPr lang="en-US" dirty="0" err="1"/>
              <a:t>var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/>
              <a:t>("Address: %u", &amp;</a:t>
            </a:r>
            <a:r>
              <a:rPr lang="en-US" dirty="0" err="1"/>
              <a:t>var</a:t>
            </a:r>
            <a:r>
              <a:rPr lang="en-US" dirty="0"/>
              <a:t>); 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//Notice, the ampersand(&amp;) before var.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0" y="1885737"/>
            <a:ext cx="2743200" cy="77580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12696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Value: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Address: 2686778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562600"/>
            <a:ext cx="699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above source code, value 5 is stored in the memory location 2686778</a:t>
            </a:r>
            <a:r>
              <a:rPr lang="en-US" dirty="0" smtClean="0"/>
              <a:t>.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is just given a name to that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variable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C, you can create a special variable that stores the address (rather than the value). This variable is called pointer </a:t>
            </a:r>
            <a:r>
              <a:rPr lang="en-US" dirty="0" smtClean="0"/>
              <a:t>variable </a:t>
            </a:r>
            <a:r>
              <a:rPr lang="en-US" dirty="0"/>
              <a:t>or simply a pointer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</a:t>
            </a:r>
          </a:p>
          <a:p>
            <a:pPr marL="0" indent="0" algn="ctr">
              <a:buNone/>
            </a:pPr>
            <a:r>
              <a:rPr lang="en-US" b="1" dirty="0" err="1"/>
              <a:t>data_type</a:t>
            </a:r>
            <a:r>
              <a:rPr lang="en-US" b="1" dirty="0"/>
              <a:t> *</a:t>
            </a:r>
            <a:r>
              <a:rPr lang="en-US" b="1" dirty="0" err="1"/>
              <a:t>variablename</a:t>
            </a:r>
            <a:r>
              <a:rPr lang="en-US" b="1" dirty="0"/>
              <a:t>;</a:t>
            </a:r>
          </a:p>
          <a:p>
            <a:pPr marL="0" indent="0" algn="ctr">
              <a:buNone/>
            </a:pPr>
            <a:r>
              <a:rPr lang="en-US" b="1" dirty="0" err="1"/>
              <a:t>int</a:t>
            </a:r>
            <a:r>
              <a:rPr lang="en-US" b="1" dirty="0"/>
              <a:t> *p</a:t>
            </a:r>
            <a:r>
              <a:rPr lang="en-US" b="1" dirty="0" smtClean="0"/>
              <a:t>;</a:t>
            </a:r>
            <a:endParaRPr lang="en-US" dirty="0" smtClean="0"/>
          </a:p>
          <a:p>
            <a:r>
              <a:rPr lang="en-US" dirty="0" smtClean="0"/>
              <a:t>Above statement defines, p as an pointer variable of type int.</a:t>
            </a:r>
          </a:p>
        </p:txBody>
      </p:sp>
    </p:spTree>
    <p:extLst>
      <p:ext uri="{BB962C8B-B14F-4D97-AF65-F5344CB8AC3E}">
        <p14:creationId xmlns:p14="http://schemas.microsoft.com/office/powerpoint/2010/main" val="20962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Reference operator (&amp;) </a:t>
            </a:r>
            <a:r>
              <a:rPr lang="en-US" sz="2800" dirty="0" smtClean="0"/>
              <a:t>and</a:t>
            </a:r>
            <a:br>
              <a:rPr lang="en-US" sz="2800" dirty="0" smtClean="0"/>
            </a:br>
            <a:r>
              <a:rPr lang="en-US" sz="2800" dirty="0" smtClean="0"/>
              <a:t>Dereference </a:t>
            </a:r>
            <a:r>
              <a:rPr lang="en-US" sz="2800" dirty="0"/>
              <a:t>operator (*)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&amp; is called the reference variable and gives the address of a variable.</a:t>
            </a:r>
          </a:p>
          <a:p>
            <a:pPr algn="just"/>
            <a:r>
              <a:rPr lang="en-US" dirty="0"/>
              <a:t>Likewise, there is another operator that gets you the value from the address, it is called a dereference </a:t>
            </a:r>
            <a:r>
              <a:rPr lang="en-US" dirty="0" smtClean="0"/>
              <a:t>operator *.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p,q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q=100;</a:t>
            </a:r>
          </a:p>
          <a:p>
            <a:pPr marL="0" indent="0">
              <a:buNone/>
            </a:pPr>
            <a:r>
              <a:rPr lang="en-US" dirty="0"/>
              <a:t>  p=&amp;q;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("%d %d\n %d %d", *p, p, q, &amp;q);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100 6356744 </a:t>
            </a:r>
            <a:endParaRPr lang="en-US" dirty="0" smtClean="0"/>
          </a:p>
          <a:p>
            <a:r>
              <a:rPr lang="en-US" dirty="0" smtClean="0"/>
              <a:t>100 </a:t>
            </a:r>
            <a:r>
              <a:rPr lang="en-US" dirty="0"/>
              <a:t>6356744</a:t>
            </a:r>
          </a:p>
        </p:txBody>
      </p:sp>
    </p:spTree>
    <p:extLst>
      <p:ext uri="{BB962C8B-B14F-4D97-AF65-F5344CB8AC3E}">
        <p14:creationId xmlns:p14="http://schemas.microsoft.com/office/powerpoint/2010/main" val="18441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it graphically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*p, q;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Suppose, q is located at memory address </a:t>
            </a:r>
            <a:r>
              <a:rPr lang="en-US" dirty="0"/>
              <a:t>6356744 and </a:t>
            </a:r>
            <a:r>
              <a:rPr lang="en-US" dirty="0" smtClean="0"/>
              <a:t>p is right before it, at location </a:t>
            </a:r>
            <a:r>
              <a:rPr lang="en-US" dirty="0"/>
              <a:t>6356742 .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27815"/>
              </p:ext>
            </p:extLst>
          </p:nvPr>
        </p:nvGraphicFramePr>
        <p:xfrm>
          <a:off x="605824" y="2514600"/>
          <a:ext cx="47281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176"/>
                <a:gridCol w="1577771"/>
                <a:gridCol w="1851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Location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6356742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location</a:t>
                      </a:r>
                      <a:r>
                        <a:rPr lang="en-US" baseline="0" dirty="0" smtClean="0"/>
                        <a:t> of 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6356744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location of</a:t>
                      </a:r>
                      <a:r>
                        <a:rPr lang="en-US" baseline="0" dirty="0" smtClean="0"/>
                        <a:t> q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2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it graphically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</a:t>
            </a:r>
          </a:p>
          <a:p>
            <a:pPr marL="0" indent="0">
              <a:buNone/>
            </a:pPr>
            <a:r>
              <a:rPr lang="en-US" dirty="0" smtClean="0"/>
              <a:t>q=100;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=&amp;q;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05218"/>
              </p:ext>
            </p:extLst>
          </p:nvPr>
        </p:nvGraphicFramePr>
        <p:xfrm>
          <a:off x="539860" y="2286000"/>
          <a:ext cx="31973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952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Location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6356742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6356744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01170"/>
              </p:ext>
            </p:extLst>
          </p:nvPr>
        </p:nvGraphicFramePr>
        <p:xfrm>
          <a:off x="762000" y="5059680"/>
          <a:ext cx="31973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952"/>
                <a:gridCol w="2057400"/>
              </a:tblGrid>
              <a:tr h="36325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Location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58">
                <a:tc>
                  <a:txBody>
                    <a:bodyPr/>
                    <a:lstStyle/>
                    <a:p>
                      <a:r>
                        <a:rPr lang="en-US" dirty="0" smtClean="0"/>
                        <a:t>6356742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58">
                <a:tc>
                  <a:txBody>
                    <a:bodyPr/>
                    <a:lstStyle/>
                    <a:p>
                      <a:r>
                        <a:rPr lang="en-US" dirty="0" smtClean="0"/>
                        <a:t>6356744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4191000" y="5486400"/>
            <a:ext cx="1066800" cy="533400"/>
          </a:xfrm>
          <a:prstGeom prst="curved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6984" y="548640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points to q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3075" y="546137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6356744</a:t>
            </a:r>
          </a:p>
        </p:txBody>
      </p:sp>
    </p:spTree>
    <p:extLst>
      <p:ext uri="{BB962C8B-B14F-4D97-AF65-F5344CB8AC3E}">
        <p14:creationId xmlns:p14="http://schemas.microsoft.com/office/powerpoint/2010/main" val="355677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output?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*p, q;</a:t>
            </a:r>
          </a:p>
          <a:p>
            <a:pPr marL="0" indent="0">
              <a:buNone/>
            </a:pPr>
            <a:r>
              <a:rPr lang="en-US" dirty="0"/>
              <a:t>   p=&amp;q;</a:t>
            </a:r>
          </a:p>
          <a:p>
            <a:pPr marL="0" indent="0">
              <a:buNone/>
            </a:pPr>
            <a:r>
              <a:rPr lang="en-US" dirty="0"/>
              <a:t>   *p=100;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("%d", q);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838</TotalTime>
  <Words>1366</Words>
  <Application>Microsoft Office PowerPoint</Application>
  <PresentationFormat>On-screen Show (4:3)</PresentationFormat>
  <Paragraphs>379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Origin</vt:lpstr>
      <vt:lpstr>Pointer</vt:lpstr>
      <vt:lpstr>Address of a variable</vt:lpstr>
      <vt:lpstr>Example</vt:lpstr>
      <vt:lpstr>Pointer variable</vt:lpstr>
      <vt:lpstr>Reference operator (&amp;) and Dereference operator (*)</vt:lpstr>
      <vt:lpstr>Example</vt:lpstr>
      <vt:lpstr>Let’s see it graphically</vt:lpstr>
      <vt:lpstr>Let’s see it graphically</vt:lpstr>
      <vt:lpstr>Guess the output?</vt:lpstr>
      <vt:lpstr>Let’s see it graphically</vt:lpstr>
      <vt:lpstr>Let’s see it graphically</vt:lpstr>
      <vt:lpstr>Dereferencing</vt:lpstr>
      <vt:lpstr>Guess the output?</vt:lpstr>
      <vt:lpstr>Dereferencing Example</vt:lpstr>
      <vt:lpstr>Dereferencing Example (Cont ..)</vt:lpstr>
      <vt:lpstr>Dereferencing Example (Cont ..)</vt:lpstr>
      <vt:lpstr>Dereferencing Example (Cont ..)</vt:lpstr>
      <vt:lpstr>Dereferencing Example (Cont ..)</vt:lpstr>
      <vt:lpstr>Example</vt:lpstr>
      <vt:lpstr>Let’s see what actually happens</vt:lpstr>
      <vt:lpstr>Let’s see what actually happens</vt:lpstr>
      <vt:lpstr>Let’s see what actually happens</vt:lpstr>
      <vt:lpstr>Let’s see what actually happens</vt:lpstr>
      <vt:lpstr>Let’s see what actually happens</vt:lpstr>
      <vt:lpstr>Summary</vt:lpstr>
      <vt:lpstr>Common mistakes while working with pointer</vt:lpstr>
      <vt:lpstr>Practice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teacher</cp:lastModifiedBy>
  <cp:revision>123</cp:revision>
  <dcterms:created xsi:type="dcterms:W3CDTF">2006-08-16T00:00:00Z</dcterms:created>
  <dcterms:modified xsi:type="dcterms:W3CDTF">2019-05-28T06:21:35Z</dcterms:modified>
</cp:coreProperties>
</file>