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7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4" r:id="rId20"/>
    <p:sldId id="305" r:id="rId21"/>
    <p:sldId id="306" r:id="rId22"/>
    <p:sldId id="307" r:id="rId23"/>
    <p:sldId id="311" r:id="rId24"/>
    <p:sldId id="310" r:id="rId25"/>
    <p:sldId id="312" r:id="rId26"/>
    <p:sldId id="313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xmlns="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7" d="100"/>
          <a:sy n="77" d="100"/>
        </p:scale>
        <p:origin x="-11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048FF-164D-499F-A092-EE12BAB6C311}" type="datetimeFigureOut">
              <a:rPr lang="en-US" smtClean="0"/>
              <a:t>5/29/2019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13C1E-61DC-4A2C-A325-552B62972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343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32029" indent="-281549" defTabSz="910343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26198" indent="-225240" defTabSz="910343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576677" indent="-225240" defTabSz="910343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27156" indent="-225240" defTabSz="910343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77635" indent="-225240" defTabSz="9103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28115" indent="-225240" defTabSz="9103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78594" indent="-225240" defTabSz="9103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29073" indent="-225240" defTabSz="9103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1EDD88C-DEF4-1F4D-98AA-9BBB09779AEC}" type="slidenum">
              <a:rPr lang="en-US" altLang="ja-JP" sz="1200" b="0">
                <a:solidFill>
                  <a:schemeClr val="tx1"/>
                </a:solidFill>
                <a:latin typeface="Calibri" charset="0"/>
              </a:rPr>
              <a:pPr eaLnBrk="1" hangingPunct="1"/>
              <a:t>16</a:t>
            </a:fld>
            <a:endParaRPr lang="en-US" altLang="ja-JP" sz="1200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>
            <a:solidFill>
              <a:schemeClr val="tx1"/>
            </a:solidFill>
          </a:ln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64" tIns="46032" rIns="92064" bIns="46032"/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MS P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0343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32029" indent="-281549" defTabSz="910343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26198" indent="-225240" defTabSz="910343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576677" indent="-225240" defTabSz="910343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27156" indent="-225240" defTabSz="910343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477635" indent="-225240" defTabSz="9103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28115" indent="-225240" defTabSz="9103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378594" indent="-225240" defTabSz="9103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29073" indent="-225240" defTabSz="91034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25B83E0E-296A-7E4E-BA29-EE8303B33B1D}" type="slidenum">
              <a:rPr lang="en-US" altLang="ja-JP" sz="1200" b="0">
                <a:solidFill>
                  <a:schemeClr val="tx1"/>
                </a:solidFill>
                <a:latin typeface="Calibri" charset="0"/>
              </a:rPr>
              <a:pPr eaLnBrk="1" hangingPunct="1"/>
              <a:t>17</a:t>
            </a:fld>
            <a:endParaRPr lang="en-US" altLang="ja-JP" sz="1200" b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 cap="flat">
            <a:solidFill>
              <a:schemeClr val="tx1"/>
            </a:solidFill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2064" tIns="46032" rIns="92064" bIns="46032"/>
          <a:lstStyle/>
          <a:p>
            <a:pPr eaLnBrk="1" hangingPunct="1">
              <a:spcBef>
                <a:spcPct val="0"/>
              </a:spcBef>
            </a:pPr>
            <a:endParaRPr lang="ja-JP" altLang="en-US">
              <a:latin typeface="Calibri" charset="0"/>
              <a:ea typeface="MS PMinch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36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BBEB26-7503-4C9A-82D7-88D63FC48F13}" type="slidenum">
              <a:rPr lang="ja-JP" altLang="en-CA" smtClean="0"/>
              <a:pPr/>
              <a:t>23</a:t>
            </a:fld>
            <a:endParaRPr lang="en-CA" altLang="ja-JP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451511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DCCFDC8-3F4D-41DF-8484-4B29019CE6A8}" type="datetime1">
              <a:rPr lang="en-US" smtClean="0"/>
              <a:t>5/29/2019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1BCE-9D54-4CA8-8ECB-3C2BA693B15E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6D4CC-434D-4E64-A397-42C602959FE5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56C5C-3427-4627-9F37-921A11B4EE17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B63B0C9-7CE5-491E-8707-1438092A4684}" type="datetime1">
              <a:rPr lang="en-US" smtClean="0"/>
              <a:t>5/29/2019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8E9-BBFA-4F44-B23C-EE6D51D5ABFF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4DB5-5FD8-4DE7-89CB-264310BFBBBB}" type="datetime1">
              <a:rPr lang="en-US" smtClean="0"/>
              <a:t>5/29/2019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ADF58-2857-48EA-9CCF-6E027D212492}" type="datetime1">
              <a:rPr lang="en-US" smtClean="0"/>
              <a:t>5/29/2019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0F0D6-DD2C-46FB-AD7B-6E95A82788B8}" type="datetime1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1702-E196-4225-AAB8-321678DE08E4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9106-3FA4-417F-8106-30AA40CFEA26}" type="datetime1">
              <a:rPr lang="en-US" smtClean="0"/>
              <a:t>5/29/2019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C07FEA-1B81-4A1E-832D-CBCE82ADABED}" type="datetime1">
              <a:rPr lang="en-US" smtClean="0"/>
              <a:t>5/29/2019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Allocation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ja-JP" sz="4400">
                <a:solidFill>
                  <a:schemeClr val="tx2"/>
                </a:solidFill>
              </a:rPr>
              <a:t>Example (Cont ..)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= new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= 22;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cout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&lt;&lt; 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&lt;&lt;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endl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>
                <a:solidFill>
                  <a:srgbClr val="FF0000"/>
                </a:solidFill>
                <a:latin typeface="Courier New" charset="0"/>
              </a:rPr>
              <a:t>delete </a:t>
            </a:r>
            <a:r>
              <a:rPr lang="en-US" altLang="ja-JP" dirty="0" err="1">
                <a:solidFill>
                  <a:srgbClr val="FF0000"/>
                </a:solidFill>
                <a:latin typeface="Courier New" charset="0"/>
              </a:rPr>
              <a:t>ptr</a:t>
            </a:r>
            <a:r>
              <a:rPr lang="en-US" altLang="ja-JP" dirty="0" smtClean="0">
                <a:solidFill>
                  <a:srgbClr val="FF0000"/>
                </a:solidFill>
                <a:latin typeface="Courier New" charset="0"/>
              </a:rPr>
              <a:t>;</a:t>
            </a:r>
            <a:endParaRPr lang="en-US" altLang="ja-JP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70660" name="AutoShape 4"/>
          <p:cNvSpPr>
            <a:spLocks noChangeArrowheads="1"/>
          </p:cNvSpPr>
          <p:nvPr/>
        </p:nvSpPr>
        <p:spPr bwMode="auto">
          <a:xfrm>
            <a:off x="304800" y="3606714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70661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/>
          </a:p>
        </p:txBody>
      </p:sp>
      <p:sp>
        <p:nvSpPr>
          <p:cNvPr id="70662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70663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70664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70665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70666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/>
          </a:p>
        </p:txBody>
      </p:sp>
      <p:sp>
        <p:nvSpPr>
          <p:cNvPr id="70667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70668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70669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FDE1</a:t>
            </a: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FDE0</a:t>
            </a: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0EC7</a:t>
            </a:r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FDE2</a:t>
            </a: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FDE3</a:t>
            </a: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0EC4</a:t>
            </a: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0EC5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0EC6</a:t>
            </a:r>
          </a:p>
        </p:txBody>
      </p:sp>
      <p:sp>
        <p:nvSpPr>
          <p:cNvPr id="70678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ptr</a:t>
            </a: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699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Pointer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x[4]={1,2,3,4};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i;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for(i = 0; i &lt; 4; ++i)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 smtClean="0"/>
              <a:t>cout</a:t>
            </a:r>
            <a:r>
              <a:rPr lang="en-US" dirty="0" smtClean="0"/>
              <a:t>&lt;&lt;</a:t>
            </a:r>
            <a:r>
              <a:rPr lang="en-US" dirty="0" smtClean="0"/>
              <a:t> </a:t>
            </a:r>
            <a:r>
              <a:rPr lang="en-US" dirty="0"/>
              <a:t>&amp;x[i</a:t>
            </a:r>
            <a:r>
              <a:rPr lang="en-US" dirty="0" smtClean="0"/>
              <a:t>]&lt;&lt;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printf</a:t>
            </a:r>
            <a:r>
              <a:rPr lang="en-US" dirty="0"/>
              <a:t>("Address of array x: %u", x);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0" y="1371600"/>
            <a:ext cx="28042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6356732</a:t>
            </a:r>
            <a:endParaRPr lang="en-US" dirty="0"/>
          </a:p>
          <a:p>
            <a:r>
              <a:rPr lang="en-US" dirty="0" smtClean="0"/>
              <a:t>6356736</a:t>
            </a:r>
            <a:endParaRPr lang="en-US" dirty="0"/>
          </a:p>
          <a:p>
            <a:r>
              <a:rPr lang="en-US" dirty="0" smtClean="0"/>
              <a:t>6356740</a:t>
            </a:r>
            <a:endParaRPr lang="en-US" dirty="0"/>
          </a:p>
          <a:p>
            <a:r>
              <a:rPr lang="en-US" dirty="0" smtClean="0"/>
              <a:t>6356744</a:t>
            </a:r>
            <a:endParaRPr lang="en-US" dirty="0"/>
          </a:p>
          <a:p>
            <a:r>
              <a:rPr lang="en-US" dirty="0"/>
              <a:t>Address of array x: 6356732</a:t>
            </a:r>
          </a:p>
        </p:txBody>
      </p:sp>
    </p:spTree>
    <p:extLst>
      <p:ext uri="{BB962C8B-B14F-4D97-AF65-F5344CB8AC3E}">
        <p14:creationId xmlns:p14="http://schemas.microsoft.com/office/powerpoint/2010/main" val="142079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and Pointer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&amp;x[0] = 6356732</a:t>
            </a:r>
          </a:p>
          <a:p>
            <a:pPr marL="0" indent="0">
              <a:buNone/>
            </a:pPr>
            <a:r>
              <a:rPr lang="en-US" dirty="0"/>
              <a:t>&amp;x[1] = 6356736</a:t>
            </a:r>
          </a:p>
          <a:p>
            <a:pPr marL="0" indent="0">
              <a:buNone/>
            </a:pPr>
            <a:r>
              <a:rPr lang="en-US" dirty="0"/>
              <a:t>&amp;x[2] = 6356740</a:t>
            </a:r>
          </a:p>
          <a:p>
            <a:pPr marL="0" indent="0">
              <a:buNone/>
            </a:pPr>
            <a:r>
              <a:rPr lang="en-US" dirty="0"/>
              <a:t>&amp;x[3] = 6356744</a:t>
            </a:r>
          </a:p>
          <a:p>
            <a:pPr marL="0" indent="0">
              <a:buNone/>
            </a:pPr>
            <a:r>
              <a:rPr lang="en-US" dirty="0"/>
              <a:t>Address of array x: </a:t>
            </a:r>
            <a:r>
              <a:rPr lang="en-US" dirty="0" smtClean="0"/>
              <a:t>6356732</a:t>
            </a:r>
          </a:p>
          <a:p>
            <a:endParaRPr lang="en-US" dirty="0"/>
          </a:p>
          <a:p>
            <a:r>
              <a:rPr lang="en-US" dirty="0"/>
              <a:t>There is a difference of 4 bytes between two consecutive elements of array x. It is because the size of </a:t>
            </a:r>
            <a:r>
              <a:rPr lang="en-US" dirty="0" err="1"/>
              <a:t>int</a:t>
            </a:r>
            <a:r>
              <a:rPr lang="en-US" dirty="0"/>
              <a:t> is 4 bytes (on our compiler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Notice, that &amp;x[0] and x gave us the same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between Arrays and Pointers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Suppose, </a:t>
            </a:r>
            <a:r>
              <a:rPr lang="en-US" dirty="0" err="1" smtClean="0"/>
              <a:t>int</a:t>
            </a:r>
            <a:r>
              <a:rPr lang="en-US" dirty="0" smtClean="0"/>
              <a:t> x[4] is an array.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clear that, x and &amp;x[0] contains the same address.</a:t>
            </a:r>
          </a:p>
          <a:p>
            <a:r>
              <a:rPr lang="en-US" dirty="0" smtClean="0"/>
              <a:t>So, x[0] and *x is equivalent.</a:t>
            </a:r>
          </a:p>
          <a:p>
            <a:pPr marL="0" indent="0">
              <a:buNone/>
            </a:pPr>
            <a:r>
              <a:rPr lang="en-US" dirty="0"/>
              <a:t>Similarly,</a:t>
            </a:r>
          </a:p>
          <a:p>
            <a:r>
              <a:rPr lang="en-US" dirty="0"/>
              <a:t>&amp;x[1] is equivalent to x+1 and x[1] is equivalent to *(x+1).</a:t>
            </a:r>
          </a:p>
          <a:p>
            <a:r>
              <a:rPr lang="en-US" dirty="0"/>
              <a:t>&amp;x[2] is equivalent to x+2 and x[2] is equivalent to *(x+2).</a:t>
            </a:r>
          </a:p>
          <a:p>
            <a:r>
              <a:rPr lang="en-US" dirty="0"/>
              <a:t>...</a:t>
            </a:r>
          </a:p>
          <a:p>
            <a:r>
              <a:rPr lang="en-US" dirty="0"/>
              <a:t>Basically, &amp;x[i] is equivalent to </a:t>
            </a:r>
            <a:r>
              <a:rPr lang="en-US" dirty="0" err="1"/>
              <a:t>x+i</a:t>
            </a:r>
            <a:r>
              <a:rPr lang="en-US" dirty="0"/>
              <a:t> and x[i] is equivalent to *(</a:t>
            </a:r>
            <a:r>
              <a:rPr lang="en-US" dirty="0" err="1"/>
              <a:t>x+i</a:t>
            </a:r>
            <a:r>
              <a:rPr lang="en-US" dirty="0"/>
              <a:t>).</a:t>
            </a:r>
          </a:p>
          <a:p>
            <a:endParaRPr lang="en-US" dirty="0" smtClean="0"/>
          </a:p>
        </p:txBody>
      </p:sp>
      <p:pic>
        <p:nvPicPr>
          <p:cNvPr id="5" name="Picture 4" descr="Relation between arrays and pointers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3505200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60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i, </a:t>
            </a:r>
            <a:r>
              <a:rPr lang="en-US" dirty="0" smtClean="0"/>
              <a:t>x[6</a:t>
            </a:r>
            <a:r>
              <a:rPr lang="en-US" dirty="0"/>
              <a:t>]={0,1,2,3,4,5};</a:t>
            </a:r>
          </a:p>
          <a:p>
            <a:pPr marL="0" indent="0">
              <a:buNone/>
            </a:pPr>
            <a:r>
              <a:rPr lang="en-US" dirty="0" smtClean="0"/>
              <a:t>  for(i=0;i&lt;6;i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("%d ", x[i]);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i, x[6]={0,1,2,3,4,5};</a:t>
            </a:r>
          </a:p>
          <a:p>
            <a:pPr marL="0" indent="0">
              <a:buNone/>
            </a:pPr>
            <a:r>
              <a:rPr lang="en-US" smtClean="0"/>
              <a:t>  for(i=0;i&lt;6;i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printf</a:t>
            </a:r>
            <a:r>
              <a:rPr lang="en-US" dirty="0"/>
              <a:t>("%d ", </a:t>
            </a:r>
            <a:r>
              <a:rPr lang="en-US" dirty="0" smtClean="0"/>
              <a:t> *(</a:t>
            </a:r>
            <a:r>
              <a:rPr lang="en-US" dirty="0" err="1" smtClean="0"/>
              <a:t>x+i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n-US" dirty="0"/>
              <a:t>  }</a:t>
            </a:r>
          </a:p>
          <a:p>
            <a:pPr marL="0" indent="0">
              <a:buNone/>
            </a:pPr>
            <a:r>
              <a:rPr lang="en-US" dirty="0"/>
              <a:t>  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7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output?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x[5] = {1, 2, 3, 55, 5};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*p;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p=x;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i=0;i&lt;5;i++)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", x[i</a:t>
            </a:r>
            <a:r>
              <a:rPr lang="en-US" dirty="0" smtClean="0"/>
              <a:t>]);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i=0;i&lt;5;i++)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", *(</a:t>
            </a:r>
            <a:r>
              <a:rPr lang="en-US" dirty="0" err="1"/>
              <a:t>p+i</a:t>
            </a:r>
            <a:r>
              <a:rPr lang="en-US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for(</a:t>
            </a:r>
            <a:r>
              <a:rPr lang="en-US" dirty="0" err="1"/>
              <a:t>int</a:t>
            </a:r>
            <a:r>
              <a:rPr lang="en-US" dirty="0"/>
              <a:t> i=0;i&lt;5;i++)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", *</a:t>
            </a:r>
            <a:r>
              <a:rPr lang="en-US" dirty="0" err="1"/>
              <a:t>p+i</a:t>
            </a:r>
            <a:r>
              <a:rPr lang="en-US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return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14800" y="3168134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1 2 3 55 5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55149" y="40386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1 2 3 55 5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23207" y="48768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1 2 3 4 5</a:t>
            </a:r>
            <a:endParaRPr lang="en-US" dirty="0"/>
          </a:p>
        </p:txBody>
      </p:sp>
      <p:cxnSp>
        <p:nvCxnSpPr>
          <p:cNvPr id="9" name="Straight Arrow Connector 8"/>
          <p:cNvCxnSpPr>
            <a:endCxn id="5" idx="1"/>
          </p:cNvCxnSpPr>
          <p:nvPr/>
        </p:nvCxnSpPr>
        <p:spPr>
          <a:xfrm>
            <a:off x="3352800" y="335280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93149" y="4223266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358513" y="5103030"/>
            <a:ext cx="7620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60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dirty="0">
                <a:ea typeface="+mj-ea"/>
              </a:rPr>
              <a:t>Dynamic allocation and </a:t>
            </a:r>
            <a:r>
              <a:rPr lang="en-US" u="sng" dirty="0" err="1">
                <a:ea typeface="+mj-ea"/>
              </a:rPr>
              <a:t>deallocation</a:t>
            </a:r>
            <a:r>
              <a:rPr lang="en-US" u="sng" dirty="0">
                <a:ea typeface="+mj-ea"/>
              </a:rPr>
              <a:t> of arrays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 lIns="92075" tIns="46038" rIns="92075" bIns="46038"/>
          <a:lstStyle/>
          <a:p>
            <a:pPr eaLnBrk="1" hangingPunct="1"/>
            <a:r>
              <a:rPr lang="en-US" altLang="ja-JP">
                <a:latin typeface="Constantia" charset="0"/>
                <a:ea typeface="MS PGothic" charset="0"/>
              </a:rPr>
              <a:t>Use the </a:t>
            </a:r>
            <a:r>
              <a:rPr lang="en-US" altLang="ja-JP" b="1">
                <a:solidFill>
                  <a:schemeClr val="tx2"/>
                </a:solidFill>
                <a:latin typeface="Courier New" charset="0"/>
                <a:ea typeface="MS PGothic" charset="0"/>
              </a:rPr>
              <a:t>[IntExp]</a:t>
            </a:r>
            <a:r>
              <a:rPr lang="en-US" altLang="ja-JP">
                <a:latin typeface="Constantia" charset="0"/>
                <a:ea typeface="MS PGothic" charset="0"/>
              </a:rPr>
              <a:t> on the </a:t>
            </a:r>
            <a:r>
              <a:rPr lang="en-US" altLang="ja-JP" b="1">
                <a:solidFill>
                  <a:schemeClr val="tx2"/>
                </a:solidFill>
                <a:latin typeface="Courier New" charset="0"/>
                <a:ea typeface="MS PGothic" charset="0"/>
              </a:rPr>
              <a:t>new</a:t>
            </a:r>
            <a:r>
              <a:rPr lang="en-US" altLang="ja-JP">
                <a:latin typeface="Constantia" charset="0"/>
                <a:ea typeface="MS PGothic" charset="0"/>
              </a:rPr>
              <a:t> statement to create an array of objects instead of a single instance.</a:t>
            </a:r>
          </a:p>
          <a:p>
            <a:pPr eaLnBrk="1" hangingPunct="1"/>
            <a:endParaRPr lang="en-US" altLang="ja-JP">
              <a:latin typeface="Constantia" charset="0"/>
              <a:ea typeface="MS PGothic" charset="0"/>
            </a:endParaRPr>
          </a:p>
          <a:p>
            <a:pPr eaLnBrk="1" hangingPunct="1"/>
            <a:r>
              <a:rPr lang="en-US" altLang="ja-JP">
                <a:latin typeface="Constantia" charset="0"/>
                <a:ea typeface="MS PGothic" charset="0"/>
              </a:rPr>
              <a:t>On the </a:t>
            </a:r>
            <a:r>
              <a:rPr lang="en-US" altLang="ja-JP" b="1">
                <a:solidFill>
                  <a:schemeClr val="tx2"/>
                </a:solidFill>
                <a:latin typeface="Courier New" charset="0"/>
                <a:ea typeface="MS PGothic" charset="0"/>
              </a:rPr>
              <a:t>delete</a:t>
            </a:r>
            <a:r>
              <a:rPr lang="en-US" altLang="ja-JP">
                <a:latin typeface="Constantia" charset="0"/>
                <a:ea typeface="MS PGothic" charset="0"/>
              </a:rPr>
              <a:t> statement use </a:t>
            </a:r>
            <a:r>
              <a:rPr lang="en-US" altLang="ja-JP" b="1">
                <a:solidFill>
                  <a:schemeClr val="tx2"/>
                </a:solidFill>
                <a:latin typeface="Courier New" charset="0"/>
                <a:ea typeface="MS PGothic" charset="0"/>
              </a:rPr>
              <a:t>[]</a:t>
            </a:r>
            <a:r>
              <a:rPr lang="en-US" altLang="ja-JP">
                <a:latin typeface="Constantia" charset="0"/>
                <a:ea typeface="MS PGothic" charset="0"/>
              </a:rPr>
              <a:t> to indicate that an array of objects is to be deallocated.</a:t>
            </a:r>
          </a:p>
        </p:txBody>
      </p:sp>
      <p:sp>
        <p:nvSpPr>
          <p:cNvPr id="75780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ja-JP" sz="1200">
                <a:solidFill>
                  <a:srgbClr val="898989"/>
                </a:solidFill>
              </a:rPr>
              <a:t>CSC2110 - Data Structures/Algorithms</a:t>
            </a:r>
          </a:p>
        </p:txBody>
      </p:sp>
      <p:sp>
        <p:nvSpPr>
          <p:cNvPr id="757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C36D88E2-FD20-9448-8E72-697E65BB25A7}" type="slidenum">
              <a:rPr lang="en-US" altLang="ja-JP" sz="1200">
                <a:solidFill>
                  <a:srgbClr val="045C75"/>
                </a:solidFill>
                <a:latin typeface="Constantia" charset="0"/>
              </a:rPr>
              <a:pPr eaLnBrk="1" hangingPunct="1"/>
              <a:t>16</a:t>
            </a:fld>
            <a:endParaRPr lang="en-US" altLang="ja-JP" sz="1200">
              <a:solidFill>
                <a:srgbClr val="045C75"/>
              </a:solidFill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01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</a:rPr>
              <a:t>Example of dynamic array allocation</a:t>
            </a: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en-US" altLang="ja-JP" sz="1200">
                <a:solidFill>
                  <a:srgbClr val="898989"/>
                </a:solidFill>
              </a:rPr>
              <a:t>CSC2110 - Data Structures/Algorithms</a:t>
            </a:r>
          </a:p>
        </p:txBody>
      </p:sp>
      <p:sp>
        <p:nvSpPr>
          <p:cNvPr id="768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fld id="{FAF26E05-E744-BF46-A275-2D592A18DF8F}" type="slidenum">
              <a:rPr lang="en-US" altLang="ja-JP" sz="1200">
                <a:solidFill>
                  <a:srgbClr val="045C75"/>
                </a:solidFill>
                <a:latin typeface="Constantia" charset="0"/>
              </a:rPr>
              <a:pPr eaLnBrk="1" hangingPunct="1"/>
              <a:t>17</a:t>
            </a:fld>
            <a:endParaRPr lang="en-US" altLang="ja-JP" sz="1200">
              <a:solidFill>
                <a:srgbClr val="045C75"/>
              </a:solidFill>
              <a:latin typeface="Constantia" charset="0"/>
            </a:endParaRPr>
          </a:p>
        </p:txBody>
      </p:sp>
      <p:sp>
        <p:nvSpPr>
          <p:cNvPr id="76805" name="Rectangle 3"/>
          <p:cNvSpPr>
            <a:spLocks noChangeArrowheads="1"/>
          </p:cNvSpPr>
          <p:nvPr/>
        </p:nvSpPr>
        <p:spPr bwMode="auto">
          <a:xfrm>
            <a:off x="1447800" y="1905000"/>
            <a:ext cx="6934200" cy="283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* </a:t>
            </a:r>
            <a:r>
              <a:rPr lang="en-US" altLang="ja-JP" dirty="0" smtClean="0">
                <a:solidFill>
                  <a:schemeClr val="tx2"/>
                </a:solidFill>
                <a:latin typeface="Courier New" charset="0"/>
              </a:rPr>
              <a:t>grades;</a:t>
            </a:r>
            <a:endParaRPr lang="en-US" altLang="ja-JP" dirty="0">
              <a:solidFill>
                <a:schemeClr val="tx2"/>
              </a:solidFill>
              <a:latin typeface="Courier New" charset="0"/>
            </a:endParaRPr>
          </a:p>
          <a:p>
            <a:pPr eaLnBrk="0" hangingPunct="0">
              <a:lnSpc>
                <a:spcPct val="90000"/>
              </a:lnSpc>
            </a:pPr>
            <a:endParaRPr lang="en-US" altLang="ja-JP" dirty="0">
              <a:solidFill>
                <a:schemeClr val="tx2"/>
              </a:solidFill>
              <a:latin typeface="Courier New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ja-JP" dirty="0" smtClean="0">
                <a:solidFill>
                  <a:schemeClr val="tx2"/>
                </a:solidFill>
                <a:latin typeface="Courier New" charset="0"/>
              </a:rPr>
              <a:t>grades 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= new </a:t>
            </a:r>
            <a:r>
              <a:rPr lang="en-US" altLang="ja-JP" dirty="0" err="1" smtClean="0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 smtClean="0">
                <a:solidFill>
                  <a:srgbClr val="FF0000"/>
                </a:solidFill>
                <a:latin typeface="Courier New" charset="0"/>
              </a:rPr>
              <a:t>[5]</a:t>
            </a:r>
            <a:r>
              <a:rPr lang="en-US" altLang="ja-JP" dirty="0" smtClean="0">
                <a:solidFill>
                  <a:schemeClr val="tx2"/>
                </a:solidFill>
                <a:latin typeface="Courier New" charset="0"/>
              </a:rPr>
              <a:t>;</a:t>
            </a:r>
            <a:endParaRPr lang="en-US" altLang="ja-JP" dirty="0">
              <a:solidFill>
                <a:schemeClr val="tx2"/>
              </a:solidFill>
              <a:latin typeface="Courier New" charset="0"/>
            </a:endParaRPr>
          </a:p>
          <a:p>
            <a:pPr eaLnBrk="0" hangingPunct="0">
              <a:lnSpc>
                <a:spcPct val="90000"/>
              </a:lnSpc>
            </a:pPr>
            <a:endParaRPr lang="en-US" altLang="ja-JP" dirty="0">
              <a:solidFill>
                <a:schemeClr val="tx2"/>
              </a:solidFill>
              <a:latin typeface="Courier New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for (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= 0;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&lt; </a:t>
            </a:r>
            <a:r>
              <a:rPr lang="en-US" altLang="ja-JP" dirty="0" smtClean="0">
                <a:solidFill>
                  <a:schemeClr val="tx2"/>
                </a:solidFill>
                <a:latin typeface="Courier New" charset="0"/>
              </a:rPr>
              <a:t>5;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++)</a:t>
            </a:r>
          </a:p>
          <a:p>
            <a:pPr eaLnBrk="0" hangingPunct="0">
              <a:lnSpc>
                <a:spcPct val="9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 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cin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&gt;&gt; </a:t>
            </a:r>
            <a:r>
              <a:rPr lang="en-US" altLang="ja-JP" dirty="0">
                <a:solidFill>
                  <a:srgbClr val="FF0000"/>
                </a:solidFill>
                <a:latin typeface="Courier New" charset="0"/>
              </a:rPr>
              <a:t>grades[</a:t>
            </a:r>
            <a:r>
              <a:rPr lang="en-US" altLang="ja-JP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altLang="ja-JP" dirty="0">
                <a:solidFill>
                  <a:srgbClr val="FF0000"/>
                </a:solidFill>
                <a:latin typeface="Courier New" charset="0"/>
              </a:rPr>
              <a:t>]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eaLnBrk="0" hangingPunct="0">
              <a:lnSpc>
                <a:spcPct val="90000"/>
              </a:lnSpc>
            </a:pPr>
            <a:endParaRPr lang="en-US" altLang="ja-JP" dirty="0">
              <a:solidFill>
                <a:schemeClr val="tx2"/>
              </a:solidFill>
              <a:latin typeface="Courier New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for (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j = 0; j &lt; </a:t>
            </a:r>
            <a:r>
              <a:rPr lang="en-US" altLang="ja-JP" dirty="0" smtClean="0">
                <a:solidFill>
                  <a:schemeClr val="tx2"/>
                </a:solidFill>
                <a:latin typeface="Courier New" charset="0"/>
              </a:rPr>
              <a:t>5; 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j++)</a:t>
            </a:r>
          </a:p>
          <a:p>
            <a:pPr eaLnBrk="0" hangingPunct="0">
              <a:lnSpc>
                <a:spcPct val="9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    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cout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&lt;&lt; grades[j] &lt;&lt; " ";</a:t>
            </a:r>
          </a:p>
          <a:p>
            <a:pPr eaLnBrk="0" hangingPunct="0">
              <a:lnSpc>
                <a:spcPct val="90000"/>
              </a:lnSpc>
            </a:pPr>
            <a:endParaRPr lang="en-US" altLang="ja-JP" dirty="0">
              <a:solidFill>
                <a:schemeClr val="tx2"/>
              </a:solidFill>
              <a:latin typeface="Courier New" charset="0"/>
            </a:endParaRPr>
          </a:p>
          <a:p>
            <a:pPr eaLnBrk="0" hangingPunct="0">
              <a:lnSpc>
                <a:spcPct val="9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delete [] grades</a:t>
            </a:r>
            <a:r>
              <a:rPr lang="en-US" altLang="ja-JP" dirty="0" smtClean="0">
                <a:solidFill>
                  <a:schemeClr val="tx2"/>
                </a:solidFill>
                <a:latin typeface="Courier New" charset="0"/>
              </a:rPr>
              <a:t>;</a:t>
            </a:r>
            <a:endParaRPr lang="en-US" altLang="ja-JP" dirty="0">
              <a:solidFill>
                <a:schemeClr val="tx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390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7010400" cy="533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Prepared By: </a:t>
            </a:r>
            <a:r>
              <a:rPr lang="en-US" dirty="0" err="1" smtClean="0"/>
              <a:t>Tasmiah</a:t>
            </a:r>
            <a:r>
              <a:rPr lang="en-US" dirty="0" smtClean="0"/>
              <a:t> </a:t>
            </a:r>
            <a:r>
              <a:rPr lang="en-US" dirty="0" err="1" smtClean="0"/>
              <a:t>Tamzid</a:t>
            </a:r>
            <a:r>
              <a:rPr lang="en-US" dirty="0" smtClean="0"/>
              <a:t> </a:t>
            </a:r>
            <a:r>
              <a:rPr lang="en-US" dirty="0" err="1" smtClean="0"/>
              <a:t>Anannya</a:t>
            </a:r>
            <a:r>
              <a:rPr lang="en-US" dirty="0" smtClean="0"/>
              <a:t>, Lecturer, Cs </a:t>
            </a:r>
            <a:r>
              <a:rPr lang="en-US" dirty="0" err="1" smtClean="0"/>
              <a:t>Dept</a:t>
            </a:r>
            <a:r>
              <a:rPr lang="en-US" dirty="0" smtClean="0"/>
              <a:t>, AIUB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define a structure?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Keyword </a:t>
            </a:r>
            <a:r>
              <a:rPr lang="en-US" dirty="0" err="1" smtClean="0"/>
              <a:t>struct</a:t>
            </a:r>
            <a:r>
              <a:rPr lang="en-US" dirty="0" smtClean="0"/>
              <a:t> is used while creating a structure.</a:t>
            </a:r>
          </a:p>
          <a:p>
            <a:endParaRPr lang="en-US" dirty="0" smtClean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 err="1"/>
              <a:t>struct</a:t>
            </a:r>
            <a:r>
              <a:rPr lang="en-US" sz="2400" i="1" dirty="0"/>
              <a:t> </a:t>
            </a:r>
            <a:r>
              <a:rPr lang="en-US" sz="2400" i="1" dirty="0" err="1"/>
              <a:t>structure_name</a:t>
            </a:r>
            <a:r>
              <a:rPr lang="en-US" sz="2400" i="1" dirty="0"/>
              <a:t> 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    </a:t>
            </a:r>
            <a:r>
              <a:rPr lang="en-US" sz="2400" i="1" dirty="0" err="1"/>
              <a:t>data_type</a:t>
            </a:r>
            <a:r>
              <a:rPr lang="en-US" sz="2400" i="1" dirty="0"/>
              <a:t> member1;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    </a:t>
            </a:r>
            <a:r>
              <a:rPr lang="en-US" sz="2400" i="1" dirty="0" err="1"/>
              <a:t>data_type</a:t>
            </a:r>
            <a:r>
              <a:rPr lang="en-US" sz="2400" i="1" dirty="0"/>
              <a:t> member2;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    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    .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    </a:t>
            </a:r>
            <a:r>
              <a:rPr lang="en-US" sz="2400" i="1" dirty="0" err="1"/>
              <a:t>data_type</a:t>
            </a:r>
            <a:r>
              <a:rPr lang="en-US" sz="2400" i="1" dirty="0"/>
              <a:t> </a:t>
            </a:r>
            <a:r>
              <a:rPr lang="en-US" sz="2400" i="1" dirty="0" err="1"/>
              <a:t>memeber</a:t>
            </a:r>
            <a:r>
              <a:rPr lang="en-US" sz="2400" i="1" dirty="0"/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};</a:t>
            </a:r>
          </a:p>
          <a:p>
            <a:r>
              <a:rPr lang="en-US" dirty="0" smtClean="0"/>
              <a:t>For Example,</a:t>
            </a:r>
          </a:p>
          <a:p>
            <a:endParaRPr lang="en-US" dirty="0" smtClean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 err="1"/>
              <a:t>struct</a:t>
            </a:r>
            <a:r>
              <a:rPr lang="en-US" sz="2400" i="1" dirty="0"/>
              <a:t> Person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    char name[50];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    </a:t>
            </a:r>
            <a:r>
              <a:rPr lang="en-US" sz="2400" i="1" dirty="0" err="1"/>
              <a:t>int</a:t>
            </a:r>
            <a:r>
              <a:rPr lang="en-US" sz="2400" i="1" dirty="0"/>
              <a:t> </a:t>
            </a:r>
            <a:r>
              <a:rPr lang="en-US" sz="2400" i="1" dirty="0" err="1"/>
              <a:t>citNo</a:t>
            </a:r>
            <a:r>
              <a:rPr lang="en-US" sz="2400" i="1" dirty="0"/>
              <a:t>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    float salary;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2400" i="1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5893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MS PGothic" charset="0"/>
              </a:rPr>
              <a:t>Allocation of Memory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ja-JP" i="1">
                <a:solidFill>
                  <a:srgbClr val="FF0000"/>
                </a:solidFill>
                <a:latin typeface="Constantia" charset="0"/>
                <a:ea typeface="MS PGothic" charset="0"/>
              </a:rPr>
              <a:t>Static Allocation</a:t>
            </a:r>
            <a:r>
              <a:rPr lang="en-US" altLang="ja-JP">
                <a:latin typeface="Constantia" charset="0"/>
                <a:ea typeface="MS PGothic" charset="0"/>
              </a:rPr>
              <a:t>: Allocation of memory space at compile time.</a:t>
            </a:r>
          </a:p>
          <a:p>
            <a:pPr eaLnBrk="1" hangingPunct="1">
              <a:spcBef>
                <a:spcPct val="0"/>
              </a:spcBef>
            </a:pPr>
            <a:endParaRPr lang="en-US" altLang="ja-JP">
              <a:latin typeface="Constantia" charset="0"/>
              <a:ea typeface="MS PGothic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ja-JP" i="1">
                <a:solidFill>
                  <a:srgbClr val="FF0000"/>
                </a:solidFill>
                <a:latin typeface="Constantia" charset="0"/>
                <a:ea typeface="MS PGothic" charset="0"/>
              </a:rPr>
              <a:t>Dynamic Allocation</a:t>
            </a:r>
            <a:r>
              <a:rPr lang="en-US" altLang="ja-JP">
                <a:latin typeface="Constantia" charset="0"/>
                <a:ea typeface="MS PGothic" charset="0"/>
              </a:rPr>
              <a:t>: Allocation of memory space at run time.</a:t>
            </a:r>
          </a:p>
        </p:txBody>
      </p:sp>
    </p:spTree>
    <p:extLst>
      <p:ext uri="{BB962C8B-B14F-4D97-AF65-F5344CB8AC3E}">
        <p14:creationId xmlns:p14="http://schemas.microsoft.com/office/powerpoint/2010/main" val="45329049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declare structure variables?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00" i="1" dirty="0" smtClean="0"/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 err="1" smtClean="0"/>
              <a:t>struct</a:t>
            </a:r>
            <a:r>
              <a:rPr lang="en-US" sz="2200" i="1" dirty="0" smtClean="0"/>
              <a:t> </a:t>
            </a:r>
            <a:r>
              <a:rPr lang="en-US" sz="2200" i="1" dirty="0"/>
              <a:t>Person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/>
              <a:t>{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/>
              <a:t>    char name[50];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/>
              <a:t>    </a:t>
            </a:r>
            <a:r>
              <a:rPr lang="en-US" sz="2200" i="1" dirty="0" err="1"/>
              <a:t>int</a:t>
            </a:r>
            <a:r>
              <a:rPr lang="en-US" sz="2200" i="1" dirty="0"/>
              <a:t> </a:t>
            </a:r>
            <a:r>
              <a:rPr lang="en-US" sz="2200" i="1" dirty="0" err="1"/>
              <a:t>citNo</a:t>
            </a:r>
            <a:r>
              <a:rPr lang="en-US" sz="2200" i="1" dirty="0"/>
              <a:t>;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/>
              <a:t>    float salary;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/>
              <a:t>}</a:t>
            </a:r>
            <a:r>
              <a:rPr lang="en-US" sz="2200" i="1" dirty="0" smtClean="0"/>
              <a:t>p1, p2;  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//variable </a:t>
            </a:r>
            <a:r>
              <a:rPr lang="en-US" sz="2200" i="1" dirty="0" smtClean="0">
                <a:solidFill>
                  <a:schemeClr val="bg1">
                    <a:lumMod val="65000"/>
                  </a:schemeClr>
                </a:solidFill>
              </a:rPr>
              <a:t>p1 and p2 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is declared as a Person </a:t>
            </a:r>
            <a:r>
              <a:rPr lang="en-US" sz="2200" i="1" dirty="0" smtClean="0">
                <a:solidFill>
                  <a:schemeClr val="bg1">
                    <a:lumMod val="65000"/>
                  </a:schemeClr>
                </a:solidFill>
              </a:rPr>
              <a:t>variable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00" b="1" i="1" dirty="0" smtClean="0">
              <a:solidFill>
                <a:schemeClr val="tx1"/>
              </a:solidFill>
            </a:endParaRP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</a:rPr>
              <a:t>Another way of creating a structure variable is</a:t>
            </a:r>
            <a:r>
              <a:rPr lang="en-US" sz="2000" b="1" dirty="0" smtClean="0">
                <a:solidFill>
                  <a:schemeClr val="tx1"/>
                </a:solidFill>
              </a:rPr>
              <a:t>: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 err="1" smtClean="0"/>
              <a:t>struct</a:t>
            </a:r>
            <a:r>
              <a:rPr lang="en-US" sz="2200" i="1" dirty="0" smtClean="0"/>
              <a:t> </a:t>
            </a:r>
            <a:r>
              <a:rPr lang="en-US" sz="2200" i="1" dirty="0"/>
              <a:t>Person</a:t>
            </a:r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i="1" dirty="0"/>
              <a:t>{</a:t>
            </a:r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i="1" dirty="0"/>
              <a:t>    char name[50];</a:t>
            </a:r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i="1" dirty="0"/>
              <a:t>    </a:t>
            </a:r>
            <a:r>
              <a:rPr lang="en-US" sz="2200" i="1" dirty="0" err="1"/>
              <a:t>int</a:t>
            </a:r>
            <a:r>
              <a:rPr lang="en-US" sz="2200" i="1" dirty="0"/>
              <a:t> </a:t>
            </a:r>
            <a:r>
              <a:rPr lang="en-US" sz="2200" i="1" dirty="0" err="1"/>
              <a:t>citNo</a:t>
            </a:r>
            <a:r>
              <a:rPr lang="en-US" sz="2200" i="1" dirty="0"/>
              <a:t>;</a:t>
            </a:r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i="1" dirty="0"/>
              <a:t>    float salary;</a:t>
            </a:r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i="1" dirty="0" smtClean="0"/>
              <a:t>};</a:t>
            </a:r>
            <a:endParaRPr lang="en-US" sz="2200" i="1" dirty="0"/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200" i="1" dirty="0"/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i="1" dirty="0" err="1"/>
              <a:t>int</a:t>
            </a:r>
            <a:r>
              <a:rPr lang="en-US" sz="2200" i="1" dirty="0"/>
              <a:t> main()</a:t>
            </a:r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i="1" dirty="0"/>
              <a:t>{</a:t>
            </a:r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i="1" dirty="0"/>
              <a:t>    </a:t>
            </a:r>
            <a:r>
              <a:rPr lang="en-US" sz="2200" i="1" dirty="0" err="1"/>
              <a:t>struct</a:t>
            </a:r>
            <a:r>
              <a:rPr lang="en-US" sz="2200" i="1" dirty="0"/>
              <a:t> Person </a:t>
            </a:r>
            <a:r>
              <a:rPr lang="en-US" sz="2200" i="1" dirty="0" smtClean="0"/>
              <a:t>p1, p2; 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//variable </a:t>
            </a:r>
            <a:r>
              <a:rPr lang="en-US" sz="2200" i="1" dirty="0" smtClean="0">
                <a:solidFill>
                  <a:schemeClr val="bg1">
                    <a:lumMod val="65000"/>
                  </a:schemeClr>
                </a:solidFill>
              </a:rPr>
              <a:t>p1 and p2 </a:t>
            </a:r>
            <a:r>
              <a:rPr lang="en-US" sz="2200" i="1" dirty="0">
                <a:solidFill>
                  <a:schemeClr val="bg1">
                    <a:lumMod val="65000"/>
                  </a:schemeClr>
                </a:solidFill>
              </a:rPr>
              <a:t>is declared as a Person variable</a:t>
            </a:r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200" i="1" dirty="0"/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i="1" dirty="0" smtClean="0"/>
              <a:t>}</a:t>
            </a:r>
          </a:p>
          <a:p>
            <a:pPr marL="274320" lvl="1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2200" i="1" dirty="0"/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endParaRPr lang="en-US" sz="2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186" y="5953040"/>
            <a:ext cx="8988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C++, the </a:t>
            </a:r>
            <a:r>
              <a:rPr lang="en-US" dirty="0" err="1"/>
              <a:t>struct</a:t>
            </a:r>
            <a:r>
              <a:rPr lang="en-US" dirty="0"/>
              <a:t> keyword is optional before in declaration of a variable. In C, it is mandatory.</a:t>
            </a:r>
          </a:p>
        </p:txBody>
      </p:sp>
    </p:spTree>
    <p:extLst>
      <p:ext uri="{BB962C8B-B14F-4D97-AF65-F5344CB8AC3E}">
        <p14:creationId xmlns:p14="http://schemas.microsoft.com/office/powerpoint/2010/main" val="14504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Access members of a structure?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There are two types of operators used for accessing members of a structure.</a:t>
            </a:r>
          </a:p>
          <a:p>
            <a:pPr lvl="1"/>
            <a:r>
              <a:rPr lang="en-US" dirty="0"/>
              <a:t>Member operator(.)</a:t>
            </a:r>
          </a:p>
          <a:p>
            <a:pPr lvl="1"/>
            <a:r>
              <a:rPr lang="en-US" dirty="0"/>
              <a:t>Structure pointer operator(-&gt;) (will be discussed in </a:t>
            </a:r>
            <a:r>
              <a:rPr lang="en-US" dirty="0" smtClean="0"/>
              <a:t>structures and pointers)</a:t>
            </a:r>
            <a:endParaRPr lang="en-US" dirty="0"/>
          </a:p>
          <a:p>
            <a:r>
              <a:rPr lang="en-US" dirty="0"/>
              <a:t>Suppose, you want to access salary </a:t>
            </a:r>
            <a:r>
              <a:rPr lang="en-US" dirty="0" smtClean="0"/>
              <a:t>of p2.</a:t>
            </a:r>
          </a:p>
          <a:p>
            <a:pPr marL="274320" lvl="1" indent="0" algn="ctr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800" i="1" dirty="0" smtClean="0"/>
              <a:t>p2.salary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55327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Structure is a user defined data type.</a:t>
            </a:r>
          </a:p>
          <a:p>
            <a:r>
              <a:rPr lang="en-US" dirty="0" smtClean="0"/>
              <a:t>No memory is allocated while the structure is defined.</a:t>
            </a:r>
          </a:p>
          <a:p>
            <a:r>
              <a:rPr lang="en-US" dirty="0" smtClean="0"/>
              <a:t>Memory is created when the variables are created.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08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altLang="ja-JP" smtClean="0"/>
              <a:t>1-</a:t>
            </a:r>
            <a:fld id="{7553ED6B-7F05-49EA-AC84-D94F30381AE0}" type="slidenum">
              <a:rPr lang="en-US" altLang="ja-JP" smtClean="0"/>
              <a:pPr algn="l"/>
              <a:t>23</a:t>
            </a:fld>
            <a:endParaRPr lang="en-US" altLang="ja-JP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/>
              <a:t>Comparing </a:t>
            </a:r>
            <a:r>
              <a:rPr lang="en-US" altLang="ja-JP" smtClean="0">
                <a:latin typeface="Courier New" pitchFamily="49" charset="0"/>
              </a:rPr>
              <a:t>struct</a:t>
            </a:r>
            <a:r>
              <a:rPr lang="en-US" altLang="ja-JP" smtClean="0"/>
              <a:t> Variables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 err="1"/>
              <a:t>struct</a:t>
            </a:r>
            <a:r>
              <a:rPr lang="en-US" sz="2200" i="1" dirty="0"/>
              <a:t> Person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/>
              <a:t>{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/>
              <a:t>    char name[50];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/>
              <a:t>    </a:t>
            </a:r>
            <a:r>
              <a:rPr lang="en-US" sz="2200" i="1" dirty="0" err="1"/>
              <a:t>int</a:t>
            </a:r>
            <a:r>
              <a:rPr lang="en-US" sz="2200" i="1" dirty="0"/>
              <a:t> </a:t>
            </a:r>
            <a:r>
              <a:rPr lang="en-US" sz="2200" i="1" dirty="0" err="1"/>
              <a:t>citNo</a:t>
            </a:r>
            <a:r>
              <a:rPr lang="en-US" sz="2200" i="1" dirty="0"/>
              <a:t>;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/>
              <a:t>    float salary;</a:t>
            </a:r>
          </a:p>
          <a:p>
            <a:pPr marL="274320" lvl="1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2200" i="1" dirty="0" smtClean="0"/>
              <a:t>}bill, </a:t>
            </a:r>
            <a:r>
              <a:rPr lang="en-US" sz="2200" i="1" dirty="0" err="1" smtClean="0"/>
              <a:t>william</a:t>
            </a:r>
            <a:r>
              <a:rPr lang="en-US" sz="2200" i="1" dirty="0" smtClean="0"/>
              <a:t>;</a:t>
            </a:r>
            <a:endParaRPr lang="en-US" altLang="ja-JP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Cannot compare </a:t>
            </a:r>
            <a:r>
              <a:rPr lang="en-US" altLang="ja-JP" dirty="0" err="1" smtClean="0">
                <a:latin typeface="Courier New" pitchFamily="49" charset="0"/>
              </a:rPr>
              <a:t>struct</a:t>
            </a:r>
            <a:r>
              <a:rPr lang="en-US" altLang="ja-JP" dirty="0" smtClean="0"/>
              <a:t> variables directly: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ja-JP" dirty="0" smtClean="0"/>
              <a:t>	</a:t>
            </a:r>
            <a:r>
              <a:rPr lang="en-US" altLang="ja-JP" dirty="0" smtClean="0">
                <a:latin typeface="Courier New" pitchFamily="49" charset="0"/>
              </a:rPr>
              <a:t>if (bill == </a:t>
            </a:r>
            <a:r>
              <a:rPr lang="en-US" altLang="ja-JP" dirty="0" err="1" smtClean="0">
                <a:latin typeface="Courier New" pitchFamily="49" charset="0"/>
              </a:rPr>
              <a:t>william</a:t>
            </a:r>
            <a:r>
              <a:rPr lang="en-US" altLang="ja-JP" dirty="0" smtClean="0">
                <a:latin typeface="Courier New" pitchFamily="49" charset="0"/>
              </a:rPr>
              <a:t>) </a:t>
            </a:r>
            <a:r>
              <a:rPr lang="en-US" altLang="ja-JP" dirty="0" smtClean="0">
                <a:solidFill>
                  <a:srgbClr val="FF0000"/>
                </a:solidFill>
                <a:latin typeface="Courier New" pitchFamily="49" charset="0"/>
              </a:rPr>
              <a:t>// won</a:t>
            </a:r>
            <a:r>
              <a:rPr lang="ja-JP" altLang="en-US" dirty="0" smtClean="0">
                <a:solidFill>
                  <a:srgbClr val="FF0000"/>
                </a:solidFill>
                <a:latin typeface="Arial" pitchFamily="34" charset="0"/>
              </a:rPr>
              <a:t>’</a:t>
            </a:r>
            <a:r>
              <a:rPr lang="en-US" altLang="ja-JP" dirty="0" smtClean="0">
                <a:solidFill>
                  <a:srgbClr val="FF0000"/>
                </a:solidFill>
                <a:latin typeface="Courier New" pitchFamily="49" charset="0"/>
              </a:rPr>
              <a:t>t work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ja-JP" dirty="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dirty="0" smtClean="0"/>
              <a:t>Instead, must compare on a field basis:</a:t>
            </a:r>
          </a:p>
          <a:p>
            <a:pPr lvl="1" eaLnBrk="1" hangingPunct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ja-JP" dirty="0" smtClean="0">
                <a:latin typeface="Courier New" pitchFamily="49" charset="0"/>
              </a:rPr>
              <a:t>if (</a:t>
            </a:r>
            <a:r>
              <a:rPr lang="en-US" altLang="ja-JP" dirty="0" err="1" smtClean="0">
                <a:latin typeface="Courier New" pitchFamily="49" charset="0"/>
              </a:rPr>
              <a:t>bill.citNo</a:t>
            </a:r>
            <a:r>
              <a:rPr lang="en-US" altLang="ja-JP" dirty="0" smtClean="0">
                <a:latin typeface="Courier New" pitchFamily="49" charset="0"/>
              </a:rPr>
              <a:t> ==</a:t>
            </a:r>
            <a:r>
              <a:rPr lang="en-US" altLang="ja-JP" dirty="0">
                <a:latin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</a:rPr>
              <a:t>william.citNo</a:t>
            </a:r>
            <a:r>
              <a:rPr lang="en-US" altLang="ja-JP" dirty="0" smtClean="0">
                <a:latin typeface="Courier New" pitchFamily="49" charset="0"/>
              </a:rPr>
              <a:t>) ...</a:t>
            </a:r>
          </a:p>
        </p:txBody>
      </p:sp>
    </p:spTree>
    <p:extLst>
      <p:ext uri="{BB962C8B-B14F-4D97-AF65-F5344CB8AC3E}">
        <p14:creationId xmlns:p14="http://schemas.microsoft.com/office/powerpoint/2010/main" val="42924266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of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#include&lt;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 err="1" smtClean="0">
                <a:solidFill>
                  <a:srgbClr val="0070C0"/>
                </a:solidFill>
              </a:rPr>
              <a:t>struct</a:t>
            </a:r>
            <a:r>
              <a:rPr lang="en-US" sz="2200" dirty="0" smtClean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rgbClr val="0070C0"/>
                </a:solidFill>
              </a:rPr>
              <a:t>Employee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</a:rPr>
              <a:t>{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</a:rPr>
              <a:t>    </a:t>
            </a:r>
            <a:r>
              <a:rPr lang="en-US" sz="2200" dirty="0" err="1">
                <a:solidFill>
                  <a:srgbClr val="0070C0"/>
                </a:solidFill>
              </a:rPr>
              <a:t>int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 err="1">
                <a:solidFill>
                  <a:srgbClr val="0070C0"/>
                </a:solidFill>
              </a:rPr>
              <a:t>employee_id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>
                <a:solidFill>
                  <a:srgbClr val="0070C0"/>
                </a:solidFill>
              </a:rPr>
              <a:t>    float </a:t>
            </a:r>
            <a:r>
              <a:rPr lang="en-US" sz="2200" dirty="0" err="1">
                <a:solidFill>
                  <a:srgbClr val="0070C0"/>
                </a:solidFill>
              </a:rPr>
              <a:t>sal</a:t>
            </a:r>
            <a:r>
              <a:rPr lang="en-US" sz="2200" dirty="0">
                <a:solidFill>
                  <a:srgbClr val="0070C0"/>
                </a:solidFill>
              </a:rPr>
              <a:t>;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 smtClean="0">
                <a:solidFill>
                  <a:srgbClr val="0070C0"/>
                </a:solidFill>
              </a:rPr>
              <a:t>};</a:t>
            </a:r>
            <a:endParaRPr lang="en-US" sz="2200" dirty="0">
              <a:solidFill>
                <a:srgbClr val="0070C0"/>
              </a:solidFill>
            </a:endParaRP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 err="1"/>
              <a:t>int</a:t>
            </a:r>
            <a:r>
              <a:rPr lang="en-US" sz="2200" dirty="0"/>
              <a:t> main()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{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rgbClr val="0070C0"/>
                </a:solidFill>
              </a:rPr>
              <a:t> Employee </a:t>
            </a:r>
            <a:r>
              <a:rPr lang="en-US" sz="2200" dirty="0" err="1">
                <a:solidFill>
                  <a:srgbClr val="0070C0"/>
                </a:solidFill>
              </a:rPr>
              <a:t>emp</a:t>
            </a:r>
            <a:r>
              <a:rPr lang="en-US" sz="2200" dirty="0">
                <a:solidFill>
                  <a:srgbClr val="0070C0"/>
                </a:solidFill>
              </a:rPr>
              <a:t>[5];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</a:t>
            </a:r>
            <a:r>
              <a:rPr lang="en-US" sz="2200" dirty="0" err="1"/>
              <a:t>int</a:t>
            </a:r>
            <a:r>
              <a:rPr lang="en-US" sz="2200" dirty="0"/>
              <a:t> </a:t>
            </a:r>
            <a:r>
              <a:rPr lang="en-US" sz="2200" dirty="0" err="1"/>
              <a:t>i</a:t>
            </a:r>
            <a:r>
              <a:rPr lang="en-US" sz="2200" dirty="0"/>
              <a:t>, j;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 for(</a:t>
            </a:r>
            <a:r>
              <a:rPr lang="en-US" sz="2200" dirty="0" err="1"/>
              <a:t>i</a:t>
            </a:r>
            <a:r>
              <a:rPr lang="en-US" sz="2200" dirty="0"/>
              <a:t> = 0; </a:t>
            </a:r>
            <a:r>
              <a:rPr lang="en-US" sz="2200" dirty="0" err="1"/>
              <a:t>i</a:t>
            </a:r>
            <a:r>
              <a:rPr lang="en-US" sz="2200" dirty="0"/>
              <a:t> &lt; 3;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{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&lt;&lt;“Employee </a:t>
            </a:r>
            <a:r>
              <a:rPr lang="en-US" sz="2200" dirty="0"/>
              <a:t>ID</a:t>
            </a:r>
            <a:r>
              <a:rPr lang="en-US" sz="2200" dirty="0" smtClean="0"/>
              <a:t>:";</a:t>
            </a:r>
            <a:endParaRPr lang="en-US" sz="2200" dirty="0"/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 smtClean="0"/>
              <a:t>cin</a:t>
            </a:r>
            <a:r>
              <a:rPr lang="en-US" sz="2200" dirty="0" smtClean="0"/>
              <a:t>&gt;&gt;</a:t>
            </a:r>
            <a:r>
              <a:rPr lang="en-US" sz="2200" dirty="0" err="1" smtClean="0">
                <a:solidFill>
                  <a:srgbClr val="FF0000"/>
                </a:solidFill>
              </a:rPr>
              <a:t>emp</a:t>
            </a:r>
            <a:r>
              <a:rPr lang="en-US" sz="2200" dirty="0" smtClean="0">
                <a:solidFill>
                  <a:srgbClr val="FF0000"/>
                </a:solidFill>
              </a:rPr>
              <a:t>[</a:t>
            </a:r>
            <a:r>
              <a:rPr lang="en-US" sz="2200" dirty="0" err="1" smtClean="0">
                <a:solidFill>
                  <a:srgbClr val="FF0000"/>
                </a:solidFill>
              </a:rPr>
              <a:t>i</a:t>
            </a:r>
            <a:r>
              <a:rPr lang="en-US" sz="2200" dirty="0">
                <a:solidFill>
                  <a:srgbClr val="FF0000"/>
                </a:solidFill>
              </a:rPr>
              <a:t>].</a:t>
            </a:r>
            <a:r>
              <a:rPr lang="en-US" sz="2200" dirty="0" err="1" smtClean="0">
                <a:solidFill>
                  <a:srgbClr val="FF0000"/>
                </a:solidFill>
              </a:rPr>
              <a:t>employee_id</a:t>
            </a:r>
            <a:r>
              <a:rPr lang="en-US" sz="2200" dirty="0" smtClean="0"/>
              <a:t>;</a:t>
            </a:r>
            <a:endParaRPr lang="en-US" sz="2200" dirty="0"/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&lt;&lt;"Enter </a:t>
            </a:r>
            <a:r>
              <a:rPr lang="en-US" sz="2200" dirty="0"/>
              <a:t>Salary:\t</a:t>
            </a:r>
            <a:r>
              <a:rPr lang="en-US" sz="2200" dirty="0" smtClean="0"/>
              <a:t>";</a:t>
            </a:r>
            <a:endParaRPr lang="en-US" sz="2200" dirty="0"/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 smtClean="0"/>
              <a:t>cin</a:t>
            </a:r>
            <a:r>
              <a:rPr lang="en-US" sz="2200" dirty="0" smtClean="0"/>
              <a:t>&gt;&gt;</a:t>
            </a:r>
            <a:r>
              <a:rPr lang="en-US" sz="2200" dirty="0" err="1" smtClean="0">
                <a:solidFill>
                  <a:srgbClr val="FF0000"/>
                </a:solidFill>
              </a:rPr>
              <a:t>emp</a:t>
            </a:r>
            <a:r>
              <a:rPr lang="en-US" sz="2200" dirty="0" smtClean="0">
                <a:solidFill>
                  <a:srgbClr val="FF0000"/>
                </a:solidFill>
              </a:rPr>
              <a:t>[</a:t>
            </a:r>
            <a:r>
              <a:rPr lang="en-US" sz="2200" dirty="0" err="1" smtClean="0">
                <a:solidFill>
                  <a:srgbClr val="FF0000"/>
                </a:solidFill>
              </a:rPr>
              <a:t>i</a:t>
            </a:r>
            <a:r>
              <a:rPr lang="en-US" sz="2200" dirty="0">
                <a:solidFill>
                  <a:srgbClr val="FF0000"/>
                </a:solidFill>
              </a:rPr>
              <a:t>].</a:t>
            </a:r>
            <a:r>
              <a:rPr lang="en-US" sz="2200" dirty="0" err="1" smtClean="0">
                <a:solidFill>
                  <a:srgbClr val="FF0000"/>
                </a:solidFill>
              </a:rPr>
              <a:t>sal</a:t>
            </a:r>
            <a:r>
              <a:rPr lang="en-US" sz="2200" dirty="0" smtClean="0"/>
              <a:t>;</a:t>
            </a:r>
            <a:endParaRPr lang="en-US" sz="2200" dirty="0"/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}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 smtClean="0"/>
              <a:t>   for(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/>
              <a:t>= 0; </a:t>
            </a:r>
            <a:r>
              <a:rPr lang="en-US" sz="2200" dirty="0" err="1"/>
              <a:t>i</a:t>
            </a:r>
            <a:r>
              <a:rPr lang="en-US" sz="2200" dirty="0"/>
              <a:t> &lt; 3; </a:t>
            </a:r>
            <a:r>
              <a:rPr lang="en-US" sz="2200" dirty="0" err="1"/>
              <a:t>i</a:t>
            </a:r>
            <a:r>
              <a:rPr lang="en-US" sz="2200" dirty="0"/>
              <a:t>++)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{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&lt;&lt;"Employee </a:t>
            </a:r>
            <a:r>
              <a:rPr lang="en-US" sz="2200" dirty="0"/>
              <a:t>name </a:t>
            </a:r>
            <a:r>
              <a:rPr lang="en-US" sz="2200" dirty="0" smtClean="0"/>
              <a:t>is“ &lt;&lt;</a:t>
            </a:r>
            <a:r>
              <a:rPr lang="en-US" sz="2200" dirty="0" err="1" smtClean="0">
                <a:solidFill>
                  <a:srgbClr val="FF0000"/>
                </a:solidFill>
              </a:rPr>
              <a:t>emp</a:t>
            </a:r>
            <a:r>
              <a:rPr lang="en-US" sz="2200" dirty="0" smtClean="0">
                <a:solidFill>
                  <a:srgbClr val="FF0000"/>
                </a:solidFill>
              </a:rPr>
              <a:t>[</a:t>
            </a:r>
            <a:r>
              <a:rPr lang="en-US" sz="2200" dirty="0" err="1" smtClean="0">
                <a:solidFill>
                  <a:srgbClr val="FF0000"/>
                </a:solidFill>
              </a:rPr>
              <a:t>i</a:t>
            </a:r>
            <a:r>
              <a:rPr lang="en-US" sz="2200" dirty="0">
                <a:solidFill>
                  <a:srgbClr val="FF0000"/>
                </a:solidFill>
              </a:rPr>
              <a:t>].</a:t>
            </a:r>
            <a:r>
              <a:rPr lang="en-US" sz="2200" dirty="0" err="1" smtClean="0">
                <a:solidFill>
                  <a:srgbClr val="FF0000"/>
                </a:solidFill>
              </a:rPr>
              <a:t>employee_id</a:t>
            </a:r>
            <a:r>
              <a:rPr lang="en-US" sz="2200" dirty="0" smtClean="0"/>
              <a:t>;</a:t>
            </a:r>
            <a:endParaRPr lang="en-US" sz="2200" dirty="0"/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    </a:t>
            </a:r>
            <a:r>
              <a:rPr lang="en-US" sz="2200" dirty="0" err="1" smtClean="0"/>
              <a:t>cout</a:t>
            </a:r>
            <a:r>
              <a:rPr lang="en-US" sz="2200" dirty="0" smtClean="0"/>
              <a:t>&lt;&lt;"Salary is”&lt;&lt;</a:t>
            </a:r>
            <a:r>
              <a:rPr lang="en-US" sz="2200" dirty="0" err="1" smtClean="0">
                <a:solidFill>
                  <a:srgbClr val="FF0000"/>
                </a:solidFill>
              </a:rPr>
              <a:t>emp</a:t>
            </a:r>
            <a:r>
              <a:rPr lang="en-US" sz="2200" dirty="0" smtClean="0">
                <a:solidFill>
                  <a:srgbClr val="FF0000"/>
                </a:solidFill>
              </a:rPr>
              <a:t>[</a:t>
            </a:r>
            <a:r>
              <a:rPr lang="en-US" sz="2200" dirty="0" err="1" smtClean="0">
                <a:solidFill>
                  <a:srgbClr val="FF0000"/>
                </a:solidFill>
              </a:rPr>
              <a:t>i</a:t>
            </a:r>
            <a:r>
              <a:rPr lang="en-US" sz="2200" dirty="0">
                <a:solidFill>
                  <a:srgbClr val="FF0000"/>
                </a:solidFill>
              </a:rPr>
              <a:t>].</a:t>
            </a:r>
            <a:r>
              <a:rPr lang="en-US" sz="2200" dirty="0" err="1" smtClean="0">
                <a:solidFill>
                  <a:srgbClr val="FF0000"/>
                </a:solidFill>
              </a:rPr>
              <a:t>sal</a:t>
            </a:r>
            <a:r>
              <a:rPr lang="en-US" sz="2200" dirty="0" smtClean="0"/>
              <a:t>;</a:t>
            </a:r>
            <a:endParaRPr lang="en-US" sz="2200" dirty="0"/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    }</a:t>
            </a:r>
          </a:p>
          <a:p>
            <a:pPr marL="0" indent="0" algn="just">
              <a:lnSpc>
                <a:spcPts val="1680"/>
              </a:lnSpc>
              <a:spcBef>
                <a:spcPts val="0"/>
              </a:spcBef>
              <a:buNone/>
            </a:pPr>
            <a:r>
              <a:rPr lang="en-US" sz="2200" dirty="0"/>
              <a:t>}</a:t>
            </a:r>
          </a:p>
          <a:p>
            <a:pPr algn="just">
              <a:lnSpc>
                <a:spcPts val="1680"/>
              </a:lnSpc>
              <a:spcBef>
                <a:spcPts val="0"/>
              </a:spcBef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283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6525"/>
            <a:ext cx="8229600" cy="1143000"/>
          </a:xfrm>
        </p:spPr>
        <p:txBody>
          <a:bodyPr/>
          <a:lstStyle/>
          <a:p>
            <a:r>
              <a:rPr lang="en-US" altLang="ja-JP" b="1" smtClean="0"/>
              <a:t>Nested Structures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89038"/>
            <a:ext cx="8229600" cy="4525962"/>
          </a:xfrm>
        </p:spPr>
        <p:txBody>
          <a:bodyPr>
            <a:normAutofit lnSpcReduction="10000"/>
          </a:bodyPr>
          <a:lstStyle/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ja-JP" sz="2000" dirty="0" smtClean="0"/>
          </a:p>
          <a:p>
            <a:pPr>
              <a:lnSpc>
                <a:spcPct val="60000"/>
              </a:lnSpc>
            </a:pPr>
            <a:r>
              <a:rPr lang="en-US" altLang="ja-JP" sz="2000" dirty="0" smtClean="0"/>
              <a:t>When one of the fields of a structure is itself a structure, it is called a </a:t>
            </a:r>
            <a:r>
              <a:rPr lang="en-US" altLang="ja-JP" sz="2000" dirty="0" smtClean="0">
                <a:solidFill>
                  <a:srgbClr val="00B0F0"/>
                </a:solidFill>
              </a:rPr>
              <a:t>nested structure</a:t>
            </a:r>
            <a:r>
              <a:rPr lang="en-US" altLang="ja-JP" sz="2000" dirty="0" smtClean="0"/>
              <a:t>. </a:t>
            </a:r>
          </a:p>
          <a:p>
            <a:pPr>
              <a:lnSpc>
                <a:spcPct val="60000"/>
              </a:lnSpc>
            </a:pPr>
            <a:r>
              <a:rPr lang="en-US" altLang="ja-JP" sz="2000" dirty="0" err="1" smtClean="0"/>
              <a:t>struct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DateofBirth</a:t>
            </a:r>
            <a:r>
              <a:rPr lang="en-US" altLang="ja-JP" sz="2000" dirty="0" smtClean="0"/>
              <a:t> {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				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years;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				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months;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				</a:t>
            </a:r>
            <a:r>
              <a:rPr lang="en-US" altLang="ja-JP" sz="2000" dirty="0" err="1" smtClean="0"/>
              <a:t>int</a:t>
            </a:r>
            <a:r>
              <a:rPr lang="en-US" altLang="ja-JP" sz="2000" dirty="0" smtClean="0"/>
              <a:t> day; };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	</a:t>
            </a:r>
            <a:r>
              <a:rPr lang="en-US" altLang="ja-JP" sz="2000" dirty="0" err="1" smtClean="0"/>
              <a:t>struct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Emp</a:t>
            </a:r>
            <a:r>
              <a:rPr lang="en-US" altLang="ja-JP" sz="2000" dirty="0" smtClean="0"/>
              <a:t> {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				string name;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				</a:t>
            </a:r>
            <a:r>
              <a:rPr lang="en-US" altLang="ja-JP" sz="2000" dirty="0" err="1" smtClean="0"/>
              <a:t>DateofBirth</a:t>
            </a:r>
            <a:r>
              <a:rPr lang="en-US" altLang="ja-JP" sz="2000" dirty="0" smtClean="0"/>
              <a:t> Dob;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				};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err="1" smtClean="0"/>
              <a:t>Struct</a:t>
            </a:r>
            <a:r>
              <a:rPr lang="en-US" altLang="ja-JP" sz="2000" dirty="0" smtClean="0"/>
              <a:t> </a:t>
            </a:r>
            <a:r>
              <a:rPr lang="en-US" altLang="ja-JP" sz="2000" dirty="0" err="1" smtClean="0"/>
              <a:t>Emp</a:t>
            </a:r>
            <a:r>
              <a:rPr lang="en-US" altLang="ja-JP" sz="2000" dirty="0" smtClean="0"/>
              <a:t> data1;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data1.name = “Julia Roberts”;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 data1.Dob.day = 21;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 data1.Dob.months = 09;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ja-JP" sz="2000" dirty="0" smtClean="0"/>
              <a:t> data1.Dob.years = 1967;</a:t>
            </a:r>
          </a:p>
        </p:txBody>
      </p:sp>
    </p:spTree>
    <p:extLst>
      <p:ext uri="{BB962C8B-B14F-4D97-AF65-F5344CB8AC3E}">
        <p14:creationId xmlns:p14="http://schemas.microsoft.com/office/powerpoint/2010/main" val="140071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タイトル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ja-JP" u="sng" smtClean="0"/>
              <a:t>Class work</a:t>
            </a:r>
            <a:endParaRPr lang="ja-JP" altLang="en-US" u="sng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41020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US" altLang="ja-JP" sz="3000" dirty="0">
                <a:latin typeface="Times New Roman"/>
                <a:ea typeface="ＭＳ Ｐゴシック" charset="0"/>
                <a:cs typeface="Times New Roman"/>
              </a:rPr>
              <a:t>Write a C/C++ Program using </a:t>
            </a:r>
            <a:r>
              <a:rPr lang="en-US" altLang="ja-JP" sz="3000" dirty="0" err="1">
                <a:latin typeface="Times New Roman"/>
                <a:ea typeface="ＭＳ Ｐゴシック" charset="0"/>
                <a:cs typeface="Times New Roman"/>
              </a:rPr>
              <a:t>struct</a:t>
            </a:r>
            <a:r>
              <a:rPr lang="en-US" altLang="ja-JP" sz="3000" dirty="0">
                <a:latin typeface="Times New Roman"/>
                <a:ea typeface="ＭＳ Ｐゴシック" charset="0"/>
                <a:cs typeface="Times New Roman"/>
              </a:rPr>
              <a:t> variables </a:t>
            </a:r>
            <a:r>
              <a:rPr lang="en-US" altLang="ja-JP" sz="3000" dirty="0" smtClean="0">
                <a:latin typeface="Times New Roman"/>
                <a:ea typeface="ＭＳ Ｐゴシック" charset="0"/>
                <a:cs typeface="Times New Roman"/>
              </a:rPr>
              <a:t>to </a:t>
            </a:r>
            <a:r>
              <a:rPr lang="en-US" altLang="ja-JP" sz="3000" dirty="0">
                <a:latin typeface="Times New Roman"/>
                <a:ea typeface="ＭＳ Ｐゴシック" charset="0"/>
                <a:cs typeface="Times New Roman"/>
              </a:rPr>
              <a:t>construct a student record list consisting of the following information in each record: student id (integer), student name (character string) and </a:t>
            </a:r>
            <a:r>
              <a:rPr lang="en-US" altLang="ja-JP" sz="3000" dirty="0" smtClean="0">
                <a:latin typeface="Times New Roman"/>
                <a:ea typeface="ＭＳ Ｐゴシック" charset="0"/>
                <a:cs typeface="Times New Roman"/>
              </a:rPr>
              <a:t>marks</a:t>
            </a:r>
            <a:r>
              <a:rPr lang="en-US" altLang="ja-JP" sz="3000" dirty="0">
                <a:latin typeface="Times New Roman"/>
                <a:ea typeface="ＭＳ Ｐゴシック" charset="0"/>
                <a:cs typeface="Times New Roman"/>
              </a:rPr>
              <a:t>(integer).</a:t>
            </a:r>
          </a:p>
          <a:p>
            <a:pPr marL="0" indent="0">
              <a:buFont typeface="Arial" charset="0"/>
              <a:buNone/>
              <a:defRPr/>
            </a:pPr>
            <a:r>
              <a:rPr lang="en-US" altLang="ja-JP" dirty="0">
                <a:ea typeface="ＭＳ Ｐゴシック" charset="0"/>
              </a:rPr>
              <a:t> </a:t>
            </a:r>
            <a:r>
              <a:rPr lang="en-US" altLang="ja-JP" dirty="0" smtClean="0">
                <a:ea typeface="ＭＳ Ｐゴシック" charset="0"/>
              </a:rPr>
              <a:t>Do </a:t>
            </a:r>
            <a:r>
              <a:rPr lang="en-US" altLang="ja-JP" dirty="0">
                <a:ea typeface="ＭＳ Ｐゴシック" charset="0"/>
              </a:rPr>
              <a:t>the following </a:t>
            </a:r>
            <a:r>
              <a:rPr lang="en-US" altLang="ja-JP" dirty="0" smtClean="0">
                <a:ea typeface="ＭＳ Ｐゴシック" charset="0"/>
              </a:rPr>
              <a:t>operations: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ja-JP" dirty="0" smtClean="0">
                <a:ea typeface="ＭＳ Ｐゴシック" charset="0"/>
              </a:rPr>
              <a:t>Store </a:t>
            </a:r>
            <a:r>
              <a:rPr lang="en-US" altLang="ja-JP" dirty="0">
                <a:ea typeface="ＭＳ Ｐゴシック" charset="0"/>
              </a:rPr>
              <a:t>data for five students and display the data on the screen</a:t>
            </a:r>
            <a:r>
              <a:rPr lang="en-US" altLang="ja-JP" dirty="0" smtClean="0">
                <a:ea typeface="ＭＳ Ｐゴシック" charset="0"/>
              </a:rPr>
              <a:t>.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ja-JP" dirty="0">
                <a:ea typeface="ＭＳ Ｐゴシック" charset="0"/>
              </a:rPr>
              <a:t>display the student list in ascending order</a:t>
            </a:r>
            <a:r>
              <a:rPr lang="en-US" altLang="ja-JP" dirty="0" smtClean="0">
                <a:ea typeface="ＭＳ Ｐゴシック" charset="0"/>
              </a:rPr>
              <a:t> according to marks</a:t>
            </a:r>
          </a:p>
          <a:p>
            <a:pPr lvl="1">
              <a:buFont typeface="Arial" charset="0"/>
              <a:buChar char="–"/>
              <a:defRPr/>
            </a:pPr>
            <a:r>
              <a:rPr lang="en-US" altLang="ja-JP" dirty="0">
                <a:ea typeface="ＭＳ Ｐゴシック" charset="0"/>
              </a:rPr>
              <a:t>Search a record based on student </a:t>
            </a:r>
            <a:r>
              <a:rPr lang="en-US" altLang="ja-JP" dirty="0" smtClean="0">
                <a:ea typeface="ＭＳ Ｐゴシック" charset="0"/>
              </a:rPr>
              <a:t>id and </a:t>
            </a:r>
            <a:r>
              <a:rPr lang="en-US" altLang="ja-JP" dirty="0">
                <a:ea typeface="ＭＳ Ｐゴシック" charset="0"/>
              </a:rPr>
              <a:t>display the information </a:t>
            </a:r>
            <a:r>
              <a:rPr lang="en-US" altLang="ja-JP" dirty="0" smtClean="0">
                <a:ea typeface="ＭＳ Ｐゴシック" charset="0"/>
              </a:rPr>
              <a:t>content</a:t>
            </a:r>
            <a:r>
              <a:rPr lang="en-US" altLang="ja-JP" dirty="0">
                <a:ea typeface="ＭＳ Ｐゴシック" charset="0"/>
              </a:rPr>
              <a:t>. If the specified </a:t>
            </a:r>
            <a:r>
              <a:rPr lang="en-US" altLang="ja-JP" dirty="0" smtClean="0">
                <a:ea typeface="ＭＳ Ｐゴシック" charset="0"/>
              </a:rPr>
              <a:t>id is </a:t>
            </a:r>
            <a:r>
              <a:rPr lang="en-US" altLang="ja-JP" dirty="0">
                <a:ea typeface="ＭＳ Ｐゴシック" charset="0"/>
              </a:rPr>
              <a:t>not present in the list an error message </a:t>
            </a:r>
            <a:r>
              <a:rPr lang="en-US" altLang="ja-JP" dirty="0" smtClean="0">
                <a:ea typeface="ＭＳ Ｐゴシック" charset="0"/>
              </a:rPr>
              <a:t>should </a:t>
            </a:r>
            <a:r>
              <a:rPr lang="en-US" altLang="ja-JP" dirty="0">
                <a:ea typeface="ＭＳ Ｐゴシック" charset="0"/>
              </a:rPr>
              <a:t>be displayed.</a:t>
            </a:r>
          </a:p>
          <a:p>
            <a:pPr lvl="1">
              <a:buFont typeface="Arial" charset="0"/>
              <a:buChar char="–"/>
              <a:defRPr/>
            </a:pPr>
            <a:endParaRPr lang="en-US" altLang="ja-JP" dirty="0" smtClean="0">
              <a:ea typeface="ＭＳ Ｐゴシック" charset="0"/>
            </a:endParaRPr>
          </a:p>
          <a:p>
            <a:pPr lvl="1">
              <a:buFont typeface="Arial" charset="0"/>
              <a:buChar char="–"/>
              <a:defRPr/>
            </a:pPr>
            <a:endParaRPr lang="en-US" altLang="ja-JP" dirty="0" smtClean="0">
              <a:ea typeface="ＭＳ Ｐゴシック" charset="0"/>
            </a:endParaRPr>
          </a:p>
          <a:p>
            <a:pPr lvl="1">
              <a:buFont typeface="Arial" charset="0"/>
              <a:buChar char="–"/>
              <a:defRPr/>
            </a:pPr>
            <a:endParaRPr lang="en-US" altLang="ja-JP" dirty="0">
              <a:ea typeface="ＭＳ Ｐゴシック" charset="0"/>
            </a:endParaRPr>
          </a:p>
          <a:p>
            <a:pPr marL="514350" indent="-514350">
              <a:buFont typeface="+mj-lt"/>
              <a:buAutoNum type="arabicPeriod"/>
              <a:defRPr/>
            </a:pPr>
            <a:endParaRPr lang="ja-JP" alt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066800" y="-152400"/>
            <a:ext cx="6934200" cy="1123950"/>
          </a:xfrm>
        </p:spPr>
        <p:txBody>
          <a:bodyPr/>
          <a:lstStyle/>
          <a:p>
            <a:pPr eaLnBrk="1" hangingPunct="1"/>
            <a:r>
              <a:rPr lang="en-US" altLang="ja-JP" sz="4500" u="sng">
                <a:latin typeface="Calibri" charset="0"/>
                <a:ea typeface="MS PGothic" charset="0"/>
              </a:rPr>
              <a:t>Dynamic memory allocation</a:t>
            </a:r>
          </a:p>
        </p:txBody>
      </p:sp>
      <p:sp>
        <p:nvSpPr>
          <p:cNvPr id="92162" name="Rectangle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solidFill>
                  <a:srgbClr val="FF0000"/>
                </a:solidFill>
                <a:latin typeface="Constantia" charset="0"/>
                <a:ea typeface="MS PGothic" charset="0"/>
              </a:rPr>
              <a:t>Pointers need to be used for dynamic allocation of memory.</a:t>
            </a:r>
          </a:p>
          <a:p>
            <a:pPr eaLnBrk="1" hangingPunct="1"/>
            <a:endParaRPr lang="en-US" altLang="ja-JP">
              <a:latin typeface="Constantia" charset="0"/>
              <a:ea typeface="MS PGothic" charset="0"/>
            </a:endParaRPr>
          </a:p>
          <a:p>
            <a:pPr eaLnBrk="1" hangingPunct="1"/>
            <a:r>
              <a:rPr lang="en-US" altLang="ja-JP">
                <a:latin typeface="Constantia" charset="0"/>
                <a:ea typeface="MS PGothic" charset="0"/>
              </a:rPr>
              <a:t>Use the operator </a:t>
            </a:r>
            <a:r>
              <a:rPr lang="en-US" altLang="ja-JP" b="1">
                <a:solidFill>
                  <a:srgbClr val="FF0000"/>
                </a:solidFill>
                <a:latin typeface="Courier New" charset="0"/>
                <a:ea typeface="MS PGothic" charset="0"/>
              </a:rPr>
              <a:t>new</a:t>
            </a:r>
            <a:r>
              <a:rPr lang="en-US" altLang="ja-JP">
                <a:latin typeface="Constantia" charset="0"/>
                <a:ea typeface="MS PGothic" charset="0"/>
              </a:rPr>
              <a:t> to dynamically allocate space in C++.</a:t>
            </a:r>
          </a:p>
          <a:p>
            <a:pPr eaLnBrk="1" hangingPunct="1"/>
            <a:endParaRPr lang="en-US" altLang="ja-JP">
              <a:latin typeface="Constantia" charset="0"/>
              <a:ea typeface="MS PGothic" charset="0"/>
            </a:endParaRPr>
          </a:p>
          <a:p>
            <a:pPr eaLnBrk="1" hangingPunct="1"/>
            <a:r>
              <a:rPr lang="en-US" altLang="ja-JP">
                <a:latin typeface="Constantia" charset="0"/>
                <a:ea typeface="MS PGothic" charset="0"/>
              </a:rPr>
              <a:t>Use the operator </a:t>
            </a:r>
            <a:r>
              <a:rPr lang="en-US" altLang="ja-JP" b="1">
                <a:solidFill>
                  <a:srgbClr val="FF0000"/>
                </a:solidFill>
                <a:latin typeface="Courier New" charset="0"/>
                <a:ea typeface="MS PGothic" charset="0"/>
              </a:rPr>
              <a:t>delete</a:t>
            </a:r>
            <a:r>
              <a:rPr lang="en-US" altLang="ja-JP">
                <a:latin typeface="Constantia" charset="0"/>
                <a:ea typeface="MS PGothic" charset="0"/>
              </a:rPr>
              <a:t> to later free this space.</a:t>
            </a:r>
          </a:p>
        </p:txBody>
      </p:sp>
      <p:sp>
        <p:nvSpPr>
          <p:cNvPr id="5" name="Footer Placeholder 5"/>
          <p:cNvSpPr txBox="1">
            <a:spLocks noGrp="1"/>
          </p:cNvSpPr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rPr>
              <a:t>CSC2110 - Data Structures/Algorithms</a:t>
            </a:r>
          </a:p>
        </p:txBody>
      </p:sp>
      <p:sp>
        <p:nvSpPr>
          <p:cNvPr id="63493" name="Slide Number Placeholder 5"/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2B6EA179-6487-6447-811A-C0351D035AC1}" type="slidenum">
              <a:rPr lang="en-US" altLang="ja-JP" sz="1200">
                <a:solidFill>
                  <a:srgbClr val="045C75"/>
                </a:solidFill>
                <a:latin typeface="Constantia" charset="0"/>
              </a:rPr>
              <a:pPr algn="r" eaLnBrk="1" hangingPunct="1"/>
              <a:t>3</a:t>
            </a:fld>
            <a:endParaRPr lang="en-US" altLang="ja-JP" sz="1200">
              <a:solidFill>
                <a:srgbClr val="045C75"/>
              </a:solidFill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94891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MS PGothic" charset="0"/>
              </a:rPr>
              <a:t>The </a:t>
            </a:r>
            <a:r>
              <a:rPr lang="en-US" altLang="ja-JP" b="1">
                <a:latin typeface="Courier New" charset="0"/>
                <a:ea typeface="MS PGothic" charset="0"/>
              </a:rPr>
              <a:t>new</a:t>
            </a:r>
            <a:r>
              <a:rPr lang="en-US" altLang="ja-JP">
                <a:latin typeface="Calibri" charset="0"/>
                <a:ea typeface="MS PGothic" charset="0"/>
              </a:rPr>
              <a:t> operator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295400"/>
            <a:ext cx="8382000" cy="4800600"/>
          </a:xfrm>
        </p:spPr>
        <p:txBody>
          <a:bodyPr lIns="0" rIns="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ja-JP">
                <a:latin typeface="Constantia" charset="0"/>
                <a:ea typeface="MS PGothic" charset="0"/>
              </a:rPr>
              <a:t>If memory is available, the </a:t>
            </a:r>
            <a:r>
              <a:rPr lang="en-US" altLang="ja-JP" b="1">
                <a:solidFill>
                  <a:srgbClr val="FF0000"/>
                </a:solidFill>
                <a:latin typeface="Courier New" charset="0"/>
                <a:ea typeface="MS PGothic" charset="0"/>
              </a:rPr>
              <a:t>new</a:t>
            </a:r>
            <a:r>
              <a:rPr lang="en-US" altLang="ja-JP" b="1">
                <a:solidFill>
                  <a:schemeClr val="tx2"/>
                </a:solidFill>
                <a:latin typeface="Courier New" charset="0"/>
                <a:ea typeface="MS PGothic" charset="0"/>
              </a:rPr>
              <a:t> </a:t>
            </a:r>
            <a:r>
              <a:rPr lang="en-US" altLang="ja-JP">
                <a:latin typeface="Constantia" charset="0"/>
                <a:ea typeface="MS PGothic" charset="0"/>
              </a:rPr>
              <a:t>operator allocates memory space for the requested object/array, and returns a pointer to (address of) the memory allocated.</a:t>
            </a:r>
          </a:p>
          <a:p>
            <a:pPr eaLnBrk="1" hangingPunct="1">
              <a:lnSpc>
                <a:spcPct val="90000"/>
              </a:lnSpc>
            </a:pPr>
            <a:endParaRPr lang="en-US" altLang="ja-JP">
              <a:latin typeface="Constantia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>
                <a:latin typeface="Constantia" charset="0"/>
                <a:ea typeface="MS PGothic" charset="0"/>
              </a:rPr>
              <a:t>If sufficient memory is not available, the </a:t>
            </a:r>
            <a:r>
              <a:rPr lang="en-US" altLang="ja-JP" b="1">
                <a:solidFill>
                  <a:srgbClr val="FF0000"/>
                </a:solidFill>
                <a:latin typeface="Courier New" charset="0"/>
                <a:ea typeface="MS PGothic" charset="0"/>
              </a:rPr>
              <a:t>new</a:t>
            </a:r>
            <a:r>
              <a:rPr lang="en-US" altLang="ja-JP" b="1">
                <a:solidFill>
                  <a:schemeClr val="tx2"/>
                </a:solidFill>
                <a:latin typeface="Courier New" charset="0"/>
                <a:ea typeface="MS PGothic" charset="0"/>
              </a:rPr>
              <a:t> </a:t>
            </a:r>
            <a:r>
              <a:rPr lang="en-US" altLang="ja-JP">
                <a:latin typeface="Constantia" charset="0"/>
                <a:ea typeface="MS PGothic" charset="0"/>
              </a:rPr>
              <a:t>operator returns </a:t>
            </a:r>
            <a:r>
              <a:rPr lang="en-US" altLang="ja-JP" b="1">
                <a:solidFill>
                  <a:schemeClr val="tx2"/>
                </a:solidFill>
                <a:latin typeface="Courier New" charset="0"/>
                <a:ea typeface="MS PGothic" charset="0"/>
              </a:rPr>
              <a:t>NULL</a:t>
            </a:r>
            <a:r>
              <a:rPr lang="en-US" altLang="ja-JP">
                <a:latin typeface="Constantia" charset="0"/>
                <a:ea typeface="MS PGothic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ja-JP">
              <a:latin typeface="Constantia" charset="0"/>
              <a:ea typeface="MS PGothic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ja-JP">
                <a:latin typeface="Constantia" charset="0"/>
                <a:ea typeface="MS PGothic" charset="0"/>
              </a:rPr>
              <a:t>The dynamically allocated object/array exists until the </a:t>
            </a:r>
            <a:r>
              <a:rPr lang="en-US" altLang="ja-JP" b="1">
                <a:solidFill>
                  <a:srgbClr val="FF0000"/>
                </a:solidFill>
                <a:latin typeface="Courier New" charset="0"/>
                <a:ea typeface="MS PGothic" charset="0"/>
              </a:rPr>
              <a:t>delete</a:t>
            </a:r>
            <a:r>
              <a:rPr lang="en-US" altLang="ja-JP">
                <a:latin typeface="Constantia" charset="0"/>
                <a:ea typeface="MS PGothic" charset="0"/>
              </a:rPr>
              <a:t> operator destroys it.</a:t>
            </a:r>
          </a:p>
        </p:txBody>
      </p:sp>
      <p:sp>
        <p:nvSpPr>
          <p:cNvPr id="5" name="Footer Placeholder 5"/>
          <p:cNvSpPr txBox="1">
            <a:spLocks noGrp="1"/>
          </p:cNvSpPr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rPr>
              <a:t>CSC2110 - Data Structures/Algorithms</a:t>
            </a:r>
          </a:p>
        </p:txBody>
      </p:sp>
      <p:sp>
        <p:nvSpPr>
          <p:cNvPr id="64517" name="Slide Number Placeholder 5"/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A9E12F5B-195B-B84F-8A78-423FCB8B0CE4}" type="slidenum">
              <a:rPr lang="en-US" altLang="ja-JP" sz="1200">
                <a:solidFill>
                  <a:srgbClr val="045C75"/>
                </a:solidFill>
                <a:latin typeface="Constantia" charset="0"/>
              </a:rPr>
              <a:pPr algn="r" eaLnBrk="1" hangingPunct="1"/>
              <a:t>4</a:t>
            </a:fld>
            <a:endParaRPr lang="en-US" altLang="ja-JP" sz="1200">
              <a:solidFill>
                <a:srgbClr val="045C75"/>
              </a:solidFill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54908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MS PGothic" charset="0"/>
              </a:rPr>
              <a:t>The </a:t>
            </a:r>
            <a:r>
              <a:rPr lang="en-US" altLang="ja-JP" b="1">
                <a:latin typeface="Courier New" charset="0"/>
                <a:ea typeface="MS PGothic" charset="0"/>
              </a:rPr>
              <a:t>delete</a:t>
            </a:r>
            <a:r>
              <a:rPr lang="en-US" altLang="ja-JP">
                <a:latin typeface="Calibri" charset="0"/>
                <a:ea typeface="MS PGothic" charset="0"/>
              </a:rPr>
              <a:t> operator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371600"/>
            <a:ext cx="8001000" cy="4648200"/>
          </a:xfrm>
        </p:spPr>
        <p:txBody>
          <a:bodyPr lIns="0" rIns="0"/>
          <a:lstStyle/>
          <a:p>
            <a:pPr eaLnBrk="1" hangingPunct="1">
              <a:lnSpc>
                <a:spcPct val="90000"/>
              </a:lnSpc>
            </a:pPr>
            <a:r>
              <a:rPr lang="en-US" altLang="ja-JP" dirty="0">
                <a:latin typeface="Constantia" charset="0"/>
                <a:ea typeface="MS PGothic" charset="0"/>
              </a:rPr>
              <a:t>The </a:t>
            </a:r>
            <a:r>
              <a:rPr lang="en-US" altLang="ja-JP" b="1" dirty="0">
                <a:solidFill>
                  <a:srgbClr val="FF0000"/>
                </a:solidFill>
                <a:latin typeface="Courier New" charset="0"/>
                <a:ea typeface="MS PGothic" charset="0"/>
              </a:rPr>
              <a:t>delete</a:t>
            </a:r>
            <a:r>
              <a:rPr lang="en-US" altLang="ja-JP" dirty="0">
                <a:latin typeface="Constantia" charset="0"/>
                <a:ea typeface="MS PGothic" charset="0"/>
              </a:rPr>
              <a:t> operator </a:t>
            </a:r>
            <a:r>
              <a:rPr lang="en-US" altLang="ja-JP" dirty="0" err="1">
                <a:latin typeface="Constantia" charset="0"/>
                <a:ea typeface="MS PGothic" charset="0"/>
              </a:rPr>
              <a:t>deallocates</a:t>
            </a:r>
            <a:r>
              <a:rPr lang="en-US" altLang="ja-JP" dirty="0">
                <a:latin typeface="Constantia" charset="0"/>
                <a:ea typeface="MS PGothic" charset="0"/>
              </a:rPr>
              <a:t> the object or array currently pointed to by the </a:t>
            </a:r>
            <a:r>
              <a:rPr lang="en-US" altLang="ja-JP" dirty="0" smtClean="0">
                <a:latin typeface="Constantia" charset="0"/>
                <a:ea typeface="MS PGothic" charset="0"/>
              </a:rPr>
              <a:t>pointer which </a:t>
            </a:r>
            <a:r>
              <a:rPr lang="en-US" altLang="ja-JP" dirty="0">
                <a:latin typeface="Constantia" charset="0"/>
                <a:ea typeface="MS PGothic" charset="0"/>
              </a:rPr>
              <a:t>was previously allocated at run-time by the </a:t>
            </a:r>
            <a:r>
              <a:rPr lang="en-US" altLang="ja-JP" b="1" dirty="0">
                <a:solidFill>
                  <a:schemeClr val="tx2"/>
                </a:solidFill>
                <a:latin typeface="Courier New" charset="0"/>
                <a:ea typeface="MS PGothic" charset="0"/>
              </a:rPr>
              <a:t>new</a:t>
            </a:r>
            <a:r>
              <a:rPr lang="en-US" altLang="ja-JP" dirty="0">
                <a:latin typeface="Constantia" charset="0"/>
                <a:ea typeface="MS PGothic" charset="0"/>
              </a:rPr>
              <a:t> operator</a:t>
            </a:r>
            <a:r>
              <a:rPr lang="en-US" altLang="ja-JP" dirty="0" smtClean="0">
                <a:latin typeface="Constantia" charset="0"/>
                <a:ea typeface="MS PGothic" charset="0"/>
              </a:rPr>
              <a:t>.</a:t>
            </a:r>
            <a:endParaRPr lang="en-US" altLang="ja-JP" dirty="0">
              <a:latin typeface="Constantia" charset="0"/>
              <a:ea typeface="MS PGothic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ja-JP" dirty="0">
                <a:latin typeface="Constantia" charset="0"/>
                <a:ea typeface="MS PGothic" charset="0"/>
              </a:rPr>
              <a:t>the pointer is then </a:t>
            </a:r>
            <a:r>
              <a:rPr lang="en-US" altLang="ja-JP" i="1" dirty="0">
                <a:latin typeface="Constantia" charset="0"/>
                <a:ea typeface="MS PGothic" charset="0"/>
              </a:rPr>
              <a:t>considered</a:t>
            </a:r>
            <a:r>
              <a:rPr lang="en-US" altLang="ja-JP" dirty="0">
                <a:latin typeface="Constantia" charset="0"/>
                <a:ea typeface="MS PGothic" charset="0"/>
              </a:rPr>
              <a:t> unassigned</a:t>
            </a:r>
          </a:p>
          <a:p>
            <a:pPr lvl="1" eaLnBrk="1" hangingPunct="1">
              <a:lnSpc>
                <a:spcPct val="90000"/>
              </a:lnSpc>
            </a:pPr>
            <a:endParaRPr lang="en-US" altLang="ja-JP" dirty="0">
              <a:latin typeface="Constantia" charset="0"/>
              <a:ea typeface="MS PGothic" charset="0"/>
            </a:endParaRPr>
          </a:p>
        </p:txBody>
      </p:sp>
      <p:sp>
        <p:nvSpPr>
          <p:cNvPr id="5" name="Footer Placeholder 5"/>
          <p:cNvSpPr txBox="1">
            <a:spLocks noGrp="1"/>
          </p:cNvSpPr>
          <p:nvPr/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rPr>
              <a:t>CSC2110 - Data Structures/Algorithms</a:t>
            </a:r>
          </a:p>
        </p:txBody>
      </p:sp>
      <p:sp>
        <p:nvSpPr>
          <p:cNvPr id="65541" name="Slide Number Placeholder 5"/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r" eaLnBrk="1" hangingPunct="1"/>
            <a:fld id="{3A72A7AF-AB98-1249-8007-BC2825445670}" type="slidenum">
              <a:rPr lang="en-US" altLang="ja-JP" sz="1200">
                <a:solidFill>
                  <a:srgbClr val="045C75"/>
                </a:solidFill>
                <a:latin typeface="Constantia" charset="0"/>
              </a:rPr>
              <a:pPr algn="r" eaLnBrk="1" hangingPunct="1"/>
              <a:t>5</a:t>
            </a:fld>
            <a:endParaRPr lang="en-US" altLang="ja-JP" sz="1200">
              <a:solidFill>
                <a:srgbClr val="045C75"/>
              </a:solidFill>
              <a:latin typeface="Constant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6832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ja-JP">
                <a:latin typeface="Calibri" charset="0"/>
                <a:ea typeface="MS PGothic" charset="0"/>
              </a:rPr>
              <a:t>Example</a:t>
            </a:r>
          </a:p>
        </p:txBody>
      </p:sp>
      <p:sp>
        <p:nvSpPr>
          <p:cNvPr id="66563" name="AutoShape 4"/>
          <p:cNvSpPr>
            <a:spLocks noChangeArrowheads="1"/>
          </p:cNvSpPr>
          <p:nvPr/>
        </p:nvSpPr>
        <p:spPr bwMode="auto">
          <a:xfrm>
            <a:off x="304800" y="2209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6564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/>
          </a:p>
        </p:txBody>
      </p:sp>
      <p:sp>
        <p:nvSpPr>
          <p:cNvPr id="66565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/>
          </a:p>
        </p:txBody>
      </p:sp>
      <p:sp>
        <p:nvSpPr>
          <p:cNvPr id="66566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6567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6568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6569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/>
          </a:p>
        </p:txBody>
      </p:sp>
      <p:sp>
        <p:nvSpPr>
          <p:cNvPr id="66570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6571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6572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6573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FDE1</a:t>
            </a:r>
          </a:p>
        </p:txBody>
      </p:sp>
      <p:sp>
        <p:nvSpPr>
          <p:cNvPr id="66574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FDE0</a:t>
            </a:r>
          </a:p>
        </p:txBody>
      </p:sp>
      <p:sp>
        <p:nvSpPr>
          <p:cNvPr id="66575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0EC7</a:t>
            </a:r>
          </a:p>
        </p:txBody>
      </p:sp>
      <p:sp>
        <p:nvSpPr>
          <p:cNvPr id="66576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FDE2</a:t>
            </a:r>
          </a:p>
        </p:txBody>
      </p:sp>
      <p:sp>
        <p:nvSpPr>
          <p:cNvPr id="66577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FDE3</a:t>
            </a:r>
          </a:p>
        </p:txBody>
      </p:sp>
      <p:sp>
        <p:nvSpPr>
          <p:cNvPr id="66578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0EC4</a:t>
            </a:r>
          </a:p>
        </p:txBody>
      </p:sp>
      <p:sp>
        <p:nvSpPr>
          <p:cNvPr id="66579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0EC5</a:t>
            </a:r>
          </a:p>
        </p:txBody>
      </p:sp>
      <p:sp>
        <p:nvSpPr>
          <p:cNvPr id="66580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0EC6</a:t>
            </a:r>
          </a:p>
        </p:txBody>
      </p:sp>
      <p:sp>
        <p:nvSpPr>
          <p:cNvPr id="66581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6582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ptr</a:t>
            </a:r>
          </a:p>
        </p:txBody>
      </p:sp>
      <p:sp>
        <p:nvSpPr>
          <p:cNvPr id="66583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/>
          </a:p>
        </p:txBody>
      </p:sp>
      <p:sp>
        <p:nvSpPr>
          <p:cNvPr id="66584" name="Rectangle 25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= new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= 22;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cout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&lt;&lt; 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&lt;&lt;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endl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delete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 smtClean="0">
                <a:solidFill>
                  <a:schemeClr val="tx2"/>
                </a:solidFill>
                <a:latin typeface="Courier New" charset="0"/>
              </a:rPr>
              <a:t>;</a:t>
            </a:r>
            <a:endParaRPr lang="en-US" altLang="ja-JP" dirty="0">
              <a:solidFill>
                <a:schemeClr val="tx2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302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ja-JP" sz="4400">
                <a:solidFill>
                  <a:schemeClr val="tx2"/>
                </a:solidFill>
              </a:rPr>
              <a:t>Example (Cont ..)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= </a:t>
            </a:r>
            <a:r>
              <a:rPr lang="en-US" altLang="ja-JP" dirty="0">
                <a:solidFill>
                  <a:srgbClr val="FF0000"/>
                </a:solidFill>
                <a:latin typeface="Courier New" charset="0"/>
              </a:rPr>
              <a:t>new </a:t>
            </a:r>
            <a:r>
              <a:rPr lang="en-US" altLang="ja-JP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= 22;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cout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&lt;&lt; 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&lt;&lt;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endl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delete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 smtClean="0">
                <a:solidFill>
                  <a:schemeClr val="tx2"/>
                </a:solidFill>
                <a:latin typeface="Courier New" charset="0"/>
              </a:rPr>
              <a:t>;</a:t>
            </a:r>
            <a:endParaRPr lang="en-US" altLang="ja-JP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67588" name="AutoShape 4"/>
          <p:cNvSpPr>
            <a:spLocks noChangeArrowheads="1"/>
          </p:cNvSpPr>
          <p:nvPr/>
        </p:nvSpPr>
        <p:spPr bwMode="auto">
          <a:xfrm>
            <a:off x="304800" y="2590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7589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/>
          </a:p>
        </p:txBody>
      </p:sp>
      <p:sp>
        <p:nvSpPr>
          <p:cNvPr id="67590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rgbClr val="FF0000"/>
                </a:solidFill>
              </a:rPr>
              <a:t>0EC4</a:t>
            </a:r>
          </a:p>
        </p:txBody>
      </p:sp>
      <p:sp>
        <p:nvSpPr>
          <p:cNvPr id="67591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7592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7593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7594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/>
          </a:p>
        </p:txBody>
      </p:sp>
      <p:sp>
        <p:nvSpPr>
          <p:cNvPr id="67595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7596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7597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FDE1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FDE0</a:t>
            </a:r>
          </a:p>
        </p:txBody>
      </p:sp>
      <p:sp>
        <p:nvSpPr>
          <p:cNvPr id="67600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0EC7</a:t>
            </a:r>
          </a:p>
        </p:txBody>
      </p:sp>
      <p:sp>
        <p:nvSpPr>
          <p:cNvPr id="67601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FDE2</a:t>
            </a:r>
          </a:p>
        </p:txBody>
      </p:sp>
      <p:sp>
        <p:nvSpPr>
          <p:cNvPr id="67602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FDE3</a:t>
            </a:r>
          </a:p>
        </p:txBody>
      </p:sp>
      <p:sp>
        <p:nvSpPr>
          <p:cNvPr id="67603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0EC4</a:t>
            </a:r>
          </a:p>
        </p:txBody>
      </p:sp>
      <p:sp>
        <p:nvSpPr>
          <p:cNvPr id="67604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0EC5</a:t>
            </a:r>
          </a:p>
        </p:txBody>
      </p:sp>
      <p:sp>
        <p:nvSpPr>
          <p:cNvPr id="67605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0EC6</a:t>
            </a:r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7607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ptr</a:t>
            </a:r>
          </a:p>
        </p:txBody>
      </p:sp>
      <p:sp>
        <p:nvSpPr>
          <p:cNvPr id="67608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/>
          </a:p>
        </p:txBody>
      </p:sp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67610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7611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7612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7613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090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ja-JP" sz="4400">
                <a:solidFill>
                  <a:schemeClr val="tx2"/>
                </a:solidFill>
              </a:rPr>
              <a:t>Example (Cont ..)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= new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altLang="ja-JP" dirty="0" err="1">
                <a:solidFill>
                  <a:srgbClr val="FF0000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rgbClr val="FF0000"/>
                </a:solidFill>
                <a:latin typeface="Courier New" charset="0"/>
              </a:rPr>
              <a:t> = 22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cout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&lt;&lt; 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&lt;&lt;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endl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delete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 smtClean="0">
                <a:solidFill>
                  <a:schemeClr val="tx2"/>
                </a:solidFill>
                <a:latin typeface="Courier New" charset="0"/>
              </a:rPr>
              <a:t>;</a:t>
            </a:r>
            <a:endParaRPr lang="en-US" altLang="ja-JP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68612" name="AutoShape 4"/>
          <p:cNvSpPr>
            <a:spLocks noChangeArrowheads="1"/>
          </p:cNvSpPr>
          <p:nvPr/>
        </p:nvSpPr>
        <p:spPr bwMode="auto">
          <a:xfrm>
            <a:off x="304800" y="29718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8613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/>
          </a:p>
        </p:txBody>
      </p:sp>
      <p:sp>
        <p:nvSpPr>
          <p:cNvPr id="68614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0EC4</a:t>
            </a:r>
          </a:p>
        </p:txBody>
      </p:sp>
      <p:sp>
        <p:nvSpPr>
          <p:cNvPr id="68615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8616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8617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8618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68619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8620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8621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8622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FDE1</a:t>
            </a:r>
          </a:p>
        </p:txBody>
      </p:sp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FDE0</a:t>
            </a:r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0EC7</a:t>
            </a:r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FDE2</a:t>
            </a:r>
          </a:p>
        </p:txBody>
      </p:sp>
      <p:sp>
        <p:nvSpPr>
          <p:cNvPr id="68626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FDE3</a:t>
            </a:r>
          </a:p>
        </p:txBody>
      </p: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0EC4</a:t>
            </a:r>
          </a:p>
        </p:txBody>
      </p: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0EC5</a:t>
            </a:r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0EC6</a:t>
            </a:r>
          </a:p>
        </p:txBody>
      </p:sp>
      <p:sp>
        <p:nvSpPr>
          <p:cNvPr id="68630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ptr</a:t>
            </a:r>
          </a:p>
        </p:txBody>
      </p:sp>
      <p:sp>
        <p:nvSpPr>
          <p:cNvPr id="68632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/>
          </a:p>
        </p:txBody>
      </p:sp>
      <p:grpSp>
        <p:nvGrpSpPr>
          <p:cNvPr id="68633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68634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635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636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637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8638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398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1828800" y="323850"/>
            <a:ext cx="66294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n-US" altLang="ja-JP" sz="4400">
                <a:solidFill>
                  <a:schemeClr val="tx2"/>
                </a:solidFill>
              </a:rPr>
              <a:t>Example (Cont ..)</a:t>
            </a: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990600" y="1981200"/>
            <a:ext cx="3886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= new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int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*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= 22;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cout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 &lt;&lt; </a:t>
            </a:r>
            <a:r>
              <a:rPr lang="en-US" altLang="ja-JP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altLang="ja-JP" dirty="0" err="1">
                <a:solidFill>
                  <a:srgbClr val="FF0000"/>
                </a:solidFill>
                <a:latin typeface="Courier New" charset="0"/>
              </a:rPr>
              <a:t>ptr</a:t>
            </a:r>
            <a:r>
              <a:rPr lang="en-US" altLang="ja-JP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&lt;&lt;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endl</a:t>
            </a: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;</a:t>
            </a:r>
          </a:p>
          <a:p>
            <a:pPr marL="342900" indent="-342900">
              <a:lnSpc>
                <a:spcPct val="130000"/>
              </a:lnSpc>
            </a:pPr>
            <a:r>
              <a:rPr lang="en-US" altLang="ja-JP" dirty="0">
                <a:solidFill>
                  <a:schemeClr val="tx2"/>
                </a:solidFill>
                <a:latin typeface="Courier New" charset="0"/>
              </a:rPr>
              <a:t>delete </a:t>
            </a:r>
            <a:r>
              <a:rPr lang="en-US" altLang="ja-JP" dirty="0" err="1">
                <a:solidFill>
                  <a:schemeClr val="tx2"/>
                </a:solidFill>
                <a:latin typeface="Courier New" charset="0"/>
              </a:rPr>
              <a:t>ptr</a:t>
            </a:r>
            <a:r>
              <a:rPr lang="en-US" altLang="ja-JP" dirty="0" smtClean="0">
                <a:solidFill>
                  <a:schemeClr val="tx2"/>
                </a:solidFill>
                <a:latin typeface="Courier New" charset="0"/>
              </a:rPr>
              <a:t>;</a:t>
            </a:r>
            <a:endParaRPr lang="en-US" altLang="ja-JP" dirty="0">
              <a:solidFill>
                <a:schemeClr val="tx2"/>
              </a:solidFill>
              <a:latin typeface="Courier New" charset="0"/>
            </a:endParaRPr>
          </a:p>
        </p:txBody>
      </p:sp>
      <p:sp>
        <p:nvSpPr>
          <p:cNvPr id="69636" name="AutoShape 4"/>
          <p:cNvSpPr>
            <a:spLocks noChangeArrowheads="1"/>
          </p:cNvSpPr>
          <p:nvPr/>
        </p:nvSpPr>
        <p:spPr bwMode="auto">
          <a:xfrm>
            <a:off x="304800" y="3276600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9637" name="Rectangle 5" descr="Light upward diagonal"/>
          <p:cNvSpPr>
            <a:spLocks noChangeArrowheads="1"/>
          </p:cNvSpPr>
          <p:nvPr/>
        </p:nvSpPr>
        <p:spPr bwMode="auto">
          <a:xfrm>
            <a:off x="7499350" y="2492375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solidFill>
                <a:schemeClr val="accent2"/>
              </a:solidFill>
            </a:endParaRPr>
          </a:p>
        </p:txBody>
      </p:sp>
      <p:sp>
        <p:nvSpPr>
          <p:cNvPr id="69638" name="Rectangle 6" descr="Light upward diagonal"/>
          <p:cNvSpPr>
            <a:spLocks noChangeArrowheads="1"/>
          </p:cNvSpPr>
          <p:nvPr/>
        </p:nvSpPr>
        <p:spPr bwMode="auto">
          <a:xfrm>
            <a:off x="7499350" y="20574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0EC4</a:t>
            </a:r>
          </a:p>
        </p:txBody>
      </p:sp>
      <p:sp>
        <p:nvSpPr>
          <p:cNvPr id="69639" name="Rectangle 7" descr="Light upward diagonal"/>
          <p:cNvSpPr>
            <a:spLocks noChangeArrowheads="1"/>
          </p:cNvSpPr>
          <p:nvPr/>
        </p:nvSpPr>
        <p:spPr bwMode="auto">
          <a:xfrm>
            <a:off x="7499350" y="59436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9640" name="Rectangle 8" descr="Light upward diagonal"/>
          <p:cNvSpPr>
            <a:spLocks noChangeArrowheads="1"/>
          </p:cNvSpPr>
          <p:nvPr/>
        </p:nvSpPr>
        <p:spPr bwMode="auto">
          <a:xfrm>
            <a:off x="7499350" y="2925763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9641" name="Rectangle 9" descr="Light upward diagonal"/>
          <p:cNvSpPr>
            <a:spLocks noChangeArrowheads="1"/>
          </p:cNvSpPr>
          <p:nvPr/>
        </p:nvSpPr>
        <p:spPr bwMode="auto">
          <a:xfrm>
            <a:off x="7499350" y="3360738"/>
            <a:ext cx="1116013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9642" name="Rectangle 10" descr="Light upward diagonal"/>
          <p:cNvSpPr>
            <a:spLocks noChangeArrowheads="1"/>
          </p:cNvSpPr>
          <p:nvPr/>
        </p:nvSpPr>
        <p:spPr bwMode="auto">
          <a:xfrm>
            <a:off x="7499350" y="4648200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solidFill>
                  <a:schemeClr val="accent2"/>
                </a:solidFill>
              </a:rPr>
              <a:t>22</a:t>
            </a:r>
          </a:p>
        </p:txBody>
      </p:sp>
      <p:sp>
        <p:nvSpPr>
          <p:cNvPr id="69643" name="Rectangle 11" descr="Light upward diagonal"/>
          <p:cNvSpPr>
            <a:spLocks noChangeArrowheads="1"/>
          </p:cNvSpPr>
          <p:nvPr/>
        </p:nvSpPr>
        <p:spPr bwMode="auto">
          <a:xfrm>
            <a:off x="7499350" y="5083175"/>
            <a:ext cx="1116013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9644" name="Rectangle 12" descr="Light upward diagonal"/>
          <p:cNvSpPr>
            <a:spLocks noChangeArrowheads="1"/>
          </p:cNvSpPr>
          <p:nvPr/>
        </p:nvSpPr>
        <p:spPr bwMode="auto">
          <a:xfrm>
            <a:off x="7499350" y="5518150"/>
            <a:ext cx="1116013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ja-JP" altLang="en-US">
              <a:latin typeface="Constantia" charset="0"/>
            </a:endParaRPr>
          </a:p>
        </p:txBody>
      </p:sp>
      <p:sp>
        <p:nvSpPr>
          <p:cNvPr id="69645" name="Line 13" descr="Light upward diagonal"/>
          <p:cNvSpPr>
            <a:spLocks noChangeShapeType="1"/>
          </p:cNvSpPr>
          <p:nvPr/>
        </p:nvSpPr>
        <p:spPr bwMode="auto">
          <a:xfrm>
            <a:off x="8151813" y="3876675"/>
            <a:ext cx="1587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6477000" y="2492375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FDE1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6477000" y="20574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FDE0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6477000" y="59436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0EC7</a:t>
            </a: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6477000" y="2925763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FDE2</a:t>
            </a:r>
          </a:p>
        </p:txBody>
      </p:sp>
      <p:sp>
        <p:nvSpPr>
          <p:cNvPr id="69650" name="Rectangle 18"/>
          <p:cNvSpPr>
            <a:spLocks noChangeArrowheads="1"/>
          </p:cNvSpPr>
          <p:nvPr/>
        </p:nvSpPr>
        <p:spPr bwMode="auto">
          <a:xfrm>
            <a:off x="6477000" y="3360738"/>
            <a:ext cx="1022350" cy="433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FDE3</a:t>
            </a:r>
          </a:p>
        </p:txBody>
      </p:sp>
      <p:sp>
        <p:nvSpPr>
          <p:cNvPr id="69651" name="Rectangle 19"/>
          <p:cNvSpPr>
            <a:spLocks noChangeArrowheads="1"/>
          </p:cNvSpPr>
          <p:nvPr/>
        </p:nvSpPr>
        <p:spPr bwMode="auto">
          <a:xfrm>
            <a:off x="6477000" y="4648200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0EC4</a:t>
            </a:r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6477000" y="5083175"/>
            <a:ext cx="10223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0EC5</a:t>
            </a:r>
          </a:p>
        </p:txBody>
      </p:sp>
      <p:sp>
        <p:nvSpPr>
          <p:cNvPr id="69653" name="Rectangle 21"/>
          <p:cNvSpPr>
            <a:spLocks noChangeArrowheads="1"/>
          </p:cNvSpPr>
          <p:nvPr/>
        </p:nvSpPr>
        <p:spPr bwMode="auto">
          <a:xfrm>
            <a:off x="6477000" y="5518150"/>
            <a:ext cx="1022350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ja-JP">
                <a:latin typeface="Courier New" charset="0"/>
              </a:rPr>
              <a:t>0EC6</a:t>
            </a:r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>
            <a:off x="7035800" y="3876675"/>
            <a:ext cx="1588" cy="695325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5715000" y="204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161616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i="1">
                <a:solidFill>
                  <a:schemeClr val="tx2"/>
                </a:solidFill>
                <a:latin typeface="Tahoma" charset="0"/>
              </a:rPr>
              <a:t>ptr</a:t>
            </a: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7624763" y="2057400"/>
            <a:ext cx="914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ja-JP" altLang="en-US">
              <a:solidFill>
                <a:schemeClr val="accent2"/>
              </a:solidFill>
            </a:endParaRPr>
          </a:p>
        </p:txBody>
      </p:sp>
      <p:grpSp>
        <p:nvGrpSpPr>
          <p:cNvPr id="69657" name="Group 25"/>
          <p:cNvGrpSpPr>
            <a:grpSpLocks/>
          </p:cNvGrpSpPr>
          <p:nvPr/>
        </p:nvGrpSpPr>
        <p:grpSpPr bwMode="auto">
          <a:xfrm>
            <a:off x="6248400" y="1905000"/>
            <a:ext cx="2590800" cy="2971800"/>
            <a:chOff x="1920" y="1440"/>
            <a:chExt cx="1632" cy="1872"/>
          </a:xfrm>
        </p:grpSpPr>
        <p:sp>
          <p:nvSpPr>
            <p:cNvPr id="69659" name="Line 26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9660" name="Line 27"/>
            <p:cNvSpPr>
              <a:spLocks noChangeShapeType="1"/>
            </p:cNvSpPr>
            <p:nvPr/>
          </p:nvSpPr>
          <p:spPr bwMode="auto">
            <a:xfrm flipH="1" flipV="1">
              <a:off x="3552" y="1440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9661" name="Line 28"/>
            <p:cNvSpPr>
              <a:spLocks noChangeShapeType="1"/>
            </p:cNvSpPr>
            <p:nvPr/>
          </p:nvSpPr>
          <p:spPr bwMode="auto">
            <a:xfrm>
              <a:off x="1920" y="1440"/>
              <a:ext cx="16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9662" name="Line 29"/>
            <p:cNvSpPr>
              <a:spLocks noChangeShapeType="1"/>
            </p:cNvSpPr>
            <p:nvPr/>
          </p:nvSpPr>
          <p:spPr bwMode="auto">
            <a:xfrm flipH="1">
              <a:off x="1920" y="144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9663" name="Line 30"/>
            <p:cNvSpPr>
              <a:spLocks noChangeShapeType="1"/>
            </p:cNvSpPr>
            <p:nvPr/>
          </p:nvSpPr>
          <p:spPr bwMode="auto">
            <a:xfrm flipV="1">
              <a:off x="1920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914400" y="4903788"/>
            <a:ext cx="2209800" cy="7842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sy="50000" kx="-2453608" rotWithShape="0">
              <a:schemeClr val="bg2"/>
            </a:outerShdw>
          </a:effectLst>
        </p:spPr>
        <p:txBody>
          <a:bodyPr>
            <a:spAutoFit/>
          </a:bodyPr>
          <a:lstStyle/>
          <a:p>
            <a:pPr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en-US" u="sng" dirty="0">
                <a:latin typeface="Tahoma" pitchFamily="34" charset="0"/>
                <a:ea typeface="+mn-ea"/>
                <a:cs typeface="+mn-cs"/>
              </a:rPr>
              <a:t>Output:</a:t>
            </a:r>
            <a:endParaRPr lang="en-US" dirty="0">
              <a:latin typeface="Tahoma" pitchFamily="34" charset="0"/>
              <a:ea typeface="+mn-ea"/>
              <a:cs typeface="+mn-cs"/>
            </a:endParaRPr>
          </a:p>
          <a:p>
            <a:pPr eaLnBrk="0" fontAlgn="auto" hangingPunct="0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00000"/>
              <a:defRPr/>
            </a:pPr>
            <a:r>
              <a:rPr lang="en-US" dirty="0">
                <a:latin typeface="Tahoma" pitchFamily="34" charset="0"/>
                <a:ea typeface="+mn-ea"/>
                <a:cs typeface="+mn-cs"/>
              </a:rPr>
              <a:t>	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  <a:ea typeface="+mn-ea"/>
                <a:cs typeface="+mn-cs"/>
              </a:rPr>
              <a:t>22</a:t>
            </a:r>
            <a:endParaRPr lang="en-US" sz="3200" dirty="0">
              <a:solidFill>
                <a:srgbClr val="FF0000"/>
              </a:solidFill>
              <a:latin typeface="Book Antiqua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075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868</TotalTime>
  <Words>1317</Words>
  <Application>Microsoft Office PowerPoint</Application>
  <PresentationFormat>On-screen Show (4:3)</PresentationFormat>
  <Paragraphs>343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Origin</vt:lpstr>
      <vt:lpstr>Memory Allocation</vt:lpstr>
      <vt:lpstr>Allocation of Memory</vt:lpstr>
      <vt:lpstr>Dynamic memory allocation</vt:lpstr>
      <vt:lpstr>The new operator</vt:lpstr>
      <vt:lpstr>The delete operator</vt:lpstr>
      <vt:lpstr>Example</vt:lpstr>
      <vt:lpstr>PowerPoint Presentation</vt:lpstr>
      <vt:lpstr>PowerPoint Presentation</vt:lpstr>
      <vt:lpstr>PowerPoint Presentation</vt:lpstr>
      <vt:lpstr>PowerPoint Presentation</vt:lpstr>
      <vt:lpstr>Arrays and Pointer</vt:lpstr>
      <vt:lpstr>Arrays and Pointer</vt:lpstr>
      <vt:lpstr>Relation between Arrays and Pointers</vt:lpstr>
      <vt:lpstr>Example</vt:lpstr>
      <vt:lpstr>Guess the output?</vt:lpstr>
      <vt:lpstr>Dynamic allocation and deallocation of arrays</vt:lpstr>
      <vt:lpstr>Example of dynamic array allocation</vt:lpstr>
      <vt:lpstr>Structures</vt:lpstr>
      <vt:lpstr>How to define a structure?</vt:lpstr>
      <vt:lpstr>How to declare structure variables?</vt:lpstr>
      <vt:lpstr>How to Access members of a structure?</vt:lpstr>
      <vt:lpstr>More on Structure</vt:lpstr>
      <vt:lpstr>Comparing struct Variables</vt:lpstr>
      <vt:lpstr>Arrays of Structure</vt:lpstr>
      <vt:lpstr>Nested Structures</vt:lpstr>
      <vt:lpstr>Class work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teacher</cp:lastModifiedBy>
  <cp:revision>135</cp:revision>
  <dcterms:created xsi:type="dcterms:W3CDTF">2006-08-16T00:00:00Z</dcterms:created>
  <dcterms:modified xsi:type="dcterms:W3CDTF">2019-05-29T03:22:04Z</dcterms:modified>
</cp:coreProperties>
</file>