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317" r:id="rId15"/>
    <p:sldId id="318" r:id="rId16"/>
    <p:sldId id="31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=""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7" d="100"/>
          <a:sy n="77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048FF-164D-499F-A092-EE12BAB6C311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13C1E-61DC-4A2C-A325-552B6297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3AA9ED6-E519-4602-B80A-67C0A92F00D0}" type="slidenum">
              <a:rPr lang="en-US" altLang="zh-TW">
                <a:solidFill>
                  <a:srgbClr val="000000"/>
                </a:solidFill>
              </a:rPr>
              <a:pPr/>
              <a:t>6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702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DCCFDC8-3F4D-41DF-8484-4B29019CE6A8}" type="datetime1">
              <a:rPr lang="en-US" smtClean="0"/>
              <a:t>6/11/2019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1BCE-9D54-4CA8-8ECB-3C2BA693B15E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4CC-434D-4E64-A397-42C602959FE5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228600" indent="-228600"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63550" lvl="0" indent="-4635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73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C5C-3427-4627-9F37-921A11B4EE17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63B0C9-7CE5-491E-8707-1438092A4684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8E9-BBFA-4F44-B23C-EE6D51D5ABFF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DB5-5FD8-4DE7-89CB-264310BFBBBB}" type="datetime1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F58-2857-48EA-9CCF-6E027D212492}" type="datetime1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D6-DD2C-46FB-AD7B-6E95A82788B8}" type="datetime1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1702-E196-4225-AAB8-321678DE08E4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9106-3FA4-417F-8106-30AA40CFEA26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C07FEA-1B81-4A1E-832D-CBCE82ADABED}" type="datetime1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Prepared By:</a:t>
            </a:r>
          </a:p>
          <a:p>
            <a:r>
              <a:rPr lang="en-US" dirty="0" err="1" smtClean="0"/>
              <a:t>Tasmiah</a:t>
            </a:r>
            <a:r>
              <a:rPr lang="en-US" dirty="0" smtClean="0"/>
              <a:t> </a:t>
            </a:r>
            <a:r>
              <a:rPr lang="en-US" dirty="0" err="1" smtClean="0"/>
              <a:t>Tamzid</a:t>
            </a:r>
            <a:r>
              <a:rPr lang="en-US" dirty="0" smtClean="0"/>
              <a:t> </a:t>
            </a:r>
            <a:r>
              <a:rPr lang="en-US" dirty="0" err="1" smtClean="0"/>
              <a:t>Anannya</a:t>
            </a:r>
            <a:r>
              <a:rPr lang="en-US" dirty="0" smtClean="0"/>
              <a:t>, Lecturer, CS </a:t>
            </a:r>
            <a:r>
              <a:rPr lang="en-US" dirty="0" err="1" smtClean="0"/>
              <a:t>Dept</a:t>
            </a:r>
            <a:r>
              <a:rPr lang="en-US" dirty="0" smtClean="0"/>
              <a:t>, AIUB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top()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57200" y="1447800"/>
            <a:ext cx="5715000" cy="3276600"/>
          </a:xfrm>
          <a:prstGeom prst="rect">
            <a:avLst/>
          </a:prstGeom>
          <a:solidFill>
            <a:srgbClr val="DCE6F2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char top()</a:t>
            </a: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 </a:t>
            </a:r>
            <a:r>
              <a:rPr lang="en-US" altLang="zh-TW" sz="2400" dirty="0">
                <a:solidFill>
                  <a:srgbClr val="7F7F7F"/>
                </a:solidFill>
                <a:latin typeface="Arial" charset="0"/>
                <a:ea typeface="PMingLiU" charset="0"/>
                <a:cs typeface="PMingLiU" charset="0"/>
              </a:rPr>
              <a:t>//top function is returning top value</a:t>
            </a:r>
          </a:p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{</a:t>
            </a:r>
          </a:p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    return stack[top];</a:t>
            </a: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 </a:t>
            </a:r>
            <a:r>
              <a:rPr lang="en-US" altLang="zh-TW" sz="2400" dirty="0">
                <a:solidFill>
                  <a:srgbClr val="7F7F7F"/>
                </a:solidFill>
                <a:latin typeface="Arial" charset="0"/>
                <a:ea typeface="PMingLiU" charset="0"/>
                <a:cs typeface="PMingLiU" charset="0"/>
              </a:rPr>
              <a:t>//but not reduce top index</a:t>
            </a:r>
          </a:p>
          <a:p>
            <a:pPr>
              <a:defRPr/>
            </a:pPr>
            <a:r>
              <a:rPr lang="en-US" altLang="zh-TW" sz="2800" dirty="0">
                <a:solidFill>
                  <a:srgbClr val="000000"/>
                </a:solidFill>
                <a:latin typeface="Arial" charset="0"/>
                <a:ea typeface="PMingLiU" charset="0"/>
                <a:cs typeface="PMingLiU" charset="0"/>
              </a:rPr>
              <a:t>} </a:t>
            </a:r>
          </a:p>
          <a:p>
            <a:pPr>
              <a:defRPr/>
            </a:pPr>
            <a:endParaRPr lang="en-US" altLang="zh-TW" sz="2400" dirty="0">
              <a:solidFill>
                <a:srgbClr val="000000"/>
              </a:solidFill>
              <a:latin typeface="Arial" charset="0"/>
              <a:ea typeface="PMingLiU" charset="0"/>
              <a:cs typeface="PMingLiU" charset="0"/>
            </a:endParaRPr>
          </a:p>
        </p:txBody>
      </p:sp>
      <p:sp>
        <p:nvSpPr>
          <p:cNvPr id="25605" name="Text Box 10"/>
          <p:cNvSpPr txBox="1">
            <a:spLocks noChangeArrowheads="1"/>
          </p:cNvSpPr>
          <p:nvPr/>
        </p:nvSpPr>
        <p:spPr bwMode="auto">
          <a:xfrm>
            <a:off x="6629400" y="487680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600">
                <a:latin typeface="Helvetica" pitchFamily="2" charset="0"/>
              </a:rPr>
              <a:t>top</a:t>
            </a:r>
          </a:p>
        </p:txBody>
      </p:sp>
      <p:sp>
        <p:nvSpPr>
          <p:cNvPr id="25606" name="Line 11"/>
          <p:cNvSpPr>
            <a:spLocks noChangeShapeType="1"/>
          </p:cNvSpPr>
          <p:nvPr/>
        </p:nvSpPr>
        <p:spPr bwMode="auto">
          <a:xfrm>
            <a:off x="7019925" y="50609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7315200" y="3581400"/>
            <a:ext cx="762000" cy="1905000"/>
            <a:chOff x="4896" y="1584"/>
            <a:chExt cx="528" cy="1440"/>
          </a:xfrm>
        </p:grpSpPr>
        <p:sp>
          <p:nvSpPr>
            <p:cNvPr id="25614" name="Rectangle 5"/>
            <p:cNvSpPr>
              <a:spLocks noChangeArrowheads="1"/>
            </p:cNvSpPr>
            <p:nvPr/>
          </p:nvSpPr>
          <p:spPr bwMode="auto">
            <a:xfrm>
              <a:off x="4896" y="27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K</a:t>
              </a:r>
            </a:p>
          </p:txBody>
        </p:sp>
        <p:sp>
          <p:nvSpPr>
            <p:cNvPr id="25615" name="Rectangle 6"/>
            <p:cNvSpPr>
              <a:spLocks noChangeArrowheads="1"/>
            </p:cNvSpPr>
            <p:nvPr/>
          </p:nvSpPr>
          <p:spPr bwMode="auto">
            <a:xfrm>
              <a:off x="4896" y="254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R</a:t>
              </a:r>
            </a:p>
          </p:txBody>
        </p:sp>
        <p:sp>
          <p:nvSpPr>
            <p:cNvPr id="25616" name="Rectangle 7"/>
            <p:cNvSpPr>
              <a:spLocks noChangeArrowheads="1"/>
            </p:cNvSpPr>
            <p:nvPr/>
          </p:nvSpPr>
          <p:spPr bwMode="auto">
            <a:xfrm>
              <a:off x="4896" y="230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5617" name="Rectangle 8"/>
            <p:cNvSpPr>
              <a:spLocks noChangeArrowheads="1"/>
            </p:cNvSpPr>
            <p:nvPr/>
          </p:nvSpPr>
          <p:spPr bwMode="auto">
            <a:xfrm>
              <a:off x="4896" y="206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5618" name="Rectangle 9"/>
            <p:cNvSpPr>
              <a:spLocks noChangeArrowheads="1"/>
            </p:cNvSpPr>
            <p:nvPr/>
          </p:nvSpPr>
          <p:spPr bwMode="auto">
            <a:xfrm>
              <a:off x="4896" y="15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5619" name="Rectangle 10"/>
            <p:cNvSpPr>
              <a:spLocks noChangeArrowheads="1"/>
            </p:cNvSpPr>
            <p:nvPr/>
          </p:nvSpPr>
          <p:spPr bwMode="auto">
            <a:xfrm>
              <a:off x="4896" y="182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</p:grpSp>
      <p:sp>
        <p:nvSpPr>
          <p:cNvPr id="25608" name="テキスト ボックス 34"/>
          <p:cNvSpPr txBox="1">
            <a:spLocks noChangeArrowheads="1"/>
          </p:cNvSpPr>
          <p:nvPr/>
        </p:nvSpPr>
        <p:spPr bwMode="auto">
          <a:xfrm>
            <a:off x="8077200" y="51165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25609" name="テキスト ボックス 35"/>
          <p:cNvSpPr txBox="1">
            <a:spLocks noChangeArrowheads="1"/>
          </p:cNvSpPr>
          <p:nvPr/>
        </p:nvSpPr>
        <p:spPr bwMode="auto">
          <a:xfrm>
            <a:off x="8077200" y="4800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5610" name="テキスト ボックス 36"/>
          <p:cNvSpPr txBox="1">
            <a:spLocks noChangeArrowheads="1"/>
          </p:cNvSpPr>
          <p:nvPr/>
        </p:nvSpPr>
        <p:spPr bwMode="auto">
          <a:xfrm>
            <a:off x="8077200" y="4495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5611" name="テキスト ボックス 37"/>
          <p:cNvSpPr txBox="1">
            <a:spLocks noChangeArrowheads="1"/>
          </p:cNvSpPr>
          <p:nvPr/>
        </p:nvSpPr>
        <p:spPr bwMode="auto">
          <a:xfrm>
            <a:off x="8077200" y="41910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5612" name="テキスト ボックス 38"/>
          <p:cNvSpPr txBox="1">
            <a:spLocks noChangeArrowheads="1"/>
          </p:cNvSpPr>
          <p:nvPr/>
        </p:nvSpPr>
        <p:spPr bwMode="auto">
          <a:xfrm>
            <a:off x="8077200" y="38973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5613" name="テキスト ボックス 39"/>
          <p:cNvSpPr txBox="1">
            <a:spLocks noChangeArrowheads="1"/>
          </p:cNvSpPr>
          <p:nvPr/>
        </p:nvSpPr>
        <p:spPr bwMode="auto">
          <a:xfrm>
            <a:off x="8077200" y="35814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1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882357-75A6-4134-A207-E6627B54BAE8}" type="slidenum">
              <a:rPr lang="en-US" altLang="zh-TW">
                <a:solidFill>
                  <a:srgbClr val="EAEAEA"/>
                </a:solidFill>
              </a:rPr>
              <a:pPr/>
              <a:t>11</a:t>
            </a:fld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7475"/>
            <a:ext cx="7772400" cy="1143000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Other operations</a:t>
            </a:r>
          </a:p>
        </p:txBody>
      </p:sp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381000" y="2103438"/>
            <a:ext cx="8534400" cy="3840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altLang="ja-JP" sz="2400" dirty="0">
              <a:latin typeface="Courier New" pitchFamily="49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 err="1">
                <a:latin typeface="Courier New" pitchFamily="49" charset="0"/>
                <a:cs typeface="Times New Roman" pitchFamily="18" charset="0"/>
              </a:rPr>
              <a:t>b</a:t>
            </a:r>
            <a:r>
              <a:rPr kumimoji="1" lang="en-US" altLang="ja-JP" sz="2400" dirty="0" err="1" smtClean="0">
                <a:latin typeface="Courier New" pitchFamily="49" charset="0"/>
                <a:cs typeface="Times New Roman" pitchFamily="18" charset="0"/>
              </a:rPr>
              <a:t>ool</a:t>
            </a:r>
            <a:r>
              <a:rPr kumimoji="1" lang="en-US" altLang="ja-JP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kumimoji="1" lang="en-US" altLang="ja-JP" sz="2400" b="1" dirty="0" err="1" smtClean="0">
                <a:latin typeface="Courier New" pitchFamily="49" charset="0"/>
                <a:cs typeface="Times New Roman" pitchFamily="18" charset="0"/>
              </a:rPr>
              <a:t>IsEmpty</a:t>
            </a:r>
            <a:r>
              <a:rPr kumimoji="1" lang="en-US" altLang="ja-JP" sz="2400" b="1" dirty="0"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 smtClean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kumimoji="1" lang="en-US" altLang="ja-JP" sz="2400" dirty="0" smtClean="0">
                <a:latin typeface="Courier New" pitchFamily="49" charset="0"/>
                <a:cs typeface="Times New Roman" pitchFamily="18" charset="0"/>
              </a:rPr>
              <a:t>  if top is less than -1</a:t>
            </a: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kumimoji="1" lang="en-US" altLang="ja-JP" sz="2400" dirty="0" smtClean="0">
                <a:latin typeface="Courier New" pitchFamily="49" charset="0"/>
                <a:cs typeface="Times New Roman" pitchFamily="18" charset="0"/>
              </a:rPr>
              <a:t>     then return true</a:t>
            </a: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kumimoji="1" lang="en-US" altLang="ja-JP" sz="2400" dirty="0" smtClean="0">
                <a:latin typeface="Courier New" pitchFamily="49" charset="0"/>
                <a:cs typeface="Times New Roman" pitchFamily="18" charset="0"/>
              </a:rPr>
              <a:t>  else return false</a:t>
            </a: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 smtClean="0">
                <a:latin typeface="Courier New" pitchFamily="49" charset="0"/>
                <a:cs typeface="Times New Roman" pitchFamily="18" charset="0"/>
              </a:rPr>
              <a:t>}</a:t>
            </a:r>
            <a:endParaRPr kumimoji="1" lang="en-US" altLang="ja-JP" sz="2400" dirty="0">
              <a:latin typeface="Courier New" pitchFamily="49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altLang="ja-JP" sz="2400" dirty="0">
              <a:latin typeface="Courier New" pitchFamily="49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 err="1">
                <a:latin typeface="Courier New" pitchFamily="49" charset="0"/>
                <a:cs typeface="Times New Roman" pitchFamily="18" charset="0"/>
              </a:rPr>
              <a:t>b</a:t>
            </a:r>
            <a:r>
              <a:rPr kumimoji="1" lang="en-US" altLang="ja-JP" sz="2400" dirty="0" err="1" smtClean="0">
                <a:latin typeface="Courier New" pitchFamily="49" charset="0"/>
                <a:cs typeface="Times New Roman" pitchFamily="18" charset="0"/>
              </a:rPr>
              <a:t>ool</a:t>
            </a:r>
            <a:r>
              <a:rPr kumimoji="1" lang="en-US" altLang="ja-JP" sz="2400" dirty="0" smtClean="0">
                <a:latin typeface="Courier New" pitchFamily="49" charset="0"/>
                <a:cs typeface="Times New Roman" pitchFamily="18" charset="0"/>
              </a:rPr>
              <a:t> </a:t>
            </a:r>
            <a:r>
              <a:rPr kumimoji="1" lang="en-US" altLang="ja-JP" sz="2400" b="1" dirty="0" err="1" smtClean="0">
                <a:latin typeface="Courier New" pitchFamily="49" charset="0"/>
                <a:cs typeface="Times New Roman" pitchFamily="18" charset="0"/>
              </a:rPr>
              <a:t>IsFull</a:t>
            </a:r>
            <a:r>
              <a:rPr kumimoji="1" lang="en-US" altLang="ja-JP" sz="2400" b="1" dirty="0">
                <a:latin typeface="Courier New" pitchFamily="49" charset="0"/>
                <a:cs typeface="Times New Roman" pitchFamily="18" charset="0"/>
              </a:rPr>
              <a:t>()</a:t>
            </a: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 smtClean="0">
                <a:latin typeface="Courier New" pitchFamily="49" charset="0"/>
                <a:cs typeface="Times New Roman" pitchFamily="18" charset="0"/>
              </a:rPr>
              <a:t>   if top </a:t>
            </a:r>
            <a:r>
              <a:rPr kumimoji="1" lang="en-US" altLang="ja-JP" sz="2400" dirty="0">
                <a:latin typeface="Courier New" pitchFamily="49" charset="0"/>
                <a:cs typeface="Times New Roman" pitchFamily="18" charset="0"/>
              </a:rPr>
              <a:t>&gt;= </a:t>
            </a:r>
            <a:r>
              <a:rPr kumimoji="1" lang="en-US" altLang="ja-JP" sz="2400" dirty="0" smtClean="0">
                <a:latin typeface="Courier New" pitchFamily="49" charset="0"/>
                <a:cs typeface="Times New Roman" pitchFamily="18" charset="0"/>
              </a:rPr>
              <a:t>stack_size-1</a:t>
            </a:r>
            <a:endParaRPr kumimoji="1" lang="en-US" altLang="ja-JP" sz="2400" dirty="0">
              <a:latin typeface="Courier New" pitchFamily="49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 smtClean="0">
                <a:latin typeface="Courier New" pitchFamily="49" charset="0"/>
                <a:cs typeface="Times New Roman" pitchFamily="18" charset="0"/>
              </a:rPr>
              <a:t>      then return true</a:t>
            </a: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kumimoji="1" lang="en-US" altLang="ja-JP" sz="2400" dirty="0" smtClean="0">
                <a:latin typeface="Courier New" pitchFamily="49" charset="0"/>
                <a:cs typeface="Times New Roman" pitchFamily="18" charset="0"/>
              </a:rPr>
              <a:t>  else return false</a:t>
            </a:r>
            <a:endParaRPr kumimoji="1" lang="en-US" altLang="ja-JP" sz="2400" dirty="0">
              <a:latin typeface="Courier New" pitchFamily="49" charset="0"/>
              <a:cs typeface="Times New Roman" pitchFamily="18" charset="0"/>
            </a:endParaRP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en-US" altLang="ja-JP" sz="2400" dirty="0"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altLang="ja-JP" sz="24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26629" name="正方形/長方形 1"/>
          <p:cNvSpPr>
            <a:spLocks noChangeArrowheads="1"/>
          </p:cNvSpPr>
          <p:nvPr/>
        </p:nvSpPr>
        <p:spPr bwMode="auto">
          <a:xfrm>
            <a:off x="6511925" y="3592513"/>
            <a:ext cx="709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stack</a:t>
            </a:r>
            <a:endParaRPr lang="ja-JP" altLang="en-US" b="1"/>
          </a:p>
        </p:txBody>
      </p:sp>
      <p:grpSp>
        <p:nvGrpSpPr>
          <p:cNvPr id="26630" name="Group 4"/>
          <p:cNvGrpSpPr>
            <a:grpSpLocks/>
          </p:cNvGrpSpPr>
          <p:nvPr/>
        </p:nvGrpSpPr>
        <p:grpSpPr bwMode="auto">
          <a:xfrm>
            <a:off x="6477000" y="1600200"/>
            <a:ext cx="762000" cy="1905000"/>
            <a:chOff x="4896" y="1584"/>
            <a:chExt cx="528" cy="1440"/>
          </a:xfrm>
        </p:grpSpPr>
        <p:sp>
          <p:nvSpPr>
            <p:cNvPr id="26637" name="Rectangle 5"/>
            <p:cNvSpPr>
              <a:spLocks noChangeArrowheads="1"/>
            </p:cNvSpPr>
            <p:nvPr/>
          </p:nvSpPr>
          <p:spPr bwMode="auto">
            <a:xfrm>
              <a:off x="4896" y="27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6638" name="Rectangle 6"/>
            <p:cNvSpPr>
              <a:spLocks noChangeArrowheads="1"/>
            </p:cNvSpPr>
            <p:nvPr/>
          </p:nvSpPr>
          <p:spPr bwMode="auto">
            <a:xfrm>
              <a:off x="4896" y="254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6639" name="Rectangle 7"/>
            <p:cNvSpPr>
              <a:spLocks noChangeArrowheads="1"/>
            </p:cNvSpPr>
            <p:nvPr/>
          </p:nvSpPr>
          <p:spPr bwMode="auto">
            <a:xfrm>
              <a:off x="4896" y="230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6640" name="Rectangle 8"/>
            <p:cNvSpPr>
              <a:spLocks noChangeArrowheads="1"/>
            </p:cNvSpPr>
            <p:nvPr/>
          </p:nvSpPr>
          <p:spPr bwMode="auto">
            <a:xfrm>
              <a:off x="4896" y="206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6641" name="Rectangle 9"/>
            <p:cNvSpPr>
              <a:spLocks noChangeArrowheads="1"/>
            </p:cNvSpPr>
            <p:nvPr/>
          </p:nvSpPr>
          <p:spPr bwMode="auto">
            <a:xfrm>
              <a:off x="4896" y="15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6642" name="Rectangle 10"/>
            <p:cNvSpPr>
              <a:spLocks noChangeArrowheads="1"/>
            </p:cNvSpPr>
            <p:nvPr/>
          </p:nvSpPr>
          <p:spPr bwMode="auto">
            <a:xfrm>
              <a:off x="4896" y="182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</p:grpSp>
      <p:sp>
        <p:nvSpPr>
          <p:cNvPr id="26631" name="テキスト ボックス 13"/>
          <p:cNvSpPr txBox="1">
            <a:spLocks noChangeArrowheads="1"/>
          </p:cNvSpPr>
          <p:nvPr/>
        </p:nvSpPr>
        <p:spPr bwMode="auto">
          <a:xfrm>
            <a:off x="7239000" y="31353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26632" name="テキスト ボックス 14"/>
          <p:cNvSpPr txBox="1">
            <a:spLocks noChangeArrowheads="1"/>
          </p:cNvSpPr>
          <p:nvPr/>
        </p:nvSpPr>
        <p:spPr bwMode="auto">
          <a:xfrm>
            <a:off x="7239000" y="28194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6633" name="テキスト ボックス 15"/>
          <p:cNvSpPr txBox="1">
            <a:spLocks noChangeArrowheads="1"/>
          </p:cNvSpPr>
          <p:nvPr/>
        </p:nvSpPr>
        <p:spPr bwMode="auto">
          <a:xfrm>
            <a:off x="7239000" y="2514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6634" name="テキスト ボックス 16"/>
          <p:cNvSpPr txBox="1">
            <a:spLocks noChangeArrowheads="1"/>
          </p:cNvSpPr>
          <p:nvPr/>
        </p:nvSpPr>
        <p:spPr bwMode="auto">
          <a:xfrm>
            <a:off x="7239000" y="2209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6635" name="テキスト ボックス 17"/>
          <p:cNvSpPr txBox="1">
            <a:spLocks noChangeArrowheads="1"/>
          </p:cNvSpPr>
          <p:nvPr/>
        </p:nvSpPr>
        <p:spPr bwMode="auto">
          <a:xfrm>
            <a:off x="7239000" y="19161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6636" name="テキスト ボックス 18"/>
          <p:cNvSpPr txBox="1">
            <a:spLocks noChangeArrowheads="1"/>
          </p:cNvSpPr>
          <p:nvPr/>
        </p:nvSpPr>
        <p:spPr bwMode="auto">
          <a:xfrm>
            <a:off x="7239000" y="1600200"/>
            <a:ext cx="168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5 (stacksize-1)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8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DD4D90-FF34-4A3E-9B14-15B0E80D36F5}" type="slidenum">
              <a:rPr lang="en-US" altLang="zh-TW">
                <a:solidFill>
                  <a:srgbClr val="EAEAEA"/>
                </a:solidFill>
              </a:rPr>
              <a:pPr/>
              <a:t>12</a:t>
            </a:fld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smtClean="0">
                <a:ea typeface="ＭＳ Ｐゴシック" pitchFamily="34" charset="-128"/>
              </a:rPr>
              <a:t>Traversing a stack</a:t>
            </a:r>
            <a:endParaRPr lang="en-US" altLang="ja-JP" u="sng" smtClean="0">
              <a:ea typeface="ＭＳ Ｐゴシック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620000" cy="4525963"/>
          </a:xfrm>
          <a:solidFill>
            <a:srgbClr val="FFFFFF"/>
          </a:solidFill>
        </p:spPr>
        <p:txBody>
          <a:bodyPr/>
          <a:lstStyle/>
          <a:p>
            <a:pPr>
              <a:buFontTx/>
              <a:buNone/>
            </a:pPr>
            <a:endParaRPr lang="en-US" altLang="ja-JP" sz="2400" dirty="0" smtClean="0">
              <a:solidFill>
                <a:srgbClr val="000000"/>
              </a:solidFill>
              <a:latin typeface="Arial" pitchFamily="34" charset="0"/>
              <a:ea typeface="Dotum" pitchFamily="34" charset="-127"/>
            </a:endParaRP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void show()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{	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	</a:t>
            </a:r>
            <a:r>
              <a:rPr lang="en-US" altLang="ja-JP" sz="2400" dirty="0" err="1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int</a:t>
            </a: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 </a:t>
            </a:r>
            <a:r>
              <a:rPr lang="en-US" altLang="ja-JP" sz="2400" dirty="0" err="1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i</a:t>
            </a: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;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	for(</a:t>
            </a:r>
            <a:r>
              <a:rPr lang="en-US" altLang="ja-JP" sz="2400" dirty="0" err="1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i</a:t>
            </a: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=top; </a:t>
            </a:r>
            <a:r>
              <a:rPr lang="en-US" altLang="ja-JP" sz="2400" dirty="0" err="1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i</a:t>
            </a: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&gt;=0; </a:t>
            </a:r>
            <a:r>
              <a:rPr lang="en-US" altLang="ja-JP" sz="2400" dirty="0" err="1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i</a:t>
            </a: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--)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		</a:t>
            </a:r>
            <a:r>
              <a:rPr lang="en-US" altLang="ja-JP" sz="2400" dirty="0" err="1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cout</a:t>
            </a: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&lt;&lt; </a:t>
            </a:r>
            <a:r>
              <a:rPr lang="en-US" altLang="en-US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“</a:t>
            </a: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   </a:t>
            </a:r>
            <a:r>
              <a:rPr lang="en-US" altLang="en-US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“</a:t>
            </a: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&lt;&lt;stack[</a:t>
            </a:r>
            <a:r>
              <a:rPr lang="en-US" altLang="ja-JP" sz="2400" dirty="0" err="1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i</a:t>
            </a: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];</a:t>
            </a:r>
          </a:p>
          <a:p>
            <a:pPr>
              <a:buFontTx/>
              <a:buNone/>
            </a:pPr>
            <a:r>
              <a:rPr lang="en-US" altLang="ja-JP" sz="2400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}</a:t>
            </a:r>
          </a:p>
          <a:p>
            <a:pPr>
              <a:buFontTx/>
              <a:buNone/>
            </a:pPr>
            <a:endParaRPr lang="en-US" altLang="ja-JP" sz="2400" dirty="0" smtClean="0">
              <a:solidFill>
                <a:srgbClr val="000000"/>
              </a:solidFill>
              <a:latin typeface="Arial" pitchFamily="34" charset="0"/>
              <a:ea typeface="Dotum" pitchFamily="34" charset="-127"/>
            </a:endParaRPr>
          </a:p>
          <a:p>
            <a:pPr>
              <a:buFont typeface="Arial" pitchFamily="34" charset="0"/>
              <a:buNone/>
            </a:pPr>
            <a:r>
              <a:rPr lang="en-US" altLang="ja-JP" sz="2000" u="sng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OUTPUT:</a:t>
            </a:r>
          </a:p>
          <a:p>
            <a:pPr>
              <a:buFont typeface="Arial" pitchFamily="34" charset="0"/>
              <a:buNone/>
            </a:pPr>
            <a:r>
              <a:rPr lang="en-US" altLang="ja-JP" sz="2000" b="1" dirty="0" smtClean="0">
                <a:solidFill>
                  <a:srgbClr val="000000"/>
                </a:solidFill>
                <a:latin typeface="Arial" pitchFamily="34" charset="0"/>
                <a:ea typeface="Dotum" pitchFamily="34" charset="-127"/>
              </a:rPr>
              <a:t>	</a:t>
            </a:r>
            <a:r>
              <a:rPr lang="en-US" altLang="ja-JP" sz="2400" b="1" dirty="0" smtClean="0">
                <a:solidFill>
                  <a:srgbClr val="FF0000"/>
                </a:solidFill>
                <a:latin typeface="Comic Sans MS" pitchFamily="66" charset="0"/>
                <a:ea typeface="Dotum" pitchFamily="34" charset="-127"/>
              </a:rPr>
              <a:t>D  C  B  A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7848600" y="2057400"/>
            <a:ext cx="762000" cy="1905000"/>
            <a:chOff x="4896" y="1584"/>
            <a:chExt cx="528" cy="1440"/>
          </a:xfrm>
        </p:grpSpPr>
        <p:sp>
          <p:nvSpPr>
            <p:cNvPr id="27660" name="Rectangle 5"/>
            <p:cNvSpPr>
              <a:spLocks noChangeArrowheads="1"/>
            </p:cNvSpPr>
            <p:nvPr/>
          </p:nvSpPr>
          <p:spPr bwMode="auto">
            <a:xfrm>
              <a:off x="4896" y="27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A</a:t>
              </a:r>
            </a:p>
          </p:txBody>
        </p:sp>
        <p:sp>
          <p:nvSpPr>
            <p:cNvPr id="27661" name="Rectangle 6"/>
            <p:cNvSpPr>
              <a:spLocks noChangeArrowheads="1"/>
            </p:cNvSpPr>
            <p:nvPr/>
          </p:nvSpPr>
          <p:spPr bwMode="auto">
            <a:xfrm>
              <a:off x="4896" y="254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B</a:t>
              </a:r>
            </a:p>
          </p:txBody>
        </p:sp>
        <p:sp>
          <p:nvSpPr>
            <p:cNvPr id="27662" name="Rectangle 7"/>
            <p:cNvSpPr>
              <a:spLocks noChangeArrowheads="1"/>
            </p:cNvSpPr>
            <p:nvPr/>
          </p:nvSpPr>
          <p:spPr bwMode="auto">
            <a:xfrm>
              <a:off x="4896" y="230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C</a:t>
              </a:r>
            </a:p>
          </p:txBody>
        </p:sp>
        <p:sp>
          <p:nvSpPr>
            <p:cNvPr id="27663" name="Rectangle 8"/>
            <p:cNvSpPr>
              <a:spLocks noChangeArrowheads="1"/>
            </p:cNvSpPr>
            <p:nvPr/>
          </p:nvSpPr>
          <p:spPr bwMode="auto">
            <a:xfrm>
              <a:off x="4896" y="2045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D</a:t>
              </a:r>
            </a:p>
          </p:txBody>
        </p:sp>
        <p:sp>
          <p:nvSpPr>
            <p:cNvPr id="27664" name="Rectangle 9"/>
            <p:cNvSpPr>
              <a:spLocks noChangeArrowheads="1"/>
            </p:cNvSpPr>
            <p:nvPr/>
          </p:nvSpPr>
          <p:spPr bwMode="auto">
            <a:xfrm>
              <a:off x="4896" y="15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7665" name="Rectangle 10"/>
            <p:cNvSpPr>
              <a:spLocks noChangeArrowheads="1"/>
            </p:cNvSpPr>
            <p:nvPr/>
          </p:nvSpPr>
          <p:spPr bwMode="auto">
            <a:xfrm>
              <a:off x="4896" y="182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</p:grpSp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7153275" y="266700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600">
                <a:latin typeface="Helvetica" pitchFamily="2" charset="0"/>
              </a:rPr>
              <a:t>top</a:t>
            </a:r>
          </a:p>
        </p:txBody>
      </p:sp>
      <p:sp>
        <p:nvSpPr>
          <p:cNvPr id="27654" name="Line 11"/>
          <p:cNvSpPr>
            <a:spLocks noChangeShapeType="1"/>
          </p:cNvSpPr>
          <p:nvPr/>
        </p:nvSpPr>
        <p:spPr bwMode="auto">
          <a:xfrm>
            <a:off x="7543800" y="2851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5" name="テキスト ボックス 1"/>
          <p:cNvSpPr txBox="1">
            <a:spLocks noChangeArrowheads="1"/>
          </p:cNvSpPr>
          <p:nvPr/>
        </p:nvSpPr>
        <p:spPr bwMode="auto">
          <a:xfrm>
            <a:off x="8610600" y="35814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27656" name="テキスト ボックス 14"/>
          <p:cNvSpPr txBox="1">
            <a:spLocks noChangeArrowheads="1"/>
          </p:cNvSpPr>
          <p:nvPr/>
        </p:nvSpPr>
        <p:spPr bwMode="auto">
          <a:xfrm>
            <a:off x="8610600" y="3276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7657" name="テキスト ボックス 15"/>
          <p:cNvSpPr txBox="1">
            <a:spLocks noChangeArrowheads="1"/>
          </p:cNvSpPr>
          <p:nvPr/>
        </p:nvSpPr>
        <p:spPr bwMode="auto">
          <a:xfrm>
            <a:off x="8610600" y="2971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7658" name="テキスト ボックス 16"/>
          <p:cNvSpPr txBox="1">
            <a:spLocks noChangeArrowheads="1"/>
          </p:cNvSpPr>
          <p:nvPr/>
        </p:nvSpPr>
        <p:spPr bwMode="auto">
          <a:xfrm>
            <a:off x="8610600" y="26670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7659" name="テキスト ボックス 2"/>
          <p:cNvSpPr txBox="1">
            <a:spLocks noChangeArrowheads="1"/>
          </p:cNvSpPr>
          <p:nvPr/>
        </p:nvSpPr>
        <p:spPr bwMode="auto">
          <a:xfrm>
            <a:off x="7848600" y="3962400"/>
            <a:ext cx="1019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 b="1"/>
              <a:t>Stack[ ]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62443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タイトル 1"/>
          <p:cNvSpPr>
            <a:spLocks noGrp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pPr algn="l"/>
            <a:r>
              <a:rPr lang="en-US" altLang="ja-JP" sz="4000" u="sng" smtClean="0">
                <a:ea typeface="ＭＳ Ｐゴシック" pitchFamily="34" charset="-128"/>
              </a:rPr>
              <a:t>Example of PUSH() and POP()</a:t>
            </a:r>
            <a:endParaRPr lang="ja-JP" altLang="en-US" sz="4000" u="sng" smtClean="0">
              <a:ea typeface="ＭＳ Ｐゴシック" pitchFamily="34" charset="-128"/>
            </a:endParaRPr>
          </a:p>
        </p:txBody>
      </p:sp>
      <p:grpSp>
        <p:nvGrpSpPr>
          <p:cNvPr id="28674" name="Group 4"/>
          <p:cNvGrpSpPr>
            <a:grpSpLocks/>
          </p:cNvGrpSpPr>
          <p:nvPr/>
        </p:nvGrpSpPr>
        <p:grpSpPr bwMode="auto">
          <a:xfrm>
            <a:off x="7154863" y="1992313"/>
            <a:ext cx="762000" cy="1905000"/>
            <a:chOff x="4896" y="1584"/>
            <a:chExt cx="528" cy="1440"/>
          </a:xfrm>
        </p:grpSpPr>
        <p:sp>
          <p:nvSpPr>
            <p:cNvPr id="28686" name="Rectangle 5"/>
            <p:cNvSpPr>
              <a:spLocks noChangeArrowheads="1"/>
            </p:cNvSpPr>
            <p:nvPr/>
          </p:nvSpPr>
          <p:spPr bwMode="auto">
            <a:xfrm>
              <a:off x="4896" y="27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7</a:t>
              </a:r>
            </a:p>
          </p:txBody>
        </p:sp>
        <p:sp>
          <p:nvSpPr>
            <p:cNvPr id="28687" name="Rectangle 6"/>
            <p:cNvSpPr>
              <a:spLocks noChangeArrowheads="1"/>
            </p:cNvSpPr>
            <p:nvPr/>
          </p:nvSpPr>
          <p:spPr bwMode="auto">
            <a:xfrm>
              <a:off x="4896" y="254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altLang="zh-TW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endParaRPr>
            </a:p>
          </p:txBody>
        </p:sp>
        <p:sp>
          <p:nvSpPr>
            <p:cNvPr id="28688" name="Rectangle 7"/>
            <p:cNvSpPr>
              <a:spLocks noChangeArrowheads="1"/>
            </p:cNvSpPr>
            <p:nvPr/>
          </p:nvSpPr>
          <p:spPr bwMode="auto">
            <a:xfrm>
              <a:off x="4896" y="230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altLang="zh-TW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endParaRPr>
            </a:p>
          </p:txBody>
        </p:sp>
        <p:sp>
          <p:nvSpPr>
            <p:cNvPr id="28689" name="Rectangle 8"/>
            <p:cNvSpPr>
              <a:spLocks noChangeArrowheads="1"/>
            </p:cNvSpPr>
            <p:nvPr/>
          </p:nvSpPr>
          <p:spPr bwMode="auto">
            <a:xfrm>
              <a:off x="4896" y="2045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altLang="zh-TW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endParaRPr>
            </a:p>
          </p:txBody>
        </p:sp>
        <p:sp>
          <p:nvSpPr>
            <p:cNvPr id="28690" name="Rectangle 9"/>
            <p:cNvSpPr>
              <a:spLocks noChangeArrowheads="1"/>
            </p:cNvSpPr>
            <p:nvPr/>
          </p:nvSpPr>
          <p:spPr bwMode="auto">
            <a:xfrm>
              <a:off x="4896" y="15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altLang="zh-TW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endParaRPr>
            </a:p>
          </p:txBody>
        </p:sp>
        <p:sp>
          <p:nvSpPr>
            <p:cNvPr id="28691" name="Rectangle 10"/>
            <p:cNvSpPr>
              <a:spLocks noChangeArrowheads="1"/>
            </p:cNvSpPr>
            <p:nvPr/>
          </p:nvSpPr>
          <p:spPr bwMode="auto">
            <a:xfrm>
              <a:off x="4896" y="182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 altLang="zh-TW" sz="2400">
                <a:solidFill>
                  <a:srgbClr val="000000"/>
                </a:solidFill>
                <a:latin typeface="Comic Sans MS" pitchFamily="66" charset="0"/>
                <a:ea typeface="PMingLiU" pitchFamily="18" charset="-120"/>
              </a:endParaRPr>
            </a:p>
          </p:txBody>
        </p:sp>
      </p:grpSp>
      <p:sp>
        <p:nvSpPr>
          <p:cNvPr id="28675" name="Text Box 10"/>
          <p:cNvSpPr txBox="1">
            <a:spLocks noChangeArrowheads="1"/>
          </p:cNvSpPr>
          <p:nvPr/>
        </p:nvSpPr>
        <p:spPr bwMode="auto">
          <a:xfrm>
            <a:off x="8448675" y="3516313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600">
                <a:latin typeface="Helvetica" pitchFamily="2" charset="0"/>
              </a:rPr>
              <a:t>top</a:t>
            </a:r>
          </a:p>
        </p:txBody>
      </p:sp>
      <p:sp>
        <p:nvSpPr>
          <p:cNvPr id="28676" name="Line 11"/>
          <p:cNvSpPr>
            <a:spLocks noChangeShapeType="1"/>
          </p:cNvSpPr>
          <p:nvPr/>
        </p:nvSpPr>
        <p:spPr bwMode="auto">
          <a:xfrm flipH="1">
            <a:off x="8229600" y="37004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テキスト ボックス 15"/>
          <p:cNvSpPr txBox="1">
            <a:spLocks noChangeArrowheads="1"/>
          </p:cNvSpPr>
          <p:nvPr/>
        </p:nvSpPr>
        <p:spPr bwMode="auto">
          <a:xfrm>
            <a:off x="7916863" y="35163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28678" name="テキスト ボックス 16"/>
          <p:cNvSpPr txBox="1">
            <a:spLocks noChangeArrowheads="1"/>
          </p:cNvSpPr>
          <p:nvPr/>
        </p:nvSpPr>
        <p:spPr bwMode="auto">
          <a:xfrm>
            <a:off x="7916863" y="32115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8679" name="テキスト ボックス 17"/>
          <p:cNvSpPr txBox="1">
            <a:spLocks noChangeArrowheads="1"/>
          </p:cNvSpPr>
          <p:nvPr/>
        </p:nvSpPr>
        <p:spPr bwMode="auto">
          <a:xfrm>
            <a:off x="7916863" y="29067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8680" name="テキスト ボックス 18"/>
          <p:cNvSpPr txBox="1">
            <a:spLocks noChangeArrowheads="1"/>
          </p:cNvSpPr>
          <p:nvPr/>
        </p:nvSpPr>
        <p:spPr bwMode="auto">
          <a:xfrm>
            <a:off x="7916863" y="26019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8681" name="テキスト ボックス 19"/>
          <p:cNvSpPr txBox="1">
            <a:spLocks noChangeArrowheads="1"/>
          </p:cNvSpPr>
          <p:nvPr/>
        </p:nvSpPr>
        <p:spPr bwMode="auto">
          <a:xfrm>
            <a:off x="7154863" y="3897313"/>
            <a:ext cx="787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 b="1"/>
              <a:t>stack</a:t>
            </a:r>
            <a:endParaRPr kumimoji="1" lang="ja-JP" altLang="en-US" b="1"/>
          </a:p>
        </p:txBody>
      </p:sp>
      <p:sp>
        <p:nvSpPr>
          <p:cNvPr id="28682" name="正方形/長方形 20"/>
          <p:cNvSpPr>
            <a:spLocks noChangeArrowheads="1"/>
          </p:cNvSpPr>
          <p:nvPr/>
        </p:nvSpPr>
        <p:spPr bwMode="auto">
          <a:xfrm>
            <a:off x="457200" y="1219200"/>
            <a:ext cx="2438400" cy="3786188"/>
          </a:xfrm>
          <a:prstGeom prst="rect">
            <a:avLst/>
          </a:prstGeom>
          <a:solidFill>
            <a:srgbClr val="DCE6F2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400"/>
              <a:t>void main()</a:t>
            </a:r>
          </a:p>
          <a:p>
            <a:r>
              <a:rPr lang="en-US" altLang="ja-JP" sz="2400"/>
              <a:t>       {</a:t>
            </a:r>
          </a:p>
          <a:p>
            <a:r>
              <a:rPr lang="en-US" altLang="ja-JP" sz="2400"/>
              <a:t>          push(7);</a:t>
            </a:r>
          </a:p>
          <a:p>
            <a:r>
              <a:rPr lang="en-US" altLang="ja-JP" sz="2400"/>
              <a:t>          push (8);</a:t>
            </a:r>
          </a:p>
          <a:p>
            <a:r>
              <a:rPr lang="en-US" altLang="ja-JP" sz="2400"/>
              <a:t>          push (9);</a:t>
            </a:r>
          </a:p>
          <a:p>
            <a:r>
              <a:rPr lang="en-US" altLang="ja-JP" sz="2400"/>
              <a:t>          </a:t>
            </a:r>
            <a:r>
              <a:rPr lang="en-US" altLang="ja-JP" sz="2400">
                <a:solidFill>
                  <a:srgbClr val="0000FF"/>
                </a:solidFill>
              </a:rPr>
              <a:t>pop ( );</a:t>
            </a:r>
          </a:p>
          <a:p>
            <a:r>
              <a:rPr lang="en-US" altLang="ja-JP" sz="2400"/>
              <a:t>          push (5);</a:t>
            </a:r>
          </a:p>
          <a:p>
            <a:r>
              <a:rPr lang="en-US" altLang="ja-JP" sz="2400"/>
              <a:t>          </a:t>
            </a:r>
            <a:r>
              <a:rPr lang="en-US" altLang="ja-JP" sz="2400">
                <a:solidFill>
                  <a:srgbClr val="0000FF"/>
                </a:solidFill>
              </a:rPr>
              <a:t>pop ( );</a:t>
            </a:r>
          </a:p>
          <a:p>
            <a:r>
              <a:rPr lang="en-US" altLang="ja-JP" sz="2400">
                <a:solidFill>
                  <a:srgbClr val="0000FF"/>
                </a:solidFill>
              </a:rPr>
              <a:t>          pop ( ); </a:t>
            </a:r>
          </a:p>
          <a:p>
            <a:r>
              <a:rPr lang="en-US" altLang="ja-JP" sz="2400"/>
              <a:t>       } </a:t>
            </a:r>
            <a:endParaRPr lang="ja-JP" altLang="en-US" sz="2400"/>
          </a:p>
        </p:txBody>
      </p:sp>
      <p:sp>
        <p:nvSpPr>
          <p:cNvPr id="28683" name="テキスト ボックス 21"/>
          <p:cNvSpPr txBox="1">
            <a:spLocks noChangeArrowheads="1"/>
          </p:cNvSpPr>
          <p:nvPr/>
        </p:nvSpPr>
        <p:spPr bwMode="auto">
          <a:xfrm>
            <a:off x="7907338" y="22971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8684" name="テキスト ボックス 22"/>
          <p:cNvSpPr txBox="1">
            <a:spLocks noChangeArrowheads="1"/>
          </p:cNvSpPr>
          <p:nvPr/>
        </p:nvSpPr>
        <p:spPr bwMode="auto">
          <a:xfrm>
            <a:off x="7907338" y="19923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28685" name="テキスト ボックス 23"/>
          <p:cNvSpPr txBox="1">
            <a:spLocks noChangeArrowheads="1"/>
          </p:cNvSpPr>
          <p:nvPr/>
        </p:nvSpPr>
        <p:spPr bwMode="auto">
          <a:xfrm>
            <a:off x="3124200" y="1795463"/>
            <a:ext cx="3657600" cy="2678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ja-JP" sz="2400"/>
              <a:t>stack[0]=7 and top = 0 </a:t>
            </a:r>
          </a:p>
          <a:p>
            <a:r>
              <a:rPr kumimoji="1" lang="en-US" altLang="ja-JP" sz="2400"/>
              <a:t>stack[1]=8 and top = 1</a:t>
            </a:r>
            <a:endParaRPr kumimoji="1" lang="ja-JP" altLang="en-US" sz="2400"/>
          </a:p>
          <a:p>
            <a:r>
              <a:rPr kumimoji="1" lang="en-US" altLang="ja-JP" sz="2400"/>
              <a:t>stack[2]=9 and top = 2</a:t>
            </a:r>
            <a:endParaRPr kumimoji="1" lang="ja-JP" altLang="en-US" sz="2400"/>
          </a:p>
          <a:p>
            <a:r>
              <a:rPr kumimoji="1" lang="en-US" altLang="ja-JP" sz="2400">
                <a:solidFill>
                  <a:srgbClr val="0000FF"/>
                </a:solidFill>
              </a:rPr>
              <a:t>x = 9 and top = 1</a:t>
            </a:r>
            <a:endParaRPr kumimoji="1" lang="ja-JP" altLang="en-US" sz="2400">
              <a:solidFill>
                <a:srgbClr val="0000FF"/>
              </a:solidFill>
            </a:endParaRPr>
          </a:p>
          <a:p>
            <a:r>
              <a:rPr kumimoji="1" lang="en-US" altLang="ja-JP" sz="2400"/>
              <a:t>stack[2]=5 and top = 2</a:t>
            </a:r>
            <a:endParaRPr kumimoji="1" lang="ja-JP" altLang="en-US" sz="2400"/>
          </a:p>
          <a:p>
            <a:r>
              <a:rPr kumimoji="1" lang="en-US" altLang="ja-JP" sz="2400">
                <a:solidFill>
                  <a:srgbClr val="0000FF"/>
                </a:solidFill>
              </a:rPr>
              <a:t>x = 5 and top = 1</a:t>
            </a:r>
            <a:endParaRPr kumimoji="1" lang="ja-JP" altLang="en-US" sz="2400">
              <a:solidFill>
                <a:srgbClr val="0000FF"/>
              </a:solidFill>
            </a:endParaRPr>
          </a:p>
          <a:p>
            <a:r>
              <a:rPr kumimoji="1" lang="en-US" altLang="ja-JP" sz="2400">
                <a:solidFill>
                  <a:srgbClr val="0000FF"/>
                </a:solidFill>
              </a:rPr>
              <a:t>x = 8 and top = 0</a:t>
            </a:r>
            <a:endParaRPr kumimoji="1" lang="ja-JP" altLang="en-US" sz="24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cap="none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smtClean="0"/>
              <a:t> for Stack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Stack[100],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Top,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//Initializing stack </a:t>
            </a:r>
            <a:endParaRPr lang="en-US" sz="2200" b="1" dirty="0" smtClean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Size; Top = -1;}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3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Stack Using Dynamic Memory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*Stack,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Top,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2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Element);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Pop();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TopElement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9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9268" y="272717"/>
            <a:ext cx="8905462" cy="6109585"/>
          </a:xfrm>
        </p:spPr>
        <p:txBody>
          <a:bodyPr>
            <a:noAutofit/>
          </a:bodyPr>
          <a:lstStyle/>
          <a:p>
            <a:pPr>
              <a:buFont typeface="Wingdings 2" panose="05020102010507070707" pitchFamily="18" charset="2"/>
              <a:buChar char="õ"/>
            </a:pPr>
            <a:r>
              <a:rPr lang="en-US" sz="2400" dirty="0" smtClean="0">
                <a:cs typeface="Courier New" panose="02070309020205020404" pitchFamily="49" charset="0"/>
              </a:rPr>
              <a:t>The Constructor will create the array dynamically, Destructor will release it.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Size;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Size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Stack = </a:t>
            </a:r>
            <a:r>
              <a:rPr lang="en-US" sz="2400" b="1" dirty="0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2400" b="1" dirty="0" err="1" smtClean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array </a:t>
            </a:r>
            <a:r>
              <a:rPr lang="en-US" sz="2000" b="1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acordingly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Top = -1;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the stack</a:t>
            </a:r>
            <a:endParaRPr lang="en-US" sz="2400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MyStack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Stack;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release the </a:t>
            </a:r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 for stack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49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ja-JP" u="sng" smtClean="0">
                <a:latin typeface="Arial" pitchFamily="34" charset="0"/>
                <a:ea typeface="ＭＳ Ｐゴシック" pitchFamily="34" charset="-128"/>
              </a:rPr>
              <a:t>Application of stack 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3163"/>
            <a:ext cx="8229600" cy="4525962"/>
          </a:xfrm>
        </p:spPr>
        <p:txBody>
          <a:bodyPr/>
          <a:lstStyle/>
          <a:p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  <a:p>
            <a:endParaRPr lang="en-US" altLang="ja-JP" smtClean="0">
              <a:latin typeface="Arial" pitchFamily="34" charset="0"/>
              <a:ea typeface="ＭＳ Ｐゴシック" pitchFamily="34" charset="-128"/>
            </a:endParaRPr>
          </a:p>
          <a:p>
            <a:endParaRPr lang="ja-JP" altLang="en-US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699" name="正方形/長方形 1"/>
          <p:cNvSpPr>
            <a:spLocks noChangeArrowheads="1"/>
          </p:cNvSpPr>
          <p:nvPr/>
        </p:nvSpPr>
        <p:spPr bwMode="auto">
          <a:xfrm>
            <a:off x="609600" y="990600"/>
            <a:ext cx="7848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ja-JP" sz="2400" dirty="0">
                <a:solidFill>
                  <a:srgbClr val="FF0000"/>
                </a:solidFill>
              </a:rPr>
              <a:t>Syntax parsing, Expression evaluation and Expression conversion.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400" dirty="0"/>
              <a:t>Banking Transaction View</a:t>
            </a:r>
          </a:p>
          <a:p>
            <a:pPr lvl="2"/>
            <a:r>
              <a:rPr lang="en-US" altLang="ja-JP" sz="2400" dirty="0"/>
              <a:t> - You view the last transaction first.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ja-JP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ja-JP" sz="2400" dirty="0" smtClean="0"/>
              <a:t>Recursive function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094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ja-JP" u="sng" smtClean="0">
                <a:ea typeface="ＭＳ Ｐゴシック" pitchFamily="34" charset="-128"/>
              </a:rPr>
              <a:t>Algebraic Expression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534400" cy="55626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altLang="ja-JP" sz="2800" dirty="0"/>
              <a:t>An algebraic expression is a legal combination of </a:t>
            </a:r>
            <a:r>
              <a:rPr lang="en-US" altLang="ja-JP" sz="2800" dirty="0">
                <a:solidFill>
                  <a:srgbClr val="FF0000"/>
                </a:solidFill>
              </a:rPr>
              <a:t>operands</a:t>
            </a:r>
            <a:r>
              <a:rPr lang="en-US" altLang="ja-JP" sz="2800" dirty="0"/>
              <a:t> and the </a:t>
            </a:r>
            <a:r>
              <a:rPr lang="en-US" altLang="ja-JP" sz="2800" dirty="0">
                <a:solidFill>
                  <a:srgbClr val="FF0000"/>
                </a:solidFill>
              </a:rPr>
              <a:t>operators</a:t>
            </a:r>
            <a:r>
              <a:rPr lang="en-US" altLang="ja-JP" sz="2800" dirty="0"/>
              <a:t>.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altLang="ja-JP" sz="2800" u="sng" dirty="0">
                <a:solidFill>
                  <a:srgbClr val="FF0000"/>
                </a:solidFill>
              </a:rPr>
              <a:t>Operand</a:t>
            </a:r>
            <a:r>
              <a:rPr lang="en-US" altLang="ja-JP" sz="2800" dirty="0"/>
              <a:t> is the quantity (unit of data) on which a mathematical operation is performed.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altLang="ja-JP" sz="2800" dirty="0"/>
              <a:t>Operand may be a variable like x, y, z or a constant like 5, 4,0,9,1 etc.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altLang="ja-JP" sz="2800" u="sng" dirty="0">
                <a:solidFill>
                  <a:srgbClr val="FF0000"/>
                </a:solidFill>
              </a:rPr>
              <a:t>Operator</a:t>
            </a:r>
            <a:r>
              <a:rPr lang="en-US" altLang="ja-JP" sz="2800" dirty="0"/>
              <a:t> is a symbol which signifies a mathematical or logical operation between the operands. Example of familiar operators include </a:t>
            </a:r>
            <a:r>
              <a:rPr lang="en-US" altLang="ja-JP" sz="2800" dirty="0">
                <a:solidFill>
                  <a:srgbClr val="FF0000"/>
                </a:solidFill>
              </a:rPr>
              <a:t>+,-,*, /, ^ , %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Arial" charset="0"/>
              <a:buChar char="•"/>
              <a:defRPr/>
            </a:pPr>
            <a:r>
              <a:rPr lang="en-US" altLang="ja-JP" sz="2800" dirty="0"/>
              <a:t>Considering these definitions of operands and operators now we can write an example of expression as </a:t>
            </a:r>
            <a:endParaRPr lang="en-US" altLang="ja-JP" sz="2800" dirty="0" smtClean="0"/>
          </a:p>
          <a:p>
            <a:pPr marL="0" indent="0">
              <a:lnSpc>
                <a:spcPct val="80000"/>
              </a:lnSpc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ja-JP" sz="2800" dirty="0"/>
              <a:t> </a:t>
            </a:r>
            <a:r>
              <a:rPr lang="en-US" altLang="ja-JP" sz="2800" dirty="0" smtClean="0"/>
              <a:t>                                         </a:t>
            </a:r>
            <a:r>
              <a:rPr lang="en-US" altLang="ja-JP" sz="2800" dirty="0" err="1" smtClean="0"/>
              <a:t>x</a:t>
            </a:r>
            <a:r>
              <a:rPr lang="en-US" altLang="ja-JP" sz="2800" dirty="0" err="1"/>
              <a:t>+y</a:t>
            </a:r>
            <a:r>
              <a:rPr lang="en-US" altLang="ja-JP" sz="2800" dirty="0"/>
              <a:t>*</a:t>
            </a:r>
            <a:r>
              <a:rPr lang="en-US" altLang="ja-JP" sz="2800" dirty="0" smtClean="0"/>
              <a:t>z 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6375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u="sng" smtClean="0">
                <a:ea typeface="ＭＳ Ｐゴシック" pitchFamily="34" charset="-128"/>
              </a:rPr>
              <a:t>Infix, Postfix and Prefix Expressions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ja-JP" sz="2400" b="1" smtClean="0">
                <a:solidFill>
                  <a:srgbClr val="00B0F0"/>
                </a:solidFill>
                <a:ea typeface="ＭＳ Ｐゴシック" pitchFamily="34" charset="-128"/>
              </a:rPr>
              <a:t>INFIX:</a:t>
            </a:r>
            <a:r>
              <a:rPr lang="en-US" altLang="ja-JP" sz="2400" smtClean="0">
                <a:solidFill>
                  <a:srgbClr val="00B0F0"/>
                </a:solidFill>
                <a:ea typeface="ＭＳ Ｐゴシック" pitchFamily="34" charset="-128"/>
              </a:rPr>
              <a:t> </a:t>
            </a:r>
            <a:r>
              <a:rPr lang="en-US" altLang="ja-JP" sz="2400" smtClean="0">
                <a:ea typeface="ＭＳ Ｐゴシック" pitchFamily="34" charset="-128"/>
              </a:rPr>
              <a:t>From our schools times we have been familiar with the expressions in which 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operands surround the operator</a:t>
            </a:r>
            <a:r>
              <a:rPr lang="en-US" altLang="ja-JP" sz="2400" smtClean="0">
                <a:ea typeface="ＭＳ Ｐゴシック" pitchFamily="34" charset="-128"/>
              </a:rPr>
              <a:t>, e.g. x+y, 6*3 etc this way of writing the Expressions is called infix notation.</a:t>
            </a:r>
          </a:p>
          <a:p>
            <a:pPr>
              <a:lnSpc>
                <a:spcPct val="80000"/>
              </a:lnSpc>
            </a:pPr>
            <a:endParaRPr lang="en-US" altLang="ja-JP" sz="2400" smtClean="0">
              <a:solidFill>
                <a:srgbClr val="00B0F0"/>
              </a:solidFill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 sz="2400" b="1" smtClean="0">
                <a:solidFill>
                  <a:srgbClr val="00B0F0"/>
                </a:solidFill>
                <a:ea typeface="ＭＳ Ｐゴシック" pitchFamily="34" charset="-128"/>
              </a:rPr>
              <a:t>POSTFIX</a:t>
            </a:r>
            <a:r>
              <a:rPr lang="en-US" altLang="ja-JP" sz="2400" smtClean="0">
                <a:ea typeface="ＭＳ Ｐゴシック" pitchFamily="34" charset="-128"/>
              </a:rPr>
              <a:t>: Postfix notation are also Known as Reverse Polish Notation (RPN). They are different from the infix and prefix notations in the sense that in the postfix notation, 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operator comes after the operands</a:t>
            </a:r>
            <a:r>
              <a:rPr lang="en-US" altLang="ja-JP" sz="2400" smtClean="0">
                <a:ea typeface="ＭＳ Ｐゴシック" pitchFamily="34" charset="-128"/>
              </a:rPr>
              <a:t>, e.g. xy+, xyz+* etc.</a:t>
            </a:r>
          </a:p>
          <a:p>
            <a:pPr>
              <a:lnSpc>
                <a:spcPct val="80000"/>
              </a:lnSpc>
            </a:pPr>
            <a:endParaRPr lang="en-US" altLang="ja-JP" sz="240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r>
              <a:rPr lang="en-US" altLang="ja-JP" sz="2400" b="1" smtClean="0">
                <a:solidFill>
                  <a:srgbClr val="00B0F0"/>
                </a:solidFill>
                <a:ea typeface="ＭＳ Ｐゴシック" pitchFamily="34" charset="-128"/>
              </a:rPr>
              <a:t>PREFIX</a:t>
            </a:r>
            <a:r>
              <a:rPr lang="en-US" altLang="ja-JP" sz="2400" b="1" smtClean="0">
                <a:solidFill>
                  <a:srgbClr val="FFFF66"/>
                </a:solidFill>
                <a:ea typeface="ＭＳ Ｐゴシック" pitchFamily="34" charset="-128"/>
              </a:rPr>
              <a:t>:</a:t>
            </a:r>
            <a:r>
              <a:rPr lang="en-US" altLang="ja-JP" sz="2400" smtClean="0">
                <a:ea typeface="ＭＳ Ｐゴシック" pitchFamily="34" charset="-128"/>
              </a:rPr>
              <a:t> Prefix notation also Known as Polish notation. In the prefix notation, as the name only suggests, </a:t>
            </a:r>
            <a:r>
              <a:rPr lang="en-US" altLang="ja-JP" sz="2400" smtClean="0">
                <a:solidFill>
                  <a:srgbClr val="FF0000"/>
                </a:solidFill>
                <a:ea typeface="ＭＳ Ｐゴシック" pitchFamily="34" charset="-128"/>
              </a:rPr>
              <a:t>operator comes before the operands</a:t>
            </a:r>
            <a:r>
              <a:rPr lang="en-US" altLang="ja-JP" sz="2400" smtClean="0">
                <a:ea typeface="ＭＳ Ｐゴシック" pitchFamily="34" charset="-128"/>
              </a:rPr>
              <a:t>, e.g. +xy, *+xyz etc.</a:t>
            </a:r>
          </a:p>
          <a:p>
            <a:pPr>
              <a:lnSpc>
                <a:spcPct val="80000"/>
              </a:lnSpc>
            </a:pPr>
            <a:endParaRPr lang="en-US" altLang="ja-JP" sz="2400" smtClean="0">
              <a:ea typeface="ＭＳ Ｐゴシック" pitchFamily="34" charset="-128"/>
            </a:endParaRPr>
          </a:p>
          <a:p>
            <a:pPr>
              <a:lnSpc>
                <a:spcPct val="80000"/>
              </a:lnSpc>
            </a:pPr>
            <a:endParaRPr lang="en-US" altLang="ja-JP" sz="24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51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6A9919-CC62-477C-A458-539D3A8AA42D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pPr algn="l"/>
            <a:r>
              <a:rPr lang="en-US" altLang="zh-TW" sz="4000" u="sng" smtClean="0">
                <a:ea typeface="ＭＳ Ｐゴシック" pitchFamily="34" charset="-128"/>
              </a:rPr>
              <a:t>Stack data structure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6200" y="990600"/>
            <a:ext cx="9144000" cy="51816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ja-JP" b="1" dirty="0" smtClean="0">
                <a:solidFill>
                  <a:srgbClr val="FF0000"/>
                </a:solidFill>
                <a:latin typeface="Helvetica" charset="0"/>
                <a:cs typeface="Times New Roman" charset="0"/>
              </a:rPr>
              <a:t>Stack</a:t>
            </a:r>
            <a:r>
              <a:rPr lang="en-US" altLang="ja-JP" b="1" dirty="0" smtClean="0">
                <a:latin typeface="Helvetica" charset="0"/>
                <a:cs typeface="Times New Roman" charset="0"/>
              </a:rPr>
              <a:t> data structure is like a container with a single opening. 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endParaRPr lang="en-US" altLang="ja-JP" sz="500" b="1" dirty="0" smtClean="0">
              <a:latin typeface="Helvetica" charset="0"/>
              <a:cs typeface="Times New Roman" charset="0"/>
            </a:endParaRPr>
          </a:p>
          <a:p>
            <a:pPr lvl="1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ja-JP" b="1" dirty="0" smtClean="0">
                <a:latin typeface="Helvetica" charset="0"/>
                <a:cs typeface="Times New Roman" charset="0"/>
              </a:rPr>
              <a:t>Can only access element at the </a:t>
            </a:r>
            <a:r>
              <a:rPr lang="en-US" altLang="ja-JP" b="1" dirty="0" smtClean="0">
                <a:solidFill>
                  <a:srgbClr val="800000"/>
                </a:solidFill>
                <a:latin typeface="Helvetica" charset="0"/>
                <a:cs typeface="Times New Roman" charset="0"/>
              </a:rPr>
              <a:t>top</a:t>
            </a:r>
          </a:p>
          <a:p>
            <a:pPr lvl="1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ja-JP" b="1" dirty="0" smtClean="0">
                <a:latin typeface="Helvetica" charset="0"/>
                <a:cs typeface="Times New Roman" charset="0"/>
              </a:rPr>
              <a:t>Add/insert new items at the </a:t>
            </a:r>
            <a:r>
              <a:rPr lang="en-US" altLang="ja-JP" b="1" dirty="0" smtClean="0">
                <a:solidFill>
                  <a:srgbClr val="800000"/>
                </a:solidFill>
                <a:latin typeface="Helvetica" charset="0"/>
                <a:cs typeface="Times New Roman" charset="0"/>
              </a:rPr>
              <a:t>top</a:t>
            </a:r>
          </a:p>
          <a:p>
            <a:pPr lvl="1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ja-JP" b="1" dirty="0" smtClean="0">
                <a:latin typeface="Helvetica" charset="0"/>
                <a:cs typeface="Times New Roman" charset="0"/>
              </a:rPr>
              <a:t>Remove/delete an item from the </a:t>
            </a:r>
            <a:r>
              <a:rPr lang="en-US" altLang="ja-JP" b="1" dirty="0" smtClean="0">
                <a:solidFill>
                  <a:srgbClr val="800000"/>
                </a:solidFill>
                <a:latin typeface="Helvetica" charset="0"/>
                <a:cs typeface="Times New Roman" charset="0"/>
              </a:rPr>
              <a:t>top</a:t>
            </a:r>
          </a:p>
          <a:p>
            <a:pPr marL="0" indent="0" eaLnBrk="0" hangingPunct="0">
              <a:spcBef>
                <a:spcPct val="20000"/>
              </a:spcBef>
              <a:buClr>
                <a:schemeClr val="tx1"/>
              </a:buClr>
              <a:defRPr/>
            </a:pPr>
            <a:endParaRPr lang="en-US" altLang="ja-JP" dirty="0" smtClean="0">
              <a:solidFill>
                <a:srgbClr val="800000"/>
              </a:solidFill>
              <a:latin typeface="Helvetica" charset="0"/>
              <a:cs typeface="Times New Roman" charset="0"/>
            </a:endParaRPr>
          </a:p>
          <a:p>
            <a:pPr marL="0" indent="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ja-JP" dirty="0" smtClean="0">
                <a:solidFill>
                  <a:srgbClr val="800000"/>
                </a:solidFill>
                <a:latin typeface="Helvetica" charset="0"/>
                <a:cs typeface="Times New Roman" charset="0"/>
              </a:rPr>
              <a:t>Stack in real life</a:t>
            </a:r>
            <a:r>
              <a:rPr lang="en-US" altLang="ja-JP" dirty="0" smtClean="0">
                <a:latin typeface="Helvetica" charset="0"/>
                <a:cs typeface="Times New Roman" charset="0"/>
              </a:rPr>
              <a:t>: </a:t>
            </a:r>
          </a:p>
          <a:p>
            <a:pPr lvl="1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altLang="ja-JP" dirty="0" smtClean="0">
                <a:latin typeface="Helvetica" charset="0"/>
                <a:cs typeface="Times New Roman" charset="0"/>
              </a:rPr>
              <a:t>collection of elements arranged in a linear order.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endParaRPr lang="en-US" altLang="ja-JP" sz="500" dirty="0" smtClean="0">
              <a:latin typeface="Helvetica" charset="0"/>
              <a:cs typeface="Times New Roman" charset="0"/>
            </a:endParaRPr>
          </a:p>
          <a:p>
            <a:pPr marL="914400" lvl="2" indent="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ja-JP" dirty="0" smtClean="0">
                <a:latin typeface="Helvetica" charset="0"/>
                <a:cs typeface="Times New Roman" charset="0"/>
              </a:rPr>
              <a:t>- stack of books, stack of plates, stack of chairs.</a:t>
            </a:r>
          </a:p>
          <a:p>
            <a:pPr marL="0" indent="0" eaLnBrk="0" hangingPunct="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ja-JP" dirty="0" smtClean="0">
                <a:latin typeface="Helvetica" charset="0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273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</a:rPr>
              <a:t>Examples of infix to prefix and postfix</a:t>
            </a:r>
          </a:p>
        </p:txBody>
      </p:sp>
      <p:graphicFrame>
        <p:nvGraphicFramePr>
          <p:cNvPr id="262147" name="Group 3"/>
          <p:cNvGraphicFramePr>
            <a:graphicFrameLocks noGrp="1"/>
          </p:cNvGraphicFramePr>
          <p:nvPr/>
        </p:nvGraphicFramePr>
        <p:xfrm>
          <a:off x="762000" y="1600200"/>
          <a:ext cx="8001000" cy="4267200"/>
        </p:xfrm>
        <a:graphic>
          <a:graphicData uri="http://schemas.openxmlformats.org/drawingml/2006/table">
            <a:tbl>
              <a:tblPr/>
              <a:tblGrid>
                <a:gridCol w="2667000"/>
                <a:gridCol w="2667000"/>
                <a:gridCol w="2667000"/>
              </a:tblGrid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Infix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PostFix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Prefix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A+B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AB+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+AB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(A+B) * (C + 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AB+CD+*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*+AB+CD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A-B/(C*D^E)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ABCDE^*/-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ja-JP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ＭＳ Ｐゴシック" pitchFamily="34" charset="-128"/>
                        </a:rPr>
                        <a:t>-A/B*C^DE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2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>
                <a:ea typeface="Gulim" pitchFamily="34" charset="-127"/>
              </a:rPr>
              <a:t>Operator Priorities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371600"/>
            <a:ext cx="8382000" cy="4572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ea typeface="굴림" charset="-127"/>
              </a:rPr>
              <a:t>How do you figure out the operands of an operator?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a + b * c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a * b + c / d</a:t>
            </a:r>
            <a:endParaRPr lang="en-US" altLang="ko-KR" dirty="0" smtClean="0">
              <a:ea typeface="굴림" charset="-127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ea typeface="굴림" charset="-127"/>
              </a:rPr>
              <a:t>This is done by assigning operator priorities.</a:t>
            </a:r>
          </a:p>
          <a:p>
            <a:pPr marL="457200" lvl="1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dirty="0" smtClean="0">
                <a:solidFill>
                  <a:schemeClr val="hlink"/>
                </a:solidFill>
                <a:ea typeface="굴림" charset="-127"/>
              </a:rPr>
              <a:t>   priority(*) = priority(/) &gt; priority(+) = priority(-)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dirty="0" smtClean="0">
                <a:ea typeface="굴림" charset="-127"/>
              </a:rPr>
              <a:t>When an operand lies between two operators, the operand associates with the operator that has higher priority.</a:t>
            </a:r>
          </a:p>
        </p:txBody>
      </p:sp>
    </p:spTree>
    <p:extLst>
      <p:ext uri="{BB962C8B-B14F-4D97-AF65-F5344CB8AC3E}">
        <p14:creationId xmlns:p14="http://schemas.microsoft.com/office/powerpoint/2010/main" val="7166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ko-KR" u="sng" smtClean="0">
                <a:ea typeface="Gulim" pitchFamily="34" charset="-127"/>
              </a:rPr>
              <a:t>Tie Breaker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981200"/>
            <a:ext cx="7543800" cy="4114800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When an operand lies between two operators that have the same priority, the operand associates with the operator </a:t>
            </a:r>
            <a:r>
              <a:rPr lang="en-US" altLang="ko-KR" smtClean="0">
                <a:solidFill>
                  <a:srgbClr val="FF3300"/>
                </a:solidFill>
                <a:ea typeface="Gulim" pitchFamily="34" charset="-127"/>
              </a:rPr>
              <a:t>on the left</a:t>
            </a:r>
            <a:r>
              <a:rPr lang="en-US" altLang="ko-KR" smtClean="0">
                <a:ea typeface="Gulim" pitchFamily="34" charset="-127"/>
              </a:rPr>
              <a:t>.</a:t>
            </a:r>
          </a:p>
          <a:p>
            <a:pPr lvl="1"/>
            <a:r>
              <a:rPr lang="en-US" altLang="ko-KR" smtClean="0">
                <a:solidFill>
                  <a:schemeClr val="hlink"/>
                </a:solidFill>
                <a:ea typeface="Gulim" pitchFamily="34" charset="-127"/>
              </a:rPr>
              <a:t>a + b - c</a:t>
            </a:r>
          </a:p>
          <a:p>
            <a:pPr lvl="1"/>
            <a:r>
              <a:rPr lang="en-US" altLang="ko-KR" smtClean="0">
                <a:solidFill>
                  <a:schemeClr val="hlink"/>
                </a:solidFill>
                <a:ea typeface="Gulim" pitchFamily="34" charset="-127"/>
              </a:rPr>
              <a:t>a * b / c / d</a:t>
            </a:r>
            <a:endParaRPr lang="en-US" altLang="ko-KR" smtClean="0">
              <a:ea typeface="Gulim" pitchFamily="34" charset="-127"/>
            </a:endParaRPr>
          </a:p>
          <a:p>
            <a:pPr lvl="1"/>
            <a:endParaRPr lang="en-US" altLang="ko-KR" smtClean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61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u="sng" smtClean="0">
                <a:ea typeface="Gulim" pitchFamily="34" charset="-127"/>
              </a:rPr>
              <a:t>Delimiters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371600"/>
            <a:ext cx="8534400" cy="5181600"/>
          </a:xfrm>
        </p:spPr>
        <p:txBody>
          <a:bodyPr/>
          <a:lstStyle/>
          <a:p>
            <a:r>
              <a:rPr lang="en-US" altLang="ko-KR" smtClean="0">
                <a:ea typeface="Gulim" pitchFamily="34" charset="-127"/>
              </a:rPr>
              <a:t>Subexpression within delimiters is treated as a single operand, independent from the remainder of the expression.</a:t>
            </a:r>
          </a:p>
          <a:p>
            <a:pPr lvl="1"/>
            <a:r>
              <a:rPr lang="en-US" altLang="ko-KR" smtClean="0">
                <a:solidFill>
                  <a:schemeClr val="hlink"/>
                </a:solidFill>
                <a:ea typeface="Gulim" pitchFamily="34" charset="-127"/>
              </a:rPr>
              <a:t>(a + b) * (c </a:t>
            </a:r>
            <a:r>
              <a:rPr lang="en-US" altLang="ko-KR" smtClean="0">
                <a:solidFill>
                  <a:schemeClr val="hlink"/>
                </a:solidFill>
                <a:latin typeface="Times New Roman" pitchFamily="18" charset="0"/>
                <a:ea typeface="Gulim" pitchFamily="34" charset="-127"/>
              </a:rPr>
              <a:t>–</a:t>
            </a:r>
            <a:r>
              <a:rPr lang="en-US" altLang="ko-KR" smtClean="0">
                <a:solidFill>
                  <a:schemeClr val="hlink"/>
                </a:solidFill>
                <a:ea typeface="Gulim" pitchFamily="34" charset="-127"/>
              </a:rPr>
              <a:t> d) / (e </a:t>
            </a:r>
            <a:r>
              <a:rPr lang="en-US" altLang="ko-KR" smtClean="0">
                <a:solidFill>
                  <a:schemeClr val="hlink"/>
                </a:solidFill>
                <a:latin typeface="Times New Roman" pitchFamily="18" charset="0"/>
                <a:ea typeface="Gulim" pitchFamily="34" charset="-127"/>
              </a:rPr>
              <a:t>–</a:t>
            </a:r>
            <a:r>
              <a:rPr lang="en-US" altLang="ko-KR" smtClean="0">
                <a:solidFill>
                  <a:schemeClr val="hlink"/>
                </a:solidFill>
                <a:ea typeface="Gulim" pitchFamily="34" charset="-127"/>
              </a:rPr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366124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2BEAB3-0A2B-417E-BA86-FD648D38938D}" type="slidenum">
              <a:rPr lang="en-US" altLang="zh-TW">
                <a:solidFill>
                  <a:srgbClr val="EAEAEA"/>
                </a:solidFill>
              </a:rPr>
              <a:pPr/>
              <a:t>3</a:t>
            </a:fld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1600200" y="1981200"/>
            <a:ext cx="4038600" cy="34290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A stack is open at one end (the </a:t>
            </a:r>
            <a:r>
              <a:rPr lang="en-US" altLang="zh-TW" sz="2400" dirty="0">
                <a:solidFill>
                  <a:srgbClr val="6699FF"/>
                </a:solidFill>
                <a:latin typeface="Arial" charset="0"/>
                <a:ea typeface="新細明體" charset="0"/>
                <a:cs typeface="新細明體" charset="0"/>
              </a:rPr>
              <a:t>top</a:t>
            </a: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) only.  You can </a:t>
            </a:r>
            <a:r>
              <a:rPr lang="en-US" altLang="zh-TW" sz="2400" dirty="0">
                <a:solidFill>
                  <a:srgbClr val="6699FF"/>
                </a:solidFill>
                <a:latin typeface="Arial" charset="0"/>
                <a:ea typeface="新細明體" charset="0"/>
                <a:cs typeface="新細明體" charset="0"/>
              </a:rPr>
              <a:t>push</a:t>
            </a: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entry onto the top, or </a:t>
            </a:r>
            <a:r>
              <a:rPr lang="en-US" altLang="zh-TW" sz="2400" dirty="0">
                <a:solidFill>
                  <a:srgbClr val="6699FF"/>
                </a:solidFill>
                <a:latin typeface="Arial" charset="0"/>
                <a:ea typeface="新細明體" charset="0"/>
                <a:cs typeface="新細明體" charset="0"/>
              </a:rPr>
              <a:t>pop</a:t>
            </a: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the top entry out of the stack.</a:t>
            </a:r>
          </a:p>
          <a:p>
            <a:pPr>
              <a:defRPr/>
            </a:pPr>
            <a:endParaRPr lang="en-US" altLang="zh-TW" sz="2400" dirty="0">
              <a:solidFill>
                <a:srgbClr val="000000"/>
              </a:solidFill>
              <a:latin typeface="Arial" charset="0"/>
              <a:ea typeface="新細明體" charset="0"/>
              <a:cs typeface="新細明體" charset="0"/>
            </a:endParaRPr>
          </a:p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Note that you 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新細明體" charset="0"/>
                <a:cs typeface="新細明體" charset="0"/>
              </a:rPr>
              <a:t>cannot add/extract entry in the middle of the stack.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Stack 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6477000" y="44069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rgbClr val="00354E"/>
                </a:solidFill>
                <a:latin typeface="Comic Sans MS" pitchFamily="66" charset="0"/>
                <a:ea typeface="PMingLiU" pitchFamily="18" charset="-120"/>
              </a:rPr>
              <a:t>A</a:t>
            </a:r>
            <a:endParaRPr lang="en-US" altLang="zh-TW" sz="2400">
              <a:solidFill>
                <a:srgbClr val="EAEAEA"/>
              </a:solidFill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400800" y="2882900"/>
            <a:ext cx="0" cy="19812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400800" y="4864100"/>
            <a:ext cx="9906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V="1">
            <a:off x="7391400" y="2882900"/>
            <a:ext cx="0" cy="198120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AutoShape 8"/>
          <p:cNvSpPr>
            <a:spLocks noChangeArrowheads="1"/>
          </p:cNvSpPr>
          <p:nvPr/>
        </p:nvSpPr>
        <p:spPr bwMode="auto">
          <a:xfrm>
            <a:off x="6489700" y="39497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rgbClr val="00354E"/>
                </a:solidFill>
                <a:latin typeface="Comic Sans MS" pitchFamily="66" charset="0"/>
                <a:ea typeface="PMingLiU" pitchFamily="18" charset="-120"/>
              </a:rPr>
              <a:t>B</a:t>
            </a:r>
            <a:endParaRPr lang="en-US" altLang="zh-TW" sz="2400">
              <a:solidFill>
                <a:srgbClr val="EAEAEA"/>
              </a:solidFill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17417" name="AutoShape 9"/>
          <p:cNvSpPr>
            <a:spLocks noChangeArrowheads="1"/>
          </p:cNvSpPr>
          <p:nvPr/>
        </p:nvSpPr>
        <p:spPr bwMode="auto">
          <a:xfrm>
            <a:off x="6477000" y="3492500"/>
            <a:ext cx="838200" cy="381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altLang="zh-TW" sz="2400">
                <a:solidFill>
                  <a:srgbClr val="00354E"/>
                </a:solidFill>
                <a:latin typeface="Comic Sans MS" pitchFamily="66" charset="0"/>
                <a:ea typeface="PMingLiU" pitchFamily="18" charset="-120"/>
              </a:rPr>
              <a:t>C</a:t>
            </a:r>
            <a:endParaRPr lang="en-US" altLang="zh-TW" sz="2400">
              <a:solidFill>
                <a:srgbClr val="EAEAEA"/>
              </a:solidFill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88074" name="AutoShape 10"/>
          <p:cNvSpPr>
            <a:spLocks/>
          </p:cNvSpPr>
          <p:nvPr/>
        </p:nvSpPr>
        <p:spPr bwMode="auto">
          <a:xfrm>
            <a:off x="7391400" y="5092700"/>
            <a:ext cx="1219200" cy="469900"/>
          </a:xfrm>
          <a:prstGeom prst="borderCallout2">
            <a:avLst>
              <a:gd name="adj1" fmla="val 24324"/>
              <a:gd name="adj2" fmla="val -6250"/>
              <a:gd name="adj3" fmla="val 24324"/>
              <a:gd name="adj4" fmla="val -11847"/>
              <a:gd name="adj5" fmla="val -79056"/>
              <a:gd name="adj6" fmla="val -17449"/>
            </a:avLst>
          </a:prstGeom>
          <a:solidFill>
            <a:srgbClr val="CCFFFF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TW" sz="240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bottom</a:t>
            </a:r>
          </a:p>
        </p:txBody>
      </p:sp>
      <p:sp>
        <p:nvSpPr>
          <p:cNvPr id="88075" name="AutoShape 11"/>
          <p:cNvSpPr>
            <a:spLocks/>
          </p:cNvSpPr>
          <p:nvPr/>
        </p:nvSpPr>
        <p:spPr bwMode="auto">
          <a:xfrm>
            <a:off x="7848600" y="3035300"/>
            <a:ext cx="838200" cy="469900"/>
          </a:xfrm>
          <a:prstGeom prst="borderCallout2">
            <a:avLst>
              <a:gd name="adj1" fmla="val 24324"/>
              <a:gd name="adj2" fmla="val -9093"/>
              <a:gd name="adj3" fmla="val 24324"/>
              <a:gd name="adj4" fmla="val -47347"/>
              <a:gd name="adj5" fmla="val 137838"/>
              <a:gd name="adj6" fmla="val -85796"/>
            </a:avLst>
          </a:prstGeom>
          <a:solidFill>
            <a:srgbClr val="CCFFFF"/>
          </a:solidFill>
          <a:ln w="12700" cap="sq">
            <a:solidFill>
              <a:schemeClr val="bg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anchor="ctr" anchorCtr="1">
            <a:spAutoFit/>
          </a:bodyPr>
          <a:lstStyle/>
          <a:p>
            <a:pPr>
              <a:defRPr/>
            </a:pPr>
            <a:r>
              <a:rPr lang="en-US" altLang="zh-TW" sz="240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top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19800" y="1600200"/>
            <a:ext cx="1447800" cy="1828800"/>
            <a:chOff x="3792" y="1008"/>
            <a:chExt cx="912" cy="1152"/>
          </a:xfrm>
        </p:grpSpPr>
        <p:sp>
          <p:nvSpPr>
            <p:cNvPr id="17424" name="Freeform 13"/>
            <p:cNvSpPr>
              <a:spLocks/>
            </p:cNvSpPr>
            <p:nvPr/>
          </p:nvSpPr>
          <p:spPr bwMode="auto">
            <a:xfrm>
              <a:off x="3792" y="1432"/>
              <a:ext cx="432" cy="728"/>
            </a:xfrm>
            <a:custGeom>
              <a:avLst/>
              <a:gdLst>
                <a:gd name="T0" fmla="*/ 0 w 432"/>
                <a:gd name="T1" fmla="*/ 104 h 728"/>
                <a:gd name="T2" fmla="*/ 192 w 432"/>
                <a:gd name="T3" fmla="*/ 104 h 728"/>
                <a:gd name="T4" fmla="*/ 432 w 432"/>
                <a:gd name="T5" fmla="*/ 728 h 728"/>
                <a:gd name="T6" fmla="*/ 0 60000 65536"/>
                <a:gd name="T7" fmla="*/ 0 60000 65536"/>
                <a:gd name="T8" fmla="*/ 0 60000 65536"/>
                <a:gd name="T9" fmla="*/ 0 w 432"/>
                <a:gd name="T10" fmla="*/ 0 h 728"/>
                <a:gd name="T11" fmla="*/ 432 w 432"/>
                <a:gd name="T12" fmla="*/ 728 h 7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728">
                  <a:moveTo>
                    <a:pt x="0" y="104"/>
                  </a:moveTo>
                  <a:cubicBezTo>
                    <a:pt x="60" y="52"/>
                    <a:pt x="120" y="0"/>
                    <a:pt x="192" y="104"/>
                  </a:cubicBezTo>
                  <a:cubicBezTo>
                    <a:pt x="264" y="208"/>
                    <a:pt x="348" y="468"/>
                    <a:pt x="432" y="728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8" name="AutoShape 14"/>
            <p:cNvSpPr>
              <a:spLocks/>
            </p:cNvSpPr>
            <p:nvPr/>
          </p:nvSpPr>
          <p:spPr bwMode="auto">
            <a:xfrm>
              <a:off x="4032" y="1008"/>
              <a:ext cx="672" cy="296"/>
            </a:xfrm>
            <a:prstGeom prst="borderCallout2">
              <a:avLst>
                <a:gd name="adj1" fmla="val 24324"/>
                <a:gd name="adj2" fmla="val -7144"/>
                <a:gd name="adj3" fmla="val 24324"/>
                <a:gd name="adj4" fmla="val -16519"/>
                <a:gd name="adj5" fmla="val 134796"/>
                <a:gd name="adj6" fmla="val -26042"/>
              </a:avLst>
            </a:prstGeom>
            <a:solidFill>
              <a:srgbClr val="CCFFF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ctr" anchorCtr="1">
              <a:spAutoFit/>
            </a:bodyPr>
            <a:lstStyle/>
            <a:p>
              <a:pPr>
                <a:defRPr/>
              </a:pPr>
              <a:r>
                <a:rPr lang="en-US" altLang="zh-TW" sz="2400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push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086600" y="1816100"/>
            <a:ext cx="1676400" cy="1600200"/>
            <a:chOff x="4464" y="1144"/>
            <a:chExt cx="1056" cy="1008"/>
          </a:xfrm>
        </p:grpSpPr>
        <p:sp>
          <p:nvSpPr>
            <p:cNvPr id="17422" name="Freeform 16"/>
            <p:cNvSpPr>
              <a:spLocks/>
            </p:cNvSpPr>
            <p:nvPr/>
          </p:nvSpPr>
          <p:spPr bwMode="auto">
            <a:xfrm>
              <a:off x="4464" y="1432"/>
              <a:ext cx="480" cy="720"/>
            </a:xfrm>
            <a:custGeom>
              <a:avLst/>
              <a:gdLst>
                <a:gd name="T0" fmla="*/ 0 w 480"/>
                <a:gd name="T1" fmla="*/ 242 h 864"/>
                <a:gd name="T2" fmla="*/ 240 w 480"/>
                <a:gd name="T3" fmla="*/ 28 h 864"/>
                <a:gd name="T4" fmla="*/ 480 w 480"/>
                <a:gd name="T5" fmla="*/ 81 h 864"/>
                <a:gd name="T6" fmla="*/ 0 60000 65536"/>
                <a:gd name="T7" fmla="*/ 0 60000 65536"/>
                <a:gd name="T8" fmla="*/ 0 60000 65536"/>
                <a:gd name="T9" fmla="*/ 0 w 480"/>
                <a:gd name="T10" fmla="*/ 0 h 864"/>
                <a:gd name="T11" fmla="*/ 480 w 48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64">
                  <a:moveTo>
                    <a:pt x="0" y="864"/>
                  </a:moveTo>
                  <a:cubicBezTo>
                    <a:pt x="80" y="528"/>
                    <a:pt x="160" y="192"/>
                    <a:pt x="240" y="96"/>
                  </a:cubicBezTo>
                  <a:cubicBezTo>
                    <a:pt x="320" y="0"/>
                    <a:pt x="400" y="144"/>
                    <a:pt x="480" y="288"/>
                  </a:cubicBezTo>
                </a:path>
              </a:pathLst>
            </a:custGeom>
            <a:noFill/>
            <a:ln w="19050" cap="sq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1" name="AutoShape 17"/>
            <p:cNvSpPr>
              <a:spLocks/>
            </p:cNvSpPr>
            <p:nvPr/>
          </p:nvSpPr>
          <p:spPr bwMode="auto">
            <a:xfrm>
              <a:off x="4992" y="1144"/>
              <a:ext cx="528" cy="296"/>
            </a:xfrm>
            <a:prstGeom prst="borderCallout2">
              <a:avLst>
                <a:gd name="adj1" fmla="val 24324"/>
                <a:gd name="adj2" fmla="val -9093"/>
                <a:gd name="adj3" fmla="val 24324"/>
                <a:gd name="adj4" fmla="val -15532"/>
                <a:gd name="adj5" fmla="val 109796"/>
                <a:gd name="adj6" fmla="val -22157"/>
              </a:avLst>
            </a:prstGeom>
            <a:solidFill>
              <a:srgbClr val="CCFFFF"/>
            </a:solidFill>
            <a:ln w="12700" cap="sq">
              <a:solidFill>
                <a:schemeClr val="bg2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anchor="ctr" anchorCtr="1">
              <a:spAutoFit/>
            </a:bodyPr>
            <a:lstStyle/>
            <a:p>
              <a:pPr>
                <a:defRPr/>
              </a:pPr>
              <a:r>
                <a:rPr lang="en-US" altLang="zh-TW" sz="2400">
                  <a:solidFill>
                    <a:srgbClr val="000000"/>
                  </a:solidFill>
                  <a:latin typeface="Arial" charset="0"/>
                  <a:ea typeface="新細明體" charset="0"/>
                  <a:cs typeface="新細明體" charset="0"/>
                </a:rPr>
                <a:t>pop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63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B78783-6BDC-425A-B597-D160C35D0BDE}" type="slidenum">
              <a:rPr lang="en-US" altLang="zh-TW">
                <a:solidFill>
                  <a:srgbClr val="EAEAEA"/>
                </a:solidFill>
              </a:rPr>
              <a:pPr/>
              <a:t>4</a:t>
            </a:fld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Last-in First-out (</a:t>
            </a:r>
            <a:r>
              <a:rPr lang="en-US" altLang="zh-TW" smtClean="0">
                <a:solidFill>
                  <a:srgbClr val="FF0000"/>
                </a:solidFill>
                <a:ea typeface="ＭＳ Ｐゴシック" pitchFamily="34" charset="-128"/>
              </a:rPr>
              <a:t>LIFO)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1524000" y="1752600"/>
            <a:ext cx="762000" cy="1587500"/>
            <a:chOff x="960" y="1104"/>
            <a:chExt cx="480" cy="1000"/>
          </a:xfrm>
        </p:grpSpPr>
        <p:sp>
          <p:nvSpPr>
            <p:cNvPr id="18511" name="Line 4"/>
            <p:cNvSpPr>
              <a:spLocks noChangeShapeType="1"/>
            </p:cNvSpPr>
            <p:nvPr/>
          </p:nvSpPr>
          <p:spPr bwMode="auto">
            <a:xfrm>
              <a:off x="960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2" name="Line 5"/>
            <p:cNvSpPr>
              <a:spLocks noChangeShapeType="1"/>
            </p:cNvSpPr>
            <p:nvPr/>
          </p:nvSpPr>
          <p:spPr bwMode="auto">
            <a:xfrm flipV="1">
              <a:off x="1440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3" name="Line 6"/>
            <p:cNvSpPr>
              <a:spLocks noChangeShapeType="1"/>
            </p:cNvSpPr>
            <p:nvPr/>
          </p:nvSpPr>
          <p:spPr bwMode="auto">
            <a:xfrm>
              <a:off x="960" y="210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6" name="Group 7"/>
          <p:cNvGrpSpPr>
            <a:grpSpLocks/>
          </p:cNvGrpSpPr>
          <p:nvPr/>
        </p:nvGrpSpPr>
        <p:grpSpPr bwMode="auto">
          <a:xfrm>
            <a:off x="2819400" y="1752600"/>
            <a:ext cx="762000" cy="1587500"/>
            <a:chOff x="1776" y="1104"/>
            <a:chExt cx="480" cy="1000"/>
          </a:xfrm>
        </p:grpSpPr>
        <p:sp>
          <p:nvSpPr>
            <p:cNvPr id="18507" name="AutoShape 8"/>
            <p:cNvSpPr>
              <a:spLocks noChangeArrowheads="1"/>
            </p:cNvSpPr>
            <p:nvPr/>
          </p:nvSpPr>
          <p:spPr bwMode="auto">
            <a:xfrm>
              <a:off x="1813" y="1873"/>
              <a:ext cx="406" cy="193"/>
            </a:xfrm>
            <a:prstGeom prst="roundRect">
              <a:avLst>
                <a:gd name="adj" fmla="val 16667"/>
              </a:avLst>
            </a:prstGeom>
            <a:noFill/>
            <a:ln w="12700" cap="sq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354E"/>
                  </a:solidFill>
                  <a:latin typeface="Comic Sans MS" pitchFamily="66" charset="0"/>
                  <a:ea typeface="PMingLiU" pitchFamily="18" charset="-120"/>
                </a:rPr>
                <a:t>A</a:t>
              </a:r>
              <a:endParaRPr lang="en-US" altLang="zh-TW" sz="2000">
                <a:solidFill>
                  <a:srgbClr val="EAEAEA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8508" name="Line 9"/>
            <p:cNvSpPr>
              <a:spLocks noChangeShapeType="1"/>
            </p:cNvSpPr>
            <p:nvPr/>
          </p:nvSpPr>
          <p:spPr bwMode="auto">
            <a:xfrm>
              <a:off x="1776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9" name="Line 10"/>
            <p:cNvSpPr>
              <a:spLocks noChangeShapeType="1"/>
            </p:cNvSpPr>
            <p:nvPr/>
          </p:nvSpPr>
          <p:spPr bwMode="auto">
            <a:xfrm flipV="1">
              <a:off x="2256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0" name="Line 11"/>
            <p:cNvSpPr>
              <a:spLocks noChangeShapeType="1"/>
            </p:cNvSpPr>
            <p:nvPr/>
          </p:nvSpPr>
          <p:spPr bwMode="auto">
            <a:xfrm>
              <a:off x="1776" y="210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7" name="Group 12"/>
          <p:cNvGrpSpPr>
            <a:grpSpLocks/>
          </p:cNvGrpSpPr>
          <p:nvPr/>
        </p:nvGrpSpPr>
        <p:grpSpPr bwMode="auto">
          <a:xfrm>
            <a:off x="4114800" y="1752600"/>
            <a:ext cx="762000" cy="1587500"/>
            <a:chOff x="2592" y="1104"/>
            <a:chExt cx="480" cy="1000"/>
          </a:xfrm>
        </p:grpSpPr>
        <p:sp>
          <p:nvSpPr>
            <p:cNvPr id="18502" name="AutoShape 13"/>
            <p:cNvSpPr>
              <a:spLocks noChangeArrowheads="1"/>
            </p:cNvSpPr>
            <p:nvPr/>
          </p:nvSpPr>
          <p:spPr bwMode="auto">
            <a:xfrm>
              <a:off x="2629" y="1873"/>
              <a:ext cx="406" cy="19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354E"/>
                  </a:solidFill>
                  <a:latin typeface="Comic Sans MS" pitchFamily="66" charset="0"/>
                  <a:ea typeface="PMingLiU" pitchFamily="18" charset="-120"/>
                </a:rPr>
                <a:t>A</a:t>
              </a:r>
              <a:endParaRPr lang="en-US" altLang="zh-TW" sz="2000">
                <a:solidFill>
                  <a:srgbClr val="EAEAEA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8503" name="Line 14"/>
            <p:cNvSpPr>
              <a:spLocks noChangeShapeType="1"/>
            </p:cNvSpPr>
            <p:nvPr/>
          </p:nvSpPr>
          <p:spPr bwMode="auto">
            <a:xfrm>
              <a:off x="2592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4" name="Line 15"/>
            <p:cNvSpPr>
              <a:spLocks noChangeShapeType="1"/>
            </p:cNvSpPr>
            <p:nvPr/>
          </p:nvSpPr>
          <p:spPr bwMode="auto">
            <a:xfrm flipV="1">
              <a:off x="3072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AutoShape 16"/>
            <p:cNvSpPr>
              <a:spLocks noChangeArrowheads="1"/>
            </p:cNvSpPr>
            <p:nvPr/>
          </p:nvSpPr>
          <p:spPr bwMode="auto">
            <a:xfrm>
              <a:off x="2635" y="1632"/>
              <a:ext cx="406" cy="19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354E"/>
                  </a:solidFill>
                  <a:latin typeface="Comic Sans MS" pitchFamily="66" charset="0"/>
                  <a:ea typeface="PMingLiU" pitchFamily="18" charset="-120"/>
                </a:rPr>
                <a:t>B</a:t>
              </a:r>
              <a:endParaRPr lang="en-US" altLang="zh-TW" sz="2000">
                <a:solidFill>
                  <a:srgbClr val="EAEAEA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8506" name="Line 17"/>
            <p:cNvSpPr>
              <a:spLocks noChangeShapeType="1"/>
            </p:cNvSpPr>
            <p:nvPr/>
          </p:nvSpPr>
          <p:spPr bwMode="auto">
            <a:xfrm>
              <a:off x="2592" y="210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38" name="Group 18"/>
          <p:cNvGrpSpPr>
            <a:grpSpLocks/>
          </p:cNvGrpSpPr>
          <p:nvPr/>
        </p:nvGrpSpPr>
        <p:grpSpPr bwMode="auto">
          <a:xfrm>
            <a:off x="5410200" y="1981200"/>
            <a:ext cx="762000" cy="1587500"/>
            <a:chOff x="4032" y="1816"/>
            <a:chExt cx="624" cy="1248"/>
          </a:xfrm>
        </p:grpSpPr>
        <p:sp>
          <p:nvSpPr>
            <p:cNvPr id="18496" name="AutoShape 19"/>
            <p:cNvSpPr>
              <a:spLocks noChangeArrowheads="1"/>
            </p:cNvSpPr>
            <p:nvPr/>
          </p:nvSpPr>
          <p:spPr bwMode="auto">
            <a:xfrm>
              <a:off x="4080" y="2776"/>
              <a:ext cx="528" cy="2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354E"/>
                  </a:solidFill>
                  <a:latin typeface="Comic Sans MS" pitchFamily="66" charset="0"/>
                  <a:ea typeface="PMingLiU" pitchFamily="18" charset="-120"/>
                </a:rPr>
                <a:t>A</a:t>
              </a:r>
              <a:endParaRPr lang="en-US" altLang="zh-TW" sz="2000">
                <a:solidFill>
                  <a:srgbClr val="EAEAEA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8497" name="Line 20"/>
            <p:cNvSpPr>
              <a:spLocks noChangeShapeType="1"/>
            </p:cNvSpPr>
            <p:nvPr/>
          </p:nvSpPr>
          <p:spPr bwMode="auto">
            <a:xfrm>
              <a:off x="4032" y="1816"/>
              <a:ext cx="0" cy="1248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8" name="Line 21"/>
            <p:cNvSpPr>
              <a:spLocks noChangeShapeType="1"/>
            </p:cNvSpPr>
            <p:nvPr/>
          </p:nvSpPr>
          <p:spPr bwMode="auto">
            <a:xfrm flipV="1">
              <a:off x="4656" y="1816"/>
              <a:ext cx="0" cy="1248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9" name="AutoShape 22"/>
            <p:cNvSpPr>
              <a:spLocks noChangeArrowheads="1"/>
            </p:cNvSpPr>
            <p:nvPr/>
          </p:nvSpPr>
          <p:spPr bwMode="auto">
            <a:xfrm>
              <a:off x="4088" y="2487"/>
              <a:ext cx="528" cy="24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354E"/>
                  </a:solidFill>
                  <a:latin typeface="Comic Sans MS" pitchFamily="66" charset="0"/>
                  <a:ea typeface="PMingLiU" pitchFamily="18" charset="-120"/>
                </a:rPr>
                <a:t>B</a:t>
              </a:r>
              <a:endParaRPr lang="en-US" altLang="zh-TW" sz="2000">
                <a:solidFill>
                  <a:srgbClr val="EAEAEA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8500" name="AutoShape 23"/>
            <p:cNvSpPr>
              <a:spLocks noChangeArrowheads="1"/>
            </p:cNvSpPr>
            <p:nvPr/>
          </p:nvSpPr>
          <p:spPr bwMode="auto">
            <a:xfrm>
              <a:off x="4080" y="2200"/>
              <a:ext cx="528" cy="24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354E"/>
                  </a:solidFill>
                  <a:latin typeface="Comic Sans MS" pitchFamily="66" charset="0"/>
                  <a:ea typeface="PMingLiU" pitchFamily="18" charset="-120"/>
                </a:rPr>
                <a:t>C</a:t>
              </a:r>
              <a:endParaRPr lang="en-US" altLang="zh-TW" sz="2000">
                <a:solidFill>
                  <a:srgbClr val="EAEAEA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8501" name="Line 24"/>
            <p:cNvSpPr>
              <a:spLocks noChangeShapeType="1"/>
            </p:cNvSpPr>
            <p:nvPr/>
          </p:nvSpPr>
          <p:spPr bwMode="auto">
            <a:xfrm>
              <a:off x="4032" y="3064"/>
              <a:ext cx="624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9" name="Line 25"/>
          <p:cNvSpPr>
            <a:spLocks noChangeShapeType="1"/>
          </p:cNvSpPr>
          <p:nvPr/>
        </p:nvSpPr>
        <p:spPr bwMode="auto">
          <a:xfrm>
            <a:off x="2286000" y="2819400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26"/>
          <p:cNvSpPr>
            <a:spLocks noChangeShapeType="1"/>
          </p:cNvSpPr>
          <p:nvPr/>
        </p:nvSpPr>
        <p:spPr bwMode="auto">
          <a:xfrm>
            <a:off x="3581400" y="2819400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27"/>
          <p:cNvSpPr>
            <a:spLocks noChangeShapeType="1"/>
          </p:cNvSpPr>
          <p:nvPr/>
        </p:nvSpPr>
        <p:spPr bwMode="auto">
          <a:xfrm>
            <a:off x="4876800" y="3048000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28"/>
          <p:cNvSpPr>
            <a:spLocks noChangeShapeType="1"/>
          </p:cNvSpPr>
          <p:nvPr/>
        </p:nvSpPr>
        <p:spPr bwMode="auto">
          <a:xfrm>
            <a:off x="2362200" y="4965700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29"/>
          <p:cNvSpPr>
            <a:spLocks noChangeShapeType="1"/>
          </p:cNvSpPr>
          <p:nvPr/>
        </p:nvSpPr>
        <p:spPr bwMode="auto">
          <a:xfrm>
            <a:off x="3657600" y="4965700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30"/>
          <p:cNvSpPr>
            <a:spLocks noChangeShapeType="1"/>
          </p:cNvSpPr>
          <p:nvPr/>
        </p:nvSpPr>
        <p:spPr bwMode="auto">
          <a:xfrm flipV="1">
            <a:off x="4953000" y="3657600"/>
            <a:ext cx="838200" cy="6096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19" name="Rectangle 31"/>
          <p:cNvSpPr>
            <a:spLocks noChangeArrowheads="1"/>
          </p:cNvSpPr>
          <p:nvPr/>
        </p:nvSpPr>
        <p:spPr bwMode="auto">
          <a:xfrm>
            <a:off x="5181600" y="4191000"/>
            <a:ext cx="3810000" cy="20574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When we insert entries onto the stack and then remove them out one by one, we will get the entries in 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新細明體" charset="0"/>
                <a:cs typeface="新細明體" charset="0"/>
              </a:rPr>
              <a:t>reverse order</a:t>
            </a: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.</a:t>
            </a:r>
          </a:p>
        </p:txBody>
      </p:sp>
      <p:sp>
        <p:nvSpPr>
          <p:cNvPr id="89120" name="Rectangle 32"/>
          <p:cNvSpPr>
            <a:spLocks noChangeArrowheads="1"/>
          </p:cNvSpPr>
          <p:nvPr/>
        </p:nvSpPr>
        <p:spPr bwMode="auto">
          <a:xfrm>
            <a:off x="6477000" y="2209800"/>
            <a:ext cx="2667000" cy="175260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The last one 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新細明體" charset="0"/>
                <a:cs typeface="新細明體" charset="0"/>
              </a:rPr>
              <a:t>inserted in </a:t>
            </a: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is the first one </a:t>
            </a:r>
            <a:r>
              <a:rPr lang="en-US" altLang="zh-TW" sz="2400" dirty="0">
                <a:solidFill>
                  <a:srgbClr val="FF0000"/>
                </a:solidFill>
                <a:latin typeface="Arial" charset="0"/>
                <a:ea typeface="新細明體" charset="0"/>
                <a:cs typeface="新細明體" charset="0"/>
              </a:rPr>
              <a:t>removed out!</a:t>
            </a:r>
            <a:r>
              <a:rPr lang="en-US" altLang="zh-TW" sz="2400" dirty="0">
                <a:solidFill>
                  <a:srgbClr val="000000"/>
                </a:solidFill>
                <a:latin typeface="Arial" charset="0"/>
                <a:ea typeface="新細明體" charset="0"/>
                <a:cs typeface="新細明體" charset="0"/>
              </a:rPr>
              <a:t>  (LIFO)</a:t>
            </a:r>
          </a:p>
        </p:txBody>
      </p:sp>
      <p:grpSp>
        <p:nvGrpSpPr>
          <p:cNvPr id="18447" name="Group 33"/>
          <p:cNvGrpSpPr>
            <a:grpSpLocks/>
          </p:cNvGrpSpPr>
          <p:nvPr/>
        </p:nvGrpSpPr>
        <p:grpSpPr bwMode="auto">
          <a:xfrm>
            <a:off x="1524000" y="3962400"/>
            <a:ext cx="762000" cy="1587500"/>
            <a:chOff x="960" y="1104"/>
            <a:chExt cx="480" cy="1000"/>
          </a:xfrm>
        </p:grpSpPr>
        <p:sp>
          <p:nvSpPr>
            <p:cNvPr id="18493" name="Line 34"/>
            <p:cNvSpPr>
              <a:spLocks noChangeShapeType="1"/>
            </p:cNvSpPr>
            <p:nvPr/>
          </p:nvSpPr>
          <p:spPr bwMode="auto">
            <a:xfrm>
              <a:off x="960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4" name="Line 35"/>
            <p:cNvSpPr>
              <a:spLocks noChangeShapeType="1"/>
            </p:cNvSpPr>
            <p:nvPr/>
          </p:nvSpPr>
          <p:spPr bwMode="auto">
            <a:xfrm flipV="1">
              <a:off x="1440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5" name="Line 36"/>
            <p:cNvSpPr>
              <a:spLocks noChangeShapeType="1"/>
            </p:cNvSpPr>
            <p:nvPr/>
          </p:nvSpPr>
          <p:spPr bwMode="auto">
            <a:xfrm>
              <a:off x="960" y="210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8" name="Group 37"/>
          <p:cNvGrpSpPr>
            <a:grpSpLocks/>
          </p:cNvGrpSpPr>
          <p:nvPr/>
        </p:nvGrpSpPr>
        <p:grpSpPr bwMode="auto">
          <a:xfrm>
            <a:off x="2819400" y="3962400"/>
            <a:ext cx="762000" cy="1587500"/>
            <a:chOff x="1776" y="1104"/>
            <a:chExt cx="480" cy="1000"/>
          </a:xfrm>
        </p:grpSpPr>
        <p:sp>
          <p:nvSpPr>
            <p:cNvPr id="18489" name="AutoShape 38"/>
            <p:cNvSpPr>
              <a:spLocks noChangeArrowheads="1"/>
            </p:cNvSpPr>
            <p:nvPr/>
          </p:nvSpPr>
          <p:spPr bwMode="auto">
            <a:xfrm>
              <a:off x="1813" y="1873"/>
              <a:ext cx="406" cy="19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354E"/>
                  </a:solidFill>
                  <a:latin typeface="Comic Sans MS" pitchFamily="66" charset="0"/>
                  <a:ea typeface="PMingLiU" pitchFamily="18" charset="-120"/>
                </a:rPr>
                <a:t>A</a:t>
              </a:r>
              <a:endParaRPr lang="en-US" altLang="zh-TW" sz="2000">
                <a:solidFill>
                  <a:srgbClr val="EAEAEA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8490" name="Line 39"/>
            <p:cNvSpPr>
              <a:spLocks noChangeShapeType="1"/>
            </p:cNvSpPr>
            <p:nvPr/>
          </p:nvSpPr>
          <p:spPr bwMode="auto">
            <a:xfrm>
              <a:off x="1776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Line 40"/>
            <p:cNvSpPr>
              <a:spLocks noChangeShapeType="1"/>
            </p:cNvSpPr>
            <p:nvPr/>
          </p:nvSpPr>
          <p:spPr bwMode="auto">
            <a:xfrm flipV="1">
              <a:off x="2256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2" name="Line 41"/>
            <p:cNvSpPr>
              <a:spLocks noChangeShapeType="1"/>
            </p:cNvSpPr>
            <p:nvPr/>
          </p:nvSpPr>
          <p:spPr bwMode="auto">
            <a:xfrm>
              <a:off x="1776" y="210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9" name="Group 42"/>
          <p:cNvGrpSpPr>
            <a:grpSpLocks/>
          </p:cNvGrpSpPr>
          <p:nvPr/>
        </p:nvGrpSpPr>
        <p:grpSpPr bwMode="auto">
          <a:xfrm>
            <a:off x="4114800" y="3962400"/>
            <a:ext cx="762000" cy="1587500"/>
            <a:chOff x="2592" y="1104"/>
            <a:chExt cx="480" cy="1000"/>
          </a:xfrm>
        </p:grpSpPr>
        <p:sp>
          <p:nvSpPr>
            <p:cNvPr id="18484" name="AutoShape 43"/>
            <p:cNvSpPr>
              <a:spLocks noChangeArrowheads="1"/>
            </p:cNvSpPr>
            <p:nvPr/>
          </p:nvSpPr>
          <p:spPr bwMode="auto">
            <a:xfrm>
              <a:off x="2629" y="1873"/>
              <a:ext cx="406" cy="19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354E"/>
                  </a:solidFill>
                  <a:latin typeface="Comic Sans MS" pitchFamily="66" charset="0"/>
                  <a:ea typeface="PMingLiU" pitchFamily="18" charset="-120"/>
                </a:rPr>
                <a:t>A</a:t>
              </a:r>
              <a:endParaRPr lang="en-US" altLang="zh-TW" sz="2000">
                <a:solidFill>
                  <a:srgbClr val="EAEAEA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8485" name="Line 44"/>
            <p:cNvSpPr>
              <a:spLocks noChangeShapeType="1"/>
            </p:cNvSpPr>
            <p:nvPr/>
          </p:nvSpPr>
          <p:spPr bwMode="auto">
            <a:xfrm>
              <a:off x="2592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45"/>
            <p:cNvSpPr>
              <a:spLocks noChangeShapeType="1"/>
            </p:cNvSpPr>
            <p:nvPr/>
          </p:nvSpPr>
          <p:spPr bwMode="auto">
            <a:xfrm flipV="1">
              <a:off x="3072" y="1104"/>
              <a:ext cx="0" cy="100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AutoShape 46"/>
            <p:cNvSpPr>
              <a:spLocks noChangeArrowheads="1"/>
            </p:cNvSpPr>
            <p:nvPr/>
          </p:nvSpPr>
          <p:spPr bwMode="auto">
            <a:xfrm>
              <a:off x="2635" y="1642"/>
              <a:ext cx="406" cy="19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000">
                  <a:solidFill>
                    <a:srgbClr val="00354E"/>
                  </a:solidFill>
                  <a:latin typeface="Comic Sans MS" pitchFamily="66" charset="0"/>
                  <a:ea typeface="PMingLiU" pitchFamily="18" charset="-120"/>
                </a:rPr>
                <a:t>B</a:t>
              </a:r>
              <a:endParaRPr lang="en-US" altLang="zh-TW" sz="2000">
                <a:solidFill>
                  <a:srgbClr val="EAEAEA"/>
                </a:solidFill>
                <a:latin typeface="Times New Roman" pitchFamily="18" charset="0"/>
                <a:ea typeface="PMingLiU" pitchFamily="18" charset="-120"/>
              </a:endParaRPr>
            </a:p>
          </p:txBody>
        </p:sp>
        <p:sp>
          <p:nvSpPr>
            <p:cNvPr id="18488" name="Line 47"/>
            <p:cNvSpPr>
              <a:spLocks noChangeShapeType="1"/>
            </p:cNvSpPr>
            <p:nvPr/>
          </p:nvSpPr>
          <p:spPr bwMode="auto">
            <a:xfrm>
              <a:off x="2592" y="2104"/>
              <a:ext cx="480" cy="0"/>
            </a:xfrm>
            <a:prstGeom prst="line">
              <a:avLst/>
            </a:prstGeom>
            <a:noFill/>
            <a:ln w="38100" cap="sq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0" name="テキスト ボックス 1"/>
          <p:cNvSpPr txBox="1">
            <a:spLocks noChangeArrowheads="1"/>
          </p:cNvSpPr>
          <p:nvPr/>
        </p:nvSpPr>
        <p:spPr bwMode="auto">
          <a:xfrm>
            <a:off x="200025" y="1965325"/>
            <a:ext cx="1262063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Insert(A);</a:t>
            </a:r>
          </a:p>
          <a:p>
            <a:r>
              <a:rPr kumimoji="1" lang="en-US" altLang="ja-JP"/>
              <a:t>Insert(B);</a:t>
            </a:r>
            <a:endParaRPr kumimoji="1" lang="ja-JP" altLang="en-US"/>
          </a:p>
          <a:p>
            <a:r>
              <a:rPr kumimoji="1" lang="en-US" altLang="ja-JP"/>
              <a:t>Insert(C);</a:t>
            </a:r>
          </a:p>
          <a:p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endParaRPr kumimoji="1" lang="en-US" altLang="ja-JP"/>
          </a:p>
          <a:p>
            <a:r>
              <a:rPr kumimoji="1" lang="en-US" altLang="ja-JP"/>
              <a:t>Remove();</a:t>
            </a:r>
          </a:p>
          <a:p>
            <a:r>
              <a:rPr kumimoji="1" lang="en-US" altLang="ja-JP"/>
              <a:t>Remove();</a:t>
            </a:r>
          </a:p>
          <a:p>
            <a:r>
              <a:rPr kumimoji="1" lang="en-US" altLang="ja-JP"/>
              <a:t>Remove();</a:t>
            </a:r>
            <a:endParaRPr kumimoji="1" lang="ja-JP" altLang="en-US"/>
          </a:p>
          <a:p>
            <a:endParaRPr kumimoji="1" lang="ja-JP" altLang="en-US"/>
          </a:p>
        </p:txBody>
      </p:sp>
      <p:cxnSp>
        <p:nvCxnSpPr>
          <p:cNvPr id="18451" name="直線コネクタ 3"/>
          <p:cNvCxnSpPr>
            <a:cxnSpLocks noChangeShapeType="1"/>
          </p:cNvCxnSpPr>
          <p:nvPr/>
        </p:nvCxnSpPr>
        <p:spPr bwMode="auto">
          <a:xfrm>
            <a:off x="2819400" y="28956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52" name="直線コネクタ 52"/>
          <p:cNvCxnSpPr>
            <a:cxnSpLocks noChangeShapeType="1"/>
          </p:cNvCxnSpPr>
          <p:nvPr/>
        </p:nvCxnSpPr>
        <p:spPr bwMode="auto">
          <a:xfrm>
            <a:off x="4114800" y="28956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53" name="直線コネクタ 53"/>
          <p:cNvCxnSpPr>
            <a:cxnSpLocks noChangeShapeType="1"/>
          </p:cNvCxnSpPr>
          <p:nvPr/>
        </p:nvCxnSpPr>
        <p:spPr bwMode="auto">
          <a:xfrm>
            <a:off x="4114800" y="25146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54" name="直線コネクタ 54"/>
          <p:cNvCxnSpPr>
            <a:cxnSpLocks noChangeShapeType="1"/>
          </p:cNvCxnSpPr>
          <p:nvPr/>
        </p:nvCxnSpPr>
        <p:spPr bwMode="auto">
          <a:xfrm>
            <a:off x="5410200" y="28194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55" name="直線コネクタ 55"/>
          <p:cNvCxnSpPr>
            <a:cxnSpLocks noChangeShapeType="1"/>
          </p:cNvCxnSpPr>
          <p:nvPr/>
        </p:nvCxnSpPr>
        <p:spPr bwMode="auto">
          <a:xfrm>
            <a:off x="5410200" y="32004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56" name="直線コネクタ 56"/>
          <p:cNvCxnSpPr>
            <a:cxnSpLocks noChangeShapeType="1"/>
          </p:cNvCxnSpPr>
          <p:nvPr/>
        </p:nvCxnSpPr>
        <p:spPr bwMode="auto">
          <a:xfrm>
            <a:off x="5410200" y="24384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57" name="直線コネクタ 57"/>
          <p:cNvCxnSpPr>
            <a:cxnSpLocks noChangeShapeType="1"/>
          </p:cNvCxnSpPr>
          <p:nvPr/>
        </p:nvCxnSpPr>
        <p:spPr bwMode="auto">
          <a:xfrm>
            <a:off x="4114800" y="51054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58" name="直線コネクタ 58"/>
          <p:cNvCxnSpPr>
            <a:cxnSpLocks noChangeShapeType="1"/>
          </p:cNvCxnSpPr>
          <p:nvPr/>
        </p:nvCxnSpPr>
        <p:spPr bwMode="auto">
          <a:xfrm>
            <a:off x="4114800" y="46482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59" name="直線コネクタ 59"/>
          <p:cNvCxnSpPr>
            <a:cxnSpLocks noChangeShapeType="1"/>
          </p:cNvCxnSpPr>
          <p:nvPr/>
        </p:nvCxnSpPr>
        <p:spPr bwMode="auto">
          <a:xfrm>
            <a:off x="2819400" y="51054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60" name="直線コネクタ 60"/>
          <p:cNvCxnSpPr>
            <a:cxnSpLocks noChangeShapeType="1"/>
          </p:cNvCxnSpPr>
          <p:nvPr/>
        </p:nvCxnSpPr>
        <p:spPr bwMode="auto">
          <a:xfrm>
            <a:off x="1524000" y="28956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61" name="直線コネクタ 61"/>
          <p:cNvCxnSpPr>
            <a:cxnSpLocks noChangeShapeType="1"/>
          </p:cNvCxnSpPr>
          <p:nvPr/>
        </p:nvCxnSpPr>
        <p:spPr bwMode="auto">
          <a:xfrm>
            <a:off x="1524000" y="25146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62" name="直線コネクタ 62"/>
          <p:cNvCxnSpPr>
            <a:cxnSpLocks noChangeShapeType="1"/>
          </p:cNvCxnSpPr>
          <p:nvPr/>
        </p:nvCxnSpPr>
        <p:spPr bwMode="auto">
          <a:xfrm>
            <a:off x="2819400" y="25146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63" name="直線コネクタ 63"/>
          <p:cNvCxnSpPr>
            <a:cxnSpLocks noChangeShapeType="1"/>
          </p:cNvCxnSpPr>
          <p:nvPr/>
        </p:nvCxnSpPr>
        <p:spPr bwMode="auto">
          <a:xfrm>
            <a:off x="1524000" y="21336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64" name="直線コネクタ 64"/>
          <p:cNvCxnSpPr>
            <a:cxnSpLocks noChangeShapeType="1"/>
          </p:cNvCxnSpPr>
          <p:nvPr/>
        </p:nvCxnSpPr>
        <p:spPr bwMode="auto">
          <a:xfrm>
            <a:off x="2819400" y="21336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65" name="直線コネクタ 65"/>
          <p:cNvCxnSpPr>
            <a:cxnSpLocks noChangeShapeType="1"/>
          </p:cNvCxnSpPr>
          <p:nvPr/>
        </p:nvCxnSpPr>
        <p:spPr bwMode="auto">
          <a:xfrm>
            <a:off x="4114800" y="21336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66" name="直線コネクタ 66"/>
          <p:cNvCxnSpPr>
            <a:cxnSpLocks noChangeShapeType="1"/>
          </p:cNvCxnSpPr>
          <p:nvPr/>
        </p:nvCxnSpPr>
        <p:spPr bwMode="auto">
          <a:xfrm>
            <a:off x="4114800" y="41910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67" name="直線コネクタ 67"/>
          <p:cNvCxnSpPr>
            <a:cxnSpLocks noChangeShapeType="1"/>
          </p:cNvCxnSpPr>
          <p:nvPr/>
        </p:nvCxnSpPr>
        <p:spPr bwMode="auto">
          <a:xfrm>
            <a:off x="2819400" y="46482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68" name="直線コネクタ 68"/>
          <p:cNvCxnSpPr>
            <a:cxnSpLocks noChangeShapeType="1"/>
          </p:cNvCxnSpPr>
          <p:nvPr/>
        </p:nvCxnSpPr>
        <p:spPr bwMode="auto">
          <a:xfrm>
            <a:off x="2819400" y="41910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69" name="直線コネクタ 69"/>
          <p:cNvCxnSpPr>
            <a:cxnSpLocks noChangeShapeType="1"/>
          </p:cNvCxnSpPr>
          <p:nvPr/>
        </p:nvCxnSpPr>
        <p:spPr bwMode="auto">
          <a:xfrm>
            <a:off x="1524000" y="51054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70" name="直線コネクタ 70"/>
          <p:cNvCxnSpPr>
            <a:cxnSpLocks noChangeShapeType="1"/>
          </p:cNvCxnSpPr>
          <p:nvPr/>
        </p:nvCxnSpPr>
        <p:spPr bwMode="auto">
          <a:xfrm>
            <a:off x="1524000" y="46482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8471" name="直線コネクタ 71"/>
          <p:cNvCxnSpPr>
            <a:cxnSpLocks noChangeShapeType="1"/>
          </p:cNvCxnSpPr>
          <p:nvPr/>
        </p:nvCxnSpPr>
        <p:spPr bwMode="auto">
          <a:xfrm>
            <a:off x="1524000" y="419100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8472" name="Freeform 13"/>
          <p:cNvSpPr>
            <a:spLocks/>
          </p:cNvSpPr>
          <p:nvPr/>
        </p:nvSpPr>
        <p:spPr bwMode="auto">
          <a:xfrm>
            <a:off x="2514600" y="1663700"/>
            <a:ext cx="685800" cy="1155700"/>
          </a:xfrm>
          <a:custGeom>
            <a:avLst/>
            <a:gdLst>
              <a:gd name="T0" fmla="*/ 0 w 432"/>
              <a:gd name="T1" fmla="*/ 2147483647 h 728"/>
              <a:gd name="T2" fmla="*/ 2147483647 w 432"/>
              <a:gd name="T3" fmla="*/ 2147483647 h 728"/>
              <a:gd name="T4" fmla="*/ 2147483647 w 432"/>
              <a:gd name="T5" fmla="*/ 2147483647 h 728"/>
              <a:gd name="T6" fmla="*/ 0 60000 65536"/>
              <a:gd name="T7" fmla="*/ 0 60000 65536"/>
              <a:gd name="T8" fmla="*/ 0 60000 65536"/>
              <a:gd name="T9" fmla="*/ 0 w 432"/>
              <a:gd name="T10" fmla="*/ 0 h 728"/>
              <a:gd name="T11" fmla="*/ 432 w 432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728">
                <a:moveTo>
                  <a:pt x="0" y="104"/>
                </a:moveTo>
                <a:cubicBezTo>
                  <a:pt x="60" y="52"/>
                  <a:pt x="120" y="0"/>
                  <a:pt x="192" y="104"/>
                </a:cubicBezTo>
                <a:cubicBezTo>
                  <a:pt x="264" y="208"/>
                  <a:pt x="348" y="468"/>
                  <a:pt x="432" y="728"/>
                </a:cubicBezTo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3" name="Freeform 13"/>
          <p:cNvSpPr>
            <a:spLocks/>
          </p:cNvSpPr>
          <p:nvPr/>
        </p:nvSpPr>
        <p:spPr bwMode="auto">
          <a:xfrm>
            <a:off x="3810000" y="1282700"/>
            <a:ext cx="685800" cy="1155700"/>
          </a:xfrm>
          <a:custGeom>
            <a:avLst/>
            <a:gdLst>
              <a:gd name="T0" fmla="*/ 0 w 432"/>
              <a:gd name="T1" fmla="*/ 2147483647 h 728"/>
              <a:gd name="T2" fmla="*/ 2147483647 w 432"/>
              <a:gd name="T3" fmla="*/ 2147483647 h 728"/>
              <a:gd name="T4" fmla="*/ 2147483647 w 432"/>
              <a:gd name="T5" fmla="*/ 2147483647 h 728"/>
              <a:gd name="T6" fmla="*/ 0 60000 65536"/>
              <a:gd name="T7" fmla="*/ 0 60000 65536"/>
              <a:gd name="T8" fmla="*/ 0 60000 65536"/>
              <a:gd name="T9" fmla="*/ 0 w 432"/>
              <a:gd name="T10" fmla="*/ 0 h 728"/>
              <a:gd name="T11" fmla="*/ 432 w 432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728">
                <a:moveTo>
                  <a:pt x="0" y="104"/>
                </a:moveTo>
                <a:cubicBezTo>
                  <a:pt x="60" y="52"/>
                  <a:pt x="120" y="0"/>
                  <a:pt x="192" y="104"/>
                </a:cubicBezTo>
                <a:cubicBezTo>
                  <a:pt x="264" y="208"/>
                  <a:pt x="348" y="468"/>
                  <a:pt x="432" y="728"/>
                </a:cubicBezTo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4" name="Freeform 13"/>
          <p:cNvSpPr>
            <a:spLocks/>
          </p:cNvSpPr>
          <p:nvPr/>
        </p:nvSpPr>
        <p:spPr bwMode="auto">
          <a:xfrm>
            <a:off x="5105400" y="1206500"/>
            <a:ext cx="685800" cy="1155700"/>
          </a:xfrm>
          <a:custGeom>
            <a:avLst/>
            <a:gdLst>
              <a:gd name="T0" fmla="*/ 0 w 432"/>
              <a:gd name="T1" fmla="*/ 2147483647 h 728"/>
              <a:gd name="T2" fmla="*/ 2147483647 w 432"/>
              <a:gd name="T3" fmla="*/ 2147483647 h 728"/>
              <a:gd name="T4" fmla="*/ 2147483647 w 432"/>
              <a:gd name="T5" fmla="*/ 2147483647 h 728"/>
              <a:gd name="T6" fmla="*/ 0 60000 65536"/>
              <a:gd name="T7" fmla="*/ 0 60000 65536"/>
              <a:gd name="T8" fmla="*/ 0 60000 65536"/>
              <a:gd name="T9" fmla="*/ 0 w 432"/>
              <a:gd name="T10" fmla="*/ 0 h 728"/>
              <a:gd name="T11" fmla="*/ 432 w 432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728">
                <a:moveTo>
                  <a:pt x="0" y="104"/>
                </a:moveTo>
                <a:cubicBezTo>
                  <a:pt x="60" y="52"/>
                  <a:pt x="120" y="0"/>
                  <a:pt x="192" y="104"/>
                </a:cubicBezTo>
                <a:cubicBezTo>
                  <a:pt x="264" y="208"/>
                  <a:pt x="348" y="468"/>
                  <a:pt x="432" y="728"/>
                </a:cubicBezTo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Freeform 16"/>
          <p:cNvSpPr>
            <a:spLocks/>
          </p:cNvSpPr>
          <p:nvPr/>
        </p:nvSpPr>
        <p:spPr bwMode="auto">
          <a:xfrm>
            <a:off x="4267200" y="3429000"/>
            <a:ext cx="762000" cy="1143000"/>
          </a:xfrm>
          <a:custGeom>
            <a:avLst/>
            <a:gdLst>
              <a:gd name="T0" fmla="*/ 0 w 480"/>
              <a:gd name="T1" fmla="*/ 2147483647 h 864"/>
              <a:gd name="T2" fmla="*/ 2147483647 w 480"/>
              <a:gd name="T3" fmla="*/ 2147483647 h 864"/>
              <a:gd name="T4" fmla="*/ 2147483647 w 480"/>
              <a:gd name="T5" fmla="*/ 2147483647 h 864"/>
              <a:gd name="T6" fmla="*/ 0 60000 65536"/>
              <a:gd name="T7" fmla="*/ 0 60000 65536"/>
              <a:gd name="T8" fmla="*/ 0 60000 65536"/>
              <a:gd name="T9" fmla="*/ 0 w 480"/>
              <a:gd name="T10" fmla="*/ 0 h 864"/>
              <a:gd name="T11" fmla="*/ 480 w 48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64">
                <a:moveTo>
                  <a:pt x="0" y="864"/>
                </a:moveTo>
                <a:cubicBezTo>
                  <a:pt x="80" y="528"/>
                  <a:pt x="160" y="192"/>
                  <a:pt x="240" y="96"/>
                </a:cubicBezTo>
                <a:cubicBezTo>
                  <a:pt x="320" y="0"/>
                  <a:pt x="400" y="144"/>
                  <a:pt x="480" y="288"/>
                </a:cubicBezTo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Freeform 16"/>
          <p:cNvSpPr>
            <a:spLocks/>
          </p:cNvSpPr>
          <p:nvPr/>
        </p:nvSpPr>
        <p:spPr bwMode="auto">
          <a:xfrm>
            <a:off x="3124200" y="3733800"/>
            <a:ext cx="762000" cy="1143000"/>
          </a:xfrm>
          <a:custGeom>
            <a:avLst/>
            <a:gdLst>
              <a:gd name="T0" fmla="*/ 0 w 480"/>
              <a:gd name="T1" fmla="*/ 2147483647 h 864"/>
              <a:gd name="T2" fmla="*/ 2147483647 w 480"/>
              <a:gd name="T3" fmla="*/ 2147483647 h 864"/>
              <a:gd name="T4" fmla="*/ 2147483647 w 480"/>
              <a:gd name="T5" fmla="*/ 2147483647 h 864"/>
              <a:gd name="T6" fmla="*/ 0 60000 65536"/>
              <a:gd name="T7" fmla="*/ 0 60000 65536"/>
              <a:gd name="T8" fmla="*/ 0 60000 65536"/>
              <a:gd name="T9" fmla="*/ 0 w 480"/>
              <a:gd name="T10" fmla="*/ 0 h 864"/>
              <a:gd name="T11" fmla="*/ 480 w 48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64">
                <a:moveTo>
                  <a:pt x="0" y="864"/>
                </a:moveTo>
                <a:cubicBezTo>
                  <a:pt x="80" y="528"/>
                  <a:pt x="160" y="192"/>
                  <a:pt x="240" y="96"/>
                </a:cubicBezTo>
                <a:cubicBezTo>
                  <a:pt x="320" y="0"/>
                  <a:pt x="400" y="144"/>
                  <a:pt x="480" y="288"/>
                </a:cubicBezTo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7" name="Freeform 16"/>
          <p:cNvSpPr>
            <a:spLocks/>
          </p:cNvSpPr>
          <p:nvPr/>
        </p:nvSpPr>
        <p:spPr bwMode="auto">
          <a:xfrm>
            <a:off x="5943600" y="1143000"/>
            <a:ext cx="762000" cy="1143000"/>
          </a:xfrm>
          <a:custGeom>
            <a:avLst/>
            <a:gdLst>
              <a:gd name="T0" fmla="*/ 0 w 480"/>
              <a:gd name="T1" fmla="*/ 2147483647 h 864"/>
              <a:gd name="T2" fmla="*/ 2147483647 w 480"/>
              <a:gd name="T3" fmla="*/ 2147483647 h 864"/>
              <a:gd name="T4" fmla="*/ 2147483647 w 480"/>
              <a:gd name="T5" fmla="*/ 2147483647 h 864"/>
              <a:gd name="T6" fmla="*/ 0 60000 65536"/>
              <a:gd name="T7" fmla="*/ 0 60000 65536"/>
              <a:gd name="T8" fmla="*/ 0 60000 65536"/>
              <a:gd name="T9" fmla="*/ 0 w 480"/>
              <a:gd name="T10" fmla="*/ 0 h 864"/>
              <a:gd name="T11" fmla="*/ 480 w 480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64">
                <a:moveTo>
                  <a:pt x="0" y="864"/>
                </a:moveTo>
                <a:cubicBezTo>
                  <a:pt x="80" y="528"/>
                  <a:pt x="160" y="192"/>
                  <a:pt x="240" y="96"/>
                </a:cubicBezTo>
                <a:cubicBezTo>
                  <a:pt x="320" y="0"/>
                  <a:pt x="400" y="144"/>
                  <a:pt x="480" y="288"/>
                </a:cubicBezTo>
              </a:path>
            </a:pathLst>
          </a:custGeom>
          <a:noFill/>
          <a:ln w="19050" cap="sq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8" name="テキスト ボックス 1"/>
          <p:cNvSpPr txBox="1">
            <a:spLocks noChangeArrowheads="1"/>
          </p:cNvSpPr>
          <p:nvPr/>
        </p:nvSpPr>
        <p:spPr bwMode="auto">
          <a:xfrm>
            <a:off x="2362200" y="1371600"/>
            <a:ext cx="350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8479" name="テキスト ボックス 78"/>
          <p:cNvSpPr txBox="1">
            <a:spLocks noChangeArrowheads="1"/>
          </p:cNvSpPr>
          <p:nvPr/>
        </p:nvSpPr>
        <p:spPr bwMode="auto">
          <a:xfrm>
            <a:off x="3382963" y="1295400"/>
            <a:ext cx="338137" cy="3698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8480" name="テキスト ボックス 79"/>
          <p:cNvSpPr txBox="1">
            <a:spLocks noChangeArrowheads="1"/>
          </p:cNvSpPr>
          <p:nvPr/>
        </p:nvSpPr>
        <p:spPr bwMode="auto">
          <a:xfrm>
            <a:off x="4678363" y="1295400"/>
            <a:ext cx="350837" cy="3698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8481" name="テキスト ボックス 80"/>
          <p:cNvSpPr txBox="1">
            <a:spLocks noChangeArrowheads="1"/>
          </p:cNvSpPr>
          <p:nvPr/>
        </p:nvSpPr>
        <p:spPr bwMode="auto">
          <a:xfrm>
            <a:off x="6735763" y="1447800"/>
            <a:ext cx="350837" cy="3698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8482" name="テキスト ボックス 81"/>
          <p:cNvSpPr txBox="1">
            <a:spLocks noChangeArrowheads="1"/>
          </p:cNvSpPr>
          <p:nvPr/>
        </p:nvSpPr>
        <p:spPr bwMode="auto">
          <a:xfrm>
            <a:off x="4602163" y="3657600"/>
            <a:ext cx="350837" cy="3698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8483" name="テキスト ボックス 82"/>
          <p:cNvSpPr txBox="1">
            <a:spLocks noChangeArrowheads="1"/>
          </p:cNvSpPr>
          <p:nvPr/>
        </p:nvSpPr>
        <p:spPr bwMode="auto">
          <a:xfrm>
            <a:off x="3700463" y="3581400"/>
            <a:ext cx="338137" cy="369888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B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85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F407F9-AD58-4EA3-B7BF-B91C36293FDF}" type="slidenum">
              <a:rPr lang="en-US" altLang="zh-TW">
                <a:solidFill>
                  <a:srgbClr val="EAEAEA"/>
                </a:solidFill>
              </a:rPr>
              <a:pPr/>
              <a:t>5</a:t>
            </a:fld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19458" name="Rectangle 2"/>
          <p:cNvSpPr txBox="1">
            <a:spLocks noChangeArrowheads="1"/>
          </p:cNvSpPr>
          <p:nvPr/>
        </p:nvSpPr>
        <p:spPr bwMode="auto">
          <a:xfrm>
            <a:off x="473075" y="228600"/>
            <a:ext cx="70707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1" lang="en-US" altLang="ja-JP" sz="4400" u="sng">
                <a:solidFill>
                  <a:schemeClr val="tx2"/>
                </a:solidFill>
                <a:latin typeface="Helvetica" pitchFamily="2" charset="0"/>
              </a:rPr>
              <a:t>Stack Operations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ja-JP" sz="3200">
                <a:solidFill>
                  <a:srgbClr val="800000"/>
                </a:solidFill>
                <a:latin typeface="Helvetica" pitchFamily="2" charset="0"/>
                <a:cs typeface="Times New Roman" pitchFamily="18" charset="0"/>
              </a:rPr>
              <a:t>Push(X) </a:t>
            </a:r>
            <a:r>
              <a:rPr kumimoji="1" lang="en-US" altLang="ja-JP" sz="3200">
                <a:latin typeface="Helvetica" pitchFamily="2" charset="0"/>
                <a:cs typeface="Times New Roman" pitchFamily="18" charset="0"/>
              </a:rPr>
              <a:t>– </a:t>
            </a:r>
            <a:r>
              <a:rPr kumimoji="1" lang="en-US" altLang="ja-JP" sz="3200">
                <a:solidFill>
                  <a:srgbClr val="FF0000"/>
                </a:solidFill>
                <a:latin typeface="Helvetica" pitchFamily="2" charset="0"/>
                <a:cs typeface="Times New Roman" pitchFamily="18" charset="0"/>
              </a:rPr>
              <a:t>insert</a:t>
            </a:r>
            <a:r>
              <a:rPr kumimoji="1" lang="en-US" altLang="ja-JP" sz="3200">
                <a:latin typeface="Helvetica" pitchFamily="2" charset="0"/>
                <a:cs typeface="Times New Roman" pitchFamily="18" charset="0"/>
              </a:rPr>
              <a:t> element X at the top of the stack and </a:t>
            </a:r>
            <a:r>
              <a:rPr kumimoji="1" lang="en-US" altLang="ja-JP" sz="3200">
                <a:solidFill>
                  <a:srgbClr val="0000FF"/>
                </a:solidFill>
                <a:latin typeface="Helvetica" pitchFamily="2" charset="0"/>
                <a:cs typeface="Times New Roman" pitchFamily="18" charset="0"/>
              </a:rPr>
              <a:t>increment the top index</a:t>
            </a:r>
            <a:r>
              <a:rPr kumimoji="1" lang="en-US" altLang="ja-JP" sz="3200">
                <a:latin typeface="Helvetica" pitchFamily="2" charset="0"/>
                <a:cs typeface="Times New Roman" pitchFamily="18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altLang="ja-JP" sz="3200">
              <a:latin typeface="Helvetica" pitchFamily="2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ja-JP" sz="3200">
                <a:solidFill>
                  <a:srgbClr val="800000"/>
                </a:solidFill>
                <a:latin typeface="Helvetica" pitchFamily="2" charset="0"/>
                <a:cs typeface="Times New Roman" pitchFamily="18" charset="0"/>
              </a:rPr>
              <a:t>Pop()</a:t>
            </a:r>
            <a:r>
              <a:rPr kumimoji="1" lang="en-US" altLang="ja-JP" sz="3200">
                <a:latin typeface="Helvetica" pitchFamily="2" charset="0"/>
                <a:cs typeface="Times New Roman" pitchFamily="18" charset="0"/>
              </a:rPr>
              <a:t> – </a:t>
            </a:r>
            <a:r>
              <a:rPr kumimoji="1" lang="en-US" altLang="ja-JP" sz="3200">
                <a:solidFill>
                  <a:srgbClr val="FF0000"/>
                </a:solidFill>
                <a:latin typeface="Helvetica" pitchFamily="2" charset="0"/>
                <a:cs typeface="Times New Roman" pitchFamily="18" charset="0"/>
              </a:rPr>
              <a:t>remove</a:t>
            </a:r>
            <a:r>
              <a:rPr kumimoji="1" lang="en-US" altLang="ja-JP" sz="3200">
                <a:latin typeface="Helvetica" pitchFamily="2" charset="0"/>
                <a:cs typeface="Times New Roman" pitchFamily="18" charset="0"/>
              </a:rPr>
              <a:t> the element from the top of the stack and </a:t>
            </a:r>
            <a:r>
              <a:rPr kumimoji="1" lang="en-US" altLang="ja-JP" sz="3200">
                <a:solidFill>
                  <a:srgbClr val="0000FF"/>
                </a:solidFill>
                <a:latin typeface="Helvetica" pitchFamily="2" charset="0"/>
                <a:cs typeface="Times New Roman" pitchFamily="18" charset="0"/>
              </a:rPr>
              <a:t>decrement the top index</a:t>
            </a:r>
            <a:r>
              <a:rPr kumimoji="1" lang="en-US" altLang="ja-JP" sz="3200">
                <a:latin typeface="Helvetica" pitchFamily="2" charset="0"/>
                <a:cs typeface="Times New Roman" pitchFamily="18" charset="0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altLang="ja-JP" sz="3200">
              <a:latin typeface="Helvetica" pitchFamily="2" charset="0"/>
              <a:cs typeface="Times New Roman" pitchFamily="18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altLang="ja-JP" sz="3200">
                <a:solidFill>
                  <a:srgbClr val="800000"/>
                </a:solidFill>
                <a:latin typeface="Helvetica" pitchFamily="2" charset="0"/>
                <a:cs typeface="Times New Roman" pitchFamily="18" charset="0"/>
              </a:rPr>
              <a:t>Top()</a:t>
            </a:r>
            <a:r>
              <a:rPr kumimoji="1" lang="en-US" altLang="ja-JP" sz="3200">
                <a:latin typeface="Helvetica" pitchFamily="2" charset="0"/>
                <a:cs typeface="Times New Roman" pitchFamily="18" charset="0"/>
              </a:rPr>
              <a:t> – </a:t>
            </a:r>
            <a:r>
              <a:rPr kumimoji="1" lang="en-US" altLang="ja-JP" sz="3200">
                <a:solidFill>
                  <a:srgbClr val="FF0000"/>
                </a:solidFill>
                <a:latin typeface="Helvetica" pitchFamily="2" charset="0"/>
                <a:cs typeface="Times New Roman" pitchFamily="18" charset="0"/>
              </a:rPr>
              <a:t>return</a:t>
            </a:r>
            <a:r>
              <a:rPr kumimoji="1" lang="en-US" altLang="ja-JP" sz="3200">
                <a:latin typeface="Helvetica" pitchFamily="2" charset="0"/>
                <a:cs typeface="Times New Roman" pitchFamily="18" charset="0"/>
              </a:rPr>
              <a:t> the top element without removing it from the stack. </a:t>
            </a:r>
            <a:r>
              <a:rPr kumimoji="1" lang="en-US" altLang="ja-JP" sz="3200">
                <a:solidFill>
                  <a:srgbClr val="0000FF"/>
                </a:solidFill>
                <a:latin typeface="Helvetica" pitchFamily="2" charset="0"/>
                <a:cs typeface="Times New Roman" pitchFamily="18" charset="0"/>
              </a:rPr>
              <a:t>top index does not change. </a:t>
            </a:r>
          </a:p>
        </p:txBody>
      </p:sp>
    </p:spTree>
    <p:extLst>
      <p:ext uri="{BB962C8B-B14F-4D97-AF65-F5344CB8AC3E}">
        <p14:creationId xmlns:p14="http://schemas.microsoft.com/office/powerpoint/2010/main" val="82983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905000" y="1981200"/>
            <a:ext cx="4191000" cy="31242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#define 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stack_size</a:t>
            </a: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  6;</a:t>
            </a:r>
          </a:p>
          <a:p>
            <a:pPr>
              <a:defRPr/>
            </a:pPr>
            <a:endParaRPr lang="en-US" altLang="zh-TW" sz="2400" dirty="0">
              <a:solidFill>
                <a:srgbClr val="000000"/>
              </a:solidFill>
              <a:latin typeface="Times New Roman" charset="0"/>
              <a:ea typeface="新細明體" charset="0"/>
              <a:cs typeface="新細明體" charset="0"/>
            </a:endParaRPr>
          </a:p>
          <a:p>
            <a:pPr>
              <a:defRPr/>
            </a:pPr>
            <a:r>
              <a:rPr lang="en-US" altLang="zh-TW" sz="2400" dirty="0" err="1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int</a:t>
            </a: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 top;</a:t>
            </a:r>
          </a:p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char stack[</a:t>
            </a:r>
            <a:r>
              <a:rPr lang="en-US" altLang="zh-TW" sz="2400" dirty="0" err="1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stack_size</a:t>
            </a: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];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smtClean="0">
                <a:solidFill>
                  <a:srgbClr val="FF0000"/>
                </a:solidFill>
                <a:ea typeface="ＭＳ Ｐゴシック" pitchFamily="34" charset="-128"/>
              </a:rPr>
              <a:t>stack</a:t>
            </a:r>
            <a:r>
              <a:rPr lang="en-US" altLang="zh-TW" u="sng" smtClean="0">
                <a:ea typeface="ＭＳ Ｐゴシック" pitchFamily="34" charset="-128"/>
              </a:rPr>
              <a:t> implementation by an </a:t>
            </a:r>
            <a:r>
              <a:rPr lang="en-US" altLang="zh-TW" u="sng" smtClean="0">
                <a:solidFill>
                  <a:srgbClr val="0000FF"/>
                </a:solidFill>
                <a:ea typeface="ＭＳ Ｐゴシック" pitchFamily="34" charset="-128"/>
              </a:rPr>
              <a:t>array</a:t>
            </a:r>
          </a:p>
        </p:txBody>
      </p:sp>
      <p:sp>
        <p:nvSpPr>
          <p:cNvPr id="20485" name="正方形/長方形 1"/>
          <p:cNvSpPr>
            <a:spLocks noChangeArrowheads="1"/>
          </p:cNvSpPr>
          <p:nvPr/>
        </p:nvSpPr>
        <p:spPr bwMode="auto">
          <a:xfrm>
            <a:off x="6664325" y="4887913"/>
            <a:ext cx="7096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solidFill>
                  <a:srgbClr val="000000"/>
                </a:solidFill>
                <a:latin typeface="Times New Roman" pitchFamily="18" charset="0"/>
                <a:ea typeface="PMingLiU" pitchFamily="18" charset="-120"/>
              </a:rPr>
              <a:t>stack</a:t>
            </a:r>
            <a:endParaRPr lang="ja-JP" altLang="en-US" b="1"/>
          </a:p>
        </p:txBody>
      </p:sp>
      <p:grpSp>
        <p:nvGrpSpPr>
          <p:cNvPr id="20486" name="Group 4"/>
          <p:cNvGrpSpPr>
            <a:grpSpLocks/>
          </p:cNvGrpSpPr>
          <p:nvPr/>
        </p:nvGrpSpPr>
        <p:grpSpPr bwMode="auto">
          <a:xfrm>
            <a:off x="6629400" y="2895600"/>
            <a:ext cx="762000" cy="1905000"/>
            <a:chOff x="4896" y="1584"/>
            <a:chExt cx="528" cy="1440"/>
          </a:xfrm>
        </p:grpSpPr>
        <p:sp>
          <p:nvSpPr>
            <p:cNvPr id="20493" name="Rectangle 5"/>
            <p:cNvSpPr>
              <a:spLocks noChangeArrowheads="1"/>
            </p:cNvSpPr>
            <p:nvPr/>
          </p:nvSpPr>
          <p:spPr bwMode="auto">
            <a:xfrm>
              <a:off x="4896" y="27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0494" name="Rectangle 6"/>
            <p:cNvSpPr>
              <a:spLocks noChangeArrowheads="1"/>
            </p:cNvSpPr>
            <p:nvPr/>
          </p:nvSpPr>
          <p:spPr bwMode="auto">
            <a:xfrm>
              <a:off x="4896" y="254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0495" name="Rectangle 7"/>
            <p:cNvSpPr>
              <a:spLocks noChangeArrowheads="1"/>
            </p:cNvSpPr>
            <p:nvPr/>
          </p:nvSpPr>
          <p:spPr bwMode="auto">
            <a:xfrm>
              <a:off x="4896" y="230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0496" name="Rectangle 8"/>
            <p:cNvSpPr>
              <a:spLocks noChangeArrowheads="1"/>
            </p:cNvSpPr>
            <p:nvPr/>
          </p:nvSpPr>
          <p:spPr bwMode="auto">
            <a:xfrm>
              <a:off x="4896" y="206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0497" name="Rectangle 9"/>
            <p:cNvSpPr>
              <a:spLocks noChangeArrowheads="1"/>
            </p:cNvSpPr>
            <p:nvPr/>
          </p:nvSpPr>
          <p:spPr bwMode="auto">
            <a:xfrm>
              <a:off x="4896" y="15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0498" name="Rectangle 10"/>
            <p:cNvSpPr>
              <a:spLocks noChangeArrowheads="1"/>
            </p:cNvSpPr>
            <p:nvPr/>
          </p:nvSpPr>
          <p:spPr bwMode="auto">
            <a:xfrm>
              <a:off x="4896" y="182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</p:grpSp>
      <p:sp>
        <p:nvSpPr>
          <p:cNvPr id="20487" name="テキスト ボックス 21"/>
          <p:cNvSpPr txBox="1">
            <a:spLocks noChangeArrowheads="1"/>
          </p:cNvSpPr>
          <p:nvPr/>
        </p:nvSpPr>
        <p:spPr bwMode="auto">
          <a:xfrm>
            <a:off x="7391400" y="44307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20488" name="テキスト ボックス 22"/>
          <p:cNvSpPr txBox="1">
            <a:spLocks noChangeArrowheads="1"/>
          </p:cNvSpPr>
          <p:nvPr/>
        </p:nvSpPr>
        <p:spPr bwMode="auto">
          <a:xfrm>
            <a:off x="7391400" y="4114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0489" name="テキスト ボックス 23"/>
          <p:cNvSpPr txBox="1">
            <a:spLocks noChangeArrowheads="1"/>
          </p:cNvSpPr>
          <p:nvPr/>
        </p:nvSpPr>
        <p:spPr bwMode="auto">
          <a:xfrm>
            <a:off x="7391400" y="38100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490" name="テキスト ボックス 24"/>
          <p:cNvSpPr txBox="1">
            <a:spLocks noChangeArrowheads="1"/>
          </p:cNvSpPr>
          <p:nvPr/>
        </p:nvSpPr>
        <p:spPr bwMode="auto">
          <a:xfrm>
            <a:off x="7391400" y="35052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0491" name="テキスト ボックス 25"/>
          <p:cNvSpPr txBox="1">
            <a:spLocks noChangeArrowheads="1"/>
          </p:cNvSpPr>
          <p:nvPr/>
        </p:nvSpPr>
        <p:spPr bwMode="auto">
          <a:xfrm>
            <a:off x="7391400" y="32115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0492" name="テキスト ボックス 26"/>
          <p:cNvSpPr txBox="1">
            <a:spLocks noChangeArrowheads="1"/>
          </p:cNvSpPr>
          <p:nvPr/>
        </p:nvSpPr>
        <p:spPr bwMode="auto">
          <a:xfrm>
            <a:off x="7391400" y="2895600"/>
            <a:ext cx="168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5 (stacksize-1)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u="sng" smtClean="0">
                <a:ea typeface="ＭＳ Ｐゴシック" pitchFamily="34" charset="-128"/>
              </a:rPr>
              <a:t>Initialization of top index of Stack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57200" y="1981200"/>
            <a:ext cx="5334000" cy="1828800"/>
          </a:xfrm>
          <a:prstGeom prst="rect">
            <a:avLst/>
          </a:prstGeom>
          <a:solidFill>
            <a:srgbClr val="FFFFFF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zh-TW" sz="2400" dirty="0" err="1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stack_initialize</a:t>
            </a: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()</a:t>
            </a:r>
          </a:p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{	</a:t>
            </a:r>
          </a:p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//initialize the top value with -1</a:t>
            </a:r>
            <a:endParaRPr lang="en-US" altLang="zh-TW" sz="2400" dirty="0">
              <a:solidFill>
                <a:srgbClr val="000000"/>
              </a:solidFill>
              <a:latin typeface="Times New Roman" charset="0"/>
              <a:ea typeface="新細明體" charset="0"/>
              <a:cs typeface="新細明體" charset="0"/>
            </a:endParaRPr>
          </a:p>
          <a:p>
            <a:pPr>
              <a:defRPr/>
            </a:pPr>
            <a:r>
              <a:rPr lang="en-US" altLang="zh-TW" sz="2400" dirty="0">
                <a:solidFill>
                  <a:srgbClr val="000000"/>
                </a:solidFill>
                <a:latin typeface="Times New Roman" charset="0"/>
                <a:ea typeface="新細明體" charset="0"/>
                <a:cs typeface="新細明體" charset="0"/>
              </a:rPr>
              <a:t>}</a:t>
            </a:r>
          </a:p>
          <a:p>
            <a:pPr>
              <a:defRPr/>
            </a:pPr>
            <a:endParaRPr lang="zh-TW" altLang="en-US" sz="2400" dirty="0">
              <a:solidFill>
                <a:srgbClr val="000000"/>
              </a:solidFill>
              <a:latin typeface="Times New Roman" charset="0"/>
              <a:ea typeface="新細明體" charset="0"/>
              <a:cs typeface="新細明體" charset="0"/>
            </a:endParaRPr>
          </a:p>
        </p:txBody>
      </p:sp>
      <p:grpSp>
        <p:nvGrpSpPr>
          <p:cNvPr id="22531" name="Group 4"/>
          <p:cNvGrpSpPr>
            <a:grpSpLocks/>
          </p:cNvGrpSpPr>
          <p:nvPr/>
        </p:nvGrpSpPr>
        <p:grpSpPr bwMode="auto">
          <a:xfrm>
            <a:off x="6172200" y="1981200"/>
            <a:ext cx="762000" cy="1905000"/>
            <a:chOff x="4896" y="1584"/>
            <a:chExt cx="528" cy="1440"/>
          </a:xfrm>
        </p:grpSpPr>
        <p:sp>
          <p:nvSpPr>
            <p:cNvPr id="22542" name="Rectangle 5"/>
            <p:cNvSpPr>
              <a:spLocks noChangeArrowheads="1"/>
            </p:cNvSpPr>
            <p:nvPr/>
          </p:nvSpPr>
          <p:spPr bwMode="auto">
            <a:xfrm>
              <a:off x="4896" y="27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2543" name="Rectangle 6"/>
            <p:cNvSpPr>
              <a:spLocks noChangeArrowheads="1"/>
            </p:cNvSpPr>
            <p:nvPr/>
          </p:nvSpPr>
          <p:spPr bwMode="auto">
            <a:xfrm>
              <a:off x="4896" y="254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2544" name="Rectangle 7"/>
            <p:cNvSpPr>
              <a:spLocks noChangeArrowheads="1"/>
            </p:cNvSpPr>
            <p:nvPr/>
          </p:nvSpPr>
          <p:spPr bwMode="auto">
            <a:xfrm>
              <a:off x="4896" y="230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2545" name="Rectangle 8"/>
            <p:cNvSpPr>
              <a:spLocks noChangeArrowheads="1"/>
            </p:cNvSpPr>
            <p:nvPr/>
          </p:nvSpPr>
          <p:spPr bwMode="auto">
            <a:xfrm>
              <a:off x="4896" y="206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2546" name="Rectangle 9"/>
            <p:cNvSpPr>
              <a:spLocks noChangeArrowheads="1"/>
            </p:cNvSpPr>
            <p:nvPr/>
          </p:nvSpPr>
          <p:spPr bwMode="auto">
            <a:xfrm>
              <a:off x="4896" y="15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2547" name="Rectangle 10"/>
            <p:cNvSpPr>
              <a:spLocks noChangeArrowheads="1"/>
            </p:cNvSpPr>
            <p:nvPr/>
          </p:nvSpPr>
          <p:spPr bwMode="auto">
            <a:xfrm>
              <a:off x="4896" y="182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</p:grp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5553075" y="396240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600">
                <a:latin typeface="Helvetica" pitchFamily="2" charset="0"/>
              </a:rPr>
              <a:t>top</a:t>
            </a:r>
          </a:p>
        </p:txBody>
      </p:sp>
      <p:sp>
        <p:nvSpPr>
          <p:cNvPr id="22535" name="Line 11"/>
          <p:cNvSpPr>
            <a:spLocks noChangeShapeType="1"/>
          </p:cNvSpPr>
          <p:nvPr/>
        </p:nvSpPr>
        <p:spPr bwMode="auto">
          <a:xfrm>
            <a:off x="5943600" y="41465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536" name="テキスト ボックス 1"/>
          <p:cNvSpPr txBox="1">
            <a:spLocks noChangeArrowheads="1"/>
          </p:cNvSpPr>
          <p:nvPr/>
        </p:nvSpPr>
        <p:spPr bwMode="auto">
          <a:xfrm>
            <a:off x="6934200" y="35163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22537" name="テキスト ボックス 16"/>
          <p:cNvSpPr txBox="1">
            <a:spLocks noChangeArrowheads="1"/>
          </p:cNvSpPr>
          <p:nvPr/>
        </p:nvSpPr>
        <p:spPr bwMode="auto">
          <a:xfrm>
            <a:off x="6934200" y="32004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2538" name="テキスト ボックス 17"/>
          <p:cNvSpPr txBox="1">
            <a:spLocks noChangeArrowheads="1"/>
          </p:cNvSpPr>
          <p:nvPr/>
        </p:nvSpPr>
        <p:spPr bwMode="auto">
          <a:xfrm>
            <a:off x="6934200" y="28956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2539" name="テキスト ボックス 18"/>
          <p:cNvSpPr txBox="1">
            <a:spLocks noChangeArrowheads="1"/>
          </p:cNvSpPr>
          <p:nvPr/>
        </p:nvSpPr>
        <p:spPr bwMode="auto">
          <a:xfrm>
            <a:off x="6934200" y="2590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2540" name="テキスト ボックス 19"/>
          <p:cNvSpPr txBox="1">
            <a:spLocks noChangeArrowheads="1"/>
          </p:cNvSpPr>
          <p:nvPr/>
        </p:nvSpPr>
        <p:spPr bwMode="auto">
          <a:xfrm>
            <a:off x="6934200" y="22971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2541" name="テキスト ボックス 22"/>
          <p:cNvSpPr txBox="1">
            <a:spLocks noChangeArrowheads="1"/>
          </p:cNvSpPr>
          <p:nvPr/>
        </p:nvSpPr>
        <p:spPr bwMode="auto">
          <a:xfrm>
            <a:off x="6934200" y="1981200"/>
            <a:ext cx="168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5 (stacksize-1)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6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xfrm>
            <a:off x="6096000" y="586740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FC38FD08-6AA3-4A0D-B679-888875415CD1}" type="slidenum">
              <a:rPr lang="en-US" altLang="zh-TW">
                <a:solidFill>
                  <a:srgbClr val="EAEAEA"/>
                </a:solidFill>
              </a:rPr>
              <a:pPr/>
              <a:t>8</a:t>
            </a:fld>
            <a:endParaRPr lang="en-US" altLang="zh-TW">
              <a:solidFill>
                <a:srgbClr val="EAEAEA"/>
              </a:solidFill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Push(</a:t>
            </a:r>
            <a:r>
              <a:rPr lang="en-US" altLang="zh-TW" smtClean="0">
                <a:solidFill>
                  <a:srgbClr val="FF0000"/>
                </a:solidFill>
                <a:ea typeface="ＭＳ Ｐゴシック" pitchFamily="34" charset="-128"/>
              </a:rPr>
              <a:t>X</a:t>
            </a:r>
            <a:r>
              <a:rPr lang="en-US" altLang="zh-TW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57199" y="1173163"/>
            <a:ext cx="5800725" cy="3733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rgbClr val="D9D9D9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void push(char </a:t>
            </a:r>
            <a:r>
              <a:rPr lang="en-US" altLang="zh-TW" sz="2400" b="1" dirty="0">
                <a:solidFill>
                  <a:srgbClr val="FF0000"/>
                </a:solidFill>
                <a:ea typeface="PMingLiU" pitchFamily="18" charset="-12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) </a:t>
            </a:r>
            <a:r>
              <a:rPr lang="en-US" altLang="zh-TW" sz="2400" dirty="0">
                <a:solidFill>
                  <a:srgbClr val="7F7F7F"/>
                </a:solidFill>
                <a:ea typeface="PMingLiU" pitchFamily="18" charset="-120"/>
              </a:rPr>
              <a:t>//push function is not returning</a:t>
            </a:r>
            <a:endParaRPr lang="en-US" altLang="zh-TW" sz="2400" dirty="0">
              <a:solidFill>
                <a:srgbClr val="000000"/>
              </a:solidFill>
              <a:ea typeface="PMingLiU" pitchFamily="18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{     </a:t>
            </a: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     </a:t>
            </a:r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if top is greater than or equal (stacksize-1)</a:t>
            </a:r>
            <a:endParaRPr lang="en-US" altLang="zh-TW" sz="2400" dirty="0">
              <a:solidFill>
                <a:srgbClr val="000000"/>
              </a:solidFill>
              <a:ea typeface="PMingLiU" pitchFamily="18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the output that stack </a:t>
            </a: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is </a:t>
            </a:r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full</a:t>
            </a:r>
            <a:endParaRPr lang="en-US" altLang="zh-TW" sz="2400" dirty="0">
              <a:solidFill>
                <a:srgbClr val="000000"/>
              </a:solidFill>
              <a:ea typeface="PMingLiU" pitchFamily="18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     else</a:t>
            </a: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	</a:t>
            </a: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	</a:t>
            </a:r>
            <a:r>
              <a:rPr lang="en-US" altLang="zh-TW" sz="2000" dirty="0" smtClean="0">
                <a:ea typeface="PMingLiU" pitchFamily="18" charset="-120"/>
              </a:rPr>
              <a:t>increase </a:t>
            </a:r>
            <a:r>
              <a:rPr lang="en-US" altLang="zh-TW" sz="2000" dirty="0">
                <a:ea typeface="PMingLiU" pitchFamily="18" charset="-120"/>
              </a:rPr>
              <a:t>top by 1</a:t>
            </a:r>
            <a:r>
              <a:rPr lang="en-US" altLang="zh-TW" sz="2400" dirty="0">
                <a:ea typeface="PMingLiU" pitchFamily="18" charset="-120"/>
              </a:rPr>
              <a:t> </a:t>
            </a: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	stack[top] = </a:t>
            </a:r>
            <a:r>
              <a:rPr lang="en-US" altLang="zh-TW" sz="2400" b="1" dirty="0">
                <a:solidFill>
                  <a:srgbClr val="FF0000"/>
                </a:solidFill>
                <a:ea typeface="PMingLiU" pitchFamily="18" charset="-120"/>
              </a:rPr>
              <a:t>X</a:t>
            </a: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; </a:t>
            </a:r>
            <a:r>
              <a:rPr lang="en-US" altLang="zh-TW" dirty="0">
                <a:solidFill>
                  <a:srgbClr val="A6A6A6"/>
                </a:solidFill>
                <a:ea typeface="PMingLiU" pitchFamily="18" charset="-120"/>
              </a:rPr>
              <a:t>/insert the item on top</a:t>
            </a: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	</a:t>
            </a: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}</a:t>
            </a: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6486525" y="2895600"/>
            <a:ext cx="762000" cy="1905000"/>
            <a:chOff x="4896" y="1584"/>
            <a:chExt cx="528" cy="1440"/>
          </a:xfrm>
        </p:grpSpPr>
        <p:sp>
          <p:nvSpPr>
            <p:cNvPr id="23570" name="Rectangle 5"/>
            <p:cNvSpPr>
              <a:spLocks noChangeArrowheads="1"/>
            </p:cNvSpPr>
            <p:nvPr/>
          </p:nvSpPr>
          <p:spPr bwMode="auto">
            <a:xfrm>
              <a:off x="4896" y="27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FF0000"/>
                  </a:solidFill>
                  <a:latin typeface="Comic Sans MS" pitchFamily="66" charset="0"/>
                  <a:ea typeface="PMingLiU" pitchFamily="18" charset="-120"/>
                </a:rPr>
                <a:t>X</a:t>
              </a:r>
            </a:p>
          </p:txBody>
        </p:sp>
        <p:sp>
          <p:nvSpPr>
            <p:cNvPr id="23571" name="Rectangle 6"/>
            <p:cNvSpPr>
              <a:spLocks noChangeArrowheads="1"/>
            </p:cNvSpPr>
            <p:nvPr/>
          </p:nvSpPr>
          <p:spPr bwMode="auto">
            <a:xfrm>
              <a:off x="4896" y="254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3572" name="Rectangle 7"/>
            <p:cNvSpPr>
              <a:spLocks noChangeArrowheads="1"/>
            </p:cNvSpPr>
            <p:nvPr/>
          </p:nvSpPr>
          <p:spPr bwMode="auto">
            <a:xfrm>
              <a:off x="4896" y="230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3573" name="Rectangle 8"/>
            <p:cNvSpPr>
              <a:spLocks noChangeArrowheads="1"/>
            </p:cNvSpPr>
            <p:nvPr/>
          </p:nvSpPr>
          <p:spPr bwMode="auto">
            <a:xfrm>
              <a:off x="4896" y="206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3574" name="Rectangle 9"/>
            <p:cNvSpPr>
              <a:spLocks noChangeArrowheads="1"/>
            </p:cNvSpPr>
            <p:nvPr/>
          </p:nvSpPr>
          <p:spPr bwMode="auto">
            <a:xfrm>
              <a:off x="4896" y="15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3575" name="Rectangle 10"/>
            <p:cNvSpPr>
              <a:spLocks noChangeArrowheads="1"/>
            </p:cNvSpPr>
            <p:nvPr/>
          </p:nvSpPr>
          <p:spPr bwMode="auto">
            <a:xfrm>
              <a:off x="4896" y="182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</p:grpSp>
      <p:sp>
        <p:nvSpPr>
          <p:cNvPr id="23559" name="Text Box 10"/>
          <p:cNvSpPr txBox="1">
            <a:spLocks noChangeArrowheads="1"/>
          </p:cNvSpPr>
          <p:nvPr/>
        </p:nvSpPr>
        <p:spPr bwMode="auto">
          <a:xfrm>
            <a:off x="5791200" y="446405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600">
                <a:latin typeface="Helvetica" pitchFamily="2" charset="0"/>
              </a:rPr>
              <a:t>top</a:t>
            </a:r>
          </a:p>
        </p:txBody>
      </p:sp>
      <p:sp>
        <p:nvSpPr>
          <p:cNvPr id="23560" name="Line 11"/>
          <p:cNvSpPr>
            <a:spLocks noChangeShapeType="1"/>
          </p:cNvSpPr>
          <p:nvPr/>
        </p:nvSpPr>
        <p:spPr bwMode="auto">
          <a:xfrm>
            <a:off x="6181725" y="4648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564" name="テキスト ボックス 18"/>
          <p:cNvSpPr txBox="1">
            <a:spLocks noChangeArrowheads="1"/>
          </p:cNvSpPr>
          <p:nvPr/>
        </p:nvSpPr>
        <p:spPr bwMode="auto">
          <a:xfrm>
            <a:off x="7240588" y="44307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23565" name="テキスト ボックス 19"/>
          <p:cNvSpPr txBox="1">
            <a:spLocks noChangeArrowheads="1"/>
          </p:cNvSpPr>
          <p:nvPr/>
        </p:nvSpPr>
        <p:spPr bwMode="auto">
          <a:xfrm>
            <a:off x="7240588" y="41148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3566" name="テキスト ボックス 20"/>
          <p:cNvSpPr txBox="1">
            <a:spLocks noChangeArrowheads="1"/>
          </p:cNvSpPr>
          <p:nvPr/>
        </p:nvSpPr>
        <p:spPr bwMode="auto">
          <a:xfrm>
            <a:off x="7240588" y="38100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3567" name="テキスト ボックス 21"/>
          <p:cNvSpPr txBox="1">
            <a:spLocks noChangeArrowheads="1"/>
          </p:cNvSpPr>
          <p:nvPr/>
        </p:nvSpPr>
        <p:spPr bwMode="auto">
          <a:xfrm>
            <a:off x="7240588" y="350520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3568" name="テキスト ボックス 22"/>
          <p:cNvSpPr txBox="1">
            <a:spLocks noChangeArrowheads="1"/>
          </p:cNvSpPr>
          <p:nvPr/>
        </p:nvSpPr>
        <p:spPr bwMode="auto">
          <a:xfrm>
            <a:off x="7240588" y="3211513"/>
            <a:ext cx="3127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3569" name="テキスト ボックス 24"/>
          <p:cNvSpPr txBox="1">
            <a:spLocks noChangeArrowheads="1"/>
          </p:cNvSpPr>
          <p:nvPr/>
        </p:nvSpPr>
        <p:spPr bwMode="auto">
          <a:xfrm>
            <a:off x="7239000" y="2819400"/>
            <a:ext cx="1685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5 (stacksize-1)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26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ＭＳ Ｐゴシック" pitchFamily="34" charset="-128"/>
              </a:rPr>
              <a:t>Pop()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304800" y="1518444"/>
            <a:ext cx="6096000" cy="4191000"/>
          </a:xfrm>
          <a:prstGeom prst="rect">
            <a:avLst/>
          </a:prstGeom>
          <a:solidFill>
            <a:srgbClr val="DCE6F2"/>
          </a:solidFill>
          <a:ln w="12700" cap="sq">
            <a:solidFill>
              <a:schemeClr val="bg2"/>
            </a:solidFill>
            <a:miter lim="800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void pop() </a:t>
            </a:r>
            <a:r>
              <a:rPr lang="en-US" altLang="zh-TW" sz="2400" dirty="0">
                <a:solidFill>
                  <a:srgbClr val="7F7F7F"/>
                </a:solidFill>
                <a:ea typeface="PMingLiU" pitchFamily="18" charset="-120"/>
              </a:rPr>
              <a:t>//pop function is not returning</a:t>
            </a: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{</a:t>
            </a: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    </a:t>
            </a:r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if value of top is less than 0</a:t>
            </a:r>
            <a:endParaRPr lang="en-US" altLang="zh-TW" sz="2400" dirty="0">
              <a:solidFill>
                <a:srgbClr val="000000"/>
              </a:solidFill>
              <a:ea typeface="PMingLiU" pitchFamily="18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then output that stack </a:t>
            </a:r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is </a:t>
            </a:r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empty</a:t>
            </a:r>
            <a:endParaRPr lang="en-US" altLang="zh-TW" sz="2400" dirty="0">
              <a:solidFill>
                <a:srgbClr val="000000"/>
              </a:solidFill>
              <a:ea typeface="PMingLiU" pitchFamily="18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    </a:t>
            </a:r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else</a:t>
            </a:r>
            <a:endParaRPr lang="en-US" altLang="zh-TW" sz="2400" dirty="0">
              <a:solidFill>
                <a:srgbClr val="000000"/>
              </a:solidFill>
              <a:ea typeface="PMingLiU" pitchFamily="18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    	x = stack[top</a:t>
            </a:r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]; </a:t>
            </a: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  <a:ea typeface="PMingLiU" pitchFamily="18" charset="-120"/>
              </a:rPr>
              <a:t>//keep the top value at variable x</a:t>
            </a:r>
            <a:endParaRPr lang="en-US" altLang="zh-TW" dirty="0">
              <a:solidFill>
                <a:schemeClr val="bg1">
                  <a:lumMod val="65000"/>
                </a:schemeClr>
              </a:solidFill>
              <a:ea typeface="PMingLiU" pitchFamily="18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	</a:t>
            </a:r>
            <a:r>
              <a:rPr lang="en-US" altLang="zh-TW" sz="2400" dirty="0" smtClean="0">
                <a:solidFill>
                  <a:srgbClr val="000000"/>
                </a:solidFill>
                <a:ea typeface="PMingLiU" pitchFamily="18" charset="-120"/>
              </a:rPr>
              <a:t>decrement the top value</a:t>
            </a:r>
            <a:endParaRPr lang="en-US" altLang="zh-TW" sz="2400" dirty="0">
              <a:solidFill>
                <a:srgbClr val="000000"/>
              </a:solidFill>
              <a:ea typeface="PMingLiU" pitchFamily="18" charset="-120"/>
            </a:endParaRPr>
          </a:p>
          <a:p>
            <a:r>
              <a:rPr lang="en-US" altLang="zh-TW" sz="2400" dirty="0">
                <a:solidFill>
                  <a:srgbClr val="000000"/>
                </a:solidFill>
                <a:ea typeface="PMingLiU" pitchFamily="18" charset="-120"/>
              </a:rPr>
              <a:t>}</a:t>
            </a:r>
          </a:p>
        </p:txBody>
      </p:sp>
      <p:sp>
        <p:nvSpPr>
          <p:cNvPr id="24580" name="Rectangle 12"/>
          <p:cNvSpPr>
            <a:spLocks noChangeArrowheads="1"/>
          </p:cNvSpPr>
          <p:nvPr/>
        </p:nvSpPr>
        <p:spPr bwMode="auto">
          <a:xfrm>
            <a:off x="7814469" y="4168775"/>
            <a:ext cx="83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dirty="0" smtClean="0">
                <a:latin typeface="Times New Roman" pitchFamily="18" charset="0"/>
                <a:ea typeface="PMingLiU" pitchFamily="18" charset="-120"/>
              </a:rPr>
              <a:t>-1</a:t>
            </a:r>
            <a:endParaRPr lang="en-US" altLang="zh-TW" sz="2400" dirty="0">
              <a:latin typeface="Times New Roman" pitchFamily="18" charset="0"/>
              <a:ea typeface="PMingLiU" pitchFamily="18" charset="-120"/>
            </a:endParaRPr>
          </a:p>
        </p:txBody>
      </p:sp>
      <p:sp>
        <p:nvSpPr>
          <p:cNvPr id="24581" name="Text Box 10"/>
          <p:cNvSpPr txBox="1">
            <a:spLocks noChangeArrowheads="1"/>
          </p:cNvSpPr>
          <p:nvPr/>
        </p:nvSpPr>
        <p:spPr bwMode="auto">
          <a:xfrm>
            <a:off x="6848475" y="4114800"/>
            <a:ext cx="46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ja-JP" sz="1600">
                <a:latin typeface="Helvetica" pitchFamily="2" charset="0"/>
              </a:rPr>
              <a:t>top</a:t>
            </a:r>
          </a:p>
        </p:txBody>
      </p:sp>
      <p:sp>
        <p:nvSpPr>
          <p:cNvPr id="24582" name="Line 11"/>
          <p:cNvSpPr>
            <a:spLocks noChangeShapeType="1"/>
          </p:cNvSpPr>
          <p:nvPr/>
        </p:nvSpPr>
        <p:spPr bwMode="auto">
          <a:xfrm>
            <a:off x="7239000" y="42989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4583" name="Group 4"/>
          <p:cNvGrpSpPr>
            <a:grpSpLocks/>
          </p:cNvGrpSpPr>
          <p:nvPr/>
        </p:nvGrpSpPr>
        <p:grpSpPr bwMode="auto">
          <a:xfrm>
            <a:off x="7315200" y="2209800"/>
            <a:ext cx="762000" cy="1905000"/>
            <a:chOff x="4896" y="1584"/>
            <a:chExt cx="528" cy="1440"/>
          </a:xfrm>
        </p:grpSpPr>
        <p:sp>
          <p:nvSpPr>
            <p:cNvPr id="24591" name="Rectangle 5"/>
            <p:cNvSpPr>
              <a:spLocks noChangeArrowheads="1"/>
            </p:cNvSpPr>
            <p:nvPr/>
          </p:nvSpPr>
          <p:spPr bwMode="auto">
            <a:xfrm>
              <a:off x="4896" y="27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4592" name="Rectangle 6"/>
            <p:cNvSpPr>
              <a:spLocks noChangeArrowheads="1"/>
            </p:cNvSpPr>
            <p:nvPr/>
          </p:nvSpPr>
          <p:spPr bwMode="auto">
            <a:xfrm>
              <a:off x="4896" y="254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4593" name="Rectangle 7"/>
            <p:cNvSpPr>
              <a:spLocks noChangeArrowheads="1"/>
            </p:cNvSpPr>
            <p:nvPr/>
          </p:nvSpPr>
          <p:spPr bwMode="auto">
            <a:xfrm>
              <a:off x="4896" y="230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4594" name="Rectangle 8"/>
            <p:cNvSpPr>
              <a:spLocks noChangeArrowheads="1"/>
            </p:cNvSpPr>
            <p:nvPr/>
          </p:nvSpPr>
          <p:spPr bwMode="auto">
            <a:xfrm>
              <a:off x="4896" y="206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4595" name="Rectangle 9"/>
            <p:cNvSpPr>
              <a:spLocks noChangeArrowheads="1"/>
            </p:cNvSpPr>
            <p:nvPr/>
          </p:nvSpPr>
          <p:spPr bwMode="auto">
            <a:xfrm>
              <a:off x="4896" y="158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24596" name="Rectangle 10"/>
            <p:cNvSpPr>
              <a:spLocks noChangeArrowheads="1"/>
            </p:cNvSpPr>
            <p:nvPr/>
          </p:nvSpPr>
          <p:spPr bwMode="auto">
            <a:xfrm>
              <a:off x="4896" y="1824"/>
              <a:ext cx="528" cy="240"/>
            </a:xfrm>
            <a:prstGeom prst="rect">
              <a:avLst/>
            </a:prstGeom>
            <a:solidFill>
              <a:srgbClr val="FFFFFF"/>
            </a:solidFill>
            <a:ln w="12700" cap="sq">
              <a:solidFill>
                <a:schemeClr val="accent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altLang="zh-TW" sz="2400">
                  <a:solidFill>
                    <a:srgbClr val="000000"/>
                  </a:solidFill>
                  <a:latin typeface="Comic Sans MS" pitchFamily="66" charset="0"/>
                  <a:ea typeface="PMingLiU" pitchFamily="18" charset="-120"/>
                </a:rPr>
                <a:t>?</a:t>
              </a:r>
            </a:p>
          </p:txBody>
        </p:sp>
      </p:grpSp>
      <p:sp>
        <p:nvSpPr>
          <p:cNvPr id="24584" name="テキスト ボックス 34"/>
          <p:cNvSpPr txBox="1">
            <a:spLocks noChangeArrowheads="1"/>
          </p:cNvSpPr>
          <p:nvPr/>
        </p:nvSpPr>
        <p:spPr bwMode="auto">
          <a:xfrm>
            <a:off x="8077200" y="37449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24585" name="テキスト ボックス 35"/>
          <p:cNvSpPr txBox="1">
            <a:spLocks noChangeArrowheads="1"/>
          </p:cNvSpPr>
          <p:nvPr/>
        </p:nvSpPr>
        <p:spPr bwMode="auto">
          <a:xfrm>
            <a:off x="8077200" y="34290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4586" name="テキスト ボックス 36"/>
          <p:cNvSpPr txBox="1">
            <a:spLocks noChangeArrowheads="1"/>
          </p:cNvSpPr>
          <p:nvPr/>
        </p:nvSpPr>
        <p:spPr bwMode="auto">
          <a:xfrm>
            <a:off x="8077200" y="31242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4587" name="テキスト ボックス 37"/>
          <p:cNvSpPr txBox="1">
            <a:spLocks noChangeArrowheads="1"/>
          </p:cNvSpPr>
          <p:nvPr/>
        </p:nvSpPr>
        <p:spPr bwMode="auto">
          <a:xfrm>
            <a:off x="8077200" y="28194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4588" name="テキスト ボックス 38"/>
          <p:cNvSpPr txBox="1">
            <a:spLocks noChangeArrowheads="1"/>
          </p:cNvSpPr>
          <p:nvPr/>
        </p:nvSpPr>
        <p:spPr bwMode="auto">
          <a:xfrm>
            <a:off x="8077200" y="25257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4589" name="テキスト ボックス 39"/>
          <p:cNvSpPr txBox="1">
            <a:spLocks noChangeArrowheads="1"/>
          </p:cNvSpPr>
          <p:nvPr/>
        </p:nvSpPr>
        <p:spPr bwMode="auto">
          <a:xfrm>
            <a:off x="8077200" y="22098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0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940</TotalTime>
  <Words>1201</Words>
  <Application>Microsoft Office PowerPoint</Application>
  <PresentationFormat>On-screen Show (4:3)</PresentationFormat>
  <Paragraphs>341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Origin</vt:lpstr>
      <vt:lpstr>Stack</vt:lpstr>
      <vt:lpstr>Stack data structure</vt:lpstr>
      <vt:lpstr>Stack </vt:lpstr>
      <vt:lpstr>Last-in First-out (LIFO)</vt:lpstr>
      <vt:lpstr>PowerPoint Presentation</vt:lpstr>
      <vt:lpstr>stack implementation by an array</vt:lpstr>
      <vt:lpstr>Initialization of top index of Stack</vt:lpstr>
      <vt:lpstr>Push(X)</vt:lpstr>
      <vt:lpstr>Pop()</vt:lpstr>
      <vt:lpstr>top()</vt:lpstr>
      <vt:lpstr>Other operations</vt:lpstr>
      <vt:lpstr>Traversing a stack</vt:lpstr>
      <vt:lpstr>Example of PUSH() and POP()</vt:lpstr>
      <vt:lpstr>Creating a class for Stack</vt:lpstr>
      <vt:lpstr>Stack Using Dynamic Memory Allocation</vt:lpstr>
      <vt:lpstr>PowerPoint Presentation</vt:lpstr>
      <vt:lpstr>Application of stack </vt:lpstr>
      <vt:lpstr>Algebraic Expression</vt:lpstr>
      <vt:lpstr>Infix, Postfix and Prefix Expressions</vt:lpstr>
      <vt:lpstr>Examples of infix to prefix and postfix</vt:lpstr>
      <vt:lpstr>Operator Priorities</vt:lpstr>
      <vt:lpstr>Tie Breaker</vt:lpstr>
      <vt:lpstr>Delimiters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teacher</cp:lastModifiedBy>
  <cp:revision>148</cp:revision>
  <dcterms:created xsi:type="dcterms:W3CDTF">2006-08-16T00:00:00Z</dcterms:created>
  <dcterms:modified xsi:type="dcterms:W3CDTF">2019-06-11T03:30:25Z</dcterms:modified>
</cp:coreProperties>
</file>