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277" r:id="rId2"/>
    <p:sldId id="292" r:id="rId3"/>
    <p:sldId id="293" r:id="rId4"/>
    <p:sldId id="294" r:id="rId5"/>
    <p:sldId id="295" r:id="rId6"/>
    <p:sldId id="296" r:id="rId7"/>
    <p:sldId id="297" r:id="rId8"/>
    <p:sldId id="298" r:id="rId9"/>
    <p:sldId id="299" r:id="rId10"/>
    <p:sldId id="300" r:id="rId11"/>
    <p:sldId id="301" r:id="rId12"/>
    <p:sldId id="302" r:id="rId13"/>
    <p:sldId id="303" r:id="rId14"/>
    <p:sldId id="320" r:id="rId15"/>
    <p:sldId id="305" r:id="rId16"/>
    <p:sldId id="321" r:id="rId17"/>
    <p:sldId id="306" r:id="rId18"/>
    <p:sldId id="307" r:id="rId19"/>
    <p:sldId id="308" r:id="rId20"/>
    <p:sldId id="309" r:id="rId21"/>
    <p:sldId id="310" r:id="rId22"/>
    <p:sldId id="311" r:id="rId23"/>
    <p:sldId id="312" r:id="rId24"/>
    <p:sldId id="313" r:id="rId25"/>
    <p:sldId id="314" r:id="rId26"/>
    <p:sldId id="315" r:id="rId27"/>
    <p:sldId id="31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xmlns=""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varScale="1">
        <p:scale>
          <a:sx n="77" d="100"/>
          <a:sy n="77" d="100"/>
        </p:scale>
        <p:origin x="-117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7048FF-164D-499F-A092-EE12BAB6C311}" type="datetimeFigureOut">
              <a:rPr lang="en-US" smtClean="0"/>
              <a:t>6/16/2019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F13C1E-61DC-4A2C-A325-552B62972159}" type="slidenum">
              <a:rPr lang="en-US" smtClean="0"/>
              <a:t>‹#›</a:t>
            </a:fld>
            <a:endParaRPr lang="en-US"/>
          </a:p>
        </p:txBody>
      </p:sp>
    </p:spTree>
    <p:extLst>
      <p:ext uri="{BB962C8B-B14F-4D97-AF65-F5344CB8AC3E}">
        <p14:creationId xmlns:p14="http://schemas.microsoft.com/office/powerpoint/2010/main" val="2654302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bwMode="auto">
          <a:noFill/>
          <a:ln>
            <a:miter lim="800000"/>
            <a:headEnd/>
            <a:tailEnd/>
          </a:ln>
        </p:spPr>
        <p:txBody>
          <a:bodyPr/>
          <a:lstStyle/>
          <a:p>
            <a:fld id="{49BD2C60-C39F-4321-AEF9-034993D8BF53}" type="slidenum">
              <a:rPr kumimoji="0" lang="en-US" altLang="ja-JP">
                <a:latin typeface="Times New Roman" pitchFamily="18" charset="0"/>
              </a:rPr>
              <a:pPr/>
              <a:t>19</a:t>
            </a:fld>
            <a:endParaRPr kumimoji="0" lang="en-US" altLang="ja-JP">
              <a:latin typeface="Times New Roman" pitchFamily="18" charset="0"/>
            </a:endParaRPr>
          </a:p>
        </p:txBody>
      </p:sp>
      <p:sp>
        <p:nvSpPr>
          <p:cNvPr id="49154" name="Rectangle 2"/>
          <p:cNvSpPr>
            <a:spLocks noGrp="1" noRot="1" noChangeAspect="1" noChangeArrowheads="1" noTextEdit="1"/>
          </p:cNvSpPr>
          <p:nvPr>
            <p:ph type="sldImg"/>
          </p:nvPr>
        </p:nvSpPr>
        <p:spPr bwMode="auto">
          <a:xfrm>
            <a:off x="1152525" y="692150"/>
            <a:ext cx="4554538" cy="3416300"/>
          </a:xfrm>
          <a:noFill/>
          <a:ln>
            <a:solidFill>
              <a:srgbClr val="000000"/>
            </a:solidFill>
            <a:miter lim="800000"/>
            <a:headEnd/>
            <a:tailEnd/>
          </a:ln>
        </p:spPr>
      </p:sp>
      <p:sp>
        <p:nvSpPr>
          <p:cNvPr id="49155" name="Rectangle 3"/>
          <p:cNvSpPr>
            <a:spLocks noGrp="1" noChangeArrowheads="1"/>
          </p:cNvSpPr>
          <p:nvPr>
            <p:ph type="body" idx="1"/>
          </p:nvPr>
        </p:nvSpPr>
        <p:spPr bwMode="auto">
          <a:xfrm>
            <a:off x="914400" y="4343400"/>
            <a:ext cx="5029200" cy="4114800"/>
          </a:xfrm>
          <a:noFill/>
        </p:spPr>
        <p:txBody>
          <a:bodyPr/>
          <a:lstStyle/>
          <a:p>
            <a:endParaRPr kumimoji="0" lang="en-AU" altLang="en-US" smtClean="0"/>
          </a:p>
        </p:txBody>
      </p:sp>
    </p:spTree>
    <p:extLst>
      <p:ext uri="{BB962C8B-B14F-4D97-AF65-F5344CB8AC3E}">
        <p14:creationId xmlns:p14="http://schemas.microsoft.com/office/powerpoint/2010/main" val="562638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bwMode="auto">
          <a:noFill/>
          <a:ln>
            <a:miter lim="800000"/>
            <a:headEnd/>
            <a:tailEnd/>
          </a:ln>
        </p:spPr>
        <p:txBody>
          <a:bodyPr/>
          <a:lstStyle/>
          <a:p>
            <a:fld id="{BAA10A5A-8FC4-4662-B1ED-435653DD8AB7}" type="slidenum">
              <a:rPr kumimoji="0" lang="en-US" altLang="ja-JP">
                <a:latin typeface="Times New Roman" pitchFamily="18" charset="0"/>
              </a:rPr>
              <a:pPr/>
              <a:t>26</a:t>
            </a:fld>
            <a:endParaRPr kumimoji="0" lang="en-US" altLang="ja-JP">
              <a:latin typeface="Times New Roman" pitchFamily="18" charset="0"/>
            </a:endParaRPr>
          </a:p>
        </p:txBody>
      </p:sp>
      <p:sp>
        <p:nvSpPr>
          <p:cNvPr id="57346" name="Rectangle 2"/>
          <p:cNvSpPr>
            <a:spLocks noGrp="1" noRot="1" noChangeAspect="1" noChangeArrowheads="1" noTextEdit="1"/>
          </p:cNvSpPr>
          <p:nvPr>
            <p:ph type="sldImg"/>
          </p:nvPr>
        </p:nvSpPr>
        <p:spPr bwMode="auto">
          <a:xfrm>
            <a:off x="1152525" y="692150"/>
            <a:ext cx="4554538" cy="3416300"/>
          </a:xfrm>
          <a:noFill/>
          <a:ln>
            <a:solidFill>
              <a:srgbClr val="000000"/>
            </a:solidFill>
            <a:miter lim="800000"/>
            <a:headEnd/>
            <a:tailEnd/>
          </a:ln>
        </p:spPr>
      </p:sp>
      <p:sp>
        <p:nvSpPr>
          <p:cNvPr id="57347" name="Rectangle 3"/>
          <p:cNvSpPr>
            <a:spLocks noGrp="1" noChangeArrowheads="1"/>
          </p:cNvSpPr>
          <p:nvPr>
            <p:ph type="body" idx="1"/>
          </p:nvPr>
        </p:nvSpPr>
        <p:spPr bwMode="auto">
          <a:xfrm>
            <a:off x="914400" y="4343400"/>
            <a:ext cx="5029200" cy="4114800"/>
          </a:xfrm>
          <a:noFill/>
        </p:spPr>
        <p:txBody>
          <a:bodyPr/>
          <a:lstStyle/>
          <a:p>
            <a:endParaRPr kumimoji="0" lang="en-AU" altLang="en-US" smtClean="0"/>
          </a:p>
        </p:txBody>
      </p:sp>
    </p:spTree>
    <p:extLst>
      <p:ext uri="{BB962C8B-B14F-4D97-AF65-F5344CB8AC3E}">
        <p14:creationId xmlns:p14="http://schemas.microsoft.com/office/powerpoint/2010/main" val="230705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4DCCFDC8-3F4D-41DF-8484-4B29019CE6A8}" type="datetime1">
              <a:rPr lang="en-US" smtClean="0"/>
              <a:t>6/16/2019</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EE1BCE-9D54-4CA8-8ECB-3C2BA693B15E}" type="datetime1">
              <a:rPr lang="en-US" smtClean="0"/>
              <a:t>6/16/2019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C6D4CC-434D-4E64-A397-42C602959FE5}" type="datetime1">
              <a:rPr lang="en-US" smtClean="0"/>
              <a:t>6/16/2019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C056C5C-3427-4627-9F37-921A11B4EE17}" type="datetime1">
              <a:rPr lang="en-US" smtClean="0"/>
              <a:t>6/16/2019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B63B0C9-7CE5-491E-8707-1438092A4684}" type="datetime1">
              <a:rPr lang="en-US" smtClean="0"/>
              <a:t>6/16/2019</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27A78E9-BBFA-4F44-B23C-EE6D51D5ABFF}" type="datetime1">
              <a:rPr lang="en-US" smtClean="0"/>
              <a:t>6/16/2019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D4D4DB5-5FD8-4DE7-89CB-264310BFBBBB}" type="datetime1">
              <a:rPr lang="en-US" smtClean="0"/>
              <a:t>6/16/2019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9EADF58-2857-48EA-9CCF-6E027D212492}" type="datetime1">
              <a:rPr lang="en-US" smtClean="0"/>
              <a:t>6/16/2019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E0F0D6-DD2C-46FB-AD7B-6E95A82788B8}" type="datetime1">
              <a:rPr lang="en-US" smtClean="0"/>
              <a:t>6/16/2019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A5C1702-E196-4225-AAB8-321678DE08E4}" type="datetime1">
              <a:rPr lang="en-US" smtClean="0"/>
              <a:t>6/16/2019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E629106-3FA4-417F-8106-30AA40CFEA26}" type="datetime1">
              <a:rPr lang="en-US" smtClean="0"/>
              <a:t>6/16/2019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A3C07FEA-1B81-4A1E-832D-CBCE82ADABED}" type="datetime1">
              <a:rPr lang="en-US" smtClean="0"/>
              <a:t>6/16/2019</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Stack</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5" name="Subtitle 4"/>
          <p:cNvSpPr>
            <a:spLocks noGrp="1"/>
          </p:cNvSpPr>
          <p:nvPr>
            <p:ph type="subTitle" idx="1"/>
          </p:nvPr>
        </p:nvSpPr>
        <p:spPr/>
        <p:txBody>
          <a:bodyPr>
            <a:normAutofit fontScale="70000" lnSpcReduction="20000"/>
          </a:bodyPr>
          <a:lstStyle/>
          <a:p>
            <a:r>
              <a:rPr lang="en-US" dirty="0" smtClean="0"/>
              <a:t>Prepared By:</a:t>
            </a:r>
          </a:p>
          <a:p>
            <a:r>
              <a:rPr lang="en-US" dirty="0" err="1" smtClean="0"/>
              <a:t>Tasmiah</a:t>
            </a:r>
            <a:r>
              <a:rPr lang="en-US" dirty="0" smtClean="0"/>
              <a:t> </a:t>
            </a:r>
            <a:r>
              <a:rPr lang="en-US" dirty="0" err="1" smtClean="0"/>
              <a:t>Tamzid</a:t>
            </a:r>
            <a:r>
              <a:rPr lang="en-US" dirty="0" smtClean="0"/>
              <a:t> </a:t>
            </a:r>
            <a:r>
              <a:rPr lang="en-US" dirty="0" err="1" smtClean="0"/>
              <a:t>Anannya</a:t>
            </a:r>
            <a:r>
              <a:rPr lang="en-US" dirty="0" smtClean="0"/>
              <a:t>, Lecturer, CS </a:t>
            </a:r>
            <a:r>
              <a:rPr lang="en-US" dirty="0" err="1" smtClean="0"/>
              <a:t>Dept</a:t>
            </a:r>
            <a:r>
              <a:rPr lang="en-US" dirty="0" smtClean="0"/>
              <a:t>, AIUB</a:t>
            </a:r>
            <a:endParaRPr lang="en-US" dirty="0"/>
          </a:p>
        </p:txBody>
      </p:sp>
    </p:spTree>
    <p:extLst>
      <p:ext uri="{BB962C8B-B14F-4D97-AF65-F5344CB8AC3E}">
        <p14:creationId xmlns:p14="http://schemas.microsoft.com/office/powerpoint/2010/main" val="14893541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Rot="1" noChangeArrowheads="1"/>
          </p:cNvSpPr>
          <p:nvPr>
            <p:ph type="title"/>
          </p:nvPr>
        </p:nvSpPr>
        <p:spPr>
          <a:xfrm>
            <a:off x="457200" y="457200"/>
            <a:ext cx="8229600" cy="609600"/>
          </a:xfrm>
        </p:spPr>
        <p:txBody>
          <a:bodyPr rtlCol="0">
            <a:normAutofit/>
          </a:bodyPr>
          <a:lstStyle/>
          <a:p>
            <a:pPr fontAlgn="auto">
              <a:spcAft>
                <a:spcPts val="0"/>
              </a:spcAft>
              <a:defRPr/>
            </a:pPr>
            <a:r>
              <a:rPr lang="en-US" u="sng" dirty="0" smtClean="0">
                <a:ea typeface="MS Mincho" charset="-128"/>
              </a:rPr>
              <a:t>Example: postfix expressions</a:t>
            </a:r>
            <a:r>
              <a:rPr lang="en-US" u="sng" dirty="0" smtClean="0">
                <a:ea typeface="+mj-ea"/>
              </a:rPr>
              <a:t> </a:t>
            </a:r>
          </a:p>
        </p:txBody>
      </p:sp>
      <p:sp>
        <p:nvSpPr>
          <p:cNvPr id="39938" name="Rectangle 3"/>
          <p:cNvSpPr>
            <a:spLocks noGrp="1" noChangeArrowheads="1"/>
          </p:cNvSpPr>
          <p:nvPr>
            <p:ph idx="1"/>
          </p:nvPr>
        </p:nvSpPr>
        <p:spPr>
          <a:xfrm>
            <a:off x="533400" y="1447800"/>
            <a:ext cx="8077200" cy="4510088"/>
          </a:xfrm>
        </p:spPr>
        <p:txBody>
          <a:bodyPr/>
          <a:lstStyle/>
          <a:p>
            <a:r>
              <a:rPr lang="en-US" altLang="ja-JP" sz="2400" smtClean="0">
                <a:ea typeface="ＭＳ Ｐゴシック" pitchFamily="34" charset="-128"/>
                <a:cs typeface="Times New Roman" pitchFamily="18" charset="0"/>
              </a:rPr>
              <a:t>Postfix notation is another way of writing arithmetic expressions.</a:t>
            </a:r>
            <a:endParaRPr lang="en-US" altLang="ja-JP" sz="2400" smtClean="0">
              <a:latin typeface="Courier New" pitchFamily="49" charset="0"/>
              <a:ea typeface="ＭＳ Ｐゴシック" pitchFamily="34" charset="-128"/>
              <a:cs typeface="Courier New" pitchFamily="49" charset="0"/>
            </a:endParaRPr>
          </a:p>
          <a:p>
            <a:pPr>
              <a:buFont typeface="Wingdings" pitchFamily="2" charset="2"/>
              <a:buNone/>
            </a:pPr>
            <a:r>
              <a:rPr lang="en-US" altLang="ja-JP" sz="1000" smtClean="0">
                <a:ea typeface="ＭＳ Ｐゴシック" pitchFamily="34" charset="-128"/>
                <a:cs typeface="Times New Roman" pitchFamily="18" charset="0"/>
              </a:rPr>
              <a:t> </a:t>
            </a:r>
            <a:endParaRPr lang="en-US" altLang="ja-JP" sz="1000" smtClean="0">
              <a:latin typeface="Courier New" pitchFamily="49" charset="0"/>
              <a:ea typeface="ＭＳ Ｐゴシック" pitchFamily="34" charset="-128"/>
              <a:cs typeface="Courier New" pitchFamily="49" charset="0"/>
            </a:endParaRPr>
          </a:p>
          <a:p>
            <a:r>
              <a:rPr lang="en-US" altLang="ja-JP" sz="2400" smtClean="0">
                <a:ea typeface="ＭＳ Ｐゴシック" pitchFamily="34" charset="-128"/>
                <a:cs typeface="Times New Roman" pitchFamily="18" charset="0"/>
              </a:rPr>
              <a:t>In postfix notation, the operator is written after the two operands.</a:t>
            </a:r>
            <a:endParaRPr lang="en-US" altLang="ja-JP" sz="2400" smtClean="0">
              <a:latin typeface="Courier New" pitchFamily="49" charset="0"/>
              <a:ea typeface="ＭＳ Ｐゴシック" pitchFamily="34" charset="-128"/>
              <a:cs typeface="Courier New" pitchFamily="49" charset="0"/>
            </a:endParaRPr>
          </a:p>
          <a:p>
            <a:pPr>
              <a:buFont typeface="Wingdings" pitchFamily="2" charset="2"/>
              <a:buNone/>
            </a:pPr>
            <a:r>
              <a:rPr lang="en-US" altLang="ja-JP" sz="500" smtClean="0">
                <a:ea typeface="ＭＳ Ｐゴシック" pitchFamily="34" charset="-128"/>
                <a:cs typeface="Times New Roman" pitchFamily="18" charset="0"/>
              </a:rPr>
              <a:t> </a:t>
            </a:r>
            <a:endParaRPr lang="en-US" altLang="ja-JP" sz="500" smtClean="0">
              <a:latin typeface="Courier New" pitchFamily="49" charset="0"/>
              <a:ea typeface="ＭＳ Ｐゴシック" pitchFamily="34" charset="-128"/>
              <a:cs typeface="Courier New" pitchFamily="49" charset="0"/>
            </a:endParaRPr>
          </a:p>
          <a:p>
            <a:pPr>
              <a:buFont typeface="Wingdings" pitchFamily="2" charset="2"/>
              <a:buNone/>
            </a:pPr>
            <a:r>
              <a:rPr lang="en-US" altLang="ja-JP" sz="2400" smtClean="0">
                <a:ea typeface="ＭＳ Ｐゴシック" pitchFamily="34" charset="-128"/>
                <a:cs typeface="Times New Roman" pitchFamily="18" charset="0"/>
              </a:rPr>
              <a:t>		</a:t>
            </a:r>
            <a:r>
              <a:rPr lang="en-US" altLang="ja-JP" sz="2400" i="1" smtClean="0">
                <a:ea typeface="ＭＳ Ｐゴシック" pitchFamily="34" charset="-128"/>
                <a:cs typeface="Times New Roman" pitchFamily="18" charset="0"/>
              </a:rPr>
              <a:t>infix</a:t>
            </a:r>
            <a:r>
              <a:rPr lang="en-US" altLang="ja-JP" sz="2400" smtClean="0">
                <a:ea typeface="ＭＳ Ｐゴシック" pitchFamily="34" charset="-128"/>
                <a:cs typeface="Times New Roman" pitchFamily="18" charset="0"/>
              </a:rPr>
              <a:t>: 2+5    </a:t>
            </a:r>
            <a:r>
              <a:rPr lang="en-US" altLang="ja-JP" sz="2400" i="1" smtClean="0">
                <a:ea typeface="ＭＳ Ｐゴシック" pitchFamily="34" charset="-128"/>
                <a:cs typeface="Times New Roman" pitchFamily="18" charset="0"/>
              </a:rPr>
              <a:t>postfix</a:t>
            </a:r>
            <a:r>
              <a:rPr lang="en-US" altLang="ja-JP" sz="2400" smtClean="0">
                <a:ea typeface="ＭＳ Ｐゴシック" pitchFamily="34" charset="-128"/>
                <a:cs typeface="Times New Roman" pitchFamily="18" charset="0"/>
              </a:rPr>
              <a:t>: 2 5 +</a:t>
            </a:r>
          </a:p>
          <a:p>
            <a:r>
              <a:rPr lang="en-US" altLang="ja-JP" sz="2400" smtClean="0">
                <a:solidFill>
                  <a:srgbClr val="FF0000"/>
                </a:solidFill>
                <a:ea typeface="ＭＳ Ｐゴシック" pitchFamily="34" charset="-128"/>
                <a:cs typeface="Times New Roman" pitchFamily="18" charset="0"/>
              </a:rPr>
              <a:t>Expressions are evaluated from left to right.</a:t>
            </a:r>
            <a:endParaRPr lang="en-US" altLang="ja-JP" sz="2400" smtClean="0">
              <a:solidFill>
                <a:srgbClr val="FF0000"/>
              </a:solidFill>
              <a:latin typeface="Courier New" pitchFamily="49" charset="0"/>
              <a:ea typeface="ＭＳ Ｐゴシック" pitchFamily="34" charset="-128"/>
              <a:cs typeface="Courier New" pitchFamily="49" charset="0"/>
            </a:endParaRPr>
          </a:p>
          <a:p>
            <a:pPr>
              <a:buFont typeface="Wingdings" pitchFamily="2" charset="2"/>
              <a:buNone/>
            </a:pPr>
            <a:r>
              <a:rPr lang="en-US" altLang="ja-JP" sz="1600" smtClean="0">
                <a:ea typeface="ＭＳ Ｐゴシック" pitchFamily="34" charset="-128"/>
                <a:cs typeface="Times New Roman" pitchFamily="18" charset="0"/>
              </a:rPr>
              <a:t> </a:t>
            </a:r>
            <a:endParaRPr lang="en-US" altLang="ja-JP" sz="1600" smtClean="0">
              <a:latin typeface="Courier New" pitchFamily="49" charset="0"/>
              <a:ea typeface="ＭＳ Ｐゴシック" pitchFamily="34" charset="-128"/>
              <a:cs typeface="Courier New" pitchFamily="49" charset="0"/>
            </a:endParaRPr>
          </a:p>
          <a:p>
            <a:r>
              <a:rPr lang="en-US" altLang="ja-JP" sz="2400" smtClean="0">
                <a:ea typeface="ＭＳ Ｐゴシック" pitchFamily="34" charset="-128"/>
                <a:cs typeface="Times New Roman" pitchFamily="18" charset="0"/>
              </a:rPr>
              <a:t>Precedence rules and parentheses are </a:t>
            </a:r>
            <a:r>
              <a:rPr lang="en-US" altLang="ja-JP" sz="2400" smtClean="0">
                <a:solidFill>
                  <a:srgbClr val="FF0000"/>
                </a:solidFill>
                <a:ea typeface="ＭＳ Ｐゴシック" pitchFamily="34" charset="-128"/>
                <a:cs typeface="Times New Roman" pitchFamily="18" charset="0"/>
              </a:rPr>
              <a:t>never needed</a:t>
            </a:r>
            <a:r>
              <a:rPr lang="en-US" altLang="ja-JP" sz="2400" smtClean="0">
                <a:ea typeface="ＭＳ Ｐゴシック" pitchFamily="34" charset="-128"/>
                <a:cs typeface="Times New Roman" pitchFamily="18" charset="0"/>
              </a:rPr>
              <a:t>!!</a:t>
            </a:r>
            <a:endParaRPr lang="en-US" altLang="ja-JP" sz="2400" smtClean="0">
              <a:latin typeface="Courier New" pitchFamily="49" charset="0"/>
              <a:ea typeface="ＭＳ Ｐゴシック" pitchFamily="34" charset="-128"/>
              <a:cs typeface="Courier New" pitchFamily="49" charset="0"/>
            </a:endParaRPr>
          </a:p>
          <a:p>
            <a:endParaRPr lang="en-US" altLang="ja-JP" sz="2400" smtClean="0">
              <a:ea typeface="ＭＳ Ｐゴシック" pitchFamily="34" charset="-128"/>
            </a:endParaRPr>
          </a:p>
        </p:txBody>
      </p:sp>
    </p:spTree>
    <p:extLst>
      <p:ext uri="{BB962C8B-B14F-4D97-AF65-F5344CB8AC3E}">
        <p14:creationId xmlns:p14="http://schemas.microsoft.com/office/powerpoint/2010/main" val="16155396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Rot="1" noChangeArrowheads="1"/>
          </p:cNvSpPr>
          <p:nvPr>
            <p:ph type="title"/>
          </p:nvPr>
        </p:nvSpPr>
        <p:spPr>
          <a:xfrm>
            <a:off x="457200" y="584200"/>
            <a:ext cx="8229600" cy="406400"/>
          </a:xfrm>
        </p:spPr>
        <p:txBody>
          <a:bodyPr rtlCol="0">
            <a:normAutofit fontScale="90000"/>
          </a:bodyPr>
          <a:lstStyle/>
          <a:p>
            <a:pPr fontAlgn="auto">
              <a:spcAft>
                <a:spcPts val="0"/>
              </a:spcAft>
              <a:defRPr/>
            </a:pPr>
            <a:r>
              <a:rPr lang="en-US" smtClean="0">
                <a:ea typeface="+mj-ea"/>
              </a:rPr>
              <a:t>Postfix Examples</a:t>
            </a:r>
          </a:p>
        </p:txBody>
      </p:sp>
      <p:sp>
        <p:nvSpPr>
          <p:cNvPr id="40962" name="Rectangle 3"/>
          <p:cNvSpPr>
            <a:spLocks noChangeArrowheads="1"/>
          </p:cNvSpPr>
          <p:nvPr/>
        </p:nvSpPr>
        <p:spPr bwMode="auto">
          <a:xfrm>
            <a:off x="0" y="2514600"/>
            <a:ext cx="9144000" cy="0"/>
          </a:xfrm>
          <a:prstGeom prst="rect">
            <a:avLst/>
          </a:prstGeom>
          <a:noFill/>
          <a:ln w="9525">
            <a:noFill/>
            <a:miter lim="800000"/>
            <a:headEnd/>
            <a:tailEnd/>
          </a:ln>
        </p:spPr>
        <p:txBody>
          <a:bodyPr wrap="none" anchor="ctr">
            <a:spAutoFit/>
          </a:bodyPr>
          <a:lstStyle/>
          <a:p>
            <a:endParaRPr lang="ja-JP" altLang="en-US"/>
          </a:p>
        </p:txBody>
      </p:sp>
      <p:graphicFrame>
        <p:nvGraphicFramePr>
          <p:cNvPr id="266244" name="Group 4"/>
          <p:cNvGraphicFramePr>
            <a:graphicFrameLocks noGrp="1"/>
          </p:cNvGraphicFramePr>
          <p:nvPr/>
        </p:nvGraphicFramePr>
        <p:xfrm>
          <a:off x="1143000" y="1828800"/>
          <a:ext cx="6705600" cy="2667000"/>
        </p:xfrm>
        <a:graphic>
          <a:graphicData uri="http://schemas.openxmlformats.org/drawingml/2006/table">
            <a:tbl>
              <a:tblPr/>
              <a:tblGrid>
                <a:gridCol w="2625725"/>
                <a:gridCol w="2135188"/>
                <a:gridCol w="1944687"/>
              </a:tblGrid>
              <a:tr h="666750">
                <a:tc>
                  <a:txBody>
                    <a:bodyPr/>
                    <a:lstStyle/>
                    <a:p>
                      <a:pPr marL="0" marR="0" lvl="0" indent="0" algn="ctr" defTabSz="914400" rtl="0" eaLnBrk="1" fontAlgn="base" latinLnBrk="0" hangingPunct="1">
                        <a:lnSpc>
                          <a:spcPct val="100000"/>
                        </a:lnSpc>
                        <a:spcBef>
                          <a:spcPct val="0"/>
                        </a:spcBef>
                        <a:spcAft>
                          <a:spcPct val="0"/>
                        </a:spcAft>
                        <a:buClr>
                          <a:schemeClr val="tx1"/>
                        </a:buClr>
                        <a:buSzPct val="70000"/>
                        <a:buFontTx/>
                        <a:buNone/>
                        <a:tabLst/>
                      </a:pPr>
                      <a:r>
                        <a:rPr kumimoji="0" lang="en-US" altLang="ja-JP" sz="2000" b="1" i="0" u="none" strike="noStrike" cap="none" normalizeH="0" baseline="0" smtClean="0">
                          <a:ln>
                            <a:noFill/>
                          </a:ln>
                          <a:solidFill>
                            <a:schemeClr val="bg1"/>
                          </a:solidFill>
                          <a:effectLst>
                            <a:outerShdw blurRad="38100" dist="38100" dir="2700000" algn="tl">
                              <a:srgbClr val="000000"/>
                            </a:outerShdw>
                          </a:effectLst>
                          <a:latin typeface="Arial" pitchFamily="34" charset="0"/>
                          <a:ea typeface="ＭＳ Ｐゴシック" pitchFamily="34" charset="-128"/>
                        </a:rPr>
                        <a:t>Infix</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
                          <a:schemeClr val="tx1"/>
                        </a:buClr>
                        <a:buSzPct val="70000"/>
                        <a:buFontTx/>
                        <a:buNone/>
                        <a:tabLst/>
                      </a:pPr>
                      <a:r>
                        <a:rPr kumimoji="0" lang="en-US" altLang="ja-JP" sz="2000" b="1" i="0" u="none" strike="noStrike" cap="none" normalizeH="0" baseline="0" smtClean="0">
                          <a:ln>
                            <a:noFill/>
                          </a:ln>
                          <a:solidFill>
                            <a:schemeClr val="bg1"/>
                          </a:solidFill>
                          <a:effectLst>
                            <a:outerShdw blurRad="38100" dist="38100" dir="2700000" algn="tl">
                              <a:srgbClr val="000000"/>
                            </a:outerShdw>
                          </a:effectLst>
                          <a:latin typeface="Arial" pitchFamily="34" charset="0"/>
                          <a:ea typeface="ＭＳ Ｐゴシック" pitchFamily="34" charset="-128"/>
                        </a:rPr>
                        <a:t>Postfix</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
                          <a:schemeClr val="tx1"/>
                        </a:buClr>
                        <a:buSzPct val="70000"/>
                        <a:buFontTx/>
                        <a:buNone/>
                        <a:tabLst/>
                      </a:pPr>
                      <a:r>
                        <a:rPr kumimoji="0" lang="en-US" altLang="ja-JP" sz="2000" b="1" i="0" u="none" strike="noStrike" cap="none" normalizeH="0" baseline="0" smtClean="0">
                          <a:ln>
                            <a:noFill/>
                          </a:ln>
                          <a:solidFill>
                            <a:schemeClr val="bg1"/>
                          </a:solidFill>
                          <a:effectLst>
                            <a:outerShdw blurRad="38100" dist="38100" dir="2700000" algn="tl">
                              <a:srgbClr val="000000"/>
                            </a:outerShdw>
                          </a:effectLst>
                          <a:latin typeface="Arial" pitchFamily="34" charset="0"/>
                          <a:ea typeface="ＭＳ Ｐゴシック" pitchFamily="34" charset="-128"/>
                        </a:rPr>
                        <a:t>Evaluation</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solidFill>
                      <a:schemeClr val="tx2"/>
                    </a:solidFill>
                  </a:tcPr>
                </a:tc>
              </a:tr>
              <a:tr h="666750">
                <a:tc>
                  <a:txBody>
                    <a:bodyPr/>
                    <a:lstStyle/>
                    <a:p>
                      <a:pPr marL="0" marR="0" lvl="0" indent="0" algn="ctr" defTabSz="914400" rtl="0" eaLnBrk="1" fontAlgn="base" latinLnBrk="0" hangingPunct="1">
                        <a:lnSpc>
                          <a:spcPct val="100000"/>
                        </a:lnSpc>
                        <a:spcBef>
                          <a:spcPct val="0"/>
                        </a:spcBef>
                        <a:spcAft>
                          <a:spcPct val="0"/>
                        </a:spcAft>
                        <a:buClr>
                          <a:schemeClr val="tx1"/>
                        </a:buClr>
                        <a:buSzPct val="70000"/>
                        <a:buFontTx/>
                        <a:buNone/>
                        <a:tabLst/>
                      </a:pPr>
                      <a:r>
                        <a:rPr kumimoji="0" lang="en-US" altLang="ja-JP" sz="2000" b="1" i="0" u="none" strike="noStrike" cap="none" normalizeH="0" baseline="0" smtClean="0">
                          <a:ln>
                            <a:noFill/>
                          </a:ln>
                          <a:solidFill>
                            <a:schemeClr val="bg1"/>
                          </a:solidFill>
                          <a:effectLst>
                            <a:outerShdw blurRad="38100" dist="38100" dir="2700000" algn="tl">
                              <a:srgbClr val="000000"/>
                            </a:outerShdw>
                          </a:effectLst>
                          <a:latin typeface="Arial" pitchFamily="34" charset="0"/>
                          <a:ea typeface="ＭＳ Ｐゴシック" pitchFamily="34" charset="-128"/>
                        </a:rPr>
                        <a:t>2 - 3 * 4 + 5</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
                          <a:schemeClr val="tx1"/>
                        </a:buClr>
                        <a:buSzPct val="70000"/>
                        <a:buFontTx/>
                        <a:buNone/>
                        <a:tabLst/>
                      </a:pPr>
                      <a:r>
                        <a:rPr kumimoji="0" lang="en-US" altLang="ja-JP" sz="2000" b="1" i="0" u="none" strike="noStrike" cap="none" normalizeH="0" baseline="0" smtClean="0">
                          <a:ln>
                            <a:noFill/>
                          </a:ln>
                          <a:solidFill>
                            <a:schemeClr val="bg1"/>
                          </a:solidFill>
                          <a:effectLst>
                            <a:outerShdw blurRad="38100" dist="38100" dir="2700000" algn="tl">
                              <a:srgbClr val="000000"/>
                            </a:outerShdw>
                          </a:effectLst>
                          <a:latin typeface="Arial" pitchFamily="34" charset="0"/>
                          <a:ea typeface="ＭＳ Ｐゴシック" pitchFamily="34" charset="-128"/>
                        </a:rPr>
                        <a:t>2 3 4 * - 5 +</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
                          <a:schemeClr val="tx1"/>
                        </a:buClr>
                        <a:buSzPct val="70000"/>
                        <a:buFontTx/>
                        <a:buNone/>
                        <a:tabLst/>
                      </a:pPr>
                      <a:r>
                        <a:rPr kumimoji="0" lang="en-US" altLang="ja-JP" sz="2000" b="1" i="0" u="none" strike="noStrike" cap="none" normalizeH="0" baseline="0" smtClean="0">
                          <a:ln>
                            <a:noFill/>
                          </a:ln>
                          <a:solidFill>
                            <a:schemeClr val="bg1"/>
                          </a:solidFill>
                          <a:effectLst>
                            <a:outerShdw blurRad="38100" dist="38100" dir="2700000" algn="tl">
                              <a:srgbClr val="000000"/>
                            </a:outerShdw>
                          </a:effectLst>
                          <a:latin typeface="Arial" pitchFamily="34" charset="0"/>
                          <a:ea typeface="ＭＳ Ｐゴシック" pitchFamily="34" charset="-128"/>
                        </a:rPr>
                        <a:t>-5</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solidFill>
                      <a:schemeClr val="tx2"/>
                    </a:solidFill>
                  </a:tcPr>
                </a:tc>
              </a:tr>
              <a:tr h="666750">
                <a:tc>
                  <a:txBody>
                    <a:bodyPr/>
                    <a:lstStyle/>
                    <a:p>
                      <a:pPr marL="0" marR="0" lvl="0" indent="0" algn="ctr" defTabSz="914400" rtl="0" eaLnBrk="1" fontAlgn="base" latinLnBrk="0" hangingPunct="1">
                        <a:lnSpc>
                          <a:spcPct val="100000"/>
                        </a:lnSpc>
                        <a:spcBef>
                          <a:spcPct val="0"/>
                        </a:spcBef>
                        <a:spcAft>
                          <a:spcPct val="0"/>
                        </a:spcAft>
                        <a:buClr>
                          <a:schemeClr val="tx1"/>
                        </a:buClr>
                        <a:buSzPct val="70000"/>
                        <a:buFontTx/>
                        <a:buNone/>
                        <a:tabLst/>
                      </a:pPr>
                      <a:r>
                        <a:rPr kumimoji="0" lang="en-US" altLang="ja-JP" sz="2000" b="1" i="0" u="none" strike="noStrike" cap="none" normalizeH="0" baseline="0" smtClean="0">
                          <a:ln>
                            <a:noFill/>
                          </a:ln>
                          <a:solidFill>
                            <a:schemeClr val="bg1"/>
                          </a:solidFill>
                          <a:effectLst>
                            <a:outerShdw blurRad="38100" dist="38100" dir="2700000" algn="tl">
                              <a:srgbClr val="000000"/>
                            </a:outerShdw>
                          </a:effectLst>
                          <a:latin typeface="Arial" pitchFamily="34" charset="0"/>
                          <a:ea typeface="ＭＳ Ｐゴシック" pitchFamily="34" charset="-128"/>
                        </a:rPr>
                        <a:t>(2 - 3) * (4 + 5)</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
                          <a:schemeClr val="tx1"/>
                        </a:buClr>
                        <a:buSzPct val="70000"/>
                        <a:buFontTx/>
                        <a:buNone/>
                        <a:tabLst/>
                      </a:pPr>
                      <a:r>
                        <a:rPr kumimoji="0" lang="en-US" altLang="ja-JP" sz="2000" b="1" i="0" u="none" strike="noStrike" cap="none" normalizeH="0" baseline="0" smtClean="0">
                          <a:ln>
                            <a:noFill/>
                          </a:ln>
                          <a:solidFill>
                            <a:schemeClr val="bg1"/>
                          </a:solidFill>
                          <a:effectLst>
                            <a:outerShdw blurRad="38100" dist="38100" dir="2700000" algn="tl">
                              <a:srgbClr val="000000"/>
                            </a:outerShdw>
                          </a:effectLst>
                          <a:latin typeface="Arial" pitchFamily="34" charset="0"/>
                          <a:ea typeface="ＭＳ Ｐゴシック" pitchFamily="34" charset="-128"/>
                        </a:rPr>
                        <a:t>2 3 - 4 5 + *</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
                          <a:schemeClr val="tx1"/>
                        </a:buClr>
                        <a:buSzPct val="70000"/>
                        <a:buFontTx/>
                        <a:buNone/>
                        <a:tabLst/>
                      </a:pPr>
                      <a:r>
                        <a:rPr kumimoji="0" lang="en-US" altLang="ja-JP" sz="2000" b="1" i="0" u="none" strike="noStrike" cap="none" normalizeH="0" baseline="0" smtClean="0">
                          <a:ln>
                            <a:noFill/>
                          </a:ln>
                          <a:solidFill>
                            <a:schemeClr val="bg1"/>
                          </a:solidFill>
                          <a:effectLst>
                            <a:outerShdw blurRad="38100" dist="38100" dir="2700000" algn="tl">
                              <a:srgbClr val="000000"/>
                            </a:outerShdw>
                          </a:effectLst>
                          <a:latin typeface="Arial" pitchFamily="34" charset="0"/>
                          <a:ea typeface="ＭＳ Ｐゴシック" pitchFamily="34" charset="-128"/>
                        </a:rPr>
                        <a:t>-9</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solidFill>
                      <a:schemeClr val="tx2"/>
                    </a:solidFill>
                  </a:tcPr>
                </a:tc>
              </a:tr>
              <a:tr h="666750">
                <a:tc>
                  <a:txBody>
                    <a:bodyPr/>
                    <a:lstStyle/>
                    <a:p>
                      <a:pPr marL="0" marR="0" lvl="0" indent="0" algn="ctr" defTabSz="914400" rtl="0" eaLnBrk="1" fontAlgn="base" latinLnBrk="0" hangingPunct="1">
                        <a:lnSpc>
                          <a:spcPct val="100000"/>
                        </a:lnSpc>
                        <a:spcBef>
                          <a:spcPct val="0"/>
                        </a:spcBef>
                        <a:spcAft>
                          <a:spcPct val="0"/>
                        </a:spcAft>
                        <a:buClr>
                          <a:schemeClr val="tx1"/>
                        </a:buClr>
                        <a:buSzPct val="70000"/>
                        <a:buFontTx/>
                        <a:buNone/>
                        <a:tabLst/>
                      </a:pPr>
                      <a:r>
                        <a:rPr kumimoji="0" lang="en-US" altLang="ja-JP" sz="2000" b="1" i="0" u="none" strike="noStrike" cap="none" normalizeH="0" baseline="0" smtClean="0">
                          <a:ln>
                            <a:noFill/>
                          </a:ln>
                          <a:solidFill>
                            <a:schemeClr val="bg1"/>
                          </a:solidFill>
                          <a:effectLst>
                            <a:outerShdw blurRad="38100" dist="38100" dir="2700000" algn="tl">
                              <a:srgbClr val="000000"/>
                            </a:outerShdw>
                          </a:effectLst>
                          <a:latin typeface="Arial" pitchFamily="34" charset="0"/>
                          <a:ea typeface="ＭＳ Ｐゴシック" pitchFamily="34" charset="-128"/>
                        </a:rPr>
                        <a:t>2- (3 * 4 +5)</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
                          <a:schemeClr val="tx1"/>
                        </a:buClr>
                        <a:buSzPct val="70000"/>
                        <a:buFontTx/>
                        <a:buNone/>
                        <a:tabLst/>
                      </a:pPr>
                      <a:r>
                        <a:rPr kumimoji="0" lang="en-US" altLang="ja-JP" sz="2000" b="1" i="0" u="none" strike="noStrike" cap="none" normalizeH="0" baseline="0" smtClean="0">
                          <a:ln>
                            <a:noFill/>
                          </a:ln>
                          <a:solidFill>
                            <a:schemeClr val="bg1"/>
                          </a:solidFill>
                          <a:effectLst>
                            <a:outerShdw blurRad="38100" dist="38100" dir="2700000" algn="tl">
                              <a:srgbClr val="000000"/>
                            </a:outerShdw>
                          </a:effectLst>
                          <a:latin typeface="Arial" pitchFamily="34" charset="0"/>
                          <a:ea typeface="ＭＳ Ｐゴシック" pitchFamily="34" charset="-128"/>
                        </a:rPr>
                        <a:t>2 3 4 * 5 + -</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0"/>
                        </a:spcBef>
                        <a:spcAft>
                          <a:spcPct val="0"/>
                        </a:spcAft>
                        <a:buClr>
                          <a:schemeClr val="tx1"/>
                        </a:buClr>
                        <a:buSzPct val="70000"/>
                        <a:buFontTx/>
                        <a:buNone/>
                        <a:tabLst/>
                      </a:pPr>
                      <a:r>
                        <a:rPr kumimoji="0" lang="en-US" altLang="ja-JP" sz="2000" b="1" i="0" u="none" strike="noStrike" cap="none" normalizeH="0" baseline="0" smtClean="0">
                          <a:ln>
                            <a:noFill/>
                          </a:ln>
                          <a:solidFill>
                            <a:schemeClr val="bg1"/>
                          </a:solidFill>
                          <a:effectLst>
                            <a:outerShdw blurRad="38100" dist="38100" dir="2700000" algn="tl">
                              <a:srgbClr val="000000"/>
                            </a:outerShdw>
                          </a:effectLst>
                          <a:latin typeface="Arial" pitchFamily="34" charset="0"/>
                          <a:ea typeface="ＭＳ Ｐゴシック" pitchFamily="34" charset="-128"/>
                        </a:rPr>
                        <a:t>-15</a:t>
                      </a: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solidFill>
                      <a:schemeClr val="tx2"/>
                    </a:solidFill>
                  </a:tcPr>
                </a:tc>
              </a:tr>
            </a:tbl>
          </a:graphicData>
        </a:graphic>
      </p:graphicFrame>
      <p:sp>
        <p:nvSpPr>
          <p:cNvPr id="266266" name="Rectangle 26"/>
          <p:cNvSpPr>
            <a:spLocks noChangeArrowheads="1"/>
          </p:cNvSpPr>
          <p:nvPr/>
        </p:nvSpPr>
        <p:spPr bwMode="auto">
          <a:xfrm>
            <a:off x="685800" y="914400"/>
            <a:ext cx="8458200" cy="5715000"/>
          </a:xfrm>
          <a:prstGeom prst="rect">
            <a:avLst/>
          </a:prstGeom>
          <a:noFill/>
          <a:ln w="9525">
            <a:noFill/>
            <a:miter lim="800000"/>
            <a:headEnd/>
            <a:tailEnd/>
          </a:ln>
        </p:spPr>
        <p:txBody>
          <a:bodyPr/>
          <a:lstStyle/>
          <a:p>
            <a:pPr marL="342900" indent="-342900">
              <a:spcBef>
                <a:spcPct val="50000"/>
              </a:spcBef>
            </a:pPr>
            <a:endParaRPr lang="de-DE" altLang="ja-JP" sz="3200"/>
          </a:p>
          <a:p>
            <a:pPr marL="342900" indent="-342900">
              <a:spcBef>
                <a:spcPct val="50000"/>
              </a:spcBef>
            </a:pPr>
            <a:endParaRPr lang="de-DE" altLang="ja-JP" sz="3200"/>
          </a:p>
          <a:p>
            <a:pPr marL="342900" indent="-342900">
              <a:spcBef>
                <a:spcPct val="50000"/>
              </a:spcBef>
            </a:pPr>
            <a:endParaRPr lang="de-DE" altLang="ja-JP" sz="3200"/>
          </a:p>
          <a:p>
            <a:pPr marL="342900" indent="-342900">
              <a:spcBef>
                <a:spcPct val="50000"/>
              </a:spcBef>
            </a:pPr>
            <a:endParaRPr lang="de-DE" altLang="ja-JP" sz="3200"/>
          </a:p>
          <a:p>
            <a:pPr marL="342900" indent="-342900">
              <a:spcBef>
                <a:spcPct val="50000"/>
              </a:spcBef>
            </a:pPr>
            <a:endParaRPr lang="de-DE" altLang="ja-JP" sz="3200"/>
          </a:p>
          <a:p>
            <a:pPr marL="342900" indent="-342900">
              <a:spcBef>
                <a:spcPct val="50000"/>
              </a:spcBef>
            </a:pPr>
            <a:endParaRPr lang="de-DE" altLang="ja-JP" sz="3200"/>
          </a:p>
          <a:p>
            <a:pPr marL="342900" indent="-342900">
              <a:spcBef>
                <a:spcPct val="50000"/>
              </a:spcBef>
            </a:pPr>
            <a:r>
              <a:rPr lang="de-DE" altLang="ja-JP" sz="3200"/>
              <a:t>Why ? No brackets necessary !</a:t>
            </a:r>
          </a:p>
        </p:txBody>
      </p:sp>
    </p:spTree>
    <p:extLst>
      <p:ext uri="{BB962C8B-B14F-4D97-AF65-F5344CB8AC3E}">
        <p14:creationId xmlns:p14="http://schemas.microsoft.com/office/powerpoint/2010/main" val="285080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rrowheads="1"/>
          </p:cNvSpPr>
          <p:nvPr>
            <p:ph type="title"/>
          </p:nvPr>
        </p:nvSpPr>
        <p:spPr/>
        <p:txBody>
          <a:bodyPr/>
          <a:lstStyle/>
          <a:p>
            <a:r>
              <a:rPr lang="en-US" altLang="ja-JP" u="sng" smtClean="0">
                <a:ea typeface="ＭＳ Ｐゴシック" pitchFamily="34" charset="-128"/>
              </a:rPr>
              <a:t>When do we need to use them… </a:t>
            </a:r>
            <a:r>
              <a:rPr lang="en-US" altLang="ja-JP" u="sng" smtClean="0">
                <a:ea typeface="ＭＳ Ｐゴシック" pitchFamily="34" charset="-128"/>
                <a:sym typeface="Wingdings" pitchFamily="2" charset="2"/>
              </a:rPr>
              <a:t></a:t>
            </a:r>
            <a:endParaRPr lang="en-US" altLang="ja-JP" u="sng" smtClean="0">
              <a:ea typeface="ＭＳ Ｐゴシック" pitchFamily="34" charset="-128"/>
            </a:endParaRPr>
          </a:p>
        </p:txBody>
      </p:sp>
      <p:sp>
        <p:nvSpPr>
          <p:cNvPr id="41986" name="Rectangle 3"/>
          <p:cNvSpPr>
            <a:spLocks noGrp="1" noChangeArrowheads="1"/>
          </p:cNvSpPr>
          <p:nvPr>
            <p:ph idx="1"/>
          </p:nvPr>
        </p:nvSpPr>
        <p:spPr/>
        <p:txBody>
          <a:bodyPr/>
          <a:lstStyle/>
          <a:p>
            <a:r>
              <a:rPr lang="en-US" altLang="ja-JP" smtClean="0">
                <a:ea typeface="ＭＳ Ｐゴシック" pitchFamily="34" charset="-128"/>
              </a:rPr>
              <a:t>So, what is actually done in expression is scanned from user in infix form; it is converted into prefix or postfix form and then evaluated without considering the parenthesis and priority of the operators. </a:t>
            </a:r>
          </a:p>
        </p:txBody>
      </p:sp>
    </p:spTree>
    <p:extLst>
      <p:ext uri="{BB962C8B-B14F-4D97-AF65-F5344CB8AC3E}">
        <p14:creationId xmlns:p14="http://schemas.microsoft.com/office/powerpoint/2010/main" val="16617386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rrowheads="1"/>
          </p:cNvSpPr>
          <p:nvPr>
            <p:ph type="title"/>
          </p:nvPr>
        </p:nvSpPr>
        <p:spPr>
          <a:xfrm>
            <a:off x="457200" y="-304800"/>
            <a:ext cx="8229600" cy="1143000"/>
          </a:xfrm>
        </p:spPr>
        <p:txBody>
          <a:bodyPr/>
          <a:lstStyle/>
          <a:p>
            <a:r>
              <a:rPr lang="en-US" altLang="ja-JP" sz="4000" u="sng" dirty="0" smtClean="0">
                <a:solidFill>
                  <a:srgbClr val="FF0000"/>
                </a:solidFill>
                <a:ea typeface="ＭＳ Ｐゴシック" pitchFamily="34" charset="-128"/>
              </a:rPr>
              <a:t>Algorithm for Infix to Postfix</a:t>
            </a:r>
          </a:p>
        </p:txBody>
      </p:sp>
      <p:sp>
        <p:nvSpPr>
          <p:cNvPr id="30722" name="Rectangle 3"/>
          <p:cNvSpPr>
            <a:spLocks noGrp="1" noChangeArrowheads="1"/>
          </p:cNvSpPr>
          <p:nvPr>
            <p:ph idx="1"/>
          </p:nvPr>
        </p:nvSpPr>
        <p:spPr>
          <a:xfrm>
            <a:off x="457200" y="914400"/>
            <a:ext cx="8305800" cy="5486400"/>
          </a:xfrm>
        </p:spPr>
        <p:txBody>
          <a:bodyPr>
            <a:normAutofit fontScale="92500" lnSpcReduction="10000"/>
          </a:bodyPr>
          <a:lstStyle/>
          <a:p>
            <a:pPr>
              <a:lnSpc>
                <a:spcPct val="80000"/>
              </a:lnSpc>
              <a:spcBef>
                <a:spcPct val="40000"/>
              </a:spcBef>
              <a:buFont typeface="Wingdings" pitchFamily="2" charset="2"/>
              <a:buNone/>
            </a:pPr>
            <a:endParaRPr lang="en-US" sz="2400" b="1" dirty="0" smtClean="0"/>
          </a:p>
          <a:p>
            <a:pPr>
              <a:lnSpc>
                <a:spcPct val="80000"/>
              </a:lnSpc>
              <a:spcBef>
                <a:spcPct val="40000"/>
              </a:spcBef>
              <a:buFont typeface="Wingdings" pitchFamily="2" charset="2"/>
              <a:buNone/>
            </a:pPr>
            <a:r>
              <a:rPr lang="en-US" sz="2400" b="1" dirty="0" smtClean="0"/>
              <a:t>1</a:t>
            </a:r>
            <a:r>
              <a:rPr lang="en-US" sz="2400" b="1" dirty="0"/>
              <a:t>.</a:t>
            </a:r>
            <a:r>
              <a:rPr lang="en-US" sz="2400" dirty="0"/>
              <a:t> Scan the infix expression from left to </a:t>
            </a:r>
            <a:r>
              <a:rPr lang="en-US" sz="2400" dirty="0" smtClean="0"/>
              <a:t>right.</a:t>
            </a:r>
          </a:p>
          <a:p>
            <a:pPr>
              <a:lnSpc>
                <a:spcPct val="80000"/>
              </a:lnSpc>
              <a:spcBef>
                <a:spcPct val="40000"/>
              </a:spcBef>
              <a:buFont typeface="Wingdings" pitchFamily="2" charset="2"/>
              <a:buNone/>
            </a:pPr>
            <a:r>
              <a:rPr lang="en-US" sz="2400" b="1" dirty="0" smtClean="0"/>
              <a:t>2</a:t>
            </a:r>
            <a:r>
              <a:rPr lang="en-US" sz="2400" b="1" dirty="0"/>
              <a:t>.</a:t>
            </a:r>
            <a:r>
              <a:rPr lang="en-US" sz="2400" dirty="0"/>
              <a:t> If the scanned character is an operand, output </a:t>
            </a:r>
            <a:r>
              <a:rPr lang="en-US" sz="2400" dirty="0" smtClean="0"/>
              <a:t>it.</a:t>
            </a:r>
          </a:p>
          <a:p>
            <a:pPr>
              <a:lnSpc>
                <a:spcPct val="80000"/>
              </a:lnSpc>
              <a:spcBef>
                <a:spcPct val="40000"/>
              </a:spcBef>
              <a:buFont typeface="Wingdings" pitchFamily="2" charset="2"/>
              <a:buNone/>
            </a:pPr>
            <a:r>
              <a:rPr lang="en-US" sz="2400" b="1" dirty="0" smtClean="0"/>
              <a:t>3</a:t>
            </a:r>
            <a:r>
              <a:rPr lang="en-US" sz="2400" b="1" dirty="0"/>
              <a:t>. </a:t>
            </a:r>
            <a:r>
              <a:rPr lang="en-US" sz="2400" dirty="0"/>
              <a:t>Else</a:t>
            </a:r>
            <a:r>
              <a:rPr lang="en-US" sz="2400" dirty="0" smtClean="0"/>
              <a:t>,</a:t>
            </a:r>
            <a:r>
              <a:rPr lang="en-US" sz="2400" dirty="0"/>
              <a:t> If the scanned character is an </a:t>
            </a:r>
            <a:r>
              <a:rPr lang="en-US" sz="2400" dirty="0" smtClean="0"/>
              <a:t>operator</a:t>
            </a:r>
            <a:r>
              <a:rPr lang="en-US" sz="2400" dirty="0"/>
              <a:t/>
            </a:r>
            <a:br>
              <a:rPr lang="en-US" sz="2400" dirty="0"/>
            </a:br>
            <a:r>
              <a:rPr lang="en-US" sz="2400" dirty="0">
                <a:solidFill>
                  <a:srgbClr val="0070C0"/>
                </a:solidFill>
              </a:rPr>
              <a:t>…..</a:t>
            </a:r>
            <a:r>
              <a:rPr lang="en-US" sz="2400" b="1" dirty="0">
                <a:solidFill>
                  <a:srgbClr val="0070C0"/>
                </a:solidFill>
              </a:rPr>
              <a:t>3.1</a:t>
            </a:r>
            <a:r>
              <a:rPr lang="en-US" sz="2400" dirty="0">
                <a:solidFill>
                  <a:srgbClr val="0070C0"/>
                </a:solidFill>
              </a:rPr>
              <a:t> If the precedence of the scanned operator is greater than the precedence of the operator in the stack(or the stack is empty or the stack contains a ‘(‘ ), push it.</a:t>
            </a:r>
            <a:br>
              <a:rPr lang="en-US" sz="2400" dirty="0">
                <a:solidFill>
                  <a:srgbClr val="0070C0"/>
                </a:solidFill>
              </a:rPr>
            </a:br>
            <a:r>
              <a:rPr lang="en-US" sz="2400" dirty="0">
                <a:solidFill>
                  <a:srgbClr val="0070C0"/>
                </a:solidFill>
              </a:rPr>
              <a:t>…..</a:t>
            </a:r>
            <a:r>
              <a:rPr lang="en-US" sz="2400" b="1" dirty="0">
                <a:solidFill>
                  <a:srgbClr val="0070C0"/>
                </a:solidFill>
              </a:rPr>
              <a:t>3.2</a:t>
            </a:r>
            <a:r>
              <a:rPr lang="en-US" sz="2400" dirty="0">
                <a:solidFill>
                  <a:srgbClr val="0070C0"/>
                </a:solidFill>
              </a:rPr>
              <a:t> Else, Pop all the operators from the stack which are greater than or equal to in precedence than that of the scanned operator. After doing that Push the scanned operator to the stack. (If you encounter parenthesis while popping then stop there and push the scanned operator in the stack</a:t>
            </a:r>
            <a:r>
              <a:rPr lang="en-US" sz="2400" dirty="0" smtClean="0">
                <a:solidFill>
                  <a:srgbClr val="0070C0"/>
                </a:solidFill>
              </a:rPr>
              <a:t>.)</a:t>
            </a:r>
          </a:p>
          <a:p>
            <a:pPr>
              <a:lnSpc>
                <a:spcPct val="80000"/>
              </a:lnSpc>
              <a:spcBef>
                <a:spcPct val="40000"/>
              </a:spcBef>
              <a:buFont typeface="Wingdings" pitchFamily="2" charset="2"/>
              <a:buNone/>
            </a:pPr>
            <a:r>
              <a:rPr lang="en-US" sz="2400" b="1" dirty="0" smtClean="0"/>
              <a:t>4</a:t>
            </a:r>
            <a:r>
              <a:rPr lang="en-US" sz="2400" b="1" dirty="0"/>
              <a:t>.</a:t>
            </a:r>
            <a:r>
              <a:rPr lang="en-US" sz="2400" dirty="0"/>
              <a:t> If the scanned character is an ‘(‘, push it to the </a:t>
            </a:r>
            <a:r>
              <a:rPr lang="en-US" sz="2400" dirty="0" smtClean="0"/>
              <a:t>stack.</a:t>
            </a:r>
          </a:p>
          <a:p>
            <a:pPr>
              <a:lnSpc>
                <a:spcPct val="80000"/>
              </a:lnSpc>
              <a:spcBef>
                <a:spcPct val="40000"/>
              </a:spcBef>
              <a:buFont typeface="Wingdings" pitchFamily="2" charset="2"/>
              <a:buNone/>
            </a:pPr>
            <a:r>
              <a:rPr lang="en-US" sz="2400" b="1" dirty="0" smtClean="0"/>
              <a:t>5</a:t>
            </a:r>
            <a:r>
              <a:rPr lang="en-US" sz="2400" b="1" dirty="0"/>
              <a:t>.</a:t>
            </a:r>
            <a:r>
              <a:rPr lang="en-US" sz="2400" dirty="0"/>
              <a:t> If the scanned character is an ‘)’, pop the stack and </a:t>
            </a:r>
            <a:r>
              <a:rPr lang="en-US" sz="2400" dirty="0" err="1"/>
              <a:t>and</a:t>
            </a:r>
            <a:r>
              <a:rPr lang="en-US" sz="2400" dirty="0"/>
              <a:t> output it until a ‘(‘ is encountered, and discard both the </a:t>
            </a:r>
            <a:r>
              <a:rPr lang="en-US" sz="2400" dirty="0" smtClean="0"/>
              <a:t>parenthesis.</a:t>
            </a:r>
          </a:p>
          <a:p>
            <a:pPr>
              <a:lnSpc>
                <a:spcPct val="80000"/>
              </a:lnSpc>
              <a:spcBef>
                <a:spcPct val="40000"/>
              </a:spcBef>
              <a:buFont typeface="Wingdings" pitchFamily="2" charset="2"/>
              <a:buNone/>
            </a:pPr>
            <a:r>
              <a:rPr lang="en-US" sz="2400" b="1" dirty="0" smtClean="0"/>
              <a:t>6</a:t>
            </a:r>
            <a:r>
              <a:rPr lang="en-US" sz="2400" b="1" dirty="0"/>
              <a:t>.</a:t>
            </a:r>
            <a:r>
              <a:rPr lang="en-US" sz="2400" dirty="0"/>
              <a:t> Repeat steps 2-6 until infix expression is </a:t>
            </a:r>
            <a:r>
              <a:rPr lang="en-US" sz="2400" dirty="0" smtClean="0"/>
              <a:t>scanned.</a:t>
            </a:r>
          </a:p>
          <a:p>
            <a:pPr>
              <a:lnSpc>
                <a:spcPct val="80000"/>
              </a:lnSpc>
              <a:spcBef>
                <a:spcPct val="40000"/>
              </a:spcBef>
              <a:buFont typeface="Wingdings" pitchFamily="2" charset="2"/>
              <a:buNone/>
            </a:pPr>
            <a:r>
              <a:rPr lang="en-US" sz="2400" b="1" dirty="0" smtClean="0"/>
              <a:t>7</a:t>
            </a:r>
            <a:r>
              <a:rPr lang="en-US" sz="2400" b="1" dirty="0"/>
              <a:t>.</a:t>
            </a:r>
            <a:r>
              <a:rPr lang="en-US" sz="2400" dirty="0"/>
              <a:t> Print the </a:t>
            </a:r>
            <a:r>
              <a:rPr lang="en-US" sz="2400" dirty="0" smtClean="0"/>
              <a:t>output</a:t>
            </a:r>
          </a:p>
          <a:p>
            <a:pPr>
              <a:lnSpc>
                <a:spcPct val="80000"/>
              </a:lnSpc>
              <a:spcBef>
                <a:spcPct val="40000"/>
              </a:spcBef>
              <a:buFont typeface="Wingdings" pitchFamily="2" charset="2"/>
              <a:buNone/>
            </a:pPr>
            <a:r>
              <a:rPr lang="en-US" sz="2400" b="1" dirty="0" smtClean="0"/>
              <a:t>8</a:t>
            </a:r>
            <a:r>
              <a:rPr lang="en-US" sz="2400" b="1" dirty="0"/>
              <a:t>. </a:t>
            </a:r>
            <a:r>
              <a:rPr lang="en-US" sz="2400" dirty="0"/>
              <a:t>Pop and output from the stack until it is not empty.</a:t>
            </a:r>
            <a:endParaRPr lang="en-US" altLang="ja-JP" sz="2100" dirty="0" smtClean="0">
              <a:ea typeface="ＭＳ Ｐゴシック" pitchFamily="34" charset="-128"/>
            </a:endParaRPr>
          </a:p>
        </p:txBody>
      </p:sp>
    </p:spTree>
    <p:extLst>
      <p:ext uri="{BB962C8B-B14F-4D97-AF65-F5344CB8AC3E}">
        <p14:creationId xmlns:p14="http://schemas.microsoft.com/office/powerpoint/2010/main" val="36513662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ChangeArrowheads="1"/>
          </p:cNvSpPr>
          <p:nvPr/>
        </p:nvSpPr>
        <p:spPr bwMode="auto">
          <a:xfrm>
            <a:off x="285750" y="120650"/>
            <a:ext cx="6913563" cy="368300"/>
          </a:xfrm>
          <a:prstGeom prst="rect">
            <a:avLst/>
          </a:prstGeom>
          <a:noFill/>
          <a:ln w="9525">
            <a:noFill/>
            <a:miter lim="800000"/>
            <a:headEnd/>
            <a:tailEnd/>
          </a:ln>
        </p:spPr>
        <p:txBody>
          <a:bodyPr wrap="none" anchor="ctr">
            <a:spAutoFit/>
          </a:bodyPr>
          <a:lstStyle/>
          <a:p>
            <a:pPr eaLnBrk="0" hangingPunct="0"/>
            <a:r>
              <a:rPr lang="en-US" altLang="ja-JP">
                <a:cs typeface="Times New Roman" pitchFamily="18" charset="0"/>
              </a:rPr>
              <a:t>Suppose we want to convert infix: </a:t>
            </a:r>
            <a:r>
              <a:rPr lang="en-US" altLang="ja-JP">
                <a:solidFill>
                  <a:schemeClr val="hlink"/>
                </a:solidFill>
                <a:cs typeface="Times New Roman" pitchFamily="18" charset="0"/>
              </a:rPr>
              <a:t> 2*3/(2-1)+5*3 </a:t>
            </a:r>
            <a:r>
              <a:rPr lang="en-US" altLang="ja-JP">
                <a:cs typeface="Times New Roman" pitchFamily="18" charset="0"/>
              </a:rPr>
              <a:t>into </a:t>
            </a:r>
            <a:r>
              <a:rPr lang="en-US" altLang="ja-JP">
                <a:solidFill>
                  <a:srgbClr val="FF0000"/>
                </a:solidFill>
                <a:cs typeface="Times New Roman" pitchFamily="18" charset="0"/>
              </a:rPr>
              <a:t>Postfix </a:t>
            </a:r>
            <a:r>
              <a:rPr lang="en-US" altLang="ja-JP">
                <a:cs typeface="Times New Roman" pitchFamily="18" charset="0"/>
              </a:rPr>
              <a:t>form</a:t>
            </a:r>
            <a:r>
              <a:rPr lang="en-US" altLang="ja-JP">
                <a:solidFill>
                  <a:schemeClr val="hlink"/>
                </a:solidFill>
                <a:cs typeface="Times New Roman" pitchFamily="18" charset="0"/>
              </a:rPr>
              <a:t>, </a:t>
            </a:r>
            <a:endParaRPr lang="en-US" altLang="ja-JP">
              <a:solidFill>
                <a:schemeClr val="hlink"/>
              </a:solidFill>
            </a:endParaRPr>
          </a:p>
        </p:txBody>
      </p:sp>
      <p:sp>
        <p:nvSpPr>
          <p:cNvPr id="271445" name="Rectangle 85"/>
          <p:cNvSpPr>
            <a:spLocks noChangeArrowheads="1"/>
          </p:cNvSpPr>
          <p:nvPr/>
        </p:nvSpPr>
        <p:spPr bwMode="auto">
          <a:xfrm>
            <a:off x="1600200" y="6122988"/>
            <a:ext cx="5384800" cy="647700"/>
          </a:xfrm>
          <a:prstGeom prst="rect">
            <a:avLst/>
          </a:prstGeom>
          <a:noFill/>
          <a:ln w="9525">
            <a:noFill/>
            <a:miter lim="800000"/>
            <a:headEnd/>
            <a:tailEnd/>
          </a:ln>
        </p:spPr>
        <p:txBody>
          <a:bodyPr wrap="none" anchor="ctr">
            <a:spAutoFit/>
          </a:bodyPr>
          <a:lstStyle/>
          <a:p>
            <a:r>
              <a:rPr lang="en-US" altLang="ja-JP" sz="1200" dirty="0">
                <a:solidFill>
                  <a:schemeClr val="hlink"/>
                </a:solidFill>
                <a:cs typeface="Times New Roman" pitchFamily="18" charset="0"/>
              </a:rPr>
              <a:t> </a:t>
            </a:r>
            <a:endParaRPr lang="en-US" altLang="ja-JP" sz="1100" dirty="0">
              <a:solidFill>
                <a:schemeClr val="hlink"/>
              </a:solidFill>
            </a:endParaRPr>
          </a:p>
          <a:p>
            <a:pPr eaLnBrk="0" hangingPunct="0"/>
            <a:r>
              <a:rPr lang="en-US" altLang="ja-JP" dirty="0">
                <a:solidFill>
                  <a:schemeClr val="hlink"/>
                </a:solidFill>
                <a:cs typeface="Times New Roman" pitchFamily="18" charset="0"/>
              </a:rPr>
              <a:t>So, the Postfix Expression is </a:t>
            </a:r>
            <a:r>
              <a:rPr lang="en-US" altLang="ja-JP" dirty="0">
                <a:solidFill>
                  <a:srgbClr val="FF0000"/>
                </a:solidFill>
                <a:cs typeface="Times New Roman" pitchFamily="18" charset="0"/>
              </a:rPr>
              <a:t>23*21-/53*+</a:t>
            </a:r>
            <a:endParaRPr lang="en-US" altLang="ja-JP" dirty="0">
              <a:solidFill>
                <a:srgbClr val="FF0000"/>
              </a:solidFill>
            </a:endParaRPr>
          </a:p>
        </p:txBody>
      </p:sp>
      <p:graphicFrame>
        <p:nvGraphicFramePr>
          <p:cNvPr id="19" name="Group 282"/>
          <p:cNvGraphicFramePr>
            <a:graphicFrameLocks noGrp="1"/>
          </p:cNvGraphicFramePr>
          <p:nvPr/>
        </p:nvGraphicFramePr>
        <p:xfrm>
          <a:off x="914400" y="1082675"/>
          <a:ext cx="6705600" cy="365276"/>
        </p:xfrm>
        <a:graphic>
          <a:graphicData uri="http://schemas.openxmlformats.org/drawingml/2006/table">
            <a:tbl>
              <a:tblPr/>
              <a:tblGrid>
                <a:gridCol w="2028825"/>
                <a:gridCol w="2187575"/>
                <a:gridCol w="2489200"/>
              </a:tblGrid>
              <a:tr h="365125">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ＭＳ Ｐゴシック" pitchFamily="34" charset="-128"/>
                        </a:rPr>
                        <a:t>2</a:t>
                      </a:r>
                    </a:p>
                  </a:txBody>
                  <a:tcPr marT="45478" marB="454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ＭＳ Ｐゴシック" pitchFamily="34" charset="-128"/>
                        </a:rPr>
                        <a:t>Empty</a:t>
                      </a:r>
                    </a:p>
                  </a:txBody>
                  <a:tcPr marT="45478" marB="454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ＭＳ Ｐゴシック" pitchFamily="34" charset="-128"/>
                        </a:rPr>
                        <a:t>2</a:t>
                      </a:r>
                    </a:p>
                  </a:txBody>
                  <a:tcPr marT="45478" marB="454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0" name="Group 286"/>
          <p:cNvGraphicFramePr>
            <a:graphicFrameLocks noGrp="1"/>
          </p:cNvGraphicFramePr>
          <p:nvPr/>
        </p:nvGraphicFramePr>
        <p:xfrm>
          <a:off x="914400" y="1463675"/>
          <a:ext cx="6705600" cy="365276"/>
        </p:xfrm>
        <a:graphic>
          <a:graphicData uri="http://schemas.openxmlformats.org/drawingml/2006/table">
            <a:tbl>
              <a:tblPr/>
              <a:tblGrid>
                <a:gridCol w="2011363"/>
                <a:gridCol w="2255837"/>
                <a:gridCol w="2438400"/>
              </a:tblGrid>
              <a:tr h="365125">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ＭＳ Ｐゴシック" pitchFamily="34" charset="-128"/>
                        </a:rPr>
                        <a:t>*</a:t>
                      </a:r>
                    </a:p>
                  </a:txBody>
                  <a:tcPr marT="45478" marB="454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ＭＳ Ｐゴシック" pitchFamily="34" charset="-128"/>
                        </a:rPr>
                        <a:t>*</a:t>
                      </a:r>
                    </a:p>
                  </a:txBody>
                  <a:tcPr marT="45478" marB="454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ＭＳ Ｐゴシック" pitchFamily="34" charset="-128"/>
                        </a:rPr>
                        <a:t>2</a:t>
                      </a:r>
                    </a:p>
                  </a:txBody>
                  <a:tcPr marT="45478" marB="454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1" name="Group 263"/>
          <p:cNvGraphicFramePr>
            <a:graphicFrameLocks noGrp="1"/>
          </p:cNvGraphicFramePr>
          <p:nvPr/>
        </p:nvGraphicFramePr>
        <p:xfrm>
          <a:off x="914400" y="1854200"/>
          <a:ext cx="6705600" cy="365276"/>
        </p:xfrm>
        <a:graphic>
          <a:graphicData uri="http://schemas.openxmlformats.org/drawingml/2006/table">
            <a:tbl>
              <a:tblPr/>
              <a:tblGrid>
                <a:gridCol w="2028825"/>
                <a:gridCol w="2187575"/>
                <a:gridCol w="2489200"/>
              </a:tblGrid>
              <a:tr h="365125">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ＭＳ Ｐゴシック" pitchFamily="34" charset="-128"/>
                        </a:rPr>
                        <a:t>3</a:t>
                      </a:r>
                    </a:p>
                  </a:txBody>
                  <a:tcPr marT="45478" marB="454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ＭＳ Ｐゴシック" pitchFamily="34" charset="-128"/>
                        </a:rPr>
                        <a:t>*</a:t>
                      </a:r>
                    </a:p>
                  </a:txBody>
                  <a:tcPr marT="45478" marB="454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ＭＳ Ｐゴシック" pitchFamily="34" charset="-128"/>
                        </a:rPr>
                        <a:t>23</a:t>
                      </a:r>
                    </a:p>
                  </a:txBody>
                  <a:tcPr marT="45478" marB="454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2" name="Group 262"/>
          <p:cNvGraphicFramePr>
            <a:graphicFrameLocks noGrp="1"/>
          </p:cNvGraphicFramePr>
          <p:nvPr/>
        </p:nvGraphicFramePr>
        <p:xfrm>
          <a:off x="914400" y="2241550"/>
          <a:ext cx="6705600" cy="365276"/>
        </p:xfrm>
        <a:graphic>
          <a:graphicData uri="http://schemas.openxmlformats.org/drawingml/2006/table">
            <a:tbl>
              <a:tblPr/>
              <a:tblGrid>
                <a:gridCol w="2028825"/>
                <a:gridCol w="2187575"/>
                <a:gridCol w="2489200"/>
              </a:tblGrid>
              <a:tr h="365125">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ＭＳ Ｐゴシック" pitchFamily="34" charset="-128"/>
                        </a:rPr>
                        <a:t>/</a:t>
                      </a:r>
                    </a:p>
                  </a:txBody>
                  <a:tcPr marT="45478" marB="454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ＭＳ Ｐゴシック" pitchFamily="34" charset="-128"/>
                        </a:rPr>
                        <a:t>/</a:t>
                      </a:r>
                    </a:p>
                  </a:txBody>
                  <a:tcPr marT="45478" marB="454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ＭＳ Ｐゴシック" pitchFamily="34" charset="-128"/>
                        </a:rPr>
                        <a:t>23*</a:t>
                      </a:r>
                    </a:p>
                  </a:txBody>
                  <a:tcPr marT="45478" marB="454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3" name="Group 261"/>
          <p:cNvGraphicFramePr>
            <a:graphicFrameLocks noGrp="1"/>
          </p:cNvGraphicFramePr>
          <p:nvPr>
            <p:extLst>
              <p:ext uri="{D42A27DB-BD31-4B8C-83A1-F6EECF244321}">
                <p14:modId xmlns:p14="http://schemas.microsoft.com/office/powerpoint/2010/main" val="381504285"/>
              </p:ext>
            </p:extLst>
          </p:nvPr>
        </p:nvGraphicFramePr>
        <p:xfrm>
          <a:off x="914400" y="2606675"/>
          <a:ext cx="6705600" cy="365276"/>
        </p:xfrm>
        <a:graphic>
          <a:graphicData uri="http://schemas.openxmlformats.org/drawingml/2006/table">
            <a:tbl>
              <a:tblPr/>
              <a:tblGrid>
                <a:gridCol w="2028825"/>
                <a:gridCol w="2187575"/>
                <a:gridCol w="2489200"/>
              </a:tblGrid>
              <a:tr h="365125">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ＭＳ Ｐゴシック" pitchFamily="34" charset="-128"/>
                        </a:rPr>
                        <a:t>(</a:t>
                      </a:r>
                    </a:p>
                  </a:txBody>
                  <a:tcPr marT="45478" marB="454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ＭＳ Ｐゴシック" pitchFamily="34" charset="-128"/>
                        </a:rPr>
                        <a:t>/(</a:t>
                      </a:r>
                    </a:p>
                  </a:txBody>
                  <a:tcPr marT="45478" marB="454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ＭＳ Ｐゴシック" pitchFamily="34" charset="-128"/>
                        </a:rPr>
                        <a:t>23*</a:t>
                      </a:r>
                    </a:p>
                  </a:txBody>
                  <a:tcPr marT="45478" marB="454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4" name="Group 260"/>
          <p:cNvGraphicFramePr>
            <a:graphicFrameLocks noGrp="1"/>
          </p:cNvGraphicFramePr>
          <p:nvPr/>
        </p:nvGraphicFramePr>
        <p:xfrm>
          <a:off x="914400" y="3003550"/>
          <a:ext cx="6705600" cy="365276"/>
        </p:xfrm>
        <a:graphic>
          <a:graphicData uri="http://schemas.openxmlformats.org/drawingml/2006/table">
            <a:tbl>
              <a:tblPr/>
              <a:tblGrid>
                <a:gridCol w="2028825"/>
                <a:gridCol w="2187575"/>
                <a:gridCol w="2489200"/>
              </a:tblGrid>
              <a:tr h="365125">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ＭＳ Ｐゴシック" pitchFamily="34" charset="-128"/>
                        </a:rPr>
                        <a:t>2</a:t>
                      </a:r>
                    </a:p>
                  </a:txBody>
                  <a:tcPr marT="45478" marB="454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ＭＳ Ｐゴシック" pitchFamily="34" charset="-128"/>
                        </a:rPr>
                        <a:t>/(</a:t>
                      </a:r>
                    </a:p>
                  </a:txBody>
                  <a:tcPr marT="45478" marB="454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ＭＳ Ｐゴシック" pitchFamily="34" charset="-128"/>
                        </a:rPr>
                        <a:t>23*2</a:t>
                      </a:r>
                    </a:p>
                  </a:txBody>
                  <a:tcPr marT="45478" marB="454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5" name="Group 267"/>
          <p:cNvGraphicFramePr>
            <a:graphicFrameLocks noGrp="1"/>
          </p:cNvGraphicFramePr>
          <p:nvPr/>
        </p:nvGraphicFramePr>
        <p:xfrm>
          <a:off x="914400" y="3398838"/>
          <a:ext cx="6705600" cy="365276"/>
        </p:xfrm>
        <a:graphic>
          <a:graphicData uri="http://schemas.openxmlformats.org/drawingml/2006/table">
            <a:tbl>
              <a:tblPr/>
              <a:tblGrid>
                <a:gridCol w="2057400"/>
                <a:gridCol w="2159000"/>
                <a:gridCol w="2489200"/>
              </a:tblGrid>
              <a:tr h="365125">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ＭＳ Ｐゴシック" pitchFamily="34" charset="-128"/>
                        </a:rPr>
                        <a:t>-</a:t>
                      </a:r>
                    </a:p>
                  </a:txBody>
                  <a:tcPr marT="45478" marB="454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ＭＳ Ｐゴシック" pitchFamily="34" charset="-128"/>
                        </a:rPr>
                        <a:t>/(-</a:t>
                      </a:r>
                    </a:p>
                  </a:txBody>
                  <a:tcPr marT="45478" marB="454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ＭＳ Ｐゴシック" pitchFamily="34" charset="-128"/>
                        </a:rPr>
                        <a:t>23*2</a:t>
                      </a:r>
                    </a:p>
                  </a:txBody>
                  <a:tcPr marT="45478" marB="454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6" name="Group 257"/>
          <p:cNvGraphicFramePr>
            <a:graphicFrameLocks noGrp="1"/>
          </p:cNvGraphicFramePr>
          <p:nvPr/>
        </p:nvGraphicFramePr>
        <p:xfrm>
          <a:off x="914400" y="3749675"/>
          <a:ext cx="6705600" cy="381000"/>
        </p:xfrm>
        <a:graphic>
          <a:graphicData uri="http://schemas.openxmlformats.org/drawingml/2006/table">
            <a:tbl>
              <a:tblPr/>
              <a:tblGrid>
                <a:gridCol w="2028825"/>
                <a:gridCol w="2187575"/>
                <a:gridCol w="2489200"/>
              </a:tblGrid>
              <a:tr h="381000">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ＭＳ Ｐゴシック" pitchFamily="34" charset="-12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ＭＳ Ｐゴシック" pitchFamily="34"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ＭＳ Ｐゴシック" pitchFamily="34" charset="-128"/>
                        </a:rPr>
                        <a:t>23*21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7" name="Group 256"/>
          <p:cNvGraphicFramePr>
            <a:graphicFrameLocks noGrp="1"/>
          </p:cNvGraphicFramePr>
          <p:nvPr/>
        </p:nvGraphicFramePr>
        <p:xfrm>
          <a:off x="914400" y="4146550"/>
          <a:ext cx="6705600" cy="365276"/>
        </p:xfrm>
        <a:graphic>
          <a:graphicData uri="http://schemas.openxmlformats.org/drawingml/2006/table">
            <a:tbl>
              <a:tblPr/>
              <a:tblGrid>
                <a:gridCol w="2028825"/>
                <a:gridCol w="2187575"/>
                <a:gridCol w="2489200"/>
              </a:tblGrid>
              <a:tr h="365125">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ＭＳ Ｐゴシック" pitchFamily="34" charset="-128"/>
                        </a:rPr>
                        <a:t>)</a:t>
                      </a:r>
                    </a:p>
                  </a:txBody>
                  <a:tcPr marT="45478" marB="454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ＭＳ Ｐゴシック" pitchFamily="34" charset="-128"/>
                        </a:rPr>
                        <a:t>/</a:t>
                      </a:r>
                    </a:p>
                  </a:txBody>
                  <a:tcPr marT="45478" marB="454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ＭＳ Ｐゴシック" pitchFamily="34" charset="-128"/>
                        </a:rPr>
                        <a:t>23*21-</a:t>
                      </a:r>
                    </a:p>
                  </a:txBody>
                  <a:tcPr marT="45478" marB="454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8" name="Group 255"/>
          <p:cNvGraphicFramePr>
            <a:graphicFrameLocks noGrp="1"/>
          </p:cNvGraphicFramePr>
          <p:nvPr/>
        </p:nvGraphicFramePr>
        <p:xfrm>
          <a:off x="914400" y="4511675"/>
          <a:ext cx="6705600" cy="365276"/>
        </p:xfrm>
        <a:graphic>
          <a:graphicData uri="http://schemas.openxmlformats.org/drawingml/2006/table">
            <a:tbl>
              <a:tblPr/>
              <a:tblGrid>
                <a:gridCol w="2028825"/>
                <a:gridCol w="2187575"/>
                <a:gridCol w="2489200"/>
              </a:tblGrid>
              <a:tr h="365125">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ＭＳ Ｐゴシック" pitchFamily="34" charset="-128"/>
                        </a:rPr>
                        <a:t>+</a:t>
                      </a:r>
                    </a:p>
                  </a:txBody>
                  <a:tcPr marT="45478" marB="454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ＭＳ Ｐゴシック" pitchFamily="34" charset="-128"/>
                        </a:rPr>
                        <a:t>+</a:t>
                      </a:r>
                    </a:p>
                  </a:txBody>
                  <a:tcPr marT="45478" marB="454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ＭＳ Ｐゴシック" pitchFamily="34" charset="-128"/>
                        </a:rPr>
                        <a:t>23*21-/</a:t>
                      </a:r>
                    </a:p>
                  </a:txBody>
                  <a:tcPr marT="45478" marB="454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9" name="Group 254"/>
          <p:cNvGraphicFramePr>
            <a:graphicFrameLocks noGrp="1"/>
          </p:cNvGraphicFramePr>
          <p:nvPr/>
        </p:nvGraphicFramePr>
        <p:xfrm>
          <a:off x="914400" y="4876800"/>
          <a:ext cx="6705600" cy="365276"/>
        </p:xfrm>
        <a:graphic>
          <a:graphicData uri="http://schemas.openxmlformats.org/drawingml/2006/table">
            <a:tbl>
              <a:tblPr/>
              <a:tblGrid>
                <a:gridCol w="2028825"/>
                <a:gridCol w="2187575"/>
                <a:gridCol w="2489200"/>
              </a:tblGrid>
              <a:tr h="365125">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ＭＳ Ｐゴシック" pitchFamily="34" charset="-128"/>
                        </a:rPr>
                        <a:t>5</a:t>
                      </a:r>
                    </a:p>
                  </a:txBody>
                  <a:tcPr marT="45478" marB="454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ＭＳ Ｐゴシック" pitchFamily="34" charset="-128"/>
                        </a:rPr>
                        <a:t>+</a:t>
                      </a:r>
                    </a:p>
                  </a:txBody>
                  <a:tcPr marT="45478" marB="454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ＭＳ Ｐゴシック" pitchFamily="34" charset="-128"/>
                        </a:rPr>
                        <a:t>23*21-/5</a:t>
                      </a:r>
                    </a:p>
                  </a:txBody>
                  <a:tcPr marT="45478" marB="454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0" name="Group 253"/>
          <p:cNvGraphicFramePr>
            <a:graphicFrameLocks noGrp="1"/>
          </p:cNvGraphicFramePr>
          <p:nvPr/>
        </p:nvGraphicFramePr>
        <p:xfrm>
          <a:off x="914400" y="5578475"/>
          <a:ext cx="6705600" cy="365276"/>
        </p:xfrm>
        <a:graphic>
          <a:graphicData uri="http://schemas.openxmlformats.org/drawingml/2006/table">
            <a:tbl>
              <a:tblPr/>
              <a:tblGrid>
                <a:gridCol w="2028825"/>
                <a:gridCol w="2187575"/>
                <a:gridCol w="2489200"/>
              </a:tblGrid>
              <a:tr h="365125">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ＭＳ Ｐゴシック" pitchFamily="34" charset="-128"/>
                        </a:rPr>
                        <a:t>3</a:t>
                      </a:r>
                    </a:p>
                  </a:txBody>
                  <a:tcPr marT="45478" marB="454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cs typeface="Times New Roman" pitchFamily="18" charset="0"/>
                        </a:rPr>
                        <a:t>+*</a:t>
                      </a:r>
                      <a:endPar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marT="45478" marB="454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ＭＳ Ｐゴシック" pitchFamily="34" charset="-128"/>
                          <a:cs typeface="Times New Roman" pitchFamily="18" charset="0"/>
                        </a:rPr>
                        <a:t>23*21-/53</a:t>
                      </a:r>
                      <a:endParaRPr kumimoji="0" lang="en-US" altLang="ja-JP" sz="18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marT="45478" marB="454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1" name="Group 311"/>
          <p:cNvGraphicFramePr>
            <a:graphicFrameLocks noGrp="1"/>
          </p:cNvGraphicFramePr>
          <p:nvPr/>
        </p:nvGraphicFramePr>
        <p:xfrm>
          <a:off x="914400" y="625475"/>
          <a:ext cx="6705600" cy="457200"/>
        </p:xfrm>
        <a:graphic>
          <a:graphicData uri="http://schemas.openxmlformats.org/drawingml/2006/table">
            <a:tbl>
              <a:tblPr/>
              <a:tblGrid>
                <a:gridCol w="2057400"/>
                <a:gridCol w="2209800"/>
                <a:gridCol w="2438400"/>
              </a:tblGrid>
              <a:tr h="2476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2400" b="1" i="0" u="none" strike="noStrike" cap="none" normalizeH="0" baseline="0" smtClean="0">
                          <a:ln>
                            <a:noFill/>
                          </a:ln>
                          <a:solidFill>
                            <a:schemeClr val="hlink"/>
                          </a:solidFill>
                          <a:effectLst>
                            <a:outerShdw blurRad="38100" dist="38100" dir="2700000" algn="tl">
                              <a:srgbClr val="C0C0C0"/>
                            </a:outerShdw>
                          </a:effectLst>
                          <a:latin typeface="Times New Roman" pitchFamily="18" charset="0"/>
                          <a:ea typeface="ＭＳ Ｐゴシック" pitchFamily="34" charset="-128"/>
                        </a:rPr>
                        <a:t>Input (infix)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2400" b="1" i="0" u="none" strike="noStrike" cap="none" normalizeH="0" baseline="0" smtClean="0">
                          <a:ln>
                            <a:noFill/>
                          </a:ln>
                          <a:solidFill>
                            <a:schemeClr val="hlink"/>
                          </a:solidFill>
                          <a:effectLst>
                            <a:outerShdw blurRad="38100" dist="38100" dir="2700000" algn="tl">
                              <a:srgbClr val="C0C0C0"/>
                            </a:outerShdw>
                          </a:effectLst>
                          <a:latin typeface="Times New Roman" pitchFamily="18" charset="0"/>
                          <a:ea typeface="ＭＳ Ｐゴシック" pitchFamily="34" charset="-128"/>
                        </a:rPr>
                        <a:t>Stack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2400" b="1" i="0" u="none" strike="noStrike" cap="none" normalizeH="0" baseline="0" smtClean="0">
                          <a:ln>
                            <a:noFill/>
                          </a:ln>
                          <a:solidFill>
                            <a:schemeClr val="hlink"/>
                          </a:solidFill>
                          <a:effectLst>
                            <a:outerShdw blurRad="38100" dist="38100" dir="2700000" algn="tl">
                              <a:srgbClr val="C0C0C0"/>
                            </a:outerShdw>
                          </a:effectLst>
                          <a:latin typeface="Times New Roman" pitchFamily="18" charset="0"/>
                          <a:ea typeface="ＭＳ Ｐゴシック" pitchFamily="34" charset="-128"/>
                        </a:rPr>
                        <a:t>Output (Postfix)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2" name="Group 289"/>
          <p:cNvGraphicFramePr>
            <a:graphicFrameLocks noGrp="1"/>
          </p:cNvGraphicFramePr>
          <p:nvPr>
            <p:extLst>
              <p:ext uri="{D42A27DB-BD31-4B8C-83A1-F6EECF244321}">
                <p14:modId xmlns:p14="http://schemas.microsoft.com/office/powerpoint/2010/main" val="848559982"/>
              </p:ext>
            </p:extLst>
          </p:nvPr>
        </p:nvGraphicFramePr>
        <p:xfrm>
          <a:off x="914400" y="5213350"/>
          <a:ext cx="6705600" cy="365276"/>
        </p:xfrm>
        <a:graphic>
          <a:graphicData uri="http://schemas.openxmlformats.org/drawingml/2006/table">
            <a:tbl>
              <a:tblPr/>
              <a:tblGrid>
                <a:gridCol w="2028825"/>
                <a:gridCol w="2187575"/>
                <a:gridCol w="2489200"/>
              </a:tblGrid>
              <a:tr h="365125">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ＭＳ Ｐゴシック" pitchFamily="34" charset="-128"/>
                        </a:rPr>
                        <a:t>*</a:t>
                      </a:r>
                    </a:p>
                  </a:txBody>
                  <a:tcPr marT="45478" marB="454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cs typeface="Times New Roman" pitchFamily="18" charset="0"/>
                        </a:rPr>
                        <a:t>+*</a:t>
                      </a:r>
                      <a:endPar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marT="45478" marB="454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ＭＳ Ｐゴシック" pitchFamily="34" charset="-128"/>
                          <a:cs typeface="Times New Roman" pitchFamily="18" charset="0"/>
                        </a:rPr>
                        <a:t>23*21-/5</a:t>
                      </a:r>
                      <a:endParaRPr kumimoji="0" lang="en-US" altLang="ja-JP" sz="18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marT="45478" marB="454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3" name="Group 300"/>
          <p:cNvGraphicFramePr>
            <a:graphicFrameLocks noGrp="1"/>
          </p:cNvGraphicFramePr>
          <p:nvPr/>
        </p:nvGraphicFramePr>
        <p:xfrm>
          <a:off x="914400" y="5959475"/>
          <a:ext cx="6705600" cy="365276"/>
        </p:xfrm>
        <a:graphic>
          <a:graphicData uri="http://schemas.openxmlformats.org/drawingml/2006/table">
            <a:tbl>
              <a:tblPr/>
              <a:tblGrid>
                <a:gridCol w="2028825"/>
                <a:gridCol w="2187575"/>
                <a:gridCol w="2489200"/>
              </a:tblGrid>
              <a:tr h="365125">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endParaRPr kumimoji="0" lang="ja-JP" altLang="en-US" sz="18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marT="45478" marB="454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ＭＳ Ｐゴシック" pitchFamily="34" charset="-128"/>
                        </a:rPr>
                        <a:t>Empty</a:t>
                      </a:r>
                    </a:p>
                  </a:txBody>
                  <a:tcPr marT="45478" marB="454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altLang="ja-JP" sz="1800" b="0" i="0" u="none" strike="noStrike" cap="none" normalizeH="0" baseline="0" dirty="0" smtClean="0">
                          <a:ln>
                            <a:noFill/>
                          </a:ln>
                          <a:solidFill>
                            <a:schemeClr val="tx1"/>
                          </a:solidFill>
                          <a:effectLst>
                            <a:outerShdw blurRad="38100" dist="38100" dir="2700000" algn="tl">
                              <a:srgbClr val="C0C0C0"/>
                            </a:outerShdw>
                          </a:effectLst>
                          <a:latin typeface="Tahoma" pitchFamily="34" charset="0"/>
                          <a:ea typeface="ＭＳ Ｐゴシック" pitchFamily="34" charset="-128"/>
                          <a:cs typeface="Times New Roman" pitchFamily="18" charset="0"/>
                        </a:rPr>
                        <a:t>23*21-/53*+</a:t>
                      </a:r>
                      <a:endParaRPr kumimoji="0" lang="en-US" altLang="ja-JP" sz="18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ＭＳ Ｐゴシック" pitchFamily="34" charset="-128"/>
                      </a:endParaRPr>
                    </a:p>
                  </a:txBody>
                  <a:tcPr marT="45478" marB="454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88621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71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44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rrowheads="1"/>
          </p:cNvSpPr>
          <p:nvPr>
            <p:ph type="title"/>
          </p:nvPr>
        </p:nvSpPr>
        <p:spPr>
          <a:xfrm>
            <a:off x="762000" y="0"/>
            <a:ext cx="7772400" cy="1143000"/>
          </a:xfrm>
        </p:spPr>
        <p:txBody>
          <a:bodyPr/>
          <a:lstStyle/>
          <a:p>
            <a:r>
              <a:rPr lang="en-US" altLang="ja-JP" smtClean="0">
                <a:ea typeface="ＭＳ Ｐゴシック" pitchFamily="34" charset="-128"/>
              </a:rPr>
              <a:t>Example</a:t>
            </a:r>
          </a:p>
        </p:txBody>
      </p:sp>
      <p:sp>
        <p:nvSpPr>
          <p:cNvPr id="33794" name="Rectangle 3"/>
          <p:cNvSpPr>
            <a:spLocks noGrp="1" noChangeArrowheads="1"/>
          </p:cNvSpPr>
          <p:nvPr>
            <p:ph idx="1"/>
          </p:nvPr>
        </p:nvSpPr>
        <p:spPr>
          <a:xfrm>
            <a:off x="685800" y="1295400"/>
            <a:ext cx="7772400" cy="4876800"/>
          </a:xfrm>
        </p:spPr>
        <p:txBody>
          <a:bodyPr/>
          <a:lstStyle/>
          <a:p>
            <a:pPr>
              <a:buFont typeface="Arial" charset="0"/>
              <a:buChar char="•"/>
              <a:defRPr/>
            </a:pPr>
            <a:r>
              <a:rPr lang="en-US" altLang="ja-JP" dirty="0"/>
              <a:t>( 5 + 6) * 9 </a:t>
            </a:r>
            <a:r>
              <a:rPr lang="en-US" altLang="ja-JP" dirty="0" smtClean="0"/>
              <a:t>+</a:t>
            </a:r>
            <a:r>
              <a:rPr lang="en-US" altLang="ja-JP" dirty="0"/>
              <a:t>3</a:t>
            </a:r>
          </a:p>
          <a:p>
            <a:pPr>
              <a:buFont typeface="Wingdings" charset="0"/>
              <a:buNone/>
              <a:defRPr/>
            </a:pPr>
            <a:r>
              <a:rPr lang="en-US" altLang="ja-JP" dirty="0">
                <a:solidFill>
                  <a:schemeClr val="tx2"/>
                </a:solidFill>
              </a:rPr>
              <a:t>will be</a:t>
            </a:r>
          </a:p>
          <a:p>
            <a:pPr>
              <a:buFont typeface="Arial" charset="0"/>
              <a:buChar char="•"/>
              <a:defRPr/>
            </a:pPr>
            <a:r>
              <a:rPr lang="en-US" altLang="ja-JP" dirty="0"/>
              <a:t>5 6 + 9 * 3</a:t>
            </a:r>
            <a:r>
              <a:rPr lang="en-US" altLang="ja-JP" dirty="0" smtClean="0"/>
              <a:t> +</a:t>
            </a:r>
          </a:p>
          <a:p>
            <a:pPr>
              <a:buFont typeface="Arial" charset="0"/>
              <a:buChar char="•"/>
              <a:defRPr/>
            </a:pPr>
            <a:endParaRPr lang="en-US" altLang="ja-JP" dirty="0"/>
          </a:p>
          <a:p>
            <a:pPr>
              <a:buFont typeface="Arial" charset="0"/>
              <a:buChar char="•"/>
              <a:defRPr/>
            </a:pPr>
            <a:endParaRPr lang="en-US" altLang="ja-JP" dirty="0" smtClean="0"/>
          </a:p>
          <a:p>
            <a:pPr marL="0" indent="0">
              <a:buFont typeface="Arial" charset="0"/>
              <a:buNone/>
              <a:defRPr/>
            </a:pPr>
            <a:r>
              <a:rPr lang="en-US" altLang="ja-JP" dirty="0" smtClean="0"/>
              <a:t>Conversion of infix to prefix:  </a:t>
            </a:r>
            <a:r>
              <a:rPr lang="en-US" altLang="ja-JP" dirty="0" smtClean="0">
                <a:solidFill>
                  <a:srgbClr val="FF0000"/>
                </a:solidFill>
              </a:rPr>
              <a:t>try it at home</a:t>
            </a:r>
            <a:r>
              <a:rPr lang="en-US" altLang="ja-JP" dirty="0" smtClean="0"/>
              <a:t>.   </a:t>
            </a:r>
            <a:endParaRPr lang="en-US" altLang="ja-JP" dirty="0"/>
          </a:p>
        </p:txBody>
      </p:sp>
    </p:spTree>
    <p:extLst>
      <p:ext uri="{BB962C8B-B14F-4D97-AF65-F5344CB8AC3E}">
        <p14:creationId xmlns:p14="http://schemas.microsoft.com/office/powerpoint/2010/main" val="36303932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u="sng" dirty="0">
                <a:solidFill>
                  <a:srgbClr val="FF0000"/>
                </a:solidFill>
                <a:ea typeface="ＭＳ Ｐゴシック" pitchFamily="34" charset="-128"/>
              </a:rPr>
              <a:t>Algorithm for Infix to </a:t>
            </a:r>
            <a:r>
              <a:rPr lang="en-US" altLang="ja-JP" u="sng" dirty="0" smtClean="0">
                <a:solidFill>
                  <a:srgbClr val="FF0000"/>
                </a:solidFill>
                <a:ea typeface="ＭＳ Ｐゴシック" pitchFamily="34" charset="-128"/>
              </a:rPr>
              <a:t>Prefix</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
        <p:nvSpPr>
          <p:cNvPr id="4" name="Content Placeholder 3"/>
          <p:cNvSpPr>
            <a:spLocks noGrp="1"/>
          </p:cNvSpPr>
          <p:nvPr>
            <p:ph sz="quarter" idx="1"/>
          </p:nvPr>
        </p:nvSpPr>
        <p:spPr/>
        <p:txBody>
          <a:bodyPr/>
          <a:lstStyle/>
          <a:p>
            <a:pPr marL="514350" indent="-514350" fontAlgn="base">
              <a:buAutoNum type="arabicPeriod"/>
            </a:pPr>
            <a:r>
              <a:rPr lang="en-US" dirty="0" smtClean="0"/>
              <a:t>Reverse </a:t>
            </a:r>
            <a:r>
              <a:rPr lang="en-US" dirty="0"/>
              <a:t>the infix expression </a:t>
            </a:r>
            <a:r>
              <a:rPr lang="en-US" dirty="0" err="1"/>
              <a:t>i.e</a:t>
            </a:r>
            <a:r>
              <a:rPr lang="en-US" dirty="0"/>
              <a:t> A+B*C will become C*B+A. Note while reversing each ‘(‘ will become ‘)’ and each ‘)’ becomes </a:t>
            </a:r>
            <a:r>
              <a:rPr lang="en-US" dirty="0" smtClean="0"/>
              <a:t>‘(‘.</a:t>
            </a:r>
          </a:p>
          <a:p>
            <a:pPr marL="514350" indent="-514350" fontAlgn="base">
              <a:buAutoNum type="arabicPeriod"/>
            </a:pPr>
            <a:r>
              <a:rPr lang="en-US" dirty="0" smtClean="0"/>
              <a:t>Obtain </a:t>
            </a:r>
            <a:r>
              <a:rPr lang="en-US" dirty="0"/>
              <a:t>the postfix expression of the modified expression </a:t>
            </a:r>
            <a:r>
              <a:rPr lang="en-US" dirty="0" err="1"/>
              <a:t>i.e</a:t>
            </a:r>
            <a:r>
              <a:rPr lang="en-US" dirty="0"/>
              <a:t> CB*A</a:t>
            </a:r>
            <a:r>
              <a:rPr lang="en-US" dirty="0" smtClean="0"/>
              <a:t>+.</a:t>
            </a:r>
          </a:p>
          <a:p>
            <a:pPr marL="514350" indent="-514350" fontAlgn="base">
              <a:buAutoNum type="arabicPeriod"/>
            </a:pPr>
            <a:r>
              <a:rPr lang="en-US" dirty="0" smtClean="0"/>
              <a:t>Reverse </a:t>
            </a:r>
            <a:r>
              <a:rPr lang="en-US" dirty="0"/>
              <a:t>the postfix expression. Hence in our example prefix is +A*BC.</a:t>
            </a:r>
          </a:p>
          <a:p>
            <a:endParaRPr lang="en-US" dirty="0"/>
          </a:p>
        </p:txBody>
      </p:sp>
    </p:spTree>
    <p:extLst>
      <p:ext uri="{BB962C8B-B14F-4D97-AF65-F5344CB8AC3E}">
        <p14:creationId xmlns:p14="http://schemas.microsoft.com/office/powerpoint/2010/main" val="27429616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rrowheads="1"/>
          </p:cNvSpPr>
          <p:nvPr>
            <p:ph type="title"/>
          </p:nvPr>
        </p:nvSpPr>
        <p:spPr/>
        <p:txBody>
          <a:bodyPr/>
          <a:lstStyle/>
          <a:p>
            <a:r>
              <a:rPr lang="en-US" altLang="ja-JP" u="sng" smtClean="0">
                <a:ea typeface="ＭＳ Ｐゴシック" pitchFamily="34" charset="-128"/>
              </a:rPr>
              <a:t>Evaluation of a postfix expression</a:t>
            </a:r>
          </a:p>
        </p:txBody>
      </p:sp>
      <p:sp>
        <p:nvSpPr>
          <p:cNvPr id="46082" name="Rectangle 3"/>
          <p:cNvSpPr>
            <a:spLocks noGrp="1" noChangeArrowheads="1"/>
          </p:cNvSpPr>
          <p:nvPr>
            <p:ph idx="1"/>
          </p:nvPr>
        </p:nvSpPr>
        <p:spPr>
          <a:xfrm>
            <a:off x="762000" y="1676400"/>
            <a:ext cx="7494588" cy="4178300"/>
          </a:xfrm>
        </p:spPr>
        <p:txBody>
          <a:bodyPr/>
          <a:lstStyle/>
          <a:p>
            <a:pPr>
              <a:lnSpc>
                <a:spcPct val="90000"/>
              </a:lnSpc>
            </a:pPr>
            <a:r>
              <a:rPr lang="en-US" altLang="ja-JP" sz="2400" smtClean="0">
                <a:ea typeface="ＭＳ Ｐゴシック" pitchFamily="34" charset="-128"/>
              </a:rPr>
              <a:t>Each operator in a postfix string refers to the previous two operands in the string.</a:t>
            </a:r>
          </a:p>
          <a:p>
            <a:pPr>
              <a:lnSpc>
                <a:spcPct val="90000"/>
              </a:lnSpc>
            </a:pPr>
            <a:r>
              <a:rPr lang="en-US" altLang="ja-JP" sz="2400" smtClean="0">
                <a:ea typeface="ＭＳ Ｐゴシック" pitchFamily="34" charset="-128"/>
              </a:rPr>
              <a:t>Suppose that each time we read an operand we </a:t>
            </a:r>
            <a:r>
              <a:rPr lang="en-US" altLang="ja-JP" sz="2400" b="1" u="sng" smtClean="0">
                <a:ea typeface="ＭＳ Ｐゴシック" pitchFamily="34" charset="-128"/>
              </a:rPr>
              <a:t>push</a:t>
            </a:r>
            <a:r>
              <a:rPr lang="en-US" altLang="ja-JP" sz="2400" smtClean="0">
                <a:ea typeface="ＭＳ Ｐゴシック" pitchFamily="34" charset="-128"/>
              </a:rPr>
              <a:t> it into a stack. When we reach an operator, its operands will then be top two elements on the stack</a:t>
            </a:r>
          </a:p>
          <a:p>
            <a:pPr>
              <a:lnSpc>
                <a:spcPct val="90000"/>
              </a:lnSpc>
            </a:pPr>
            <a:r>
              <a:rPr lang="en-US" altLang="ja-JP" sz="2400" smtClean="0">
                <a:ea typeface="ＭＳ Ｐゴシック" pitchFamily="34" charset="-128"/>
              </a:rPr>
              <a:t>We can then </a:t>
            </a:r>
            <a:r>
              <a:rPr lang="en-US" altLang="ja-JP" sz="2400" b="1" u="sng" smtClean="0">
                <a:ea typeface="ＭＳ Ｐゴシック" pitchFamily="34" charset="-128"/>
              </a:rPr>
              <a:t>pop</a:t>
            </a:r>
            <a:r>
              <a:rPr lang="en-US" altLang="ja-JP" sz="2400" smtClean="0">
                <a:ea typeface="ＭＳ Ｐゴシック" pitchFamily="34" charset="-128"/>
              </a:rPr>
              <a:t> these two elements, perform the indicated operation on them, and </a:t>
            </a:r>
            <a:r>
              <a:rPr lang="en-US" altLang="ja-JP" sz="2400" b="1" u="sng" smtClean="0">
                <a:ea typeface="ＭＳ Ｐゴシック" pitchFamily="34" charset="-128"/>
              </a:rPr>
              <a:t>push </a:t>
            </a:r>
            <a:r>
              <a:rPr lang="en-US" altLang="ja-JP" sz="2400" smtClean="0">
                <a:ea typeface="ＭＳ Ｐゴシック" pitchFamily="34" charset="-128"/>
              </a:rPr>
              <a:t>the result on the stack. </a:t>
            </a:r>
          </a:p>
          <a:p>
            <a:pPr>
              <a:lnSpc>
                <a:spcPct val="90000"/>
              </a:lnSpc>
            </a:pPr>
            <a:r>
              <a:rPr lang="en-US" altLang="ja-JP" sz="2400" smtClean="0">
                <a:ea typeface="ＭＳ Ｐゴシック" pitchFamily="34" charset="-128"/>
              </a:rPr>
              <a:t>So that it will be available for use as an operand of the next operator.</a:t>
            </a:r>
          </a:p>
        </p:txBody>
      </p:sp>
    </p:spTree>
    <p:extLst>
      <p:ext uri="{BB962C8B-B14F-4D97-AF65-F5344CB8AC3E}">
        <p14:creationId xmlns:p14="http://schemas.microsoft.com/office/powerpoint/2010/main" val="18688636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rrowheads="1"/>
          </p:cNvSpPr>
          <p:nvPr>
            <p:ph type="title"/>
          </p:nvPr>
        </p:nvSpPr>
        <p:spPr>
          <a:xfrm>
            <a:off x="762000" y="0"/>
            <a:ext cx="7772400" cy="1143000"/>
          </a:xfrm>
        </p:spPr>
        <p:txBody>
          <a:bodyPr/>
          <a:lstStyle/>
          <a:p>
            <a:r>
              <a:rPr lang="en-US" altLang="ja-JP" smtClean="0">
                <a:ea typeface="ＭＳ Ｐゴシック" pitchFamily="34" charset="-128"/>
              </a:rPr>
              <a:t>Evaluating Postfix Notation</a:t>
            </a:r>
          </a:p>
        </p:txBody>
      </p:sp>
      <p:sp>
        <p:nvSpPr>
          <p:cNvPr id="274435" name="Rectangle 3"/>
          <p:cNvSpPr>
            <a:spLocks noGrp="1" noChangeArrowheads="1"/>
          </p:cNvSpPr>
          <p:nvPr>
            <p:ph idx="1"/>
          </p:nvPr>
        </p:nvSpPr>
        <p:spPr>
          <a:xfrm>
            <a:off x="685800" y="1295400"/>
            <a:ext cx="7772400" cy="4876800"/>
          </a:xfrm>
        </p:spPr>
        <p:txBody>
          <a:bodyPr rtlCol="0">
            <a:normAutofit/>
          </a:bodyPr>
          <a:lstStyle/>
          <a:p>
            <a:pPr fontAlgn="auto">
              <a:spcAft>
                <a:spcPts val="0"/>
              </a:spcAft>
              <a:defRPr/>
            </a:pPr>
            <a:r>
              <a:rPr lang="en-US" dirty="0" smtClean="0">
                <a:ea typeface="+mn-ea"/>
              </a:rPr>
              <a:t>Use a stack to evaluate an expression in postfix notation.</a:t>
            </a:r>
          </a:p>
          <a:p>
            <a:pPr fontAlgn="auto">
              <a:spcAft>
                <a:spcPts val="0"/>
              </a:spcAft>
              <a:defRPr/>
            </a:pPr>
            <a:r>
              <a:rPr lang="en-US" dirty="0" smtClean="0">
                <a:ea typeface="+mn-ea"/>
              </a:rPr>
              <a:t>The postfix expression to be evaluated is </a:t>
            </a:r>
            <a:r>
              <a:rPr lang="en-US" dirty="0" smtClean="0">
                <a:solidFill>
                  <a:srgbClr val="FF0000"/>
                </a:solidFill>
                <a:ea typeface="+mn-ea"/>
              </a:rPr>
              <a:t>scanned from left to right</a:t>
            </a:r>
            <a:r>
              <a:rPr lang="en-US" dirty="0" smtClean="0">
                <a:ea typeface="+mn-ea"/>
              </a:rPr>
              <a:t>.</a:t>
            </a:r>
          </a:p>
          <a:p>
            <a:pPr fontAlgn="auto">
              <a:spcAft>
                <a:spcPts val="0"/>
              </a:spcAft>
              <a:defRPr/>
            </a:pPr>
            <a:r>
              <a:rPr lang="en-US" dirty="0" smtClean="0">
                <a:ea typeface="+mn-ea"/>
              </a:rPr>
              <a:t>Variables or constants are pushed onto the stack.</a:t>
            </a:r>
          </a:p>
          <a:p>
            <a:pPr fontAlgn="auto">
              <a:spcAft>
                <a:spcPts val="0"/>
              </a:spcAft>
              <a:defRPr/>
            </a:pPr>
            <a:r>
              <a:rPr lang="en-US" dirty="0" smtClean="0">
                <a:ea typeface="+mn-ea"/>
              </a:rPr>
              <a:t>When an operator is encountered, the indicated action is performed using the top elements of the stack, and the result replaces the operands on the stack.</a:t>
            </a:r>
          </a:p>
        </p:txBody>
      </p:sp>
    </p:spTree>
    <p:extLst>
      <p:ext uri="{BB962C8B-B14F-4D97-AF65-F5344CB8AC3E}">
        <p14:creationId xmlns:p14="http://schemas.microsoft.com/office/powerpoint/2010/main" val="6915279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a:xfrm>
            <a:off x="304800" y="0"/>
            <a:ext cx="8382000" cy="1143000"/>
          </a:xfrm>
        </p:spPr>
        <p:txBody>
          <a:bodyPr>
            <a:normAutofit fontScale="90000"/>
          </a:bodyPr>
          <a:lstStyle/>
          <a:p>
            <a:pPr>
              <a:defRPr/>
            </a:pPr>
            <a:r>
              <a:rPr lang="en-AU" sz="4000" dirty="0" smtClean="0">
                <a:solidFill>
                  <a:srgbClr val="FF0000"/>
                </a:solidFill>
                <a:ea typeface="+mj-ea"/>
                <a:cs typeface="+mj-cs"/>
              </a:rPr>
              <a:t>Algorithm: </a:t>
            </a:r>
            <a:r>
              <a:rPr lang="en-AU" sz="4000" u="sng" dirty="0" smtClean="0">
                <a:solidFill>
                  <a:srgbClr val="FF0000"/>
                </a:solidFill>
                <a:ea typeface="+mj-ea"/>
                <a:cs typeface="+mj-cs"/>
              </a:rPr>
              <a:t>To evaluate a postfix value</a:t>
            </a:r>
          </a:p>
        </p:txBody>
      </p:sp>
      <p:sp>
        <p:nvSpPr>
          <p:cNvPr id="48130" name="Rectangle 3"/>
          <p:cNvSpPr txBox="1">
            <a:spLocks noChangeArrowheads="1"/>
          </p:cNvSpPr>
          <p:nvPr/>
        </p:nvSpPr>
        <p:spPr bwMode="auto">
          <a:xfrm>
            <a:off x="455613" y="1600200"/>
            <a:ext cx="8226425" cy="4876800"/>
          </a:xfrm>
          <a:prstGeom prst="rect">
            <a:avLst/>
          </a:prstGeom>
          <a:noFill/>
          <a:ln w="9525">
            <a:noFill/>
            <a:miter lim="800000"/>
            <a:headEnd/>
            <a:tailEnd/>
          </a:ln>
        </p:spPr>
        <p:txBody>
          <a:bodyPr/>
          <a:lstStyle/>
          <a:p>
            <a:pPr marL="457200" indent="-457200">
              <a:spcBef>
                <a:spcPct val="20000"/>
              </a:spcBef>
              <a:buClr>
                <a:schemeClr val="tx1"/>
              </a:buClr>
              <a:buFont typeface="Verdana" pitchFamily="34" charset="0"/>
              <a:buAutoNum type="arabicPeriod"/>
            </a:pPr>
            <a:r>
              <a:rPr lang="en-US" altLang="ja-JP" sz="2400" b="1" dirty="0">
                <a:latin typeface="Helvetica" pitchFamily="2" charset="0"/>
                <a:cs typeface="Times New Roman" pitchFamily="18" charset="0"/>
              </a:rPr>
              <a:t>Add “)” at the right end of the expression.</a:t>
            </a:r>
          </a:p>
          <a:p>
            <a:pPr marL="457200" indent="-457200">
              <a:spcBef>
                <a:spcPct val="20000"/>
              </a:spcBef>
              <a:buClr>
                <a:schemeClr val="tx1"/>
              </a:buClr>
              <a:buFont typeface="Verdana" pitchFamily="34" charset="0"/>
              <a:buAutoNum type="arabicPeriod"/>
            </a:pPr>
            <a:r>
              <a:rPr lang="en-US" altLang="ja-JP" sz="2400" b="1" dirty="0">
                <a:latin typeface="Helvetica" pitchFamily="2" charset="0"/>
                <a:cs typeface="Times New Roman" pitchFamily="18" charset="0"/>
              </a:rPr>
              <a:t>Scan </a:t>
            </a:r>
            <a:r>
              <a:rPr lang="en-US" altLang="ja-JP" sz="2400" b="1" i="1" dirty="0">
                <a:latin typeface="Helvetica" pitchFamily="2" charset="0"/>
                <a:cs typeface="Times New Roman" pitchFamily="18" charset="0"/>
              </a:rPr>
              <a:t>p</a:t>
            </a:r>
            <a:r>
              <a:rPr lang="en-US" altLang="ja-JP" sz="2400" b="1" dirty="0">
                <a:latin typeface="Helvetica" pitchFamily="2" charset="0"/>
                <a:cs typeface="Times New Roman" pitchFamily="18" charset="0"/>
              </a:rPr>
              <a:t> from left to right and repeat step 3 and 4 for each element of p until encountered “)”. </a:t>
            </a:r>
          </a:p>
          <a:p>
            <a:pPr marL="457200" indent="-457200">
              <a:spcBef>
                <a:spcPct val="20000"/>
              </a:spcBef>
              <a:buClr>
                <a:schemeClr val="tx1"/>
              </a:buClr>
              <a:buFont typeface="Verdana" pitchFamily="34" charset="0"/>
              <a:buAutoNum type="arabicPeriod"/>
            </a:pPr>
            <a:r>
              <a:rPr lang="en-US" altLang="ja-JP" sz="2400" b="1" dirty="0">
                <a:latin typeface="Helvetica" pitchFamily="2" charset="0"/>
                <a:cs typeface="Times New Roman" pitchFamily="18" charset="0"/>
              </a:rPr>
              <a:t>If an operand is encountered, PUSH it in stack.</a:t>
            </a:r>
          </a:p>
          <a:p>
            <a:pPr marL="457200" indent="-457200">
              <a:spcBef>
                <a:spcPct val="20000"/>
              </a:spcBef>
              <a:buClr>
                <a:schemeClr val="tx1"/>
              </a:buClr>
              <a:buFont typeface="Verdana" pitchFamily="34" charset="0"/>
              <a:buAutoNum type="arabicPeriod"/>
            </a:pPr>
            <a:r>
              <a:rPr lang="en-US" altLang="ja-JP" sz="2400" b="1" dirty="0">
                <a:latin typeface="Helvetica" pitchFamily="2" charset="0"/>
                <a:cs typeface="Times New Roman" pitchFamily="18" charset="0"/>
              </a:rPr>
              <a:t>If an operator </a:t>
            </a:r>
            <a:r>
              <a:rPr lang="en-US" altLang="ja-JP" sz="2400" b="1" dirty="0">
                <a:latin typeface="Wingdings" pitchFamily="2" charset="2"/>
                <a:sym typeface="Wingdings" pitchFamily="2" charset="2"/>
              </a:rPr>
              <a:t> </a:t>
            </a:r>
            <a:r>
              <a:rPr lang="en-US" altLang="ja-JP" sz="2400" b="1" dirty="0">
                <a:latin typeface="Helvetica" pitchFamily="2" charset="0"/>
                <a:cs typeface="Times New Roman" pitchFamily="18" charset="0"/>
              </a:rPr>
              <a:t>is encountered, then</a:t>
            </a:r>
          </a:p>
          <a:p>
            <a:pPr marL="857250" lvl="1" indent="-457200">
              <a:spcBef>
                <a:spcPct val="20000"/>
              </a:spcBef>
              <a:buClr>
                <a:schemeClr val="tx1"/>
              </a:buClr>
              <a:buFont typeface="Verdana" pitchFamily="34" charset="0"/>
              <a:buAutoNum type="arabicPeriod"/>
            </a:pPr>
            <a:r>
              <a:rPr lang="en-US" altLang="ja-JP" sz="2000" b="1" dirty="0">
                <a:latin typeface="Helvetica" pitchFamily="2" charset="0"/>
                <a:cs typeface="Times New Roman" pitchFamily="18" charset="0"/>
              </a:rPr>
              <a:t>To remove two element from stack Call POP() twice and first POP() put to A and second one to B.</a:t>
            </a:r>
          </a:p>
          <a:p>
            <a:pPr marL="857250" lvl="1" indent="-457200">
              <a:spcBef>
                <a:spcPct val="20000"/>
              </a:spcBef>
              <a:buClr>
                <a:schemeClr val="tx1"/>
              </a:buClr>
              <a:buFont typeface="Verdana" pitchFamily="34" charset="0"/>
              <a:buAutoNum type="arabicPeriod"/>
            </a:pPr>
            <a:r>
              <a:rPr lang="en-US" altLang="ja-JP" sz="2000" b="1" dirty="0">
                <a:latin typeface="Helvetica" pitchFamily="2" charset="0"/>
                <a:cs typeface="Times New Roman" pitchFamily="18" charset="0"/>
              </a:rPr>
              <a:t> Evaluate C = B </a:t>
            </a:r>
            <a:r>
              <a:rPr lang="en-US" altLang="ja-JP" sz="2000" b="1" dirty="0">
                <a:latin typeface="Wingdings" pitchFamily="2" charset="2"/>
                <a:sym typeface="Wingdings" pitchFamily="2" charset="2"/>
              </a:rPr>
              <a:t></a:t>
            </a:r>
            <a:r>
              <a:rPr lang="en-US" altLang="ja-JP" sz="2000" b="1" dirty="0">
                <a:latin typeface="Helvetica" pitchFamily="2" charset="0"/>
                <a:cs typeface="Times New Roman" pitchFamily="18" charset="0"/>
              </a:rPr>
              <a:t> A.</a:t>
            </a:r>
          </a:p>
          <a:p>
            <a:pPr marL="857250" lvl="1" indent="-457200">
              <a:spcBef>
                <a:spcPct val="20000"/>
              </a:spcBef>
              <a:buClr>
                <a:schemeClr val="tx1"/>
              </a:buClr>
              <a:buFont typeface="Verdana" pitchFamily="34" charset="0"/>
              <a:buAutoNum type="arabicPeriod"/>
            </a:pPr>
            <a:r>
              <a:rPr lang="en-US" altLang="ja-JP" sz="2000" b="1" dirty="0">
                <a:latin typeface="Helvetica" pitchFamily="2" charset="0"/>
                <a:cs typeface="Times New Roman" pitchFamily="18" charset="0"/>
              </a:rPr>
              <a:t>PUSH(C) in stack.</a:t>
            </a:r>
          </a:p>
          <a:p>
            <a:pPr marL="457200" indent="-457200">
              <a:spcBef>
                <a:spcPct val="20000"/>
              </a:spcBef>
              <a:buClr>
                <a:schemeClr val="tx1"/>
              </a:buClr>
              <a:buFont typeface="Verdana" pitchFamily="34" charset="0"/>
              <a:buAutoNum type="arabicPeriod"/>
            </a:pPr>
            <a:r>
              <a:rPr lang="en-US" altLang="ja-JP" sz="2400" b="1" dirty="0">
                <a:latin typeface="Helvetica" pitchFamily="2" charset="0"/>
                <a:cs typeface="Times New Roman" pitchFamily="18" charset="0"/>
              </a:rPr>
              <a:t> Set the value = POP(), the top element of stack.</a:t>
            </a:r>
          </a:p>
          <a:p>
            <a:pPr marL="457200" indent="-457200">
              <a:spcBef>
                <a:spcPct val="20000"/>
              </a:spcBef>
              <a:buClr>
                <a:schemeClr val="tx1"/>
              </a:buClr>
              <a:buFont typeface="Verdana" pitchFamily="34" charset="0"/>
              <a:buAutoNum type="arabicPeriod"/>
            </a:pPr>
            <a:r>
              <a:rPr lang="en-US" altLang="ja-JP" sz="2400" b="1" dirty="0">
                <a:latin typeface="Helvetica" pitchFamily="2" charset="0"/>
                <a:cs typeface="Times New Roman" pitchFamily="18" charset="0"/>
              </a:rPr>
              <a:t>Exit</a:t>
            </a:r>
          </a:p>
        </p:txBody>
      </p:sp>
    </p:spTree>
    <p:extLst>
      <p:ext uri="{BB962C8B-B14F-4D97-AF65-F5344CB8AC3E}">
        <p14:creationId xmlns:p14="http://schemas.microsoft.com/office/powerpoint/2010/main" val="8103250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rrowheads="1"/>
          </p:cNvSpPr>
          <p:nvPr>
            <p:ph type="title"/>
          </p:nvPr>
        </p:nvSpPr>
        <p:spPr/>
        <p:txBody>
          <a:bodyPr/>
          <a:lstStyle/>
          <a:p>
            <a:r>
              <a:rPr lang="en-US" altLang="ja-JP" u="sng" smtClean="0">
                <a:ea typeface="ＭＳ Ｐゴシック" pitchFamily="34" charset="-128"/>
              </a:rPr>
              <a:t>Infix, Postfix and Prefix Expressions</a:t>
            </a:r>
          </a:p>
        </p:txBody>
      </p:sp>
      <p:sp>
        <p:nvSpPr>
          <p:cNvPr id="31746" name="Rectangle 3"/>
          <p:cNvSpPr>
            <a:spLocks noGrp="1" noChangeArrowheads="1"/>
          </p:cNvSpPr>
          <p:nvPr>
            <p:ph idx="1"/>
          </p:nvPr>
        </p:nvSpPr>
        <p:spPr/>
        <p:txBody>
          <a:bodyPr/>
          <a:lstStyle/>
          <a:p>
            <a:pPr>
              <a:lnSpc>
                <a:spcPct val="80000"/>
              </a:lnSpc>
            </a:pPr>
            <a:r>
              <a:rPr lang="en-US" altLang="ja-JP" sz="2400" b="1" smtClean="0">
                <a:solidFill>
                  <a:srgbClr val="00B0F0"/>
                </a:solidFill>
                <a:ea typeface="ＭＳ Ｐゴシック" pitchFamily="34" charset="-128"/>
              </a:rPr>
              <a:t>INFIX:</a:t>
            </a:r>
            <a:r>
              <a:rPr lang="en-US" altLang="ja-JP" sz="2400" smtClean="0">
                <a:solidFill>
                  <a:srgbClr val="00B0F0"/>
                </a:solidFill>
                <a:ea typeface="ＭＳ Ｐゴシック" pitchFamily="34" charset="-128"/>
              </a:rPr>
              <a:t> </a:t>
            </a:r>
            <a:r>
              <a:rPr lang="en-US" altLang="ja-JP" sz="2400" smtClean="0">
                <a:ea typeface="ＭＳ Ｐゴシック" pitchFamily="34" charset="-128"/>
              </a:rPr>
              <a:t>From our schools times we have been familiar with the expressions in which </a:t>
            </a:r>
            <a:r>
              <a:rPr lang="en-US" altLang="ja-JP" sz="2400" smtClean="0">
                <a:solidFill>
                  <a:srgbClr val="FF0000"/>
                </a:solidFill>
                <a:ea typeface="ＭＳ Ｐゴシック" pitchFamily="34" charset="-128"/>
              </a:rPr>
              <a:t>operands surround the operator</a:t>
            </a:r>
            <a:r>
              <a:rPr lang="en-US" altLang="ja-JP" sz="2400" smtClean="0">
                <a:ea typeface="ＭＳ Ｐゴシック" pitchFamily="34" charset="-128"/>
              </a:rPr>
              <a:t>, e.g. x+y, 6*3 etc this way of writing the Expressions is called infix notation.</a:t>
            </a:r>
          </a:p>
          <a:p>
            <a:pPr>
              <a:lnSpc>
                <a:spcPct val="80000"/>
              </a:lnSpc>
            </a:pPr>
            <a:endParaRPr lang="en-US" altLang="ja-JP" sz="2400" smtClean="0">
              <a:solidFill>
                <a:srgbClr val="00B0F0"/>
              </a:solidFill>
              <a:ea typeface="ＭＳ Ｐゴシック" pitchFamily="34" charset="-128"/>
            </a:endParaRPr>
          </a:p>
          <a:p>
            <a:pPr>
              <a:lnSpc>
                <a:spcPct val="80000"/>
              </a:lnSpc>
            </a:pPr>
            <a:r>
              <a:rPr lang="en-US" altLang="ja-JP" sz="2400" b="1" smtClean="0">
                <a:solidFill>
                  <a:srgbClr val="00B0F0"/>
                </a:solidFill>
                <a:ea typeface="ＭＳ Ｐゴシック" pitchFamily="34" charset="-128"/>
              </a:rPr>
              <a:t>POSTFIX</a:t>
            </a:r>
            <a:r>
              <a:rPr lang="en-US" altLang="ja-JP" sz="2400" smtClean="0">
                <a:ea typeface="ＭＳ Ｐゴシック" pitchFamily="34" charset="-128"/>
              </a:rPr>
              <a:t>: Postfix notation are also Known as Reverse Polish Notation (RPN). They are different from the infix and prefix notations in the sense that in the postfix notation, </a:t>
            </a:r>
            <a:r>
              <a:rPr lang="en-US" altLang="ja-JP" sz="2400" smtClean="0">
                <a:solidFill>
                  <a:srgbClr val="FF0000"/>
                </a:solidFill>
                <a:ea typeface="ＭＳ Ｐゴシック" pitchFamily="34" charset="-128"/>
              </a:rPr>
              <a:t>operator comes after the operands</a:t>
            </a:r>
            <a:r>
              <a:rPr lang="en-US" altLang="ja-JP" sz="2400" smtClean="0">
                <a:ea typeface="ＭＳ Ｐゴシック" pitchFamily="34" charset="-128"/>
              </a:rPr>
              <a:t>, e.g. xy+, xyz+* etc.</a:t>
            </a:r>
          </a:p>
          <a:p>
            <a:pPr>
              <a:lnSpc>
                <a:spcPct val="80000"/>
              </a:lnSpc>
            </a:pPr>
            <a:endParaRPr lang="en-US" altLang="ja-JP" sz="2400" smtClean="0">
              <a:ea typeface="ＭＳ Ｐゴシック" pitchFamily="34" charset="-128"/>
            </a:endParaRPr>
          </a:p>
          <a:p>
            <a:pPr>
              <a:lnSpc>
                <a:spcPct val="80000"/>
              </a:lnSpc>
            </a:pPr>
            <a:r>
              <a:rPr lang="en-US" altLang="ja-JP" sz="2400" b="1" smtClean="0">
                <a:solidFill>
                  <a:srgbClr val="00B0F0"/>
                </a:solidFill>
                <a:ea typeface="ＭＳ Ｐゴシック" pitchFamily="34" charset="-128"/>
              </a:rPr>
              <a:t>PREFIX</a:t>
            </a:r>
            <a:r>
              <a:rPr lang="en-US" altLang="ja-JP" sz="2400" b="1" smtClean="0">
                <a:solidFill>
                  <a:srgbClr val="FFFF66"/>
                </a:solidFill>
                <a:ea typeface="ＭＳ Ｐゴシック" pitchFamily="34" charset="-128"/>
              </a:rPr>
              <a:t>:</a:t>
            </a:r>
            <a:r>
              <a:rPr lang="en-US" altLang="ja-JP" sz="2400" smtClean="0">
                <a:ea typeface="ＭＳ Ｐゴシック" pitchFamily="34" charset="-128"/>
              </a:rPr>
              <a:t> Prefix notation also Known as Polish notation. In the prefix notation, as the name only suggests, </a:t>
            </a:r>
            <a:r>
              <a:rPr lang="en-US" altLang="ja-JP" sz="2400" smtClean="0">
                <a:solidFill>
                  <a:srgbClr val="FF0000"/>
                </a:solidFill>
                <a:ea typeface="ＭＳ Ｐゴシック" pitchFamily="34" charset="-128"/>
              </a:rPr>
              <a:t>operator comes before the operands</a:t>
            </a:r>
            <a:r>
              <a:rPr lang="en-US" altLang="ja-JP" sz="2400" smtClean="0">
                <a:ea typeface="ＭＳ Ｐゴシック" pitchFamily="34" charset="-128"/>
              </a:rPr>
              <a:t>, e.g. +xy, *+xyz etc.</a:t>
            </a:r>
          </a:p>
          <a:p>
            <a:pPr>
              <a:lnSpc>
                <a:spcPct val="80000"/>
              </a:lnSpc>
            </a:pPr>
            <a:endParaRPr lang="en-US" altLang="ja-JP" sz="2400" smtClean="0">
              <a:ea typeface="ＭＳ Ｐゴシック" pitchFamily="34" charset="-128"/>
            </a:endParaRPr>
          </a:p>
          <a:p>
            <a:pPr>
              <a:lnSpc>
                <a:spcPct val="80000"/>
              </a:lnSpc>
            </a:pPr>
            <a:endParaRPr lang="en-US" altLang="ja-JP" sz="2400" smtClean="0">
              <a:ea typeface="ＭＳ Ｐゴシック" pitchFamily="34" charset="-128"/>
            </a:endParaRPr>
          </a:p>
        </p:txBody>
      </p:sp>
    </p:spTree>
    <p:extLst>
      <p:ext uri="{BB962C8B-B14F-4D97-AF65-F5344CB8AC3E}">
        <p14:creationId xmlns:p14="http://schemas.microsoft.com/office/powerpoint/2010/main" val="37451350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Rot="1" noChangeArrowheads="1"/>
          </p:cNvSpPr>
          <p:nvPr>
            <p:ph type="title"/>
          </p:nvPr>
        </p:nvSpPr>
        <p:spPr>
          <a:xfrm>
            <a:off x="457200" y="381000"/>
            <a:ext cx="8229600" cy="762000"/>
          </a:xfrm>
        </p:spPr>
        <p:txBody>
          <a:bodyPr rtlCol="0">
            <a:normAutofit fontScale="90000"/>
          </a:bodyPr>
          <a:lstStyle/>
          <a:p>
            <a:pPr fontAlgn="auto">
              <a:spcAft>
                <a:spcPts val="0"/>
              </a:spcAft>
              <a:defRPr/>
            </a:pPr>
            <a:r>
              <a:rPr lang="en-US" smtClean="0">
                <a:ea typeface="MS Mincho" charset="-128"/>
              </a:rPr>
              <a:t>Example: postfix expressions</a:t>
            </a:r>
            <a:br>
              <a:rPr lang="en-US" smtClean="0">
                <a:ea typeface="MS Mincho" charset="-128"/>
              </a:rPr>
            </a:br>
            <a:r>
              <a:rPr lang="en-US" smtClean="0">
                <a:ea typeface="MS Mincho" charset="-128"/>
              </a:rPr>
              <a:t>(cont.)</a:t>
            </a:r>
          </a:p>
        </p:txBody>
      </p:sp>
      <p:pic>
        <p:nvPicPr>
          <p:cNvPr id="50178" name="Picture 3" descr="A:\stacks_fig2.jpg"/>
          <p:cNvPicPr>
            <a:picLocks noChangeAspect="1" noChangeArrowheads="1"/>
          </p:cNvPicPr>
          <p:nvPr/>
        </p:nvPicPr>
        <p:blipFill>
          <a:blip r:embed="rId2" cstate="print"/>
          <a:srcRect/>
          <a:stretch>
            <a:fillRect/>
          </a:stretch>
        </p:blipFill>
        <p:spPr bwMode="auto">
          <a:xfrm>
            <a:off x="990600" y="2438400"/>
            <a:ext cx="7543800" cy="2778125"/>
          </a:xfrm>
          <a:prstGeom prst="rect">
            <a:avLst/>
          </a:prstGeom>
          <a:noFill/>
          <a:ln w="9525">
            <a:noFill/>
            <a:miter lim="800000"/>
            <a:headEnd/>
            <a:tailEnd/>
          </a:ln>
        </p:spPr>
      </p:pic>
    </p:spTree>
    <p:extLst>
      <p:ext uri="{BB962C8B-B14F-4D97-AF65-F5344CB8AC3E}">
        <p14:creationId xmlns:p14="http://schemas.microsoft.com/office/powerpoint/2010/main" val="40721133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Rot="1" noChangeArrowheads="1"/>
          </p:cNvSpPr>
          <p:nvPr>
            <p:ph type="title"/>
          </p:nvPr>
        </p:nvSpPr>
        <p:spPr>
          <a:xfrm>
            <a:off x="685800" y="152400"/>
            <a:ext cx="7772400" cy="1143000"/>
          </a:xfrm>
        </p:spPr>
        <p:txBody>
          <a:bodyPr rtlCol="0">
            <a:normAutofit/>
          </a:bodyPr>
          <a:lstStyle/>
          <a:p>
            <a:pPr fontAlgn="auto">
              <a:spcAft>
                <a:spcPts val="0"/>
              </a:spcAft>
              <a:defRPr/>
            </a:pPr>
            <a:r>
              <a:rPr lang="en-US" smtClean="0">
                <a:ea typeface="+mj-ea"/>
                <a:cs typeface="Times New Roman" charset="0"/>
              </a:rPr>
              <a:t>Postfix  expressions:</a:t>
            </a:r>
            <a:r>
              <a:rPr lang="en-US" smtClean="0">
                <a:ea typeface="+mj-ea"/>
              </a:rPr>
              <a:t> </a:t>
            </a:r>
            <a:br>
              <a:rPr lang="en-US" smtClean="0">
                <a:ea typeface="+mj-ea"/>
              </a:rPr>
            </a:br>
            <a:r>
              <a:rPr lang="en-US" smtClean="0">
                <a:ea typeface="+mj-ea"/>
              </a:rPr>
              <a:t>Algorithm using stacks (cont.)</a:t>
            </a:r>
          </a:p>
        </p:txBody>
      </p:sp>
      <p:pic>
        <p:nvPicPr>
          <p:cNvPr id="51202" name="Picture 3" descr="A:\stacks_fig3.jpg"/>
          <p:cNvPicPr>
            <a:picLocks noChangeAspect="1" noChangeArrowheads="1"/>
          </p:cNvPicPr>
          <p:nvPr/>
        </p:nvPicPr>
        <p:blipFill>
          <a:blip r:embed="rId2" cstate="print"/>
          <a:srcRect/>
          <a:stretch>
            <a:fillRect/>
          </a:stretch>
        </p:blipFill>
        <p:spPr bwMode="auto">
          <a:xfrm>
            <a:off x="533400" y="1905000"/>
            <a:ext cx="8001000" cy="4389438"/>
          </a:xfrm>
          <a:prstGeom prst="rect">
            <a:avLst/>
          </a:prstGeom>
          <a:noFill/>
          <a:ln w="9525">
            <a:noFill/>
            <a:miter lim="800000"/>
            <a:headEnd/>
            <a:tailEnd/>
          </a:ln>
        </p:spPr>
      </p:pic>
    </p:spTree>
    <p:extLst>
      <p:ext uri="{BB962C8B-B14F-4D97-AF65-F5344CB8AC3E}">
        <p14:creationId xmlns:p14="http://schemas.microsoft.com/office/powerpoint/2010/main" val="1585799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Rot="1" noChangeArrowheads="1"/>
          </p:cNvSpPr>
          <p:nvPr>
            <p:ph type="title"/>
          </p:nvPr>
        </p:nvSpPr>
        <p:spPr>
          <a:xfrm>
            <a:off x="762000" y="457200"/>
            <a:ext cx="7772400" cy="1143000"/>
          </a:xfrm>
        </p:spPr>
        <p:txBody>
          <a:bodyPr rtlCol="0">
            <a:normAutofit fontScale="90000"/>
          </a:bodyPr>
          <a:lstStyle/>
          <a:p>
            <a:pPr fontAlgn="auto">
              <a:spcAft>
                <a:spcPts val="0"/>
              </a:spcAft>
              <a:defRPr/>
            </a:pPr>
            <a:r>
              <a:rPr lang="en-US" dirty="0" smtClean="0">
                <a:ea typeface="+mj-ea"/>
              </a:rPr>
              <a:t>Question : Evaluate the following expression in postfix :</a:t>
            </a:r>
            <a:br>
              <a:rPr lang="en-US" dirty="0" smtClean="0">
                <a:ea typeface="+mj-ea"/>
              </a:rPr>
            </a:br>
            <a:r>
              <a:rPr lang="en-US" dirty="0" smtClean="0">
                <a:ea typeface="+mj-ea"/>
              </a:rPr>
              <a:t> 623+-382/+*2^3+</a:t>
            </a:r>
          </a:p>
        </p:txBody>
      </p:sp>
      <p:sp>
        <p:nvSpPr>
          <p:cNvPr id="287747" name="Rectangle 3"/>
          <p:cNvSpPr>
            <a:spLocks noGrp="1" noChangeArrowheads="1"/>
          </p:cNvSpPr>
          <p:nvPr>
            <p:ph idx="1"/>
          </p:nvPr>
        </p:nvSpPr>
        <p:spPr>
          <a:xfrm>
            <a:off x="685800" y="2286000"/>
            <a:ext cx="7772400" cy="3352800"/>
          </a:xfrm>
        </p:spPr>
        <p:txBody>
          <a:bodyPr rtlCol="0">
            <a:normAutofit/>
          </a:bodyPr>
          <a:lstStyle/>
          <a:p>
            <a:pPr marL="660400" indent="-660400" fontAlgn="auto">
              <a:spcAft>
                <a:spcPts val="0"/>
              </a:spcAft>
              <a:buFont typeface="Wingdings" pitchFamily="2" charset="2"/>
              <a:buNone/>
              <a:defRPr/>
            </a:pPr>
            <a:r>
              <a:rPr lang="en-US" dirty="0" smtClean="0">
                <a:ea typeface="+mn-ea"/>
              </a:rPr>
              <a:t>Final answer is ?</a:t>
            </a:r>
          </a:p>
          <a:p>
            <a:pPr marL="660400" indent="-660400" fontAlgn="auto">
              <a:spcAft>
                <a:spcPts val="0"/>
              </a:spcAft>
              <a:defRPr/>
            </a:pPr>
            <a:r>
              <a:rPr lang="en-US" dirty="0" smtClean="0">
                <a:ea typeface="+mn-ea"/>
              </a:rPr>
              <a:t>49</a:t>
            </a:r>
          </a:p>
          <a:p>
            <a:pPr marL="660400" indent="-660400" fontAlgn="auto">
              <a:spcAft>
                <a:spcPts val="0"/>
              </a:spcAft>
              <a:defRPr/>
            </a:pPr>
            <a:r>
              <a:rPr lang="en-US" dirty="0" smtClean="0">
                <a:ea typeface="+mn-ea"/>
              </a:rPr>
              <a:t>51</a:t>
            </a:r>
          </a:p>
          <a:p>
            <a:pPr marL="660400" indent="-660400" fontAlgn="auto">
              <a:spcAft>
                <a:spcPts val="0"/>
              </a:spcAft>
              <a:defRPr/>
            </a:pPr>
            <a:r>
              <a:rPr lang="en-US" dirty="0" smtClean="0">
                <a:ea typeface="+mn-ea"/>
              </a:rPr>
              <a:t>52</a:t>
            </a:r>
          </a:p>
          <a:p>
            <a:pPr marL="660400" indent="-660400" fontAlgn="auto">
              <a:spcAft>
                <a:spcPts val="0"/>
              </a:spcAft>
              <a:defRPr/>
            </a:pPr>
            <a:r>
              <a:rPr lang="en-US" dirty="0" smtClean="0">
                <a:ea typeface="+mn-ea"/>
              </a:rPr>
              <a:t>7</a:t>
            </a:r>
          </a:p>
          <a:p>
            <a:pPr marL="660400" indent="-660400" fontAlgn="auto">
              <a:spcAft>
                <a:spcPts val="0"/>
              </a:spcAft>
              <a:defRPr/>
            </a:pPr>
            <a:r>
              <a:rPr lang="en-US" dirty="0" smtClean="0">
                <a:ea typeface="+mn-ea"/>
              </a:rPr>
              <a:t>None of these</a:t>
            </a:r>
          </a:p>
        </p:txBody>
      </p:sp>
    </p:spTree>
    <p:extLst>
      <p:ext uri="{BB962C8B-B14F-4D97-AF65-F5344CB8AC3E}">
        <p14:creationId xmlns:p14="http://schemas.microsoft.com/office/powerpoint/2010/main" val="7599523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rrowheads="1"/>
          </p:cNvSpPr>
          <p:nvPr>
            <p:ph type="title"/>
          </p:nvPr>
        </p:nvSpPr>
        <p:spPr/>
        <p:txBody>
          <a:bodyPr/>
          <a:lstStyle/>
          <a:p>
            <a:r>
              <a:rPr lang="en-US" altLang="ja-JP" smtClean="0">
                <a:ea typeface="ＭＳ Ｐゴシック" pitchFamily="34" charset="-128"/>
              </a:rPr>
              <a:t>Evaluate- 623+-382/+*2^3+ )</a:t>
            </a:r>
          </a:p>
        </p:txBody>
      </p:sp>
      <p:sp>
        <p:nvSpPr>
          <p:cNvPr id="53250" name="コンテンツ プレースホルダー 1"/>
          <p:cNvSpPr>
            <a:spLocks noGrp="1"/>
          </p:cNvSpPr>
          <p:nvPr>
            <p:ph idx="1"/>
          </p:nvPr>
        </p:nvSpPr>
        <p:spPr>
          <a:xfrm>
            <a:off x="457200" y="1600200"/>
            <a:ext cx="8382000" cy="5181600"/>
          </a:xfrm>
        </p:spPr>
        <p:txBody>
          <a:bodyPr/>
          <a:lstStyle/>
          <a:p>
            <a:pPr marL="0" indent="0">
              <a:buFont typeface="Arial" pitchFamily="34" charset="0"/>
              <a:buNone/>
            </a:pPr>
            <a:endParaRPr lang="en-US" altLang="ja-JP" dirty="0" smtClean="0">
              <a:ea typeface="ＭＳ Ｐゴシック" pitchFamily="34" charset="-128"/>
            </a:endParaRPr>
          </a:p>
          <a:p>
            <a:pPr marL="0" indent="0">
              <a:buFont typeface="Arial" pitchFamily="34" charset="0"/>
              <a:buNone/>
            </a:pPr>
            <a:endParaRPr lang="en-US" altLang="ja-JP" dirty="0" smtClean="0">
              <a:ea typeface="ＭＳ Ｐゴシック" pitchFamily="34" charset="-128"/>
            </a:endParaRPr>
          </a:p>
          <a:p>
            <a:pPr marL="0" indent="0">
              <a:buFont typeface="Arial" pitchFamily="34" charset="0"/>
              <a:buNone/>
            </a:pPr>
            <a:r>
              <a:rPr lang="en-US" altLang="ja-JP" dirty="0" smtClean="0">
                <a:ea typeface="ＭＳ Ｐゴシック" pitchFamily="34" charset="-128"/>
              </a:rPr>
              <a:t>623+-382/+*2^3+)</a:t>
            </a:r>
          </a:p>
          <a:p>
            <a:pPr marL="0" indent="0">
              <a:buFont typeface="Arial" pitchFamily="34" charset="0"/>
              <a:buNone/>
            </a:pPr>
            <a:endParaRPr lang="en-US" altLang="ja-JP" dirty="0" smtClean="0">
              <a:ea typeface="ＭＳ Ｐゴシック" pitchFamily="34" charset="-128"/>
            </a:endParaRPr>
          </a:p>
          <a:p>
            <a:pPr marL="0" indent="0">
              <a:buFont typeface="Arial" pitchFamily="34" charset="0"/>
              <a:buNone/>
            </a:pPr>
            <a:endParaRPr lang="en-US" altLang="ja-JP" dirty="0" smtClean="0">
              <a:ea typeface="ＭＳ Ｐゴシック" pitchFamily="34" charset="-128"/>
            </a:endParaRPr>
          </a:p>
          <a:p>
            <a:pPr marL="0" indent="0">
              <a:buFont typeface="Arial" pitchFamily="34" charset="0"/>
              <a:buNone/>
            </a:pPr>
            <a:endParaRPr lang="en-US" altLang="ja-JP" dirty="0" smtClean="0">
              <a:ea typeface="ＭＳ Ｐゴシック" pitchFamily="34" charset="-128"/>
            </a:endParaRPr>
          </a:p>
          <a:p>
            <a:pPr marL="0" indent="0">
              <a:buFont typeface="Arial" pitchFamily="34" charset="0"/>
              <a:buNone/>
            </a:pPr>
            <a:r>
              <a:rPr lang="en-US" altLang="ja-JP" dirty="0" smtClean="0">
                <a:ea typeface="ＭＳ Ｐゴシック" pitchFamily="34" charset="-128"/>
              </a:rPr>
              <a:t>65-382/+*2^3+)                                1382/+*2^3+)</a:t>
            </a:r>
            <a:endParaRPr lang="ja-JP" altLang="en-US" dirty="0" smtClean="0">
              <a:ea typeface="ＭＳ Ｐゴシック" pitchFamily="34" charset="-128"/>
            </a:endParaRPr>
          </a:p>
          <a:p>
            <a:pPr marL="0" indent="0">
              <a:buFont typeface="Arial" pitchFamily="34" charset="0"/>
              <a:buNone/>
            </a:pPr>
            <a:endParaRPr lang="ja-JP" altLang="en-US" dirty="0" smtClean="0">
              <a:ea typeface="ＭＳ Ｐゴシック" pitchFamily="34" charset="-128"/>
            </a:endParaRPr>
          </a:p>
          <a:p>
            <a:pPr marL="0" indent="0">
              <a:buFont typeface="Arial" pitchFamily="34" charset="0"/>
              <a:buNone/>
            </a:pPr>
            <a:endParaRPr lang="en-US" altLang="ja-JP" dirty="0" smtClean="0">
              <a:ea typeface="ＭＳ Ｐゴシック" pitchFamily="34" charset="-128"/>
            </a:endParaRPr>
          </a:p>
          <a:p>
            <a:pPr marL="0" indent="0">
              <a:buFont typeface="Arial" pitchFamily="34" charset="0"/>
              <a:buNone/>
            </a:pPr>
            <a:endParaRPr lang="en-US" altLang="ja-JP" dirty="0" smtClean="0">
              <a:ea typeface="ＭＳ Ｐゴシック" pitchFamily="34" charset="-128"/>
            </a:endParaRPr>
          </a:p>
          <a:p>
            <a:pPr marL="0" indent="0">
              <a:buFont typeface="Arial" pitchFamily="34" charset="0"/>
              <a:buNone/>
            </a:pPr>
            <a:endParaRPr lang="ja-JP" altLang="en-US" dirty="0" smtClean="0">
              <a:ea typeface="ＭＳ Ｐゴシック" pitchFamily="34" charset="-128"/>
            </a:endParaRPr>
          </a:p>
        </p:txBody>
      </p:sp>
      <p:cxnSp>
        <p:nvCxnSpPr>
          <p:cNvPr id="4" name="直線矢印コネクタ 3"/>
          <p:cNvCxnSpPr>
            <a:cxnSpLocks noChangeShapeType="1"/>
          </p:cNvCxnSpPr>
          <p:nvPr/>
        </p:nvCxnSpPr>
        <p:spPr bwMode="auto">
          <a:xfrm>
            <a:off x="1155510" y="2895600"/>
            <a:ext cx="0" cy="30480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sp>
        <p:nvSpPr>
          <p:cNvPr id="53252" name="テキスト ボックス 6"/>
          <p:cNvSpPr txBox="1">
            <a:spLocks noChangeArrowheads="1"/>
          </p:cNvSpPr>
          <p:nvPr/>
        </p:nvSpPr>
        <p:spPr bwMode="auto">
          <a:xfrm>
            <a:off x="609600" y="1314450"/>
            <a:ext cx="338138" cy="1200150"/>
          </a:xfrm>
          <a:prstGeom prst="rect">
            <a:avLst/>
          </a:prstGeom>
          <a:noFill/>
          <a:ln w="9525">
            <a:solidFill>
              <a:schemeClr val="tx1"/>
            </a:solidFill>
            <a:miter lim="800000"/>
            <a:headEnd/>
            <a:tailEnd/>
          </a:ln>
        </p:spPr>
        <p:txBody>
          <a:bodyPr wrap="none">
            <a:spAutoFit/>
          </a:bodyPr>
          <a:lstStyle/>
          <a:p>
            <a:endParaRPr kumimoji="1" lang="en-US" altLang="ja-JP" sz="2400">
              <a:latin typeface="Times New Roman" pitchFamily="18" charset="0"/>
            </a:endParaRPr>
          </a:p>
          <a:p>
            <a:endParaRPr kumimoji="1" lang="en-US" altLang="ja-JP" sz="2400">
              <a:latin typeface="Times New Roman" pitchFamily="18" charset="0"/>
            </a:endParaRPr>
          </a:p>
          <a:p>
            <a:r>
              <a:rPr kumimoji="1" lang="en-US" altLang="ja-JP" sz="2400">
                <a:latin typeface="Times New Roman" pitchFamily="18" charset="0"/>
              </a:rPr>
              <a:t>6</a:t>
            </a:r>
            <a:endParaRPr kumimoji="1" lang="ja-JP" altLang="en-US" sz="2400">
              <a:latin typeface="Times New Roman" pitchFamily="18" charset="0"/>
            </a:endParaRPr>
          </a:p>
        </p:txBody>
      </p:sp>
      <p:sp>
        <p:nvSpPr>
          <p:cNvPr id="53253" name="テキスト ボックス 9"/>
          <p:cNvSpPr txBox="1">
            <a:spLocks noChangeArrowheads="1"/>
          </p:cNvSpPr>
          <p:nvPr/>
        </p:nvSpPr>
        <p:spPr bwMode="auto">
          <a:xfrm>
            <a:off x="1109663" y="1295400"/>
            <a:ext cx="338137" cy="1200150"/>
          </a:xfrm>
          <a:prstGeom prst="rect">
            <a:avLst/>
          </a:prstGeom>
          <a:noFill/>
          <a:ln w="9525">
            <a:solidFill>
              <a:schemeClr val="tx1"/>
            </a:solidFill>
            <a:miter lim="800000"/>
            <a:headEnd/>
            <a:tailEnd/>
          </a:ln>
        </p:spPr>
        <p:txBody>
          <a:bodyPr wrap="none">
            <a:spAutoFit/>
          </a:bodyPr>
          <a:lstStyle/>
          <a:p>
            <a:endParaRPr kumimoji="1" lang="en-US" altLang="ja-JP" sz="2400">
              <a:latin typeface="Times New Roman" pitchFamily="18" charset="0"/>
            </a:endParaRPr>
          </a:p>
          <a:p>
            <a:r>
              <a:rPr kumimoji="1" lang="en-US" altLang="ja-JP" sz="2400">
                <a:latin typeface="Times New Roman" pitchFamily="18" charset="0"/>
              </a:rPr>
              <a:t>2</a:t>
            </a:r>
          </a:p>
          <a:p>
            <a:r>
              <a:rPr kumimoji="1" lang="en-US" altLang="ja-JP" sz="2400">
                <a:latin typeface="Times New Roman" pitchFamily="18" charset="0"/>
              </a:rPr>
              <a:t>6</a:t>
            </a:r>
            <a:endParaRPr kumimoji="1" lang="ja-JP" altLang="en-US" sz="2400">
              <a:latin typeface="Times New Roman" pitchFamily="18" charset="0"/>
            </a:endParaRPr>
          </a:p>
        </p:txBody>
      </p:sp>
      <p:sp>
        <p:nvSpPr>
          <p:cNvPr id="53254" name="テキスト ボックス 10"/>
          <p:cNvSpPr txBox="1">
            <a:spLocks noChangeArrowheads="1"/>
          </p:cNvSpPr>
          <p:nvPr/>
        </p:nvSpPr>
        <p:spPr bwMode="auto">
          <a:xfrm>
            <a:off x="1566863" y="1314450"/>
            <a:ext cx="338137" cy="1200150"/>
          </a:xfrm>
          <a:prstGeom prst="rect">
            <a:avLst/>
          </a:prstGeom>
          <a:noFill/>
          <a:ln w="9525">
            <a:solidFill>
              <a:schemeClr val="tx1"/>
            </a:solidFill>
            <a:miter lim="800000"/>
            <a:headEnd/>
            <a:tailEnd/>
          </a:ln>
        </p:spPr>
        <p:txBody>
          <a:bodyPr wrap="none">
            <a:spAutoFit/>
          </a:bodyPr>
          <a:lstStyle/>
          <a:p>
            <a:r>
              <a:rPr kumimoji="1" lang="en-US" altLang="ja-JP" sz="2400">
                <a:latin typeface="Times New Roman" pitchFamily="18" charset="0"/>
              </a:rPr>
              <a:t>3</a:t>
            </a:r>
          </a:p>
          <a:p>
            <a:r>
              <a:rPr kumimoji="1" lang="en-US" altLang="ja-JP" sz="2400">
                <a:latin typeface="Times New Roman" pitchFamily="18" charset="0"/>
              </a:rPr>
              <a:t>2</a:t>
            </a:r>
          </a:p>
          <a:p>
            <a:r>
              <a:rPr kumimoji="1" lang="en-US" altLang="ja-JP" sz="2400">
                <a:latin typeface="Times New Roman" pitchFamily="18" charset="0"/>
              </a:rPr>
              <a:t>6</a:t>
            </a:r>
            <a:endParaRPr kumimoji="1" lang="ja-JP" altLang="en-US" sz="2400">
              <a:latin typeface="Times New Roman" pitchFamily="18" charset="0"/>
            </a:endParaRPr>
          </a:p>
        </p:txBody>
      </p:sp>
      <p:cxnSp>
        <p:nvCxnSpPr>
          <p:cNvPr id="13" name="直線矢印コネクタ 12"/>
          <p:cNvCxnSpPr>
            <a:cxnSpLocks noChangeShapeType="1"/>
          </p:cNvCxnSpPr>
          <p:nvPr/>
        </p:nvCxnSpPr>
        <p:spPr bwMode="auto">
          <a:xfrm>
            <a:off x="947738" y="4849813"/>
            <a:ext cx="0" cy="30480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sp>
        <p:nvSpPr>
          <p:cNvPr id="53257" name="テキスト ボックス 13"/>
          <p:cNvSpPr txBox="1">
            <a:spLocks noChangeArrowheads="1"/>
          </p:cNvSpPr>
          <p:nvPr/>
        </p:nvSpPr>
        <p:spPr bwMode="auto">
          <a:xfrm>
            <a:off x="986441" y="3276600"/>
            <a:ext cx="338137" cy="1200150"/>
          </a:xfrm>
          <a:prstGeom prst="rect">
            <a:avLst/>
          </a:prstGeom>
          <a:noFill/>
          <a:ln w="9525">
            <a:solidFill>
              <a:schemeClr val="tx1"/>
            </a:solidFill>
            <a:miter lim="800000"/>
            <a:headEnd/>
            <a:tailEnd/>
          </a:ln>
        </p:spPr>
        <p:txBody>
          <a:bodyPr wrap="none">
            <a:spAutoFit/>
          </a:bodyPr>
          <a:lstStyle/>
          <a:p>
            <a:endParaRPr kumimoji="1" lang="en-US" altLang="ja-JP" sz="2400" dirty="0">
              <a:latin typeface="Times New Roman" pitchFamily="18" charset="0"/>
            </a:endParaRPr>
          </a:p>
          <a:p>
            <a:r>
              <a:rPr kumimoji="1" lang="en-US" altLang="ja-JP" sz="2400" dirty="0">
                <a:solidFill>
                  <a:srgbClr val="FF0000"/>
                </a:solidFill>
                <a:latin typeface="Times New Roman" pitchFamily="18" charset="0"/>
              </a:rPr>
              <a:t>5</a:t>
            </a:r>
          </a:p>
          <a:p>
            <a:r>
              <a:rPr kumimoji="1" lang="en-US" altLang="ja-JP" sz="2400" dirty="0">
                <a:latin typeface="Times New Roman" pitchFamily="18" charset="0"/>
              </a:rPr>
              <a:t>6</a:t>
            </a:r>
            <a:endParaRPr kumimoji="1" lang="ja-JP" altLang="en-US" sz="2400" dirty="0">
              <a:latin typeface="Times New Roman" pitchFamily="18" charset="0"/>
            </a:endParaRPr>
          </a:p>
        </p:txBody>
      </p:sp>
      <p:sp>
        <p:nvSpPr>
          <p:cNvPr id="53258" name="テキスト ボックス 14"/>
          <p:cNvSpPr txBox="1">
            <a:spLocks noChangeArrowheads="1"/>
          </p:cNvSpPr>
          <p:nvPr/>
        </p:nvSpPr>
        <p:spPr bwMode="auto">
          <a:xfrm>
            <a:off x="763920" y="5320506"/>
            <a:ext cx="338138" cy="1200150"/>
          </a:xfrm>
          <a:prstGeom prst="rect">
            <a:avLst/>
          </a:prstGeom>
          <a:noFill/>
          <a:ln w="9525">
            <a:solidFill>
              <a:schemeClr val="tx1"/>
            </a:solidFill>
            <a:miter lim="800000"/>
            <a:headEnd/>
            <a:tailEnd/>
          </a:ln>
        </p:spPr>
        <p:txBody>
          <a:bodyPr wrap="none">
            <a:spAutoFit/>
          </a:bodyPr>
          <a:lstStyle/>
          <a:p>
            <a:endParaRPr kumimoji="1" lang="en-US" altLang="ja-JP" sz="2400">
              <a:latin typeface="Times New Roman" pitchFamily="18" charset="0"/>
            </a:endParaRPr>
          </a:p>
          <a:p>
            <a:endParaRPr kumimoji="1" lang="en-US" altLang="ja-JP" sz="2400">
              <a:latin typeface="Times New Roman" pitchFamily="18" charset="0"/>
            </a:endParaRPr>
          </a:p>
          <a:p>
            <a:r>
              <a:rPr kumimoji="1" lang="en-US" altLang="ja-JP" sz="2400">
                <a:solidFill>
                  <a:srgbClr val="FF0000"/>
                </a:solidFill>
                <a:latin typeface="Times New Roman" pitchFamily="18" charset="0"/>
              </a:rPr>
              <a:t>1</a:t>
            </a:r>
            <a:endParaRPr kumimoji="1" lang="ja-JP" altLang="en-US" sz="2400">
              <a:solidFill>
                <a:srgbClr val="FF0000"/>
              </a:solidFill>
              <a:latin typeface="Times New Roman" pitchFamily="18" charset="0"/>
            </a:endParaRPr>
          </a:p>
        </p:txBody>
      </p:sp>
      <p:sp>
        <p:nvSpPr>
          <p:cNvPr id="53259" name="テキスト ボックス 15"/>
          <p:cNvSpPr txBox="1">
            <a:spLocks noChangeArrowheads="1"/>
          </p:cNvSpPr>
          <p:nvPr/>
        </p:nvSpPr>
        <p:spPr bwMode="auto">
          <a:xfrm>
            <a:off x="4724400" y="5135563"/>
            <a:ext cx="338138" cy="1200150"/>
          </a:xfrm>
          <a:prstGeom prst="rect">
            <a:avLst/>
          </a:prstGeom>
          <a:noFill/>
          <a:ln w="9525">
            <a:solidFill>
              <a:schemeClr val="tx1"/>
            </a:solidFill>
            <a:miter lim="800000"/>
            <a:headEnd/>
            <a:tailEnd/>
          </a:ln>
        </p:spPr>
        <p:txBody>
          <a:bodyPr wrap="none">
            <a:spAutoFit/>
          </a:bodyPr>
          <a:lstStyle/>
          <a:p>
            <a:endParaRPr kumimoji="1" lang="en-US" altLang="ja-JP" sz="2400">
              <a:latin typeface="Times New Roman" pitchFamily="18" charset="0"/>
            </a:endParaRPr>
          </a:p>
          <a:p>
            <a:r>
              <a:rPr kumimoji="1" lang="en-US" altLang="ja-JP" sz="2400">
                <a:latin typeface="Times New Roman" pitchFamily="18" charset="0"/>
              </a:rPr>
              <a:t>3</a:t>
            </a:r>
          </a:p>
          <a:p>
            <a:r>
              <a:rPr kumimoji="1" lang="en-US" altLang="ja-JP" sz="2400">
                <a:latin typeface="Times New Roman" pitchFamily="18" charset="0"/>
              </a:rPr>
              <a:t>1</a:t>
            </a:r>
            <a:endParaRPr kumimoji="1" lang="ja-JP" altLang="en-US" sz="2400">
              <a:latin typeface="Times New Roman" pitchFamily="18" charset="0"/>
            </a:endParaRPr>
          </a:p>
        </p:txBody>
      </p:sp>
      <p:sp>
        <p:nvSpPr>
          <p:cNvPr id="53260" name="テキスト ボックス 16"/>
          <p:cNvSpPr txBox="1">
            <a:spLocks noChangeArrowheads="1"/>
          </p:cNvSpPr>
          <p:nvPr/>
        </p:nvSpPr>
        <p:spPr bwMode="auto">
          <a:xfrm>
            <a:off x="5181600" y="5154613"/>
            <a:ext cx="338138" cy="1200150"/>
          </a:xfrm>
          <a:prstGeom prst="rect">
            <a:avLst/>
          </a:prstGeom>
          <a:noFill/>
          <a:ln w="9525">
            <a:solidFill>
              <a:schemeClr val="tx1"/>
            </a:solidFill>
            <a:miter lim="800000"/>
            <a:headEnd/>
            <a:tailEnd/>
          </a:ln>
        </p:spPr>
        <p:txBody>
          <a:bodyPr wrap="none">
            <a:spAutoFit/>
          </a:bodyPr>
          <a:lstStyle/>
          <a:p>
            <a:r>
              <a:rPr kumimoji="1" lang="en-US" altLang="ja-JP" sz="2400">
                <a:latin typeface="Times New Roman" pitchFamily="18" charset="0"/>
              </a:rPr>
              <a:t>8</a:t>
            </a:r>
          </a:p>
          <a:p>
            <a:r>
              <a:rPr kumimoji="1" lang="en-US" altLang="ja-JP" sz="2400">
                <a:latin typeface="Times New Roman" pitchFamily="18" charset="0"/>
              </a:rPr>
              <a:t>3</a:t>
            </a:r>
          </a:p>
          <a:p>
            <a:r>
              <a:rPr kumimoji="1" lang="en-US" altLang="ja-JP" sz="2400">
                <a:latin typeface="Times New Roman" pitchFamily="18" charset="0"/>
              </a:rPr>
              <a:t>1</a:t>
            </a:r>
            <a:endParaRPr kumimoji="1" lang="ja-JP" altLang="en-US" sz="2400">
              <a:latin typeface="Times New Roman" pitchFamily="18" charset="0"/>
            </a:endParaRPr>
          </a:p>
        </p:txBody>
      </p:sp>
      <p:sp>
        <p:nvSpPr>
          <p:cNvPr id="53261" name="テキスト ボックス 18"/>
          <p:cNvSpPr txBox="1">
            <a:spLocks noChangeArrowheads="1"/>
          </p:cNvSpPr>
          <p:nvPr/>
        </p:nvSpPr>
        <p:spPr bwMode="auto">
          <a:xfrm>
            <a:off x="5715000" y="5135563"/>
            <a:ext cx="338138" cy="1570037"/>
          </a:xfrm>
          <a:prstGeom prst="rect">
            <a:avLst/>
          </a:prstGeom>
          <a:noFill/>
          <a:ln w="9525">
            <a:solidFill>
              <a:schemeClr val="tx1"/>
            </a:solidFill>
            <a:miter lim="800000"/>
            <a:headEnd/>
            <a:tailEnd/>
          </a:ln>
        </p:spPr>
        <p:txBody>
          <a:bodyPr wrap="none">
            <a:spAutoFit/>
          </a:bodyPr>
          <a:lstStyle/>
          <a:p>
            <a:r>
              <a:rPr kumimoji="1" lang="en-US" altLang="ja-JP" sz="2400">
                <a:latin typeface="Times New Roman" pitchFamily="18" charset="0"/>
              </a:rPr>
              <a:t>2</a:t>
            </a:r>
          </a:p>
          <a:p>
            <a:r>
              <a:rPr kumimoji="1" lang="en-US" altLang="ja-JP" sz="2400">
                <a:latin typeface="Times New Roman" pitchFamily="18" charset="0"/>
              </a:rPr>
              <a:t>8</a:t>
            </a:r>
          </a:p>
          <a:p>
            <a:r>
              <a:rPr kumimoji="1" lang="en-US" altLang="ja-JP" sz="2400">
                <a:latin typeface="Times New Roman" pitchFamily="18" charset="0"/>
              </a:rPr>
              <a:t>3</a:t>
            </a:r>
          </a:p>
          <a:p>
            <a:r>
              <a:rPr kumimoji="1" lang="en-US" altLang="ja-JP" sz="2400">
                <a:latin typeface="Times New Roman" pitchFamily="18" charset="0"/>
              </a:rPr>
              <a:t>1</a:t>
            </a:r>
            <a:endParaRPr kumimoji="1" lang="ja-JP" altLang="en-US" sz="2400">
              <a:latin typeface="Times New Roman" pitchFamily="18" charset="0"/>
            </a:endParaRPr>
          </a:p>
        </p:txBody>
      </p:sp>
      <p:cxnSp>
        <p:nvCxnSpPr>
          <p:cNvPr id="20" name="直線矢印コネクタ 19"/>
          <p:cNvCxnSpPr>
            <a:cxnSpLocks noChangeShapeType="1"/>
          </p:cNvCxnSpPr>
          <p:nvPr/>
        </p:nvCxnSpPr>
        <p:spPr bwMode="auto">
          <a:xfrm>
            <a:off x="6324600" y="4819650"/>
            <a:ext cx="0" cy="30480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sp>
        <p:nvSpPr>
          <p:cNvPr id="53263" name="テキスト ボックス 20"/>
          <p:cNvSpPr txBox="1">
            <a:spLocks noChangeArrowheads="1"/>
          </p:cNvSpPr>
          <p:nvPr/>
        </p:nvSpPr>
        <p:spPr bwMode="auto">
          <a:xfrm>
            <a:off x="6138863" y="5124450"/>
            <a:ext cx="338137" cy="1200150"/>
          </a:xfrm>
          <a:prstGeom prst="rect">
            <a:avLst/>
          </a:prstGeom>
          <a:noFill/>
          <a:ln w="9525">
            <a:solidFill>
              <a:schemeClr val="tx1"/>
            </a:solidFill>
            <a:miter lim="800000"/>
            <a:headEnd/>
            <a:tailEnd/>
          </a:ln>
        </p:spPr>
        <p:txBody>
          <a:bodyPr wrap="none">
            <a:spAutoFit/>
          </a:bodyPr>
          <a:lstStyle/>
          <a:p>
            <a:r>
              <a:rPr kumimoji="1" lang="en-US" altLang="ja-JP" sz="2400">
                <a:solidFill>
                  <a:srgbClr val="FF0000"/>
                </a:solidFill>
                <a:latin typeface="Times New Roman" pitchFamily="18" charset="0"/>
              </a:rPr>
              <a:t>4</a:t>
            </a:r>
          </a:p>
          <a:p>
            <a:r>
              <a:rPr kumimoji="1" lang="en-US" altLang="ja-JP" sz="2400">
                <a:latin typeface="Times New Roman" pitchFamily="18" charset="0"/>
              </a:rPr>
              <a:t>3</a:t>
            </a:r>
          </a:p>
          <a:p>
            <a:r>
              <a:rPr kumimoji="1" lang="en-US" altLang="ja-JP" sz="2400">
                <a:latin typeface="Times New Roman" pitchFamily="18" charset="0"/>
              </a:rPr>
              <a:t>1</a:t>
            </a:r>
            <a:endParaRPr kumimoji="1" lang="ja-JP" altLang="en-US" sz="2400">
              <a:latin typeface="Times New Roman" pitchFamily="18" charset="0"/>
            </a:endParaRPr>
          </a:p>
        </p:txBody>
      </p:sp>
    </p:spTree>
    <p:extLst>
      <p:ext uri="{BB962C8B-B14F-4D97-AF65-F5344CB8AC3E}">
        <p14:creationId xmlns:p14="http://schemas.microsoft.com/office/powerpoint/2010/main" val="29649718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rrowheads="1"/>
          </p:cNvSpPr>
          <p:nvPr>
            <p:ph type="title"/>
          </p:nvPr>
        </p:nvSpPr>
        <p:spPr>
          <a:xfrm>
            <a:off x="0" y="-133350"/>
            <a:ext cx="9296400" cy="1143000"/>
          </a:xfrm>
        </p:spPr>
        <p:txBody>
          <a:bodyPr/>
          <a:lstStyle/>
          <a:p>
            <a:r>
              <a:rPr lang="en-US" altLang="ja-JP" dirty="0" smtClean="0">
                <a:ea typeface="ＭＳ Ｐゴシック" pitchFamily="34" charset="-128"/>
              </a:rPr>
              <a:t>Cont. of Evaluation- </a:t>
            </a:r>
            <a:r>
              <a:rPr lang="en-US" altLang="ja-JP" dirty="0" smtClean="0">
                <a:solidFill>
                  <a:srgbClr val="A1E876"/>
                </a:solidFill>
                <a:ea typeface="ＭＳ Ｐゴシック" pitchFamily="34" charset="-128"/>
              </a:rPr>
              <a:t>623+-382/</a:t>
            </a:r>
            <a:r>
              <a:rPr lang="en-US" altLang="ja-JP" dirty="0" smtClean="0">
                <a:ea typeface="ＭＳ Ｐゴシック" pitchFamily="34" charset="-128"/>
              </a:rPr>
              <a:t>+*2^3+</a:t>
            </a:r>
          </a:p>
        </p:txBody>
      </p:sp>
      <p:sp>
        <p:nvSpPr>
          <p:cNvPr id="54274" name="Rectangle 3"/>
          <p:cNvSpPr>
            <a:spLocks noGrp="1" noChangeArrowheads="1"/>
          </p:cNvSpPr>
          <p:nvPr>
            <p:ph idx="1"/>
          </p:nvPr>
        </p:nvSpPr>
        <p:spPr>
          <a:xfrm>
            <a:off x="685800" y="1219200"/>
            <a:ext cx="7772400" cy="4953000"/>
          </a:xfrm>
        </p:spPr>
        <p:txBody>
          <a:bodyPr/>
          <a:lstStyle/>
          <a:p>
            <a:pPr>
              <a:buNone/>
            </a:pPr>
            <a:r>
              <a:rPr lang="en-US" altLang="ja-JP" dirty="0" smtClean="0">
                <a:ea typeface="ＭＳ Ｐゴシック" pitchFamily="34" charset="-128"/>
              </a:rPr>
              <a:t>  134+*2^3</a:t>
            </a:r>
            <a:r>
              <a:rPr lang="en-US" altLang="ja-JP" dirty="0"/>
              <a:t>+) </a:t>
            </a:r>
            <a:r>
              <a:rPr lang="en-US" altLang="ja-JP" dirty="0" smtClean="0"/>
              <a:t>              17*2^3</a:t>
            </a:r>
            <a:r>
              <a:rPr lang="en-US" altLang="ja-JP" dirty="0"/>
              <a:t>+)</a:t>
            </a:r>
          </a:p>
          <a:p>
            <a:pPr>
              <a:buFont typeface="Wingdings" pitchFamily="2" charset="2"/>
              <a:buNone/>
            </a:pPr>
            <a:endParaRPr lang="en-US" altLang="ja-JP" dirty="0" smtClean="0">
              <a:ea typeface="ＭＳ Ｐゴシック" pitchFamily="34" charset="-128"/>
            </a:endParaRPr>
          </a:p>
          <a:p>
            <a:pPr>
              <a:buFont typeface="Wingdings" pitchFamily="2" charset="2"/>
              <a:buNone/>
            </a:pPr>
            <a:endParaRPr lang="en-US" altLang="ja-JP" b="1" dirty="0" smtClean="0">
              <a:ea typeface="ＭＳ Ｐゴシック" pitchFamily="34" charset="-128"/>
            </a:endParaRPr>
          </a:p>
          <a:p>
            <a:pPr>
              <a:buFont typeface="Wingdings" pitchFamily="2" charset="2"/>
              <a:buNone/>
            </a:pPr>
            <a:endParaRPr lang="en-US" altLang="ja-JP" b="1" dirty="0" smtClean="0">
              <a:ea typeface="ＭＳ Ｐゴシック" pitchFamily="34" charset="-128"/>
            </a:endParaRPr>
          </a:p>
          <a:p>
            <a:pPr>
              <a:buFont typeface="Wingdings" pitchFamily="2" charset="2"/>
              <a:buNone/>
            </a:pPr>
            <a:endParaRPr lang="en-US" altLang="ja-JP" b="1" dirty="0" smtClean="0">
              <a:ea typeface="ＭＳ Ｐゴシック" pitchFamily="34" charset="-128"/>
            </a:endParaRPr>
          </a:p>
          <a:p>
            <a:pPr>
              <a:buFont typeface="Wingdings" pitchFamily="2" charset="2"/>
              <a:buNone/>
            </a:pPr>
            <a:r>
              <a:rPr lang="en-US" altLang="ja-JP" dirty="0" smtClean="0">
                <a:ea typeface="ＭＳ Ｐゴシック" pitchFamily="34" charset="-128"/>
              </a:rPr>
              <a:t>         72^3+)		      493+)			</a:t>
            </a:r>
          </a:p>
          <a:p>
            <a:pPr>
              <a:buFont typeface="Wingdings" pitchFamily="2" charset="2"/>
              <a:buNone/>
            </a:pPr>
            <a:endParaRPr lang="en-US" altLang="ja-JP" b="1" dirty="0" smtClean="0">
              <a:ea typeface="ＭＳ Ｐゴシック" pitchFamily="34" charset="-128"/>
            </a:endParaRPr>
          </a:p>
          <a:p>
            <a:pPr>
              <a:buFont typeface="Wingdings" pitchFamily="2" charset="2"/>
              <a:buNone/>
            </a:pPr>
            <a:r>
              <a:rPr lang="en-US" altLang="ja-JP" b="1" dirty="0" smtClean="0">
                <a:ea typeface="ＭＳ Ｐゴシック" pitchFamily="34" charset="-128"/>
              </a:rPr>
              <a:t>												                                   </a:t>
            </a:r>
            <a:r>
              <a:rPr lang="en-US" altLang="ja-JP" b="1" dirty="0" smtClean="0">
                <a:solidFill>
                  <a:srgbClr val="FF0000"/>
                </a:solidFill>
                <a:ea typeface="ＭＳ Ｐゴシック" pitchFamily="34" charset="-128"/>
              </a:rPr>
              <a:t>= 52</a:t>
            </a:r>
            <a:endParaRPr lang="en-US" altLang="ja-JP" b="1" dirty="0" smtClean="0">
              <a:ea typeface="ＭＳ Ｐゴシック" pitchFamily="34" charset="-128"/>
            </a:endParaRPr>
          </a:p>
        </p:txBody>
      </p:sp>
      <p:cxnSp>
        <p:nvCxnSpPr>
          <p:cNvPr id="4" name="直線矢印コネクタ 3"/>
          <p:cNvCxnSpPr>
            <a:cxnSpLocks noChangeShapeType="1"/>
          </p:cNvCxnSpPr>
          <p:nvPr/>
        </p:nvCxnSpPr>
        <p:spPr bwMode="auto">
          <a:xfrm>
            <a:off x="1524000" y="1600200"/>
            <a:ext cx="0" cy="30480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sp>
        <p:nvSpPr>
          <p:cNvPr id="54276" name="テキスト ボックス 4"/>
          <p:cNvSpPr txBox="1">
            <a:spLocks noChangeArrowheads="1"/>
          </p:cNvSpPr>
          <p:nvPr/>
        </p:nvSpPr>
        <p:spPr bwMode="auto">
          <a:xfrm>
            <a:off x="914400" y="2076450"/>
            <a:ext cx="338138" cy="1200150"/>
          </a:xfrm>
          <a:prstGeom prst="rect">
            <a:avLst/>
          </a:prstGeom>
          <a:noFill/>
          <a:ln w="9525">
            <a:solidFill>
              <a:schemeClr val="tx1"/>
            </a:solidFill>
            <a:miter lim="800000"/>
            <a:headEnd/>
            <a:tailEnd/>
          </a:ln>
        </p:spPr>
        <p:txBody>
          <a:bodyPr wrap="none">
            <a:spAutoFit/>
          </a:bodyPr>
          <a:lstStyle/>
          <a:p>
            <a:r>
              <a:rPr kumimoji="1" lang="en-US" altLang="ja-JP" sz="2400">
                <a:latin typeface="Times New Roman" pitchFamily="18" charset="0"/>
              </a:rPr>
              <a:t>4</a:t>
            </a:r>
          </a:p>
          <a:p>
            <a:r>
              <a:rPr kumimoji="1" lang="en-US" altLang="ja-JP" sz="2400">
                <a:latin typeface="Times New Roman" pitchFamily="18" charset="0"/>
              </a:rPr>
              <a:t>3</a:t>
            </a:r>
          </a:p>
          <a:p>
            <a:r>
              <a:rPr kumimoji="1" lang="en-US" altLang="ja-JP" sz="2400">
                <a:latin typeface="Times New Roman" pitchFamily="18" charset="0"/>
              </a:rPr>
              <a:t>1</a:t>
            </a:r>
            <a:endParaRPr kumimoji="1" lang="ja-JP" altLang="en-US" sz="2400">
              <a:latin typeface="Times New Roman" pitchFamily="18" charset="0"/>
            </a:endParaRPr>
          </a:p>
        </p:txBody>
      </p:sp>
      <p:sp>
        <p:nvSpPr>
          <p:cNvPr id="54277" name="テキスト ボックス 5"/>
          <p:cNvSpPr txBox="1">
            <a:spLocks noChangeArrowheads="1"/>
          </p:cNvSpPr>
          <p:nvPr/>
        </p:nvSpPr>
        <p:spPr bwMode="auto">
          <a:xfrm>
            <a:off x="1414463" y="2057400"/>
            <a:ext cx="338137" cy="1200150"/>
          </a:xfrm>
          <a:prstGeom prst="rect">
            <a:avLst/>
          </a:prstGeom>
          <a:noFill/>
          <a:ln w="9525">
            <a:solidFill>
              <a:schemeClr val="tx1"/>
            </a:solidFill>
            <a:miter lim="800000"/>
            <a:headEnd/>
            <a:tailEnd/>
          </a:ln>
        </p:spPr>
        <p:txBody>
          <a:bodyPr wrap="none">
            <a:spAutoFit/>
          </a:bodyPr>
          <a:lstStyle/>
          <a:p>
            <a:endParaRPr kumimoji="1" lang="en-US" altLang="ja-JP" sz="2400">
              <a:latin typeface="Times New Roman" pitchFamily="18" charset="0"/>
            </a:endParaRPr>
          </a:p>
          <a:p>
            <a:r>
              <a:rPr kumimoji="1" lang="en-US" altLang="ja-JP" sz="2400">
                <a:solidFill>
                  <a:srgbClr val="FF0000"/>
                </a:solidFill>
                <a:latin typeface="Times New Roman" pitchFamily="18" charset="0"/>
              </a:rPr>
              <a:t>7</a:t>
            </a:r>
          </a:p>
          <a:p>
            <a:r>
              <a:rPr kumimoji="1" lang="en-US" altLang="ja-JP" sz="2400">
                <a:latin typeface="Times New Roman" pitchFamily="18" charset="0"/>
              </a:rPr>
              <a:t>1</a:t>
            </a:r>
            <a:endParaRPr kumimoji="1" lang="ja-JP" altLang="en-US" sz="2400">
              <a:latin typeface="Times New Roman" pitchFamily="18" charset="0"/>
            </a:endParaRPr>
          </a:p>
        </p:txBody>
      </p:sp>
      <p:cxnSp>
        <p:nvCxnSpPr>
          <p:cNvPr id="7" name="直線矢印コネクタ 6"/>
          <p:cNvCxnSpPr>
            <a:cxnSpLocks noChangeShapeType="1"/>
          </p:cNvCxnSpPr>
          <p:nvPr/>
        </p:nvCxnSpPr>
        <p:spPr bwMode="auto">
          <a:xfrm>
            <a:off x="2041525" y="4027227"/>
            <a:ext cx="0" cy="30480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sp>
        <p:nvSpPr>
          <p:cNvPr id="54279" name="テキスト ボックス 7"/>
          <p:cNvSpPr txBox="1">
            <a:spLocks noChangeArrowheads="1"/>
          </p:cNvSpPr>
          <p:nvPr/>
        </p:nvSpPr>
        <p:spPr bwMode="auto">
          <a:xfrm>
            <a:off x="838200" y="4438650"/>
            <a:ext cx="338138" cy="1200150"/>
          </a:xfrm>
          <a:prstGeom prst="rect">
            <a:avLst/>
          </a:prstGeom>
          <a:noFill/>
          <a:ln w="9525">
            <a:solidFill>
              <a:schemeClr val="tx1"/>
            </a:solidFill>
            <a:miter lim="800000"/>
            <a:headEnd/>
            <a:tailEnd/>
          </a:ln>
        </p:spPr>
        <p:txBody>
          <a:bodyPr wrap="none">
            <a:spAutoFit/>
          </a:bodyPr>
          <a:lstStyle/>
          <a:p>
            <a:endParaRPr kumimoji="1" lang="en-US" altLang="ja-JP" sz="2400">
              <a:latin typeface="Times New Roman" pitchFamily="18" charset="0"/>
            </a:endParaRPr>
          </a:p>
          <a:p>
            <a:endParaRPr kumimoji="1" lang="en-US" altLang="ja-JP" sz="2400">
              <a:solidFill>
                <a:srgbClr val="FF0000"/>
              </a:solidFill>
              <a:latin typeface="Times New Roman" pitchFamily="18" charset="0"/>
            </a:endParaRPr>
          </a:p>
          <a:p>
            <a:r>
              <a:rPr kumimoji="1" lang="en-US" altLang="ja-JP" sz="2400">
                <a:solidFill>
                  <a:srgbClr val="FF0000"/>
                </a:solidFill>
                <a:latin typeface="Times New Roman" pitchFamily="18" charset="0"/>
              </a:rPr>
              <a:t>7</a:t>
            </a:r>
          </a:p>
        </p:txBody>
      </p:sp>
      <p:sp>
        <p:nvSpPr>
          <p:cNvPr id="54280" name="テキスト ボックス 8"/>
          <p:cNvSpPr txBox="1">
            <a:spLocks noChangeArrowheads="1"/>
          </p:cNvSpPr>
          <p:nvPr/>
        </p:nvSpPr>
        <p:spPr bwMode="auto">
          <a:xfrm>
            <a:off x="1338263" y="4419600"/>
            <a:ext cx="338137" cy="1200150"/>
          </a:xfrm>
          <a:prstGeom prst="rect">
            <a:avLst/>
          </a:prstGeom>
          <a:noFill/>
          <a:ln w="9525">
            <a:solidFill>
              <a:schemeClr val="tx1"/>
            </a:solidFill>
            <a:miter lim="800000"/>
            <a:headEnd/>
            <a:tailEnd/>
          </a:ln>
        </p:spPr>
        <p:txBody>
          <a:bodyPr wrap="none">
            <a:spAutoFit/>
          </a:bodyPr>
          <a:lstStyle/>
          <a:p>
            <a:endParaRPr kumimoji="1" lang="en-US" altLang="ja-JP" sz="2400">
              <a:solidFill>
                <a:srgbClr val="000000"/>
              </a:solidFill>
              <a:latin typeface="Times New Roman" pitchFamily="18" charset="0"/>
            </a:endParaRPr>
          </a:p>
          <a:p>
            <a:r>
              <a:rPr kumimoji="1" lang="en-US" altLang="ja-JP" sz="2400">
                <a:solidFill>
                  <a:srgbClr val="000000"/>
                </a:solidFill>
                <a:latin typeface="Times New Roman" pitchFamily="18" charset="0"/>
              </a:rPr>
              <a:t>2</a:t>
            </a:r>
          </a:p>
          <a:p>
            <a:r>
              <a:rPr kumimoji="1" lang="en-US" altLang="ja-JP" sz="2400">
                <a:solidFill>
                  <a:srgbClr val="000000"/>
                </a:solidFill>
                <a:latin typeface="Times New Roman" pitchFamily="18" charset="0"/>
              </a:rPr>
              <a:t>7</a:t>
            </a:r>
          </a:p>
        </p:txBody>
      </p:sp>
      <p:sp>
        <p:nvSpPr>
          <p:cNvPr id="54281" name="テキスト ボックス 9"/>
          <p:cNvSpPr txBox="1">
            <a:spLocks noChangeArrowheads="1"/>
          </p:cNvSpPr>
          <p:nvPr/>
        </p:nvSpPr>
        <p:spPr bwMode="auto">
          <a:xfrm>
            <a:off x="1795463" y="4419600"/>
            <a:ext cx="492125" cy="1200150"/>
          </a:xfrm>
          <a:prstGeom prst="rect">
            <a:avLst/>
          </a:prstGeom>
          <a:noFill/>
          <a:ln w="9525">
            <a:solidFill>
              <a:schemeClr val="tx1"/>
            </a:solidFill>
            <a:miter lim="800000"/>
            <a:headEnd/>
            <a:tailEnd/>
          </a:ln>
        </p:spPr>
        <p:txBody>
          <a:bodyPr wrap="none">
            <a:spAutoFit/>
          </a:bodyPr>
          <a:lstStyle/>
          <a:p>
            <a:endParaRPr kumimoji="1" lang="en-US" altLang="ja-JP" sz="2400">
              <a:solidFill>
                <a:srgbClr val="000000"/>
              </a:solidFill>
              <a:latin typeface="Times New Roman" pitchFamily="18" charset="0"/>
            </a:endParaRPr>
          </a:p>
          <a:p>
            <a:endParaRPr kumimoji="1" lang="en-US" altLang="ja-JP" sz="2400">
              <a:solidFill>
                <a:srgbClr val="000000"/>
              </a:solidFill>
              <a:latin typeface="Times New Roman" pitchFamily="18" charset="0"/>
            </a:endParaRPr>
          </a:p>
          <a:p>
            <a:r>
              <a:rPr kumimoji="1" lang="en-US" altLang="ja-JP" sz="2400">
                <a:solidFill>
                  <a:srgbClr val="FF0000"/>
                </a:solidFill>
                <a:latin typeface="Times New Roman" pitchFamily="18" charset="0"/>
              </a:rPr>
              <a:t>49</a:t>
            </a:r>
          </a:p>
        </p:txBody>
      </p:sp>
      <p:cxnSp>
        <p:nvCxnSpPr>
          <p:cNvPr id="11" name="直線矢印コネクタ 10"/>
          <p:cNvCxnSpPr>
            <a:cxnSpLocks noChangeShapeType="1"/>
          </p:cNvCxnSpPr>
          <p:nvPr/>
        </p:nvCxnSpPr>
        <p:spPr bwMode="auto">
          <a:xfrm>
            <a:off x="4724400" y="3973773"/>
            <a:ext cx="0" cy="30480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sp>
        <p:nvSpPr>
          <p:cNvPr id="54283" name="テキスト ボックス 11"/>
          <p:cNvSpPr txBox="1">
            <a:spLocks noChangeArrowheads="1"/>
          </p:cNvSpPr>
          <p:nvPr/>
        </p:nvSpPr>
        <p:spPr bwMode="auto">
          <a:xfrm>
            <a:off x="3622675" y="4419600"/>
            <a:ext cx="492125" cy="1200150"/>
          </a:xfrm>
          <a:prstGeom prst="rect">
            <a:avLst/>
          </a:prstGeom>
          <a:noFill/>
          <a:ln w="9525">
            <a:solidFill>
              <a:schemeClr val="tx1"/>
            </a:solidFill>
            <a:miter lim="800000"/>
            <a:headEnd/>
            <a:tailEnd/>
          </a:ln>
        </p:spPr>
        <p:txBody>
          <a:bodyPr wrap="none">
            <a:spAutoFit/>
          </a:bodyPr>
          <a:lstStyle/>
          <a:p>
            <a:endParaRPr kumimoji="1" lang="en-US" altLang="ja-JP" sz="2400">
              <a:latin typeface="Times New Roman" pitchFamily="18" charset="0"/>
            </a:endParaRPr>
          </a:p>
          <a:p>
            <a:r>
              <a:rPr kumimoji="1" lang="en-US" altLang="ja-JP" sz="2400">
                <a:latin typeface="Times New Roman" pitchFamily="18" charset="0"/>
              </a:rPr>
              <a:t> 3</a:t>
            </a:r>
          </a:p>
          <a:p>
            <a:r>
              <a:rPr kumimoji="1" lang="en-US" altLang="ja-JP" sz="2400">
                <a:latin typeface="Times New Roman" pitchFamily="18" charset="0"/>
              </a:rPr>
              <a:t>49</a:t>
            </a:r>
          </a:p>
        </p:txBody>
      </p:sp>
      <p:sp>
        <p:nvSpPr>
          <p:cNvPr id="54284" name="テキスト ボックス 12"/>
          <p:cNvSpPr txBox="1">
            <a:spLocks noChangeArrowheads="1"/>
          </p:cNvSpPr>
          <p:nvPr/>
        </p:nvSpPr>
        <p:spPr bwMode="auto">
          <a:xfrm>
            <a:off x="4308475" y="4419600"/>
            <a:ext cx="492125" cy="1200150"/>
          </a:xfrm>
          <a:prstGeom prst="rect">
            <a:avLst/>
          </a:prstGeom>
          <a:noFill/>
          <a:ln w="9525">
            <a:solidFill>
              <a:schemeClr val="tx1"/>
            </a:solidFill>
            <a:miter lim="800000"/>
            <a:headEnd/>
            <a:tailEnd/>
          </a:ln>
        </p:spPr>
        <p:txBody>
          <a:bodyPr wrap="none">
            <a:spAutoFit/>
          </a:bodyPr>
          <a:lstStyle/>
          <a:p>
            <a:endParaRPr kumimoji="1" lang="en-US" altLang="ja-JP" sz="2400">
              <a:solidFill>
                <a:srgbClr val="000000"/>
              </a:solidFill>
              <a:latin typeface="Times New Roman" pitchFamily="18" charset="0"/>
            </a:endParaRPr>
          </a:p>
          <a:p>
            <a:endParaRPr kumimoji="1" lang="en-US" altLang="ja-JP" sz="2400">
              <a:solidFill>
                <a:srgbClr val="000000"/>
              </a:solidFill>
              <a:latin typeface="Times New Roman" pitchFamily="18" charset="0"/>
            </a:endParaRPr>
          </a:p>
          <a:p>
            <a:r>
              <a:rPr kumimoji="1" lang="en-US" altLang="ja-JP" sz="2400">
                <a:solidFill>
                  <a:srgbClr val="FF0000"/>
                </a:solidFill>
                <a:latin typeface="Times New Roman" pitchFamily="18" charset="0"/>
              </a:rPr>
              <a:t>52</a:t>
            </a:r>
          </a:p>
        </p:txBody>
      </p:sp>
      <p:sp>
        <p:nvSpPr>
          <p:cNvPr id="15" name="テキスト ボックス 5"/>
          <p:cNvSpPr txBox="1">
            <a:spLocks noChangeArrowheads="1"/>
          </p:cNvSpPr>
          <p:nvPr/>
        </p:nvSpPr>
        <p:spPr bwMode="auto">
          <a:xfrm>
            <a:off x="4214174" y="2057400"/>
            <a:ext cx="338554" cy="830997"/>
          </a:xfrm>
          <a:prstGeom prst="rect">
            <a:avLst/>
          </a:prstGeom>
          <a:noFill/>
          <a:ln w="9525">
            <a:solidFill>
              <a:schemeClr val="tx1"/>
            </a:solidFill>
            <a:miter lim="800000"/>
            <a:headEnd/>
            <a:tailEnd/>
          </a:ln>
        </p:spPr>
        <p:txBody>
          <a:bodyPr wrap="none">
            <a:spAutoFit/>
          </a:bodyPr>
          <a:lstStyle/>
          <a:p>
            <a:endParaRPr kumimoji="1" lang="en-US" altLang="ja-JP" sz="2400" dirty="0">
              <a:latin typeface="Times New Roman" pitchFamily="18" charset="0"/>
            </a:endParaRPr>
          </a:p>
          <a:p>
            <a:r>
              <a:rPr kumimoji="1" lang="en-US" altLang="ja-JP" sz="2400" dirty="0" smtClean="0">
                <a:solidFill>
                  <a:srgbClr val="FF0000"/>
                </a:solidFill>
                <a:latin typeface="Times New Roman" pitchFamily="18" charset="0"/>
              </a:rPr>
              <a:t>7</a:t>
            </a:r>
            <a:endParaRPr kumimoji="1" lang="en-US" altLang="ja-JP" sz="2400" dirty="0">
              <a:solidFill>
                <a:srgbClr val="FF0000"/>
              </a:solidFill>
              <a:latin typeface="Times New Roman" pitchFamily="18" charset="0"/>
            </a:endParaRPr>
          </a:p>
        </p:txBody>
      </p:sp>
      <p:cxnSp>
        <p:nvCxnSpPr>
          <p:cNvPr id="16" name="直線矢印コネクタ 3"/>
          <p:cNvCxnSpPr>
            <a:cxnSpLocks noChangeShapeType="1"/>
          </p:cNvCxnSpPr>
          <p:nvPr/>
        </p:nvCxnSpPr>
        <p:spPr bwMode="auto">
          <a:xfrm>
            <a:off x="4383242" y="1600200"/>
            <a:ext cx="0" cy="30480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spTree>
    <p:extLst>
      <p:ext uri="{BB962C8B-B14F-4D97-AF65-F5344CB8AC3E}">
        <p14:creationId xmlns:p14="http://schemas.microsoft.com/office/powerpoint/2010/main" val="8121976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4"/>
          <p:cNvPicPr>
            <a:picLocks noChangeAspect="1" noChangeArrowheads="1"/>
          </p:cNvPicPr>
          <p:nvPr/>
        </p:nvPicPr>
        <p:blipFill>
          <a:blip r:embed="rId2" cstate="print"/>
          <a:srcRect l="49406" t="4231"/>
          <a:stretch>
            <a:fillRect/>
          </a:stretch>
        </p:blipFill>
        <p:spPr bwMode="auto">
          <a:xfrm>
            <a:off x="990600" y="0"/>
            <a:ext cx="6096000" cy="6546850"/>
          </a:xfrm>
          <a:prstGeom prst="rect">
            <a:avLst/>
          </a:prstGeom>
          <a:noFill/>
          <a:ln w="9525">
            <a:noFill/>
            <a:miter lim="800000"/>
            <a:headEnd/>
            <a:tailEnd/>
          </a:ln>
        </p:spPr>
      </p:pic>
    </p:spTree>
    <p:extLst>
      <p:ext uri="{BB962C8B-B14F-4D97-AF65-F5344CB8AC3E}">
        <p14:creationId xmlns:p14="http://schemas.microsoft.com/office/powerpoint/2010/main" val="25370773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a:xfrm>
            <a:off x="228600" y="0"/>
            <a:ext cx="8763000" cy="1143000"/>
          </a:xfrm>
        </p:spPr>
        <p:txBody>
          <a:bodyPr/>
          <a:lstStyle/>
          <a:p>
            <a:pPr>
              <a:defRPr/>
            </a:pPr>
            <a:r>
              <a:rPr lang="en-AU" dirty="0" smtClean="0">
                <a:solidFill>
                  <a:srgbClr val="FF0000"/>
                </a:solidFill>
                <a:ea typeface="+mj-ea"/>
                <a:cs typeface="+mj-cs"/>
              </a:rPr>
              <a:t>Algorithm: </a:t>
            </a:r>
            <a:r>
              <a:rPr lang="en-AU" u="sng" dirty="0" smtClean="0">
                <a:solidFill>
                  <a:srgbClr val="FF0000"/>
                </a:solidFill>
                <a:ea typeface="+mj-ea"/>
                <a:cs typeface="+mj-cs"/>
              </a:rPr>
              <a:t>To evaluate a prefix value</a:t>
            </a:r>
          </a:p>
        </p:txBody>
      </p:sp>
      <p:sp>
        <p:nvSpPr>
          <p:cNvPr id="56322" name="Rectangle 3"/>
          <p:cNvSpPr txBox="1">
            <a:spLocks noChangeArrowheads="1"/>
          </p:cNvSpPr>
          <p:nvPr/>
        </p:nvSpPr>
        <p:spPr bwMode="auto">
          <a:xfrm>
            <a:off x="455613" y="1600200"/>
            <a:ext cx="8226425" cy="4876800"/>
          </a:xfrm>
          <a:prstGeom prst="rect">
            <a:avLst/>
          </a:prstGeom>
          <a:noFill/>
          <a:ln w="9525">
            <a:noFill/>
            <a:miter lim="800000"/>
            <a:headEnd/>
            <a:tailEnd/>
          </a:ln>
        </p:spPr>
        <p:txBody>
          <a:bodyPr/>
          <a:lstStyle/>
          <a:p>
            <a:pPr marL="457200" indent="-457200">
              <a:spcBef>
                <a:spcPct val="20000"/>
              </a:spcBef>
              <a:buClr>
                <a:schemeClr val="tx1"/>
              </a:buClr>
              <a:buFont typeface="Verdana" pitchFamily="34" charset="0"/>
              <a:buAutoNum type="arabicPeriod"/>
            </a:pPr>
            <a:r>
              <a:rPr lang="en-US" altLang="ja-JP" sz="2400" b="1">
                <a:latin typeface="Helvetica" pitchFamily="2" charset="0"/>
                <a:cs typeface="Times New Roman" pitchFamily="18" charset="0"/>
              </a:rPr>
              <a:t>Add “(” at the left end of the expression.</a:t>
            </a:r>
          </a:p>
          <a:p>
            <a:pPr marL="457200" indent="-457200">
              <a:spcBef>
                <a:spcPct val="20000"/>
              </a:spcBef>
              <a:buClr>
                <a:schemeClr val="tx1"/>
              </a:buClr>
              <a:buFont typeface="Verdana" pitchFamily="34" charset="0"/>
              <a:buAutoNum type="arabicPeriod"/>
            </a:pPr>
            <a:r>
              <a:rPr lang="en-US" altLang="ja-JP" sz="2400" b="1">
                <a:latin typeface="Helvetica" pitchFamily="2" charset="0"/>
                <a:cs typeface="Times New Roman" pitchFamily="18" charset="0"/>
              </a:rPr>
              <a:t>Scan </a:t>
            </a:r>
            <a:r>
              <a:rPr lang="en-US" altLang="ja-JP" sz="2400" b="1" i="1">
                <a:latin typeface="Helvetica" pitchFamily="2" charset="0"/>
                <a:cs typeface="Times New Roman" pitchFamily="18" charset="0"/>
              </a:rPr>
              <a:t>p</a:t>
            </a:r>
            <a:r>
              <a:rPr lang="en-US" altLang="ja-JP" sz="2400" b="1">
                <a:latin typeface="Helvetica" pitchFamily="2" charset="0"/>
                <a:cs typeface="Times New Roman" pitchFamily="18" charset="0"/>
              </a:rPr>
              <a:t> from right to left and repeat step 3 and 4 for each element of p until encountered “(”. </a:t>
            </a:r>
          </a:p>
          <a:p>
            <a:pPr marL="457200" indent="-457200">
              <a:spcBef>
                <a:spcPct val="20000"/>
              </a:spcBef>
              <a:buClr>
                <a:schemeClr val="tx1"/>
              </a:buClr>
              <a:buFont typeface="Verdana" pitchFamily="34" charset="0"/>
              <a:buAutoNum type="arabicPeriod"/>
            </a:pPr>
            <a:r>
              <a:rPr lang="en-US" altLang="ja-JP" sz="2400" b="1">
                <a:latin typeface="Helvetica" pitchFamily="2" charset="0"/>
                <a:cs typeface="Times New Roman" pitchFamily="18" charset="0"/>
              </a:rPr>
              <a:t>If an operand is encountered, PUSH it in stack.</a:t>
            </a:r>
          </a:p>
          <a:p>
            <a:pPr marL="457200" indent="-457200">
              <a:spcBef>
                <a:spcPct val="20000"/>
              </a:spcBef>
              <a:buClr>
                <a:schemeClr val="tx1"/>
              </a:buClr>
              <a:buFont typeface="Verdana" pitchFamily="34" charset="0"/>
              <a:buAutoNum type="arabicPeriod"/>
            </a:pPr>
            <a:r>
              <a:rPr lang="en-US" altLang="ja-JP" sz="2400" b="1">
                <a:latin typeface="Helvetica" pitchFamily="2" charset="0"/>
                <a:cs typeface="Times New Roman" pitchFamily="18" charset="0"/>
              </a:rPr>
              <a:t>If an operator </a:t>
            </a:r>
            <a:r>
              <a:rPr lang="en-US" altLang="ja-JP" sz="2400" b="1">
                <a:latin typeface="Wingdings" pitchFamily="2" charset="2"/>
                <a:sym typeface="Wingdings" pitchFamily="2" charset="2"/>
              </a:rPr>
              <a:t> </a:t>
            </a:r>
            <a:r>
              <a:rPr lang="en-US" altLang="ja-JP" sz="2400" b="1">
                <a:latin typeface="Helvetica" pitchFamily="2" charset="0"/>
                <a:cs typeface="Times New Roman" pitchFamily="18" charset="0"/>
              </a:rPr>
              <a:t>is encountered, then</a:t>
            </a:r>
          </a:p>
          <a:p>
            <a:pPr marL="857250" lvl="1" indent="-457200">
              <a:spcBef>
                <a:spcPct val="20000"/>
              </a:spcBef>
              <a:buClr>
                <a:schemeClr val="tx1"/>
              </a:buClr>
              <a:buFont typeface="Verdana" pitchFamily="34" charset="0"/>
              <a:buAutoNum type="arabicPeriod"/>
            </a:pPr>
            <a:r>
              <a:rPr lang="en-US" altLang="ja-JP" sz="2000" b="1">
                <a:latin typeface="Helvetica" pitchFamily="2" charset="0"/>
                <a:cs typeface="Times New Roman" pitchFamily="18" charset="0"/>
              </a:rPr>
              <a:t>To remove two element from stack Call POP() twice and first POP() put to A and second one to B.</a:t>
            </a:r>
          </a:p>
          <a:p>
            <a:pPr marL="857250" lvl="1" indent="-457200">
              <a:spcBef>
                <a:spcPct val="20000"/>
              </a:spcBef>
              <a:buClr>
                <a:schemeClr val="tx1"/>
              </a:buClr>
              <a:buFont typeface="Verdana" pitchFamily="34" charset="0"/>
              <a:buAutoNum type="arabicPeriod"/>
            </a:pPr>
            <a:r>
              <a:rPr lang="en-US" altLang="ja-JP" sz="2000" b="1">
                <a:latin typeface="Helvetica" pitchFamily="2" charset="0"/>
                <a:cs typeface="Times New Roman" pitchFamily="18" charset="0"/>
              </a:rPr>
              <a:t> Evaluate C = A </a:t>
            </a:r>
            <a:r>
              <a:rPr lang="en-US" altLang="ja-JP" sz="2000" b="1">
                <a:latin typeface="Wingdings" pitchFamily="2" charset="2"/>
                <a:sym typeface="Wingdings" pitchFamily="2" charset="2"/>
              </a:rPr>
              <a:t></a:t>
            </a:r>
            <a:r>
              <a:rPr lang="en-US" altLang="ja-JP" sz="2000" b="1">
                <a:latin typeface="Helvetica" pitchFamily="2" charset="0"/>
                <a:cs typeface="Times New Roman" pitchFamily="18" charset="0"/>
              </a:rPr>
              <a:t> B</a:t>
            </a:r>
          </a:p>
          <a:p>
            <a:pPr marL="857250" lvl="1" indent="-457200">
              <a:spcBef>
                <a:spcPct val="20000"/>
              </a:spcBef>
              <a:buClr>
                <a:schemeClr val="tx1"/>
              </a:buClr>
              <a:buFont typeface="Verdana" pitchFamily="34" charset="0"/>
              <a:buAutoNum type="arabicPeriod"/>
            </a:pPr>
            <a:r>
              <a:rPr lang="en-US" altLang="ja-JP" sz="2000" b="1">
                <a:latin typeface="Helvetica" pitchFamily="2" charset="0"/>
                <a:cs typeface="Times New Roman" pitchFamily="18" charset="0"/>
              </a:rPr>
              <a:t>PUSH(C) in stack.</a:t>
            </a:r>
          </a:p>
          <a:p>
            <a:pPr marL="457200" indent="-457200">
              <a:spcBef>
                <a:spcPct val="20000"/>
              </a:spcBef>
              <a:buClr>
                <a:schemeClr val="tx1"/>
              </a:buClr>
              <a:buFont typeface="Verdana" pitchFamily="34" charset="0"/>
              <a:buAutoNum type="arabicPeriod"/>
            </a:pPr>
            <a:r>
              <a:rPr lang="en-US" altLang="ja-JP" sz="2400" b="1">
                <a:latin typeface="Helvetica" pitchFamily="2" charset="0"/>
                <a:cs typeface="Times New Roman" pitchFamily="18" charset="0"/>
              </a:rPr>
              <a:t> Set the value = POP(), the top element of stack.</a:t>
            </a:r>
          </a:p>
          <a:p>
            <a:pPr marL="457200" indent="-457200">
              <a:spcBef>
                <a:spcPct val="20000"/>
              </a:spcBef>
              <a:buClr>
                <a:schemeClr val="tx1"/>
              </a:buClr>
              <a:buFont typeface="Verdana" pitchFamily="34" charset="0"/>
              <a:buAutoNum type="arabicPeriod"/>
            </a:pPr>
            <a:r>
              <a:rPr lang="en-US" altLang="ja-JP" sz="2400" b="1">
                <a:latin typeface="Helvetica" pitchFamily="2" charset="0"/>
                <a:cs typeface="Times New Roman" pitchFamily="18" charset="0"/>
              </a:rPr>
              <a:t>Exit</a:t>
            </a:r>
          </a:p>
        </p:txBody>
      </p:sp>
    </p:spTree>
    <p:extLst>
      <p:ext uri="{BB962C8B-B14F-4D97-AF65-F5344CB8AC3E}">
        <p14:creationId xmlns:p14="http://schemas.microsoft.com/office/powerpoint/2010/main" val="14971701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69" name="Picture 4"/>
          <p:cNvPicPr>
            <a:picLocks noChangeAspect="1" noChangeArrowheads="1"/>
          </p:cNvPicPr>
          <p:nvPr/>
        </p:nvPicPr>
        <p:blipFill>
          <a:blip r:embed="rId2" cstate="print"/>
          <a:srcRect t="7738" r="50906"/>
          <a:stretch>
            <a:fillRect/>
          </a:stretch>
        </p:blipFill>
        <p:spPr bwMode="auto">
          <a:xfrm>
            <a:off x="838200" y="76200"/>
            <a:ext cx="6858000" cy="6591300"/>
          </a:xfrm>
          <a:prstGeom prst="rect">
            <a:avLst/>
          </a:prstGeom>
          <a:noFill/>
          <a:ln w="9525">
            <a:noFill/>
            <a:miter lim="800000"/>
            <a:headEnd/>
            <a:tailEnd/>
          </a:ln>
        </p:spPr>
      </p:pic>
    </p:spTree>
    <p:extLst>
      <p:ext uri="{BB962C8B-B14F-4D97-AF65-F5344CB8AC3E}">
        <p14:creationId xmlns:p14="http://schemas.microsoft.com/office/powerpoint/2010/main" val="11470391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Rot="1" noChangeArrowheads="1"/>
          </p:cNvSpPr>
          <p:nvPr>
            <p:ph type="title"/>
          </p:nvPr>
        </p:nvSpPr>
        <p:spPr/>
        <p:txBody>
          <a:bodyPr rtlCol="0">
            <a:normAutofit/>
          </a:bodyPr>
          <a:lstStyle/>
          <a:p>
            <a:pPr fontAlgn="auto">
              <a:spcAft>
                <a:spcPts val="0"/>
              </a:spcAft>
              <a:defRPr/>
            </a:pPr>
            <a:r>
              <a:rPr lang="en-US" dirty="0" smtClean="0">
                <a:ea typeface="+mj-ea"/>
              </a:rPr>
              <a:t>Examples of infix to prefix and postfix</a:t>
            </a:r>
          </a:p>
        </p:txBody>
      </p:sp>
      <p:graphicFrame>
        <p:nvGraphicFramePr>
          <p:cNvPr id="262147" name="Group 3"/>
          <p:cNvGraphicFramePr>
            <a:graphicFrameLocks noGrp="1"/>
          </p:cNvGraphicFramePr>
          <p:nvPr/>
        </p:nvGraphicFramePr>
        <p:xfrm>
          <a:off x="762000" y="1600200"/>
          <a:ext cx="8001000" cy="4267200"/>
        </p:xfrm>
        <a:graphic>
          <a:graphicData uri="http://schemas.openxmlformats.org/drawingml/2006/table">
            <a:tbl>
              <a:tblPr/>
              <a:tblGrid>
                <a:gridCol w="2667000"/>
                <a:gridCol w="2667000"/>
                <a:gridCol w="2667000"/>
              </a:tblGrid>
              <a:tr h="106680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2400" b="0" i="0" u="none" strike="noStrike" cap="none" normalizeH="0" baseline="0" smtClean="0">
                          <a:ln>
                            <a:noFill/>
                          </a:ln>
                          <a:solidFill>
                            <a:schemeClr val="hlink"/>
                          </a:solidFill>
                          <a:effectLst>
                            <a:outerShdw blurRad="38100" dist="38100" dir="2700000" algn="tl">
                              <a:srgbClr val="C0C0C0"/>
                            </a:outerShdw>
                          </a:effectLst>
                          <a:latin typeface="Tahoma" pitchFamily="34" charset="0"/>
                          <a:ea typeface="ＭＳ Ｐゴシック" pitchFamily="34" charset="-128"/>
                        </a:rPr>
                        <a:t>Infix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2400" b="0" i="0" u="none" strike="noStrike" cap="none" normalizeH="0" baseline="0" smtClean="0">
                          <a:ln>
                            <a:noFill/>
                          </a:ln>
                          <a:solidFill>
                            <a:schemeClr val="hlink"/>
                          </a:solidFill>
                          <a:effectLst>
                            <a:outerShdw blurRad="38100" dist="38100" dir="2700000" algn="tl">
                              <a:srgbClr val="C0C0C0"/>
                            </a:outerShdw>
                          </a:effectLst>
                          <a:latin typeface="Tahoma" pitchFamily="34" charset="0"/>
                          <a:ea typeface="ＭＳ Ｐゴシック" pitchFamily="34" charset="-128"/>
                        </a:rPr>
                        <a:t>PostFix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2400" b="0" i="0" u="none" strike="noStrike" cap="none" normalizeH="0" baseline="0" smtClean="0">
                          <a:ln>
                            <a:noFill/>
                          </a:ln>
                          <a:solidFill>
                            <a:schemeClr val="hlink"/>
                          </a:solidFill>
                          <a:effectLst>
                            <a:outerShdw blurRad="38100" dist="38100" dir="2700000" algn="tl">
                              <a:srgbClr val="C0C0C0"/>
                            </a:outerShdw>
                          </a:effectLst>
                          <a:latin typeface="Tahoma" pitchFamily="34" charset="0"/>
                          <a:ea typeface="ＭＳ Ｐゴシック" pitchFamily="34" charset="-128"/>
                        </a:rPr>
                        <a:t>Prefix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80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24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24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24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80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24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 * (C + 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24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AB+CD+*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24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*+AB+CD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680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24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A-B/(C*D^E)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24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ABCDE^*/-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2400" b="0" i="0" u="none" strike="noStrike" cap="none" normalizeH="0" baseline="0" smtClean="0">
                          <a:ln>
                            <a:noFill/>
                          </a:ln>
                          <a:solidFill>
                            <a:schemeClr val="tx1"/>
                          </a:solidFill>
                          <a:effectLst>
                            <a:outerShdw blurRad="38100" dist="38100" dir="2700000" algn="tl">
                              <a:srgbClr val="C0C0C0"/>
                            </a:outerShdw>
                          </a:effectLst>
                          <a:latin typeface="Tahoma" pitchFamily="34" charset="0"/>
                          <a:ea typeface="ＭＳ Ｐゴシック" pitchFamily="34" charset="-128"/>
                        </a:rPr>
                        <a:t>-A/B*C^DE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088276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62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3" name="Rectangle 2"/>
          <p:cNvSpPr>
            <a:spLocks noGrp="1" noRot="1" noChangeArrowheads="1"/>
          </p:cNvSpPr>
          <p:nvPr>
            <p:ph type="title"/>
          </p:nvPr>
        </p:nvSpPr>
        <p:spPr/>
        <p:txBody>
          <a:bodyPr/>
          <a:lstStyle/>
          <a:p>
            <a:r>
              <a:rPr lang="en-US" altLang="ko-KR" u="sng" smtClean="0">
                <a:ea typeface="Gulim" pitchFamily="34" charset="-127"/>
              </a:rPr>
              <a:t>Operator Priorities</a:t>
            </a:r>
          </a:p>
        </p:txBody>
      </p:sp>
      <p:sp>
        <p:nvSpPr>
          <p:cNvPr id="319491" name="Rectangle 3"/>
          <p:cNvSpPr>
            <a:spLocks noGrp="1" noChangeArrowheads="1"/>
          </p:cNvSpPr>
          <p:nvPr>
            <p:ph type="body" idx="4294967295"/>
          </p:nvPr>
        </p:nvSpPr>
        <p:spPr>
          <a:xfrm>
            <a:off x="762000" y="1371600"/>
            <a:ext cx="8382000" cy="4572000"/>
          </a:xfrm>
        </p:spPr>
        <p:txBody>
          <a:bodyPr rtlCol="0">
            <a:normAutofit/>
          </a:bodyPr>
          <a:lstStyle/>
          <a:p>
            <a:pPr fontAlgn="auto">
              <a:spcAft>
                <a:spcPts val="0"/>
              </a:spcAft>
              <a:defRPr/>
            </a:pPr>
            <a:r>
              <a:rPr lang="en-US" altLang="ko-KR" dirty="0" smtClean="0">
                <a:ea typeface="굴림" charset="-127"/>
              </a:rPr>
              <a:t>How do you figure out the operands of an operator?</a:t>
            </a:r>
          </a:p>
          <a:p>
            <a:pPr lvl="1" fontAlgn="auto">
              <a:spcAft>
                <a:spcPts val="0"/>
              </a:spcAft>
              <a:defRPr/>
            </a:pPr>
            <a:r>
              <a:rPr lang="en-US" altLang="ko-KR" dirty="0" smtClean="0">
                <a:solidFill>
                  <a:schemeClr val="hlink"/>
                </a:solidFill>
                <a:ea typeface="굴림" charset="-127"/>
              </a:rPr>
              <a:t>a + b * c</a:t>
            </a:r>
          </a:p>
          <a:p>
            <a:pPr lvl="1" fontAlgn="auto">
              <a:spcAft>
                <a:spcPts val="0"/>
              </a:spcAft>
              <a:defRPr/>
            </a:pPr>
            <a:r>
              <a:rPr lang="en-US" altLang="ko-KR" dirty="0" smtClean="0">
                <a:solidFill>
                  <a:schemeClr val="hlink"/>
                </a:solidFill>
                <a:ea typeface="굴림" charset="-127"/>
              </a:rPr>
              <a:t>a * b + c / d</a:t>
            </a:r>
            <a:endParaRPr lang="en-US" altLang="ko-KR" dirty="0" smtClean="0">
              <a:ea typeface="굴림" charset="-127"/>
            </a:endParaRPr>
          </a:p>
          <a:p>
            <a:pPr fontAlgn="auto">
              <a:spcAft>
                <a:spcPts val="0"/>
              </a:spcAft>
              <a:defRPr/>
            </a:pPr>
            <a:r>
              <a:rPr lang="en-US" altLang="ko-KR" dirty="0" smtClean="0">
                <a:ea typeface="굴림" charset="-127"/>
              </a:rPr>
              <a:t>This is done by assigning operator priorities.</a:t>
            </a:r>
          </a:p>
          <a:p>
            <a:pPr marL="457200" lvl="1" indent="0" fontAlgn="auto">
              <a:spcAft>
                <a:spcPts val="0"/>
              </a:spcAft>
              <a:buFont typeface="Arial" charset="0"/>
              <a:buNone/>
              <a:defRPr/>
            </a:pPr>
            <a:r>
              <a:rPr lang="en-US" altLang="ko-KR" dirty="0" smtClean="0">
                <a:solidFill>
                  <a:schemeClr val="hlink"/>
                </a:solidFill>
                <a:ea typeface="굴림" charset="-127"/>
              </a:rPr>
              <a:t>   priority(*) = priority(/) &gt; priority(+) = priority(-)</a:t>
            </a:r>
          </a:p>
          <a:p>
            <a:pPr fontAlgn="auto">
              <a:spcAft>
                <a:spcPts val="0"/>
              </a:spcAft>
              <a:defRPr/>
            </a:pPr>
            <a:r>
              <a:rPr lang="en-US" altLang="ko-KR" dirty="0" smtClean="0">
                <a:ea typeface="굴림" charset="-127"/>
              </a:rPr>
              <a:t>When an operand lies between two operators, the operand associates with the operator that has higher priority.</a:t>
            </a:r>
          </a:p>
        </p:txBody>
      </p:sp>
    </p:spTree>
    <p:extLst>
      <p:ext uri="{BB962C8B-B14F-4D97-AF65-F5344CB8AC3E}">
        <p14:creationId xmlns:p14="http://schemas.microsoft.com/office/powerpoint/2010/main" val="71664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7" name="Rectangle 2"/>
          <p:cNvSpPr>
            <a:spLocks noGrp="1" noRot="1" noChangeArrowheads="1"/>
          </p:cNvSpPr>
          <p:nvPr>
            <p:ph type="title"/>
          </p:nvPr>
        </p:nvSpPr>
        <p:spPr>
          <a:xfrm>
            <a:off x="457200" y="228600"/>
            <a:ext cx="8229600" cy="1143000"/>
          </a:xfrm>
        </p:spPr>
        <p:txBody>
          <a:bodyPr/>
          <a:lstStyle/>
          <a:p>
            <a:r>
              <a:rPr lang="en-US" altLang="ko-KR" u="sng" smtClean="0">
                <a:ea typeface="Gulim" pitchFamily="34" charset="-127"/>
              </a:rPr>
              <a:t>Tie Breaker</a:t>
            </a:r>
          </a:p>
        </p:txBody>
      </p:sp>
      <p:sp>
        <p:nvSpPr>
          <p:cNvPr id="34818" name="Rectangle 3"/>
          <p:cNvSpPr>
            <a:spLocks noGrp="1" noChangeArrowheads="1"/>
          </p:cNvSpPr>
          <p:nvPr>
            <p:ph type="body" idx="4294967295"/>
          </p:nvPr>
        </p:nvSpPr>
        <p:spPr>
          <a:xfrm>
            <a:off x="990600" y="1981200"/>
            <a:ext cx="7543800" cy="4114800"/>
          </a:xfrm>
        </p:spPr>
        <p:txBody>
          <a:bodyPr/>
          <a:lstStyle/>
          <a:p>
            <a:r>
              <a:rPr lang="en-US" altLang="ko-KR" smtClean="0">
                <a:ea typeface="Gulim" pitchFamily="34" charset="-127"/>
              </a:rPr>
              <a:t>When an operand lies between two operators that have the same priority, the operand associates with the operator </a:t>
            </a:r>
            <a:r>
              <a:rPr lang="en-US" altLang="ko-KR" smtClean="0">
                <a:solidFill>
                  <a:srgbClr val="FF3300"/>
                </a:solidFill>
                <a:ea typeface="Gulim" pitchFamily="34" charset="-127"/>
              </a:rPr>
              <a:t>on the left</a:t>
            </a:r>
            <a:r>
              <a:rPr lang="en-US" altLang="ko-KR" smtClean="0">
                <a:ea typeface="Gulim" pitchFamily="34" charset="-127"/>
              </a:rPr>
              <a:t>.</a:t>
            </a:r>
          </a:p>
          <a:p>
            <a:pPr lvl="1"/>
            <a:r>
              <a:rPr lang="en-US" altLang="ko-KR" smtClean="0">
                <a:solidFill>
                  <a:schemeClr val="hlink"/>
                </a:solidFill>
                <a:ea typeface="Gulim" pitchFamily="34" charset="-127"/>
              </a:rPr>
              <a:t>a + b - c</a:t>
            </a:r>
          </a:p>
          <a:p>
            <a:pPr lvl="1"/>
            <a:r>
              <a:rPr lang="en-US" altLang="ko-KR" smtClean="0">
                <a:solidFill>
                  <a:schemeClr val="hlink"/>
                </a:solidFill>
                <a:ea typeface="Gulim" pitchFamily="34" charset="-127"/>
              </a:rPr>
              <a:t>a * b / c / d</a:t>
            </a:r>
            <a:endParaRPr lang="en-US" altLang="ko-KR" smtClean="0">
              <a:ea typeface="Gulim" pitchFamily="34" charset="-127"/>
            </a:endParaRPr>
          </a:p>
          <a:p>
            <a:pPr lvl="1"/>
            <a:endParaRPr lang="en-US" altLang="ko-KR" smtClean="0">
              <a:ea typeface="Gulim" pitchFamily="34" charset="-127"/>
            </a:endParaRPr>
          </a:p>
        </p:txBody>
      </p:sp>
    </p:spTree>
    <p:extLst>
      <p:ext uri="{BB962C8B-B14F-4D97-AF65-F5344CB8AC3E}">
        <p14:creationId xmlns:p14="http://schemas.microsoft.com/office/powerpoint/2010/main" val="2216146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1" name="Rectangle 2"/>
          <p:cNvSpPr>
            <a:spLocks noGrp="1" noRot="1" noChangeArrowheads="1"/>
          </p:cNvSpPr>
          <p:nvPr>
            <p:ph type="title"/>
          </p:nvPr>
        </p:nvSpPr>
        <p:spPr/>
        <p:txBody>
          <a:bodyPr/>
          <a:lstStyle/>
          <a:p>
            <a:r>
              <a:rPr lang="en-US" altLang="ko-KR" u="sng" smtClean="0">
                <a:ea typeface="Gulim" pitchFamily="34" charset="-127"/>
              </a:rPr>
              <a:t>Delimiters</a:t>
            </a:r>
          </a:p>
        </p:txBody>
      </p:sp>
      <p:sp>
        <p:nvSpPr>
          <p:cNvPr id="35842" name="Rectangle 3"/>
          <p:cNvSpPr>
            <a:spLocks noGrp="1" noChangeArrowheads="1"/>
          </p:cNvSpPr>
          <p:nvPr>
            <p:ph type="body" idx="4294967295"/>
          </p:nvPr>
        </p:nvSpPr>
        <p:spPr>
          <a:xfrm>
            <a:off x="609600" y="1371600"/>
            <a:ext cx="8534400" cy="5181600"/>
          </a:xfrm>
        </p:spPr>
        <p:txBody>
          <a:bodyPr/>
          <a:lstStyle/>
          <a:p>
            <a:r>
              <a:rPr lang="en-US" altLang="ko-KR" smtClean="0">
                <a:ea typeface="Gulim" pitchFamily="34" charset="-127"/>
              </a:rPr>
              <a:t>Subexpression within delimiters is treated as a single operand, independent from the remainder of the expression.</a:t>
            </a:r>
          </a:p>
          <a:p>
            <a:pPr lvl="1"/>
            <a:r>
              <a:rPr lang="en-US" altLang="ko-KR" smtClean="0">
                <a:solidFill>
                  <a:schemeClr val="hlink"/>
                </a:solidFill>
                <a:ea typeface="Gulim" pitchFamily="34" charset="-127"/>
              </a:rPr>
              <a:t>(a + b) * (c </a:t>
            </a:r>
            <a:r>
              <a:rPr lang="en-US" altLang="ko-KR" smtClean="0">
                <a:solidFill>
                  <a:schemeClr val="hlink"/>
                </a:solidFill>
                <a:latin typeface="Times New Roman" pitchFamily="18" charset="0"/>
                <a:ea typeface="Gulim" pitchFamily="34" charset="-127"/>
              </a:rPr>
              <a:t>–</a:t>
            </a:r>
            <a:r>
              <a:rPr lang="en-US" altLang="ko-KR" smtClean="0">
                <a:solidFill>
                  <a:schemeClr val="hlink"/>
                </a:solidFill>
                <a:ea typeface="Gulim" pitchFamily="34" charset="-127"/>
              </a:rPr>
              <a:t> d) / (e </a:t>
            </a:r>
            <a:r>
              <a:rPr lang="en-US" altLang="ko-KR" smtClean="0">
                <a:solidFill>
                  <a:schemeClr val="hlink"/>
                </a:solidFill>
                <a:latin typeface="Times New Roman" pitchFamily="18" charset="0"/>
                <a:ea typeface="Gulim" pitchFamily="34" charset="-127"/>
              </a:rPr>
              <a:t>–</a:t>
            </a:r>
            <a:r>
              <a:rPr lang="en-US" altLang="ko-KR" smtClean="0">
                <a:solidFill>
                  <a:schemeClr val="hlink"/>
                </a:solidFill>
                <a:ea typeface="Gulim" pitchFamily="34" charset="-127"/>
              </a:rPr>
              <a:t> f)</a:t>
            </a:r>
          </a:p>
        </p:txBody>
      </p:sp>
    </p:spTree>
    <p:extLst>
      <p:ext uri="{BB962C8B-B14F-4D97-AF65-F5344CB8AC3E}">
        <p14:creationId xmlns:p14="http://schemas.microsoft.com/office/powerpoint/2010/main" val="36612422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rrowheads="1"/>
          </p:cNvSpPr>
          <p:nvPr>
            <p:ph type="title"/>
          </p:nvPr>
        </p:nvSpPr>
        <p:spPr/>
        <p:txBody>
          <a:bodyPr/>
          <a:lstStyle/>
          <a:p>
            <a:r>
              <a:rPr lang="en-US" altLang="ja-JP" u="sng" smtClean="0">
                <a:ea typeface="ＭＳ Ｐゴシック" pitchFamily="34" charset="-128"/>
              </a:rPr>
              <a:t>WHY</a:t>
            </a:r>
          </a:p>
        </p:txBody>
      </p:sp>
      <p:sp>
        <p:nvSpPr>
          <p:cNvPr id="36866" name="Rectangle 3"/>
          <p:cNvSpPr>
            <a:spLocks noGrp="1" noChangeArrowheads="1"/>
          </p:cNvSpPr>
          <p:nvPr>
            <p:ph idx="1"/>
          </p:nvPr>
        </p:nvSpPr>
        <p:spPr/>
        <p:txBody>
          <a:bodyPr/>
          <a:lstStyle/>
          <a:p>
            <a:pPr>
              <a:lnSpc>
                <a:spcPct val="80000"/>
              </a:lnSpc>
            </a:pPr>
            <a:r>
              <a:rPr lang="en-US" altLang="ja-JP" sz="2400" smtClean="0">
                <a:ea typeface="ＭＳ Ｐゴシック" pitchFamily="34" charset="-128"/>
              </a:rPr>
              <a:t>Why to use these weird looking PREFIX and POSTFIX notations when we have simple INFIX notation?</a:t>
            </a:r>
          </a:p>
          <a:p>
            <a:pPr>
              <a:lnSpc>
                <a:spcPct val="80000"/>
              </a:lnSpc>
            </a:pPr>
            <a:endParaRPr lang="en-US" altLang="ja-JP" sz="2400" smtClean="0">
              <a:ea typeface="ＭＳ Ｐゴシック" pitchFamily="34" charset="-128"/>
            </a:endParaRPr>
          </a:p>
          <a:p>
            <a:pPr>
              <a:lnSpc>
                <a:spcPct val="80000"/>
              </a:lnSpc>
            </a:pPr>
            <a:r>
              <a:rPr lang="en-US" altLang="ja-JP" sz="2400" smtClean="0">
                <a:ea typeface="ＭＳ Ｐゴシック" pitchFamily="34" charset="-128"/>
              </a:rPr>
              <a:t>To our surprise</a:t>
            </a:r>
            <a:r>
              <a:rPr lang="en-US" altLang="ja-JP" sz="2400" smtClean="0">
                <a:solidFill>
                  <a:schemeClr val="tx2"/>
                </a:solidFill>
                <a:ea typeface="ＭＳ Ｐゴシック" pitchFamily="34" charset="-128"/>
              </a:rPr>
              <a:t> </a:t>
            </a:r>
            <a:r>
              <a:rPr lang="en-US" altLang="ja-JP" sz="2400" smtClean="0">
                <a:solidFill>
                  <a:schemeClr val="hlink"/>
                </a:solidFill>
                <a:ea typeface="ＭＳ Ｐゴシック" pitchFamily="34" charset="-128"/>
              </a:rPr>
              <a:t>INFIX </a:t>
            </a:r>
            <a:r>
              <a:rPr lang="en-US" altLang="ja-JP" sz="2400" smtClean="0">
                <a:ea typeface="ＭＳ Ｐゴシック" pitchFamily="34" charset="-128"/>
              </a:rPr>
              <a:t>notations are not as simple as they seem specially while evaluating them. To evaluate an infix expression we need to consider </a:t>
            </a:r>
            <a:r>
              <a:rPr lang="en-US" altLang="ja-JP" sz="2400" smtClean="0">
                <a:solidFill>
                  <a:srgbClr val="FF0000"/>
                </a:solidFill>
                <a:ea typeface="ＭＳ Ｐゴシック" pitchFamily="34" charset="-128"/>
              </a:rPr>
              <a:t>Operators</a:t>
            </a:r>
            <a:r>
              <a:rPr lang="ja-JP" altLang="en-US" sz="2400" smtClean="0">
                <a:solidFill>
                  <a:srgbClr val="FF0000"/>
                </a:solidFill>
                <a:ea typeface="ＭＳ Ｐゴシック" pitchFamily="34" charset="-128"/>
              </a:rPr>
              <a:t>’</a:t>
            </a:r>
            <a:r>
              <a:rPr lang="en-US" altLang="ja-JP" sz="2400" smtClean="0">
                <a:solidFill>
                  <a:srgbClr val="FF0000"/>
                </a:solidFill>
                <a:ea typeface="ＭＳ Ｐゴシック" pitchFamily="34" charset="-128"/>
              </a:rPr>
              <a:t> Priority and Associative property</a:t>
            </a:r>
          </a:p>
          <a:p>
            <a:pPr lvl="1">
              <a:lnSpc>
                <a:spcPct val="80000"/>
              </a:lnSpc>
            </a:pPr>
            <a:r>
              <a:rPr lang="en-US" altLang="ja-JP" sz="2000" smtClean="0">
                <a:solidFill>
                  <a:schemeClr val="hlink"/>
                </a:solidFill>
                <a:ea typeface="ＭＳ Ｐゴシック" pitchFamily="34" charset="-128"/>
              </a:rPr>
              <a:t>For example</a:t>
            </a:r>
            <a:r>
              <a:rPr lang="en-US" altLang="ja-JP" sz="2000" smtClean="0">
                <a:ea typeface="ＭＳ Ｐゴシック" pitchFamily="34" charset="-128"/>
              </a:rPr>
              <a:t>  expression 3+5*4 evaluate to 32 i.e. </a:t>
            </a:r>
            <a:r>
              <a:rPr lang="en-US" altLang="ja-JP" sz="2000" smtClean="0">
                <a:solidFill>
                  <a:schemeClr val="hlink"/>
                </a:solidFill>
                <a:ea typeface="ＭＳ Ｐゴシック" pitchFamily="34" charset="-128"/>
              </a:rPr>
              <a:t>(3+5)*4</a:t>
            </a:r>
            <a:r>
              <a:rPr lang="en-US" altLang="ja-JP" sz="2000" smtClean="0">
                <a:ea typeface="ＭＳ Ｐゴシック" pitchFamily="34" charset="-128"/>
              </a:rPr>
              <a:t> 		      or to 23 i.e. </a:t>
            </a:r>
            <a:r>
              <a:rPr lang="en-US" altLang="ja-JP" sz="2000" smtClean="0">
                <a:solidFill>
                  <a:schemeClr val="hlink"/>
                </a:solidFill>
                <a:ea typeface="ＭＳ Ｐゴシック" pitchFamily="34" charset="-128"/>
              </a:rPr>
              <a:t>3+(5*4).</a:t>
            </a:r>
            <a:r>
              <a:rPr lang="en-US" altLang="ja-JP" sz="2000" smtClean="0">
                <a:ea typeface="ＭＳ Ｐゴシック" pitchFamily="34" charset="-128"/>
              </a:rPr>
              <a:t> </a:t>
            </a:r>
          </a:p>
          <a:p>
            <a:pPr>
              <a:lnSpc>
                <a:spcPct val="80000"/>
              </a:lnSpc>
            </a:pPr>
            <a:endParaRPr lang="en-US" altLang="ja-JP" sz="2400" smtClean="0">
              <a:ea typeface="ＭＳ Ｐゴシック" pitchFamily="34" charset="-128"/>
            </a:endParaRPr>
          </a:p>
          <a:p>
            <a:pPr>
              <a:lnSpc>
                <a:spcPct val="80000"/>
              </a:lnSpc>
            </a:pPr>
            <a:r>
              <a:rPr lang="en-US" altLang="ja-JP" sz="2400" smtClean="0">
                <a:ea typeface="ＭＳ Ｐゴシック" pitchFamily="34" charset="-128"/>
              </a:rPr>
              <a:t>To solve this problem Precedence or Priority of the operators were defined. Operator precedence governs evaluation order. An operator with higher precedence is applied before an operator with lower precedence.</a:t>
            </a:r>
          </a:p>
        </p:txBody>
      </p:sp>
    </p:spTree>
    <p:extLst>
      <p:ext uri="{BB962C8B-B14F-4D97-AF65-F5344CB8AC3E}">
        <p14:creationId xmlns:p14="http://schemas.microsoft.com/office/powerpoint/2010/main" val="8629298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89" name="Rectangle 1026"/>
          <p:cNvSpPr>
            <a:spLocks noGrp="1" noRot="1" noChangeArrowheads="1"/>
          </p:cNvSpPr>
          <p:nvPr>
            <p:ph type="title"/>
          </p:nvPr>
        </p:nvSpPr>
        <p:spPr/>
        <p:txBody>
          <a:bodyPr/>
          <a:lstStyle/>
          <a:p>
            <a:r>
              <a:rPr lang="en-US" altLang="ko-KR" u="sng" smtClean="0">
                <a:ea typeface="Gulim" pitchFamily="34" charset="-127"/>
              </a:rPr>
              <a:t>Infix Expression Is Hard To Parse</a:t>
            </a:r>
          </a:p>
        </p:txBody>
      </p:sp>
      <p:sp>
        <p:nvSpPr>
          <p:cNvPr id="322563" name="Rectangle 1027"/>
          <p:cNvSpPr>
            <a:spLocks noGrp="1" noChangeArrowheads="1"/>
          </p:cNvSpPr>
          <p:nvPr>
            <p:ph type="body" idx="4294967295"/>
          </p:nvPr>
        </p:nvSpPr>
        <p:spPr>
          <a:xfrm>
            <a:off x="838200" y="1681163"/>
            <a:ext cx="7494588" cy="4719637"/>
          </a:xfrm>
        </p:spPr>
        <p:txBody>
          <a:bodyPr rtlCol="0">
            <a:normAutofit/>
          </a:bodyPr>
          <a:lstStyle/>
          <a:p>
            <a:pPr fontAlgn="auto">
              <a:spcAft>
                <a:spcPts val="0"/>
              </a:spcAft>
              <a:defRPr/>
            </a:pPr>
            <a:r>
              <a:rPr lang="en-US" altLang="ko-KR" dirty="0" smtClean="0">
                <a:ea typeface="굴림" charset="-127"/>
              </a:rPr>
              <a:t>Need operator priorities, tie breaker, and delimiters.</a:t>
            </a:r>
          </a:p>
          <a:p>
            <a:pPr fontAlgn="auto">
              <a:spcAft>
                <a:spcPts val="0"/>
              </a:spcAft>
              <a:defRPr/>
            </a:pPr>
            <a:r>
              <a:rPr lang="en-US" altLang="ko-KR" dirty="0" smtClean="0">
                <a:ea typeface="굴림" charset="-127"/>
              </a:rPr>
              <a:t>This makes </a:t>
            </a:r>
            <a:r>
              <a:rPr lang="en-US" altLang="ko-KR" i="1" dirty="0" smtClean="0">
                <a:ea typeface="굴림" charset="-127"/>
              </a:rPr>
              <a:t>computer evaluation more difficult</a:t>
            </a:r>
            <a:r>
              <a:rPr lang="en-US" altLang="ko-KR" dirty="0" smtClean="0">
                <a:ea typeface="굴림" charset="-127"/>
              </a:rPr>
              <a:t> than is necessary.</a:t>
            </a:r>
          </a:p>
          <a:p>
            <a:pPr fontAlgn="auto">
              <a:spcAft>
                <a:spcPts val="0"/>
              </a:spcAft>
              <a:defRPr/>
            </a:pPr>
            <a:r>
              <a:rPr lang="en-US" altLang="ko-KR" dirty="0" smtClean="0">
                <a:solidFill>
                  <a:srgbClr val="FF3300"/>
                </a:solidFill>
                <a:ea typeface="굴림" charset="-127"/>
              </a:rPr>
              <a:t>Postfix</a:t>
            </a:r>
            <a:r>
              <a:rPr lang="en-US" altLang="ko-KR" dirty="0" smtClean="0">
                <a:ea typeface="굴림" charset="-127"/>
              </a:rPr>
              <a:t> and </a:t>
            </a:r>
            <a:r>
              <a:rPr lang="en-US" altLang="ko-KR" dirty="0" smtClean="0">
                <a:solidFill>
                  <a:srgbClr val="FF3300"/>
                </a:solidFill>
                <a:ea typeface="굴림" charset="-127"/>
              </a:rPr>
              <a:t>prefix</a:t>
            </a:r>
            <a:r>
              <a:rPr lang="en-US" altLang="ko-KR" dirty="0" smtClean="0">
                <a:ea typeface="굴림" charset="-127"/>
              </a:rPr>
              <a:t> expression forms do not rely on operator priorities, a tie breaker, or delimiters.</a:t>
            </a:r>
          </a:p>
          <a:p>
            <a:pPr fontAlgn="auto">
              <a:spcAft>
                <a:spcPts val="0"/>
              </a:spcAft>
              <a:defRPr/>
            </a:pPr>
            <a:r>
              <a:rPr lang="en-US" altLang="ko-KR" dirty="0" smtClean="0">
                <a:ea typeface="굴림" charset="-127"/>
              </a:rPr>
              <a:t>So it is easier to evaluate expressions that are in these forms.</a:t>
            </a:r>
          </a:p>
        </p:txBody>
      </p:sp>
    </p:spTree>
    <p:extLst>
      <p:ext uri="{BB962C8B-B14F-4D97-AF65-F5344CB8AC3E}">
        <p14:creationId xmlns:p14="http://schemas.microsoft.com/office/powerpoint/2010/main" val="26115693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3" name="Rectangle 3"/>
          <p:cNvSpPr>
            <a:spLocks noGrp="1" noChangeArrowheads="1"/>
          </p:cNvSpPr>
          <p:nvPr>
            <p:ph idx="1"/>
          </p:nvPr>
        </p:nvSpPr>
        <p:spPr>
          <a:xfrm>
            <a:off x="457200" y="838200"/>
            <a:ext cx="8229600" cy="5287963"/>
          </a:xfrm>
        </p:spPr>
        <p:txBody>
          <a:bodyPr rtlCol="0">
            <a:normAutofit/>
          </a:bodyPr>
          <a:lstStyle/>
          <a:p>
            <a:pPr marL="0" indent="0" fontAlgn="auto">
              <a:spcAft>
                <a:spcPts val="0"/>
              </a:spcAft>
              <a:buFont typeface="Arial" charset="0"/>
              <a:buNone/>
              <a:defRPr/>
            </a:pPr>
            <a:r>
              <a:rPr lang="en-US" sz="2400" dirty="0" smtClean="0">
                <a:ea typeface="+mn-ea"/>
              </a:rPr>
              <a:t>Both prefix and postfix notations have an advantage over infix that while evaluating an expression in prefix or postfix form we need not consider the Priority and Associative property (order of brackets). </a:t>
            </a:r>
          </a:p>
          <a:p>
            <a:pPr marL="0" indent="0" fontAlgn="auto">
              <a:spcAft>
                <a:spcPts val="0"/>
              </a:spcAft>
              <a:buFont typeface="Arial" charset="0"/>
              <a:buNone/>
              <a:defRPr/>
            </a:pPr>
            <a:endParaRPr lang="en-US" sz="2400" dirty="0">
              <a:ea typeface="+mn-ea"/>
            </a:endParaRPr>
          </a:p>
          <a:p>
            <a:pPr lvl="1" fontAlgn="auto">
              <a:spcAft>
                <a:spcPts val="0"/>
              </a:spcAft>
              <a:defRPr/>
            </a:pPr>
            <a:r>
              <a:rPr lang="en-US" altLang="ja-JP" dirty="0">
                <a:solidFill>
                  <a:schemeClr val="tx2"/>
                </a:solidFill>
              </a:rPr>
              <a:t>E.g.</a:t>
            </a:r>
            <a:r>
              <a:rPr lang="en-US" altLang="ja-JP" dirty="0"/>
              <a:t> x/y*z becomes </a:t>
            </a:r>
          </a:p>
          <a:p>
            <a:pPr lvl="1" fontAlgn="auto">
              <a:spcAft>
                <a:spcPts val="0"/>
              </a:spcAft>
              <a:defRPr/>
            </a:pPr>
            <a:r>
              <a:rPr lang="en-US" altLang="ja-JP" dirty="0">
                <a:solidFill>
                  <a:schemeClr val="hlink"/>
                </a:solidFill>
              </a:rPr>
              <a:t>*/xyz in prefix</a:t>
            </a:r>
            <a:r>
              <a:rPr lang="en-US" altLang="ja-JP" dirty="0"/>
              <a:t> and </a:t>
            </a:r>
          </a:p>
          <a:p>
            <a:pPr lvl="1" fontAlgn="auto">
              <a:spcAft>
                <a:spcPts val="0"/>
              </a:spcAft>
              <a:defRPr/>
            </a:pPr>
            <a:r>
              <a:rPr lang="en-US" altLang="ja-JP" dirty="0" err="1">
                <a:solidFill>
                  <a:schemeClr val="hlink"/>
                </a:solidFill>
              </a:rPr>
              <a:t>xy</a:t>
            </a:r>
            <a:r>
              <a:rPr lang="en-US" altLang="ja-JP" dirty="0">
                <a:solidFill>
                  <a:schemeClr val="hlink"/>
                </a:solidFill>
              </a:rPr>
              <a:t>/z* in postfix</a:t>
            </a:r>
            <a:r>
              <a:rPr lang="en-US" altLang="ja-JP" dirty="0"/>
              <a:t>. </a:t>
            </a:r>
          </a:p>
          <a:p>
            <a:pPr marL="0" indent="0" fontAlgn="auto">
              <a:spcAft>
                <a:spcPts val="0"/>
              </a:spcAft>
              <a:buFont typeface="Arial" charset="0"/>
              <a:buNone/>
              <a:defRPr/>
            </a:pPr>
            <a:endParaRPr lang="en-US" sz="2400" dirty="0" smtClean="0">
              <a:ea typeface="+mn-ea"/>
            </a:endParaRPr>
          </a:p>
          <a:p>
            <a:pPr marL="0" indent="0" fontAlgn="auto">
              <a:spcAft>
                <a:spcPts val="0"/>
              </a:spcAft>
              <a:buFont typeface="Arial" charset="0"/>
              <a:buNone/>
              <a:defRPr/>
            </a:pPr>
            <a:r>
              <a:rPr lang="en-US" dirty="0" smtClean="0">
                <a:ea typeface="+mn-ea"/>
              </a:rPr>
              <a:t>Both prefix and postfix notations make </a:t>
            </a:r>
            <a:r>
              <a:rPr lang="en-US" b="1" dirty="0" smtClean="0">
                <a:solidFill>
                  <a:schemeClr val="hlink"/>
                </a:solidFill>
                <a:ea typeface="+mn-ea"/>
              </a:rPr>
              <a:t>Expression Evaluation</a:t>
            </a:r>
            <a:r>
              <a:rPr lang="en-US" dirty="0" smtClean="0">
                <a:ea typeface="+mn-ea"/>
              </a:rPr>
              <a:t> a lot easier. </a:t>
            </a:r>
          </a:p>
        </p:txBody>
      </p:sp>
    </p:spTree>
    <p:extLst>
      <p:ext uri="{BB962C8B-B14F-4D97-AF65-F5344CB8AC3E}">
        <p14:creationId xmlns:p14="http://schemas.microsoft.com/office/powerpoint/2010/main" val="27608993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940</TotalTime>
  <Words>1261</Words>
  <Application>Microsoft Office PowerPoint</Application>
  <PresentationFormat>On-screen Show (4:3)</PresentationFormat>
  <Paragraphs>267</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Origin</vt:lpstr>
      <vt:lpstr>Stack</vt:lpstr>
      <vt:lpstr>Infix, Postfix and Prefix Expressions</vt:lpstr>
      <vt:lpstr>Examples of infix to prefix and postfix</vt:lpstr>
      <vt:lpstr>Operator Priorities</vt:lpstr>
      <vt:lpstr>Tie Breaker</vt:lpstr>
      <vt:lpstr>Delimiters</vt:lpstr>
      <vt:lpstr>WHY</vt:lpstr>
      <vt:lpstr>Infix Expression Is Hard To Parse</vt:lpstr>
      <vt:lpstr>PowerPoint Presentation</vt:lpstr>
      <vt:lpstr>Example: postfix expressions </vt:lpstr>
      <vt:lpstr>Postfix Examples</vt:lpstr>
      <vt:lpstr>When do we need to use them… </vt:lpstr>
      <vt:lpstr>Algorithm for Infix to Postfix</vt:lpstr>
      <vt:lpstr>PowerPoint Presentation</vt:lpstr>
      <vt:lpstr>Example</vt:lpstr>
      <vt:lpstr>Algorithm for Infix to Prefix</vt:lpstr>
      <vt:lpstr>Evaluation of a postfix expression</vt:lpstr>
      <vt:lpstr>Evaluating Postfix Notation</vt:lpstr>
      <vt:lpstr>Algorithm: To evaluate a postfix value</vt:lpstr>
      <vt:lpstr>Example: postfix expressions (cont.)</vt:lpstr>
      <vt:lpstr>Postfix  expressions:  Algorithm using stacks (cont.)</vt:lpstr>
      <vt:lpstr>Question : Evaluate the following expression in postfix :  623+-382/+*2^3+</vt:lpstr>
      <vt:lpstr>Evaluate- 623+-382/+*2^3+ )</vt:lpstr>
      <vt:lpstr>Cont. of Evaluation- 623+-382/+*2^3+</vt:lpstr>
      <vt:lpstr>PowerPoint Presentation</vt:lpstr>
      <vt:lpstr>Algorithm: To evaluate a prefix value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teacher</cp:lastModifiedBy>
  <cp:revision>148</cp:revision>
  <dcterms:created xsi:type="dcterms:W3CDTF">2006-08-16T00:00:00Z</dcterms:created>
  <dcterms:modified xsi:type="dcterms:W3CDTF">2019-06-16T03:17:11Z</dcterms:modified>
</cp:coreProperties>
</file>