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  <p:sldMasterId id="2147483689" r:id="rId4"/>
    <p:sldMasterId id="2147483718" r:id="rId5"/>
  </p:sldMasterIdLst>
  <p:notesMasterIdLst>
    <p:notesMasterId r:id="rId68"/>
  </p:notesMasterIdLst>
  <p:sldIdLst>
    <p:sldId id="256" r:id="rId6"/>
    <p:sldId id="309" r:id="rId7"/>
    <p:sldId id="310" r:id="rId8"/>
    <p:sldId id="311" r:id="rId9"/>
    <p:sldId id="312" r:id="rId10"/>
    <p:sldId id="305" r:id="rId11"/>
    <p:sldId id="306" r:id="rId12"/>
    <p:sldId id="307" r:id="rId13"/>
    <p:sldId id="308" r:id="rId14"/>
    <p:sldId id="302" r:id="rId15"/>
    <p:sldId id="303" r:id="rId16"/>
    <p:sldId id="304" r:id="rId17"/>
    <p:sldId id="297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image" Target="../media/image27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53532-DD64-4BE0-B1CD-37076F2D0A1F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ADA94-8868-4FC8-B5E3-FB3C41DBC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en-US">
              <a:latin typeface="Times New Roman" panose="02020603050405020304" pitchFamily="18" charset="0"/>
            </a:endParaRPr>
          </a:p>
        </p:txBody>
      </p:sp>
      <p:sp>
        <p:nvSpPr>
          <p:cNvPr id="3584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1C709F-B45E-4032-9A8E-A151228A094C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58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604CB6-0680-4397-8BDA-B2F6002A6011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82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244371-0FE3-4BB0-B5E7-845C98AC4937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9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AB0918-BAE3-4E62-82DD-177292390D39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72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8AD068-4000-4F83-BF48-DDCABB14B4AF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9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540F96-D7EF-4FB0-A1E6-35A9A8CA88E9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79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2A254A-E9E0-4118-ABBE-FBE58306EF6E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092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93C8F-8F19-4C3E-B7FE-E194E96E1125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59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0CFC0A-2B82-47CE-BBED-B4C49645232E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58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92BC55-67F5-4907-A53E-51551D5C7B35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853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CB9BBC-2851-48DB-8750-6464DDBDC45C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9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79972A-E0A5-4E5D-B9DD-0947B7A0B65F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993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  <p:sp>
        <p:nvSpPr>
          <p:cNvPr id="10752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A6848F-B78C-4EFD-BA55-1FE3DCEE4DAC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977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7A791A-4927-4D4A-A655-E7686A073A57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757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  <p:sp>
        <p:nvSpPr>
          <p:cNvPr id="13312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9BD84E-9C0C-4042-B758-D52F6C0C7CB5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276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ノート プレースホルダー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>
              <a:latin typeface="Times New Roman" panose="02020603050405020304" pitchFamily="18" charset="0"/>
            </a:endParaRPr>
          </a:p>
        </p:txBody>
      </p:sp>
      <p:sp>
        <p:nvSpPr>
          <p:cNvPr id="13517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6D9894-E631-427E-A1AB-ACDE770B2B3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74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>
              <a:buFont typeface="+mj-lt" charset="-128"/>
              <a:buNone/>
            </a:pPr>
            <a:endParaRPr lang="en-US" altLang="ja-JP">
              <a:latin typeface="Calibri" panose="020F0502020204030204" pitchFamily="34" charset="0"/>
            </a:endParaRPr>
          </a:p>
          <a:p>
            <a:pPr lvl="1">
              <a:buFont typeface="+mj-lt" charset="-128"/>
              <a:buNone/>
            </a:pPr>
            <a:r>
              <a:rPr lang="en-US" altLang="ja-JP">
                <a:latin typeface="Calibri" panose="020F0502020204030204" pitchFamily="34" charset="0"/>
              </a:rPr>
              <a:t>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Heap-Sort(A)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/ Input: A: an (unsorted) array</a:t>
            </a:r>
            <a:br>
              <a:rPr lang="en-US" altLang="ja-JP">
                <a:latin typeface="Calibri" panose="020F0502020204030204" pitchFamily="34" charset="0"/>
              </a:rPr>
            </a:br>
            <a:r>
              <a:rPr lang="en-US" altLang="ja-JP">
                <a:latin typeface="Calibri" panose="020F0502020204030204" pitchFamily="34" charset="0"/>
              </a:rPr>
              <a:t>/ Output: A modified to be sorted from smallest to largest</a:t>
            </a:r>
          </a:p>
          <a:p>
            <a:r>
              <a:rPr lang="en-US" altLang="ja-JP">
                <a:latin typeface="Calibri" panose="020F0502020204030204" pitchFamily="34" charset="0"/>
              </a:rPr>
              <a:t>/ Running Time: O(n log n) where n = length[A] </a:t>
            </a:r>
          </a:p>
          <a:p>
            <a:pPr lvl="1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Build-Max-Heap(A)</a:t>
            </a:r>
          </a:p>
          <a:p>
            <a:pPr lvl="1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for i = length[A] downto 2 </a:t>
            </a:r>
          </a:p>
          <a:p>
            <a:pPr lvl="1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       exchange A[1] and A[i] </a:t>
            </a:r>
          </a:p>
          <a:p>
            <a:pPr lvl="1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       heap-size[A] ← heap-size[A] − 1 </a:t>
            </a:r>
          </a:p>
          <a:p>
            <a:pPr lvl="1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       Max-Heapify(A, 1) </a:t>
            </a:r>
          </a:p>
          <a:p>
            <a:pPr lvl="1">
              <a:buFont typeface="+mj-lt" charset="-128"/>
              <a:buNone/>
            </a:pPr>
            <a:endParaRPr lang="en-US" altLang="ja-JP">
              <a:latin typeface="Times New Roman" panose="02020603050405020304" pitchFamily="18" charset="0"/>
            </a:endParaRPr>
          </a:p>
          <a:p>
            <a:endParaRPr lang="ja-JP" altLang="en-US">
              <a:latin typeface="Times New Roman" panose="02020603050405020304" pitchFamily="18" charset="0"/>
            </a:endParaRPr>
          </a:p>
        </p:txBody>
      </p:sp>
      <p:sp>
        <p:nvSpPr>
          <p:cNvPr id="1372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1C69D8-6F8C-4C19-86DE-FD4F9B846DC1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76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A4CA71-6E45-45C4-91F8-3F3E6C6684B0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71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ノート プレースホルダー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ja-JP">
                <a:latin typeface="Calibri" panose="020F0502020204030204" pitchFamily="34" charset="0"/>
              </a:rPr>
              <a:t>Heap Algorithms </a:t>
            </a:r>
            <a:endParaRPr lang="en-US" altLang="ja-JP">
              <a:latin typeface="Times New Roman" panose="02020603050405020304" pitchFamily="18" charset="0"/>
            </a:endParaRPr>
          </a:p>
          <a:p>
            <a:endParaRPr lang="en-US" altLang="ja-JP">
              <a:latin typeface="Calibri" panose="020F0502020204030204" pitchFamily="34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Parent(A, i)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/ Input: A: an array representing a heap, i: an array index / Output: The index in A of the parent of i</a:t>
            </a:r>
            <a:br>
              <a:rPr lang="en-US" altLang="ja-JP">
                <a:latin typeface="Calibri" panose="020F0502020204030204" pitchFamily="34" charset="0"/>
              </a:rPr>
            </a:br>
            <a:r>
              <a:rPr lang="en-US" altLang="ja-JP">
                <a:latin typeface="Calibri" panose="020F0502020204030204" pitchFamily="34" charset="0"/>
              </a:rPr>
              <a:t>/ Running Time: O(1)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	1  if i == 1 return NULL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	2  return ⌊i/2⌋ </a:t>
            </a:r>
            <a:endParaRPr lang="en-US" altLang="ja-JP">
              <a:latin typeface="Times New Roman" panose="02020603050405020304" pitchFamily="18" charset="0"/>
            </a:endParaRPr>
          </a:p>
          <a:p>
            <a:endParaRPr lang="en-US" altLang="ja-JP">
              <a:latin typeface="Calibri" panose="020F0502020204030204" pitchFamily="34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Left(A, i)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/ Input: A: an array representing a heap, i: an array index / Output: The index in A of the left child of i</a:t>
            </a:r>
            <a:br>
              <a:rPr lang="en-US" altLang="ja-JP">
                <a:latin typeface="Calibri" panose="020F0502020204030204" pitchFamily="34" charset="0"/>
              </a:rPr>
            </a:br>
            <a:r>
              <a:rPr lang="en-US" altLang="ja-JP">
                <a:latin typeface="Calibri" panose="020F0502020204030204" pitchFamily="34" charset="0"/>
              </a:rPr>
              <a:t>/ Running Time: O(1)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if 2 ∗ i ≤ heap-size[A]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return 2 ∗ I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else return NULL </a:t>
            </a:r>
            <a:endParaRPr lang="en-US" altLang="ja-JP">
              <a:latin typeface="Times New Roman" panose="02020603050405020304" pitchFamily="18" charset="0"/>
            </a:endParaRPr>
          </a:p>
          <a:p>
            <a:endParaRPr lang="en-US" altLang="ja-JP">
              <a:latin typeface="Calibri" panose="020F0502020204030204" pitchFamily="34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Right(A, i)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/ Input: A: an array representing a heap, i: an array index / Output: The index in A of the right child of i</a:t>
            </a:r>
            <a:br>
              <a:rPr lang="en-US" altLang="ja-JP">
                <a:latin typeface="Calibri" panose="020F0502020204030204" pitchFamily="34" charset="0"/>
              </a:rPr>
            </a:br>
            <a:r>
              <a:rPr lang="en-US" altLang="ja-JP">
                <a:latin typeface="Calibri" panose="020F0502020204030204" pitchFamily="34" charset="0"/>
              </a:rPr>
              <a:t>/ Running Time: O(1)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if2∗i+1≤heap-size[A]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return 2∗i+1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else return NULL</a:t>
            </a:r>
          </a:p>
          <a:p>
            <a:pPr marL="685800" lvl="1" indent="-228600">
              <a:buFont typeface="+mj-lt" charset="-128"/>
              <a:buNone/>
            </a:pPr>
            <a:r>
              <a:rPr lang="en-US" altLang="ja-JP">
                <a:latin typeface="Calibri" panose="020F0502020204030204" pitchFamily="34" charset="0"/>
              </a:rPr>
              <a:t> </a:t>
            </a:r>
            <a:endParaRPr lang="en-US" altLang="ja-JP">
              <a:latin typeface="Times New Roman" panose="02020603050405020304" pitchFamily="18" charset="0"/>
            </a:endParaRPr>
          </a:p>
          <a:p>
            <a:endParaRPr lang="ja-JP" altLang="en-US">
              <a:latin typeface="Times New Roman" panose="02020603050405020304" pitchFamily="18" charset="0"/>
            </a:endParaRPr>
          </a:p>
          <a:p>
            <a:pPr marL="685800" lvl="1" indent="-228600">
              <a:buFont typeface="+mj-lt" charset="-128"/>
              <a:buNone/>
            </a:pPr>
            <a:r>
              <a:rPr lang="en-US" altLang="ja-JP">
                <a:latin typeface="Calibri" panose="020F0502020204030204" pitchFamily="34" charset="0"/>
              </a:rPr>
              <a:t>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Max-Heapify(A, i)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/ Input: A: an array where the left and right children of i root heaps (but i may not), i: an array index / Output: A modified so that i roots a heap</a:t>
            </a:r>
            <a:br>
              <a:rPr lang="en-US" altLang="ja-JP">
                <a:latin typeface="Calibri" panose="020F0502020204030204" pitchFamily="34" charset="0"/>
              </a:rPr>
            </a:br>
            <a:r>
              <a:rPr lang="en-US" altLang="ja-JP">
                <a:latin typeface="Calibri" panose="020F0502020204030204" pitchFamily="34" charset="0"/>
              </a:rPr>
              <a:t>/ Running Time: O(log n) where n = heap-size[A] − I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l ← Left(i)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r ← Right(i)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if l ≤ heap-size[A] and A[l] &gt; A[i]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      largest ← l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else largest ← I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if r ≤ heap-size[A] and A[r] &lt; A[largest]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      largest ← r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if largest ̸= I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      exchange A[i] and A[largest]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      Max-Heapify(A, largest)</a:t>
            </a:r>
          </a:p>
          <a:p>
            <a:pPr marL="685800" lvl="1" indent="-228600">
              <a:buFont typeface="+mj-lt" charset="-128"/>
              <a:buNone/>
            </a:pPr>
            <a:endParaRPr lang="en-US" altLang="ja-JP">
              <a:latin typeface="Calibri" panose="020F0502020204030204" pitchFamily="34" charset="0"/>
            </a:endParaRPr>
          </a:p>
          <a:p>
            <a:pPr marL="685800" lvl="1" indent="-228600">
              <a:buFont typeface="+mj-lt" charset="-128"/>
              <a:buNone/>
            </a:pPr>
            <a:r>
              <a:rPr lang="en-US" altLang="ja-JP">
                <a:latin typeface="Calibri" panose="020F0502020204030204" pitchFamily="34" charset="0"/>
              </a:rPr>
              <a:t>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Build-Max-Heap(A) </a:t>
            </a:r>
            <a:endParaRPr lang="en-US" altLang="ja-JP">
              <a:latin typeface="Times New Roman" panose="02020603050405020304" pitchFamily="18" charset="0"/>
            </a:endParaRPr>
          </a:p>
          <a:p>
            <a:r>
              <a:rPr lang="en-US" altLang="ja-JP">
                <a:latin typeface="Calibri" panose="020F0502020204030204" pitchFamily="34" charset="0"/>
              </a:rPr>
              <a:t>/ Input: A: an (unsorted) array</a:t>
            </a:r>
            <a:br>
              <a:rPr lang="en-US" altLang="ja-JP">
                <a:latin typeface="Calibri" panose="020F0502020204030204" pitchFamily="34" charset="0"/>
              </a:rPr>
            </a:br>
            <a:r>
              <a:rPr lang="en-US" altLang="ja-JP">
                <a:latin typeface="Calibri" panose="020F0502020204030204" pitchFamily="34" charset="0"/>
              </a:rPr>
              <a:t>/ Output: A modified to represent a heap. / Running Time: O(n) where n = length[A] </a:t>
            </a:r>
          </a:p>
          <a:p>
            <a:endParaRPr lang="en-US" altLang="ja-JP">
              <a:latin typeface="Calibri" panose="020F0502020204030204" pitchFamily="34" charset="0"/>
            </a:endParaRP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heap-size[A] ← length[A]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for i ← ⌊length[A]/2⌋ downto 1 </a:t>
            </a:r>
          </a:p>
          <a:p>
            <a:pPr marL="685800" lvl="1" indent="-228600">
              <a:buFont typeface="Calibri" panose="020F0502020204030204" pitchFamily="34" charset="0"/>
              <a:buAutoNum type="arabicPeriod"/>
            </a:pPr>
            <a:r>
              <a:rPr lang="en-US" altLang="ja-JP">
                <a:latin typeface="Calibri" panose="020F0502020204030204" pitchFamily="34" charset="0"/>
              </a:rPr>
              <a:t>Max-Heapify(A, i) </a:t>
            </a:r>
            <a:endParaRPr lang="en-US" altLang="ja-JP">
              <a:latin typeface="Times New Roman" panose="02020603050405020304" pitchFamily="18" charset="0"/>
            </a:endParaRPr>
          </a:p>
          <a:p>
            <a:endParaRPr lang="en-US" altLang="ja-JP">
              <a:latin typeface="Calibri" panose="020F0502020204030204" pitchFamily="34" charset="0"/>
            </a:endParaRPr>
          </a:p>
          <a:p>
            <a:endParaRPr lang="ja-JP" altLang="en-US">
              <a:latin typeface="Times New Roman" panose="02020603050405020304" pitchFamily="18" charset="0"/>
            </a:endParaRPr>
          </a:p>
        </p:txBody>
      </p:sp>
      <p:sp>
        <p:nvSpPr>
          <p:cNvPr id="4506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00DEFB-C353-415E-93BA-68152B1A35B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38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FFC562-C94B-4049-97E7-1121A16DDFF1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53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9B315F-59CF-42C0-9431-368BFCFC3786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3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8D92E4-6887-425F-8C68-7287D726907E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6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0A975F-DDA4-4A9D-B4A9-C91466971EC5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867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49E534-5230-47D4-96A3-4C234A948824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5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2D7EBD-529D-4ABE-854D-D694528B3642}" type="slidenum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5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1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41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86300"/>
            <a:ext cx="97536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1"/>
            <a:ext cx="9753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017" y="1905000"/>
            <a:ext cx="9251951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8018" y="3487271"/>
            <a:ext cx="9251948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876117" y="5715001"/>
            <a:ext cx="28448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0E41950B-2EC1-4B59-BE62-8ABD445E8F60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1084" y="5715001"/>
            <a:ext cx="3860800" cy="276225"/>
          </a:xfrm>
        </p:spPr>
        <p:txBody>
          <a:bodyPr/>
          <a:lstStyle>
            <a:lvl1pPr>
              <a:defRPr>
                <a:solidFill>
                  <a:srgbClr val="3D3A48">
                    <a:lumMod val="60000"/>
                    <a:lumOff val="40000"/>
                  </a:srgb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5715001"/>
            <a:ext cx="609600" cy="276225"/>
          </a:xfrm>
        </p:spPr>
        <p:txBody>
          <a:bodyPr/>
          <a:lstStyle>
            <a:lvl1pPr>
              <a:defRPr smtClean="0"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2FF6AE00-A4D5-4846-8F1A-DD205EA9E4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8655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A09D5-6C55-42BF-9852-3AD800AD7A1A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EBCB97-C7E1-49EB-867A-FCCF2917B23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9099204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16363"/>
            <a:ext cx="975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026" y="4038600"/>
            <a:ext cx="9251951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027" y="5212978"/>
            <a:ext cx="9251948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584960" y="1004456"/>
            <a:ext cx="902208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876117" y="6215064"/>
            <a:ext cx="28448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3833AF1D-F8C9-494D-8623-24FA954A3A0F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71084" y="6215064"/>
            <a:ext cx="3860800" cy="274637"/>
          </a:xfrm>
        </p:spPr>
        <p:txBody>
          <a:bodyPr/>
          <a:lstStyle>
            <a:lvl1pPr>
              <a:defRPr>
                <a:solidFill>
                  <a:srgbClr val="3D3A48">
                    <a:lumMod val="60000"/>
                    <a:lumOff val="40000"/>
                  </a:srgb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791200" y="6215064"/>
            <a:ext cx="609600" cy="274637"/>
          </a:xfrm>
        </p:spPr>
        <p:txBody>
          <a:bodyPr/>
          <a:lstStyle>
            <a:lvl1pPr>
              <a:defRPr smtClean="0"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309D7FE4-8667-4299-8EAF-C3A702F0801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0934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0"/>
            <a:ext cx="9753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91063"/>
            <a:ext cx="9753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16" y="1904999"/>
            <a:ext cx="9251952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016" y="3487271"/>
            <a:ext cx="9251947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23C5C-DDD4-426B-9EB0-36CA8BB22060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F14D5-6E1D-43CC-B55B-FCE289F885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89694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8141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BE207-9BD6-44F0-90F3-5CC66AFE452C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E35CB4-8D07-4E3C-8421-1A7EB79F9D7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4826540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686050"/>
            <a:ext cx="34798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17" y="2686050"/>
            <a:ext cx="34798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800" y="1839914"/>
            <a:ext cx="36576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25341" y="1839914"/>
            <a:ext cx="36576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8141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1568A-52EC-4E7D-971C-2FD3061D86C3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3BB2B2-B84C-4DA3-9967-CF233DBF74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438360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D8430-CD83-4939-B799-CC2047B37E6F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FFE968-26A9-400A-A14F-B7788011D71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5012232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87E24-BC73-4262-B980-AC56F4DA2975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D4910-DBD6-4050-B319-606BA76AEA3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48087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8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5688"/>
            <a:ext cx="457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141" y="914401"/>
            <a:ext cx="4572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1B463-6CDA-4F7C-B469-D6606A8F11C4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4DFB18-BF6D-4FC4-942E-F793864FF98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0411032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17" y="6731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17" y="5637213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7" y="5637213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7" y="6731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5688"/>
            <a:ext cx="457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4828" y="914401"/>
            <a:ext cx="414528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BF090-3FA0-4E82-B856-B47D10F71FD2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C8519D-F5E3-45C3-B955-54E6F50DC3E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5238583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203825"/>
            <a:ext cx="848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0" y="780826"/>
            <a:ext cx="6096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996EA-01AE-4BE3-BD6D-240407E91468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3D5FD3-57E8-437C-91B0-5761F3C9BF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3698106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33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367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33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367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203825"/>
            <a:ext cx="848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6550212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CC1E9-A851-4BCA-AD04-BD59772EEA32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506EC0-FBA9-47B5-967C-A2C7540E66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5270555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084294"/>
            <a:ext cx="100584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CCC3D-06DC-4539-9EA7-C4BF176954A0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A96B4E-4470-42AF-9C50-0D4A8250DB7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7412016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967" y="860426"/>
            <a:ext cx="33020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922048"/>
            <a:ext cx="22352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922048"/>
            <a:ext cx="75184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C54C7-986E-49E3-A2EB-D74A90D8991D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03A1F9-5034-4D78-B839-7BC23AEC10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2043324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A332CCC-C61D-4B2B-AC38-EDA669576E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3339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タイトル、2 つのコンテンツ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103632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half" idx="3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196138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37FEED11-7C97-4C99-91AF-80B69A5A0D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5490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48DE29B4-DF23-4B89-B36F-BB5B041A7A7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960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9337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53CD8CEE-472E-4042-BEDA-1A84B5B1F1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89018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1B62B51E-1415-4BAF-9E81-BEDEB4DEF8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73653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9C9E65A5-0A90-4C59-AF5B-56760A4BE8A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2323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A7188133-BF3E-4F1D-97AE-A0DE1808903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1970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8610981E-5175-4F3B-9F0A-FCD1F5648DD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29317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36C1A8C6-A8B0-4B56-B5FB-0C0761A645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27262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0CDE17FA-49DD-486D-8A70-696BFEE60D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2646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97923197-BBC2-45B9-9F75-CF874B61D48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77636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smtClean="0"/>
            </a:lvl1pPr>
          </a:lstStyle>
          <a:p>
            <a:pPr>
              <a:defRPr/>
            </a:pPr>
            <a:fld id="{34AA8A6C-F735-4699-86A2-E659015E77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109471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1117600" y="152400"/>
            <a:ext cx="103632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4258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512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86300"/>
            <a:ext cx="97536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1"/>
            <a:ext cx="9753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017" y="1905000"/>
            <a:ext cx="9251951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8018" y="3487271"/>
            <a:ext cx="9251948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876117" y="5715001"/>
            <a:ext cx="28448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335057FB-811E-4034-A74B-8CD0E150C542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1084" y="5715001"/>
            <a:ext cx="3860800" cy="276225"/>
          </a:xfrm>
        </p:spPr>
        <p:txBody>
          <a:bodyPr/>
          <a:lstStyle>
            <a:lvl1pPr>
              <a:defRPr>
                <a:solidFill>
                  <a:srgbClr val="3D3A48">
                    <a:lumMod val="60000"/>
                    <a:lumOff val="40000"/>
                  </a:srgb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5715001"/>
            <a:ext cx="609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AE979354-04B8-4BBD-9577-80154127EB3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12747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FD49A-E0E7-41C6-8E66-81566AD2D690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96417-7C69-4AFA-9656-194D88113C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4465407"/>
      </p:ext>
    </p:extLst>
  </p:cSld>
  <p:clrMapOvr>
    <a:masterClrMapping/>
  </p:clrMapOvr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16363"/>
            <a:ext cx="975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026" y="4038600"/>
            <a:ext cx="9251951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027" y="5212978"/>
            <a:ext cx="9251948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584960" y="1004456"/>
            <a:ext cx="902208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876117" y="6215064"/>
            <a:ext cx="28448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1B318B83-BFCC-4178-9CD3-0F435F96D5CC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71084" y="6215064"/>
            <a:ext cx="3860800" cy="274637"/>
          </a:xfrm>
        </p:spPr>
        <p:txBody>
          <a:bodyPr/>
          <a:lstStyle>
            <a:lvl1pPr>
              <a:defRPr>
                <a:solidFill>
                  <a:srgbClr val="3D3A48">
                    <a:lumMod val="60000"/>
                    <a:lumOff val="40000"/>
                  </a:srgb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791200" y="6215064"/>
            <a:ext cx="609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0EB18F81-0B1E-4749-879A-EE77FE4322E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8508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0"/>
            <a:ext cx="9753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91063"/>
            <a:ext cx="9753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16" y="1904999"/>
            <a:ext cx="9251952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016" y="3487271"/>
            <a:ext cx="9251947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AE241-29D5-4C79-B90D-F0761F4F9F80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95C87-763F-487E-9901-BE4CD20ABE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3480321"/>
      </p:ext>
    </p:extLst>
  </p:cSld>
  <p:clrMapOvr>
    <a:masterClrMapping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8141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D2B83-AA0F-4CF8-94A2-59B03E6F288E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D496-D406-4E8D-819D-18845051873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71916691"/>
      </p:ext>
    </p:extLst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686050"/>
            <a:ext cx="34798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17" y="2686050"/>
            <a:ext cx="34798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800" y="1839914"/>
            <a:ext cx="36576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25341" y="1839914"/>
            <a:ext cx="36576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8141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FB765-16A7-4120-A196-D184DBD5AB0A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A0EBD-482E-4C55-B399-91D8C71CB58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3492078"/>
      </p:ext>
    </p:extLst>
  </p:cSld>
  <p:clrMapOvr>
    <a:masterClrMapping/>
  </p:clrMapOvr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F9414-30C1-45CC-8CF7-756CFF0C7669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D7F78-1263-4FB5-9559-DC6D19950F0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3726649"/>
      </p:ext>
    </p:extLst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29DA0-F66F-40EF-9F73-D92E82F50D51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787F5-5E97-49E8-B963-8B53BC52D3F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932126"/>
      </p:ext>
    </p:extLst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5688"/>
            <a:ext cx="457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141" y="914401"/>
            <a:ext cx="4572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24F44-FEAF-476A-BB07-069E94CA8552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7828D-6997-4E33-B289-83D0B4E8202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8537403"/>
      </p:ext>
    </p:extLst>
  </p:cSld>
  <p:clrMapOvr>
    <a:masterClrMapping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17" y="6731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17" y="5637213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7" y="5637213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7" y="6731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5688"/>
            <a:ext cx="457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4828" y="914401"/>
            <a:ext cx="414528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F0AF4-6888-4460-957A-E9B1A3DD20B0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DD79-ECDA-4F0B-A4B4-962E32F3F0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417123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242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203825"/>
            <a:ext cx="848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0" y="780826"/>
            <a:ext cx="6096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33D19-E309-4D8D-AAC6-272B5D746ADC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84719-136E-4398-9502-F29350EF9E0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0372397"/>
      </p:ext>
    </p:extLst>
  </p:cSld>
  <p:clrMapOvr>
    <a:masterClrMapping/>
  </p:clrMapOvr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33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367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33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367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203825"/>
            <a:ext cx="848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6550212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1BF7A-6DC4-4F2C-8EBB-0D9A4D44B526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848E8-4152-4A29-AB0A-2654AEACA2D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7544701"/>
      </p:ext>
    </p:extLst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084294"/>
            <a:ext cx="100584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893CF-D499-40BC-BEA9-E8115A1E1473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69864-A694-4D0B-8045-5EE0AD47783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18671351"/>
      </p:ext>
    </p:extLst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967" y="860426"/>
            <a:ext cx="33020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922048"/>
            <a:ext cx="22352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922048"/>
            <a:ext cx="75184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568BA-800C-477C-ACC9-4D187F26C3A4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54FFC-B801-4197-9FEC-79173EB2CB1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45579395"/>
      </p:ext>
    </p:extLst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906B9-86B1-422A-8F73-EE2BB3F551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427506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タイトル、2 つのコンテンツ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103632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half" idx="3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8633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86300"/>
            <a:ext cx="97536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1"/>
            <a:ext cx="9753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017" y="1905000"/>
            <a:ext cx="9251951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8018" y="3487271"/>
            <a:ext cx="9251948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876117" y="5715001"/>
            <a:ext cx="28448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4AA996E5-2DDA-44C5-9360-9780298A562F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1084" y="5715001"/>
            <a:ext cx="3860800" cy="276225"/>
          </a:xfrm>
        </p:spPr>
        <p:txBody>
          <a:bodyPr/>
          <a:lstStyle>
            <a:lvl1pPr>
              <a:defRPr>
                <a:solidFill>
                  <a:srgbClr val="3D3A48">
                    <a:lumMod val="60000"/>
                    <a:lumOff val="40000"/>
                  </a:srgb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5715001"/>
            <a:ext cx="609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A1E52E69-01F3-4154-B003-FD20E033064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6153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28C4D-8B2C-4F8F-BC89-E5CBEF3A27D7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F48B4-A0F8-446B-A81D-6B5C5C285F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1183080"/>
      </p:ext>
    </p:extLst>
  </p:cSld>
  <p:clrMapOvr>
    <a:masterClrMapping/>
  </p:clrMapOvr>
  <p:hf hdr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図付き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16363"/>
            <a:ext cx="975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026" y="4038600"/>
            <a:ext cx="9251951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027" y="5212978"/>
            <a:ext cx="9251948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584960" y="1004456"/>
            <a:ext cx="902208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876117" y="6215064"/>
            <a:ext cx="28448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CDF7096A-182F-4D4C-A802-2CF2F0DAB672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71084" y="6215064"/>
            <a:ext cx="3860800" cy="274637"/>
          </a:xfrm>
        </p:spPr>
        <p:txBody>
          <a:bodyPr/>
          <a:lstStyle>
            <a:lvl1pPr>
              <a:defRPr>
                <a:solidFill>
                  <a:srgbClr val="3D3A48">
                    <a:lumMod val="60000"/>
                    <a:lumOff val="40000"/>
                  </a:srgb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791200" y="6215064"/>
            <a:ext cx="609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B9E5A9A3-47BD-4E62-ADFF-3B4B7F7ED6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7633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0"/>
            <a:ext cx="9753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91063"/>
            <a:ext cx="9753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16" y="1904999"/>
            <a:ext cx="9251952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016" y="3487271"/>
            <a:ext cx="9251947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EDC25-7EDB-4542-BCC5-5601410D0D83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8C9C7-ADDF-494B-86F6-5432DF45527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583517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405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8141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40568-7FAC-4A92-A6E0-E72A6A3B0DC4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510EB-6355-4098-8BCC-F8A1D8F5293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960841"/>
      </p:ext>
    </p:extLst>
  </p:cSld>
  <p:clrMapOvr>
    <a:masterClrMapping/>
  </p:clrMapOvr>
  <p:hf hd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686050"/>
            <a:ext cx="34798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17" y="2686050"/>
            <a:ext cx="34798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800" y="1839914"/>
            <a:ext cx="36576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25341" y="1839914"/>
            <a:ext cx="36576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8141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51D3E-31DF-4368-A78B-79EFD74BFCCA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FA021-A55D-48DB-BB40-95B13A9EE90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94648895"/>
      </p:ext>
    </p:extLst>
  </p:cSld>
  <p:clrMapOvr>
    <a:masterClrMapping/>
  </p:clrMapOvr>
  <p:hf hdr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AAE3F-8C35-4B60-B6AF-5D04D3140BEC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63504-83D1-4819-A103-ECAC3BEF7F9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18653600"/>
      </p:ext>
    </p:extLst>
  </p:cSld>
  <p:clrMapOvr>
    <a:masterClrMapping/>
  </p:clrMapOvr>
  <p:hf hdr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13827-C83E-4496-9849-2A134B0CAF9C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1D0C4-CF34-4938-9DFE-4AF50D3AFD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0211482"/>
      </p:ext>
    </p:extLst>
  </p:cSld>
  <p:clrMapOvr>
    <a:masterClrMapping/>
  </p:clrMapOvr>
  <p:hf hdr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5688"/>
            <a:ext cx="457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141" y="914401"/>
            <a:ext cx="4572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F41AD-863A-476C-BB3A-2675A0B8215F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B3F58-175E-4481-951C-0B34BB4BE9B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7466811"/>
      </p:ext>
    </p:extLst>
  </p:cSld>
  <p:clrMapOvr>
    <a:masterClrMapping/>
  </p:clrMapOvr>
  <p:hf hdr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17" y="6731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17" y="5637213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7" y="5637213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317" y="6731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5688"/>
            <a:ext cx="457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4828" y="914401"/>
            <a:ext cx="414528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4EDC5-E351-4A44-BDF1-44230E890B6D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6C449-C7F5-432D-9DE8-49CDB496172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43295777"/>
      </p:ext>
    </p:extLst>
  </p:cSld>
  <p:clrMapOvr>
    <a:masterClrMapping/>
  </p:clrMapOvr>
  <p:hf hdr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203825"/>
            <a:ext cx="848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0" y="780826"/>
            <a:ext cx="6096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D411C-F922-4136-9480-6E0D47779714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1204D-0B84-4BBB-A31A-A4F78D2A0BD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1748526"/>
      </p:ext>
    </p:extLst>
  </p:cSld>
  <p:clrMapOvr>
    <a:masterClrMapping/>
  </p:clrMapOvr>
  <p:hf hdr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33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367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033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367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203825"/>
            <a:ext cx="848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6550212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02A9C-CF37-4147-BBB7-4ADAD569BBFA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C44C67-A598-4B0C-84E6-3C4975500E6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1735537"/>
      </p:ext>
    </p:extLst>
  </p:cSld>
  <p:clrMapOvr>
    <a:masterClrMapping/>
  </p:clrMapOvr>
  <p:hf hdr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1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084294"/>
            <a:ext cx="100584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EC5C8-EB18-4B36-9FA6-7C105EE4AF17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CCADE-A941-4C5C-B7F0-2B140F960E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7608621"/>
      </p:ext>
    </p:extLst>
  </p:cSld>
  <p:clrMapOvr>
    <a:masterClrMapping/>
  </p:clrMapOvr>
  <p:hf hdr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967" y="860426"/>
            <a:ext cx="33020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922048"/>
            <a:ext cx="22352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922048"/>
            <a:ext cx="75184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79BD1-81C7-4540-BFB9-BCBEDEEA95FF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36E10-9EE2-466E-B0DB-831411B145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243114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5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1671B-C285-47D3-934E-3460189DF18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3194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タイトル、2 つのコンテンツ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103632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half" idx="3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2131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1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16B2-6175-45FE-8B7D-4CFDABACA6F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0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316B2-6175-45FE-8B7D-4CFDABACA6FC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992F-70D3-4BA2-83AF-F8B0EC115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1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nteriorEdging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381000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2618" y="2084389"/>
            <a:ext cx="9266767" cy="364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118226"/>
            <a:ext cx="28448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53423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9B23E15-CA02-4544-916B-25A292159EA3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18226"/>
            <a:ext cx="38608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534239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200" y="6118226"/>
            <a:ext cx="609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53423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A679709-A141-4FC0-B00C-48E7753D0E8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492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205E15D-8CE8-4CE6-BA5D-747AF5802F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2565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3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nteriorEdging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381000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2618" y="2084389"/>
            <a:ext cx="9266767" cy="364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118226"/>
            <a:ext cx="28448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53423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79675B5-2720-4FE4-95D9-114D609890DF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18226"/>
            <a:ext cx="38608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534239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200" y="6118226"/>
            <a:ext cx="609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53423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98037F5A-1903-4F4B-9CDE-E0FE56786E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714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9F9F8"/>
            </a:gs>
            <a:gs pos="74001">
              <a:srgbClr val="CDC5C1"/>
            </a:gs>
            <a:gs pos="83000">
              <a:srgbClr val="CDC5C1"/>
            </a:gs>
            <a:gs pos="100000">
              <a:srgbClr val="DED9D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nteriorEdging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381000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2618" y="2084389"/>
            <a:ext cx="9266767" cy="364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118226"/>
            <a:ext cx="28448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53423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B4F0194-7B00-4CEB-9F71-8B0D3CC762FB}" type="datetime1">
              <a:rPr lang="en-US" altLang="ja-JP"/>
              <a:pPr>
                <a:defRPr/>
              </a:pPr>
              <a:t>4/7/2019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18226"/>
            <a:ext cx="38608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534239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200" y="6118226"/>
            <a:ext cx="609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53423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366B16AA-AE0E-4208-889F-49C12EAFAF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3137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2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163" y="-65088"/>
            <a:ext cx="7772401" cy="795338"/>
          </a:xfrm>
        </p:spPr>
        <p:txBody>
          <a:bodyPr/>
          <a:lstStyle/>
          <a:p>
            <a:r>
              <a:rPr lang="en-US" altLang="ja-JP" sz="3600" u="sng"/>
              <a:t>Array Representation of Max Heaps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1593850" y="887414"/>
            <a:ext cx="8750300" cy="57054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en-US" altLang="ja-JP" sz="2000">
                <a:solidFill>
                  <a:srgbClr val="DD0111"/>
                </a:solidFill>
                <a:latin typeface="Arial" panose="020B0604020202020204" pitchFamily="34" charset="0"/>
              </a:rPr>
              <a:t>A heap is a complete binary tree that is filled in order</a:t>
            </a:r>
            <a:endParaRPr lang="en-US" altLang="ja-JP" sz="200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ja-JP" sz="2000" b="1" u="sng">
                <a:solidFill>
                  <a:srgbClr val="090409"/>
                </a:solidFill>
              </a:rPr>
              <a:t>When index </a:t>
            </a:r>
            <a:r>
              <a:rPr lang="en-US" altLang="ja-JP" sz="2800" b="1" u="sng">
                <a:solidFill>
                  <a:srgbClr val="0000FF"/>
                </a:solidFill>
              </a:rPr>
              <a:t>i</a:t>
            </a:r>
            <a:r>
              <a:rPr lang="en-US" altLang="ja-JP" sz="2000" b="1" u="sng">
                <a:solidFill>
                  <a:srgbClr val="FF0000"/>
                </a:solidFill>
              </a:rPr>
              <a:t> </a:t>
            </a:r>
            <a:r>
              <a:rPr lang="en-US" altLang="ja-JP" sz="2000" b="1" u="sng">
                <a:solidFill>
                  <a:srgbClr val="090409"/>
                </a:solidFill>
              </a:rPr>
              <a:t>is from </a:t>
            </a:r>
            <a:r>
              <a:rPr lang="en-US" altLang="ja-JP" sz="2000" b="1" u="sng">
                <a:solidFill>
                  <a:srgbClr val="0000FF"/>
                </a:solidFill>
              </a:rPr>
              <a:t>0</a:t>
            </a:r>
            <a:r>
              <a:rPr lang="en-US" altLang="ja-JP" sz="2000" b="1" u="sng">
                <a:solidFill>
                  <a:srgbClr val="FF0000"/>
                </a:solidFill>
              </a:rPr>
              <a:t> </a:t>
            </a:r>
            <a:r>
              <a:rPr lang="en-US" altLang="ja-JP" sz="2000" b="1" u="sng">
                <a:solidFill>
                  <a:srgbClr val="090409"/>
                </a:solidFill>
              </a:rPr>
              <a:t>to</a:t>
            </a:r>
            <a:r>
              <a:rPr lang="en-US" altLang="ja-JP" sz="2000" b="1" u="sng">
                <a:solidFill>
                  <a:srgbClr val="FF0000"/>
                </a:solidFill>
              </a:rPr>
              <a:t> </a:t>
            </a:r>
            <a:r>
              <a:rPr lang="en-US" altLang="ja-JP" sz="2000" b="1" u="sng">
                <a:solidFill>
                  <a:srgbClr val="0000FF"/>
                </a:solidFill>
              </a:rPr>
              <a:t>n-1</a:t>
            </a:r>
            <a:r>
              <a:rPr lang="en-US" altLang="ja-JP" sz="2000" b="1" u="sng">
                <a:solidFill>
                  <a:srgbClr val="FF0000"/>
                </a:solidFill>
              </a:rPr>
              <a:t> </a:t>
            </a:r>
            <a:r>
              <a:rPr lang="en-US" altLang="ja-JP" sz="2000" b="1" u="sng">
                <a:solidFill>
                  <a:srgbClr val="090409"/>
                </a:solidFill>
              </a:rPr>
              <a:t>and</a:t>
            </a:r>
            <a:r>
              <a:rPr lang="en-US" altLang="ja-JP" sz="2000" b="1" u="sng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ja-JP" sz="2000" b="1" u="sng">
                <a:solidFill>
                  <a:srgbClr val="090409"/>
                </a:solidFill>
              </a:rPr>
              <a:t>number of element = length of A[]= </a:t>
            </a:r>
            <a:r>
              <a:rPr lang="en-US" altLang="ja-JP" sz="2800" b="1" u="sng">
                <a:solidFill>
                  <a:srgbClr val="0000FF"/>
                </a:solidFill>
              </a:rPr>
              <a:t>n = </a:t>
            </a:r>
            <a:r>
              <a:rPr lang="en-US" altLang="ja-JP" sz="2800" b="1" u="sng">
                <a:solidFill>
                  <a:srgbClr val="7F7F7F"/>
                </a:solidFill>
              </a:rPr>
              <a:t>10</a:t>
            </a:r>
            <a:endParaRPr lang="en-US" altLang="ja-JP" sz="2000" b="1" u="sng">
              <a:solidFill>
                <a:srgbClr val="7F7F7F"/>
              </a:solidFill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ja-JP" sz="2400"/>
              <a:t>Root of tree is </a:t>
            </a:r>
            <a:r>
              <a:rPr lang="en-US" altLang="ja-JP" sz="2400">
                <a:latin typeface="Comic Sans MS" panose="030F0702030302020204" pitchFamily="66" charset="0"/>
              </a:rPr>
              <a:t>A[0] = </a:t>
            </a:r>
            <a:r>
              <a:rPr lang="en-US" altLang="ja-JP" sz="2400">
                <a:solidFill>
                  <a:srgbClr val="7F7F7F"/>
                </a:solidFill>
                <a:latin typeface="Comic Sans MS" panose="030F0702030302020204" pitchFamily="66" charset="0"/>
              </a:rPr>
              <a:t>16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ja-JP" sz="2400"/>
              <a:t>Left child of </a:t>
            </a:r>
            <a:r>
              <a:rPr lang="en-US" altLang="ja-JP" sz="2400">
                <a:latin typeface="Comic Sans MS" panose="030F0702030302020204" pitchFamily="66" charset="0"/>
              </a:rPr>
              <a:t>A[i] = A[2i+1]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ja-JP" sz="2400"/>
              <a:t>Right child of </a:t>
            </a:r>
            <a:r>
              <a:rPr lang="en-US" altLang="ja-JP" sz="2400">
                <a:latin typeface="Comic Sans MS" panose="030F0702030302020204" pitchFamily="66" charset="0"/>
              </a:rPr>
              <a:t>A[i] = A[2i + 2]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ja-JP" sz="2400"/>
              <a:t>Parent of </a:t>
            </a:r>
            <a:r>
              <a:rPr lang="en-US" altLang="ja-JP" sz="2400">
                <a:latin typeface="Comic Sans MS" panose="030F0702030302020204" pitchFamily="66" charset="0"/>
              </a:rPr>
              <a:t>A[i] = A[ </a:t>
            </a:r>
            <a:r>
              <a:rPr lang="en-US" altLang="ja-JP" sz="2400">
                <a:latin typeface="Comic Sans MS" panose="030F0702030302020204" pitchFamily="66" charset="0"/>
                <a:sym typeface="Symbol" panose="05050102010706020507" pitchFamily="18" charset="2"/>
              </a:rPr>
              <a:t>(</a:t>
            </a:r>
            <a:r>
              <a:rPr lang="en-US" altLang="ja-JP" sz="2400">
                <a:latin typeface="Comic Sans MS" panose="030F0702030302020204" pitchFamily="66" charset="0"/>
              </a:rPr>
              <a:t>i-1)/2</a:t>
            </a:r>
            <a:r>
              <a:rPr lang="en-US" altLang="ja-JP" sz="2400">
                <a:latin typeface="Comic Sans MS" panose="030F0702030302020204" pitchFamily="66" charset="0"/>
                <a:sym typeface="Symbol" panose="05050102010706020507" pitchFamily="18" charset="2"/>
              </a:rPr>
              <a:t></a:t>
            </a:r>
            <a:r>
              <a:rPr lang="en-US" altLang="ja-JP" sz="2400">
                <a:latin typeface="Comic Sans MS" panose="030F0702030302020204" pitchFamily="66" charset="0"/>
              </a:rPr>
              <a:t> ]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ja-JP" sz="2400"/>
              <a:t>Heapsize[A] </a:t>
            </a:r>
            <a:r>
              <a:rPr lang="en-US" altLang="ja-JP" sz="2400">
                <a:cs typeface="Arial" panose="020B0604020202020204" pitchFamily="34" charset="0"/>
              </a:rPr>
              <a:t>≤</a:t>
            </a:r>
            <a:r>
              <a:rPr lang="en-US" altLang="ja-JP" sz="2400"/>
              <a:t> length[A]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</a:pPr>
            <a:r>
              <a:rPr lang="en-US" altLang="ja-JP" sz="2800">
                <a:solidFill>
                  <a:srgbClr val="090409"/>
                </a:solidFill>
              </a:rPr>
              <a:t>The elements in </a:t>
            </a:r>
            <a:r>
              <a:rPr lang="en-US" altLang="ja-JP" sz="2000" b="1">
                <a:solidFill>
                  <a:srgbClr val="0000FF"/>
                </a:solidFill>
                <a:latin typeface="Comic Sans MS" panose="030F0702030302020204" pitchFamily="66" charset="0"/>
              </a:rPr>
              <a:t>A[(</a:t>
            </a:r>
            <a:r>
              <a:rPr lang="en-US" altLang="ja-JP" sz="2000" b="1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n/2]</a:t>
            </a:r>
            <a:r>
              <a:rPr lang="en-US" altLang="ja-JP" sz="2000" b="1">
                <a:solidFill>
                  <a:srgbClr val="0000FF"/>
                </a:solidFill>
                <a:latin typeface="Comic Sans MS" panose="030F0702030302020204" pitchFamily="66" charset="0"/>
              </a:rPr>
              <a:t> …..A[n-1] </a:t>
            </a:r>
            <a:r>
              <a:rPr lang="en-US" altLang="ja-JP" sz="2800">
                <a:solidFill>
                  <a:srgbClr val="090409"/>
                </a:solidFill>
              </a:rPr>
              <a:t>are </a:t>
            </a:r>
            <a:r>
              <a:rPr lang="en-US" altLang="ja-JP" sz="2800">
                <a:solidFill>
                  <a:srgbClr val="0000FF"/>
                </a:solidFill>
              </a:rPr>
              <a:t>leaves </a:t>
            </a:r>
            <a:r>
              <a:rPr lang="en-US" altLang="ja-JP" sz="2000">
                <a:solidFill>
                  <a:srgbClr val="7F7F7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i.e. A[5] to A[9]</a:t>
            </a:r>
            <a:endParaRPr lang="en-US" altLang="ja-JP" sz="280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ja-JP" sz="2800">
                <a:solidFill>
                  <a:srgbClr val="0000FF"/>
                </a:solidFill>
              </a:rPr>
              <a:t>Parents </a:t>
            </a:r>
            <a:r>
              <a:rPr lang="en-US" altLang="ja-JP" sz="2800">
                <a:solidFill>
                  <a:srgbClr val="090409"/>
                </a:solidFill>
              </a:rPr>
              <a:t>are</a:t>
            </a:r>
            <a:r>
              <a:rPr lang="en-US" altLang="ja-JP" sz="2800">
                <a:solidFill>
                  <a:srgbClr val="0000FF"/>
                </a:solidFill>
              </a:rPr>
              <a:t> </a:t>
            </a:r>
            <a:r>
              <a:rPr lang="en-US" altLang="ja-JP" sz="2400" b="1">
                <a:solidFill>
                  <a:srgbClr val="0000FF"/>
                </a:solidFill>
              </a:rPr>
              <a:t>A[0]………..</a:t>
            </a:r>
            <a:r>
              <a:rPr lang="en-US" altLang="ja-JP" sz="2400" b="1">
                <a:solidFill>
                  <a:srgbClr val="0000FF"/>
                </a:solidFill>
                <a:latin typeface="Comic Sans MS" panose="030F0702030302020204" pitchFamily="66" charset="0"/>
              </a:rPr>
              <a:t>A[(</a:t>
            </a:r>
            <a:r>
              <a:rPr lang="en-US" altLang="ja-JP" sz="2400" b="1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n/2-1]</a:t>
            </a:r>
            <a:r>
              <a:rPr lang="en-US" altLang="ja-JP" sz="2800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lang="en-US" altLang="ja-JP" sz="2000">
                <a:solidFill>
                  <a:srgbClr val="7F7F7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i.e. A[0] to A[4]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endParaRPr lang="en-US" altLang="ja-JP" sz="1000">
              <a:solidFill>
                <a:srgbClr val="7F7F7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ja-JP" sz="2400"/>
              <a:t>The root have the maximum element of the heap</a:t>
            </a:r>
          </a:p>
        </p:txBody>
      </p:sp>
      <p:sp>
        <p:nvSpPr>
          <p:cNvPr id="47108" name="Line 6"/>
          <p:cNvSpPr>
            <a:spLocks noChangeAspect="1" noChangeShapeType="1"/>
          </p:cNvSpPr>
          <p:nvPr/>
        </p:nvSpPr>
        <p:spPr bwMode="auto">
          <a:xfrm flipV="1">
            <a:off x="8159751" y="3289300"/>
            <a:ext cx="569913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109" name="Line 7"/>
          <p:cNvSpPr>
            <a:spLocks noChangeAspect="1" noChangeShapeType="1"/>
          </p:cNvSpPr>
          <p:nvPr/>
        </p:nvSpPr>
        <p:spPr bwMode="auto">
          <a:xfrm flipV="1">
            <a:off x="9188451" y="2586039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110" name="Line 8"/>
          <p:cNvSpPr>
            <a:spLocks noChangeAspect="1" noChangeShapeType="1"/>
          </p:cNvSpPr>
          <p:nvPr/>
        </p:nvSpPr>
        <p:spPr bwMode="auto">
          <a:xfrm rot="16200000" flipV="1">
            <a:off x="7164388" y="3225801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111" name="Line 9"/>
          <p:cNvSpPr>
            <a:spLocks noChangeAspect="1" noChangeShapeType="1"/>
          </p:cNvSpPr>
          <p:nvPr/>
        </p:nvSpPr>
        <p:spPr bwMode="auto">
          <a:xfrm rot="16200000" flipV="1">
            <a:off x="7915275" y="2613025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112" name="Line 10"/>
          <p:cNvSpPr>
            <a:spLocks noChangeAspect="1" noChangeShapeType="1"/>
          </p:cNvSpPr>
          <p:nvPr/>
        </p:nvSpPr>
        <p:spPr bwMode="auto">
          <a:xfrm rot="16200000" flipV="1">
            <a:off x="8728076" y="1562101"/>
            <a:ext cx="1973262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 flipV="1">
            <a:off x="6821489" y="1535114"/>
            <a:ext cx="2219325" cy="235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7114" name="Oval 12"/>
          <p:cNvSpPr>
            <a:spLocks noChangeArrowheads="1"/>
          </p:cNvSpPr>
          <p:nvPr/>
        </p:nvSpPr>
        <p:spPr bwMode="auto">
          <a:xfrm>
            <a:off x="7138988" y="3040063"/>
            <a:ext cx="444500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47115" name="Oval 13"/>
          <p:cNvSpPr>
            <a:spLocks noChangeArrowheads="1"/>
          </p:cNvSpPr>
          <p:nvPr/>
        </p:nvSpPr>
        <p:spPr bwMode="auto">
          <a:xfrm>
            <a:off x="6588125" y="365283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47116" name="Oval 14"/>
          <p:cNvSpPr>
            <a:spLocks noChangeArrowheads="1"/>
          </p:cNvSpPr>
          <p:nvPr/>
        </p:nvSpPr>
        <p:spPr bwMode="auto">
          <a:xfrm>
            <a:off x="7561263" y="365283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47117" name="Oval 15"/>
          <p:cNvSpPr>
            <a:spLocks noChangeArrowheads="1"/>
          </p:cNvSpPr>
          <p:nvPr/>
        </p:nvSpPr>
        <p:spPr bwMode="auto">
          <a:xfrm>
            <a:off x="7772400" y="2359026"/>
            <a:ext cx="444500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14</a:t>
            </a:r>
          </a:p>
        </p:txBody>
      </p:sp>
      <p:sp>
        <p:nvSpPr>
          <p:cNvPr id="47118" name="Oval 16"/>
          <p:cNvSpPr>
            <a:spLocks noChangeArrowheads="1"/>
          </p:cNvSpPr>
          <p:nvPr/>
        </p:nvSpPr>
        <p:spPr bwMode="auto">
          <a:xfrm>
            <a:off x="8405814" y="3040063"/>
            <a:ext cx="446087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7</a:t>
            </a:r>
          </a:p>
        </p:txBody>
      </p:sp>
      <p:sp>
        <p:nvSpPr>
          <p:cNvPr id="47119" name="Oval 17"/>
          <p:cNvSpPr>
            <a:spLocks noChangeArrowheads="1"/>
          </p:cNvSpPr>
          <p:nvPr/>
        </p:nvSpPr>
        <p:spPr bwMode="auto">
          <a:xfrm>
            <a:off x="8089900" y="365283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7120" name="Oval 18"/>
          <p:cNvSpPr>
            <a:spLocks noChangeArrowheads="1"/>
          </p:cNvSpPr>
          <p:nvPr/>
        </p:nvSpPr>
        <p:spPr bwMode="auto">
          <a:xfrm>
            <a:off x="8775700" y="1300163"/>
            <a:ext cx="446088" cy="495300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16</a:t>
            </a:r>
          </a:p>
        </p:txBody>
      </p:sp>
      <p:sp>
        <p:nvSpPr>
          <p:cNvPr id="47121" name="Oval 19"/>
          <p:cNvSpPr>
            <a:spLocks noChangeArrowheads="1"/>
          </p:cNvSpPr>
          <p:nvPr/>
        </p:nvSpPr>
        <p:spPr bwMode="auto">
          <a:xfrm>
            <a:off x="9669464" y="2359026"/>
            <a:ext cx="446087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47122" name="Oval 20"/>
          <p:cNvSpPr>
            <a:spLocks noChangeArrowheads="1"/>
          </p:cNvSpPr>
          <p:nvPr/>
        </p:nvSpPr>
        <p:spPr bwMode="auto">
          <a:xfrm>
            <a:off x="8956675" y="304006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9</a:t>
            </a:r>
          </a:p>
        </p:txBody>
      </p:sp>
      <p:sp>
        <p:nvSpPr>
          <p:cNvPr id="47123" name="Oval 21"/>
          <p:cNvSpPr>
            <a:spLocks noChangeArrowheads="1"/>
          </p:cNvSpPr>
          <p:nvPr/>
        </p:nvSpPr>
        <p:spPr bwMode="auto">
          <a:xfrm>
            <a:off x="10225088" y="304006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47124" name="Text Box 22"/>
          <p:cNvSpPr txBox="1">
            <a:spLocks noChangeArrowheads="1"/>
          </p:cNvSpPr>
          <p:nvPr/>
        </p:nvSpPr>
        <p:spPr bwMode="auto">
          <a:xfrm>
            <a:off x="8823325" y="992189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47125" name="Text Box 23"/>
          <p:cNvSpPr txBox="1">
            <a:spLocks noChangeArrowheads="1"/>
          </p:cNvSpPr>
          <p:nvPr/>
        </p:nvSpPr>
        <p:spPr bwMode="auto">
          <a:xfrm>
            <a:off x="7824789" y="2052639"/>
            <a:ext cx="300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47126" name="Text Box 24"/>
          <p:cNvSpPr txBox="1">
            <a:spLocks noChangeArrowheads="1"/>
          </p:cNvSpPr>
          <p:nvPr/>
        </p:nvSpPr>
        <p:spPr bwMode="auto">
          <a:xfrm>
            <a:off x="9702800" y="2052639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47127" name="Text Box 25"/>
          <p:cNvSpPr txBox="1">
            <a:spLocks noChangeArrowheads="1"/>
          </p:cNvSpPr>
          <p:nvPr/>
        </p:nvSpPr>
        <p:spPr bwMode="auto">
          <a:xfrm>
            <a:off x="7180263" y="2725739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47128" name="Text Box 26"/>
          <p:cNvSpPr txBox="1">
            <a:spLocks noChangeArrowheads="1"/>
          </p:cNvSpPr>
          <p:nvPr/>
        </p:nvSpPr>
        <p:spPr bwMode="auto">
          <a:xfrm>
            <a:off x="8470900" y="2725739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47129" name="Text Box 27"/>
          <p:cNvSpPr txBox="1">
            <a:spLocks noChangeArrowheads="1"/>
          </p:cNvSpPr>
          <p:nvPr/>
        </p:nvSpPr>
        <p:spPr bwMode="auto">
          <a:xfrm>
            <a:off x="9009064" y="2725739"/>
            <a:ext cx="300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5</a:t>
            </a:r>
          </a:p>
        </p:txBody>
      </p:sp>
      <p:sp>
        <p:nvSpPr>
          <p:cNvPr id="47130" name="Text Box 28"/>
          <p:cNvSpPr txBox="1">
            <a:spLocks noChangeArrowheads="1"/>
          </p:cNvSpPr>
          <p:nvPr/>
        </p:nvSpPr>
        <p:spPr bwMode="auto">
          <a:xfrm>
            <a:off x="10301289" y="2725739"/>
            <a:ext cx="3000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6</a:t>
            </a:r>
          </a:p>
        </p:txBody>
      </p:sp>
      <p:sp>
        <p:nvSpPr>
          <p:cNvPr id="47131" name="Text Box 29"/>
          <p:cNvSpPr txBox="1">
            <a:spLocks noChangeArrowheads="1"/>
          </p:cNvSpPr>
          <p:nvPr/>
        </p:nvSpPr>
        <p:spPr bwMode="auto">
          <a:xfrm>
            <a:off x="6616700" y="3316289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7</a:t>
            </a:r>
          </a:p>
        </p:txBody>
      </p:sp>
      <p:sp>
        <p:nvSpPr>
          <p:cNvPr id="47132" name="Text Box 30"/>
          <p:cNvSpPr txBox="1">
            <a:spLocks noChangeArrowheads="1"/>
          </p:cNvSpPr>
          <p:nvPr/>
        </p:nvSpPr>
        <p:spPr bwMode="auto">
          <a:xfrm>
            <a:off x="7613650" y="3316289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47133" name="Text Box 31"/>
          <p:cNvSpPr txBox="1">
            <a:spLocks noChangeArrowheads="1"/>
          </p:cNvSpPr>
          <p:nvPr/>
        </p:nvSpPr>
        <p:spPr bwMode="auto">
          <a:xfrm>
            <a:off x="8066088" y="3316289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890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-228600"/>
            <a:ext cx="7543800" cy="1371600"/>
          </a:xfrm>
        </p:spPr>
        <p:txBody>
          <a:bodyPr/>
          <a:lstStyle/>
          <a:p>
            <a:r>
              <a:rPr lang="en-US" altLang="ja-JP" u="sng"/>
              <a:t>Operations on Heaps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38338"/>
            <a:ext cx="8229600" cy="53006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 sz="2800"/>
              <a:t>Maintain the max-heap property</a:t>
            </a:r>
          </a:p>
          <a:p>
            <a:pPr lvl="1">
              <a:lnSpc>
                <a:spcPct val="120000"/>
              </a:lnSpc>
            </a:pPr>
            <a:r>
              <a:rPr lang="en-US" altLang="ja-JP" sz="2800">
                <a:solidFill>
                  <a:srgbClr val="336699"/>
                </a:solidFill>
              </a:rPr>
              <a:t>MAX-HEAPIFY</a:t>
            </a:r>
          </a:p>
          <a:p>
            <a:pPr>
              <a:lnSpc>
                <a:spcPct val="120000"/>
              </a:lnSpc>
            </a:pPr>
            <a:r>
              <a:rPr lang="en-US" altLang="ja-JP" sz="2800"/>
              <a:t>Create a max-heap from an </a:t>
            </a:r>
            <a:r>
              <a:rPr lang="en-US" altLang="ja-JP" sz="2800">
                <a:solidFill>
                  <a:srgbClr val="0000FF"/>
                </a:solidFill>
              </a:rPr>
              <a:t>unordered array</a:t>
            </a:r>
          </a:p>
          <a:p>
            <a:pPr lvl="1">
              <a:lnSpc>
                <a:spcPct val="120000"/>
              </a:lnSpc>
            </a:pPr>
            <a:r>
              <a:rPr lang="en-US" altLang="ja-JP" sz="2800">
                <a:solidFill>
                  <a:srgbClr val="336699"/>
                </a:solidFill>
              </a:rPr>
              <a:t>BUILD-MAX-HEAP</a:t>
            </a:r>
          </a:p>
          <a:p>
            <a:pPr>
              <a:lnSpc>
                <a:spcPct val="120000"/>
              </a:lnSpc>
            </a:pPr>
            <a:r>
              <a:rPr lang="en-US" altLang="ja-JP" sz="2800"/>
              <a:t>Sort an heap array </a:t>
            </a:r>
            <a:endParaRPr lang="en-US" altLang="ja-JP" sz="2800">
              <a:solidFill>
                <a:srgbClr val="DC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ja-JP" sz="2800">
                <a:solidFill>
                  <a:srgbClr val="336699"/>
                </a:solidFill>
              </a:rPr>
              <a:t>HEAPSORT</a:t>
            </a:r>
          </a:p>
        </p:txBody>
      </p:sp>
    </p:spTree>
    <p:extLst>
      <p:ext uri="{BB962C8B-B14F-4D97-AF65-F5344CB8AC3E}">
        <p14:creationId xmlns:p14="http://schemas.microsoft.com/office/powerpoint/2010/main" val="39437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8686800" cy="1143000"/>
          </a:xfrm>
        </p:spPr>
        <p:txBody>
          <a:bodyPr/>
          <a:lstStyle/>
          <a:p>
            <a:pPr algn="l"/>
            <a:r>
              <a:rPr lang="en-US" altLang="ja-JP" sz="4800" u="sng"/>
              <a:t>Maintaining the Heap Property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1" y="533401"/>
            <a:ext cx="3584575" cy="3133725"/>
          </a:xfrm>
        </p:spPr>
        <p:txBody>
          <a:bodyPr/>
          <a:lstStyle/>
          <a:p>
            <a:endParaRPr lang="en-US" altLang="ja-JP" sz="2000" u="sng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ja-JP">
                <a:solidFill>
                  <a:srgbClr val="0000FF"/>
                </a:solidFill>
              </a:rPr>
              <a:t>When:</a:t>
            </a:r>
          </a:p>
          <a:p>
            <a:pPr marL="457200" lvl="1" indent="0"/>
            <a:r>
              <a:rPr lang="en-US" altLang="ja-JP">
                <a:solidFill>
                  <a:srgbClr val="0000FF"/>
                </a:solidFill>
              </a:rPr>
              <a:t>Left and Right subtrees of </a:t>
            </a:r>
            <a:r>
              <a:rPr lang="en-US" altLang="ja-JP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ja-JP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0000FF"/>
                </a:solidFill>
              </a:rPr>
              <a:t>are max-heaps and</a:t>
            </a:r>
          </a:p>
          <a:p>
            <a:pPr marL="457200" lvl="1" indent="0"/>
            <a:r>
              <a:rPr lang="en-US" altLang="ja-JP">
                <a:solidFill>
                  <a:srgbClr val="FF0000"/>
                </a:solidFill>
                <a:latin typeface="Comic Sans MS" panose="030F0702030302020204" pitchFamily="66" charset="0"/>
              </a:rPr>
              <a:t>A[i]</a:t>
            </a:r>
            <a:r>
              <a:rPr lang="en-US" altLang="ja-JP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0000FF"/>
                </a:solidFill>
              </a:rPr>
              <a:t>breaks the heap property. </a:t>
            </a:r>
          </a:p>
          <a:p>
            <a:pPr marL="457200" lvl="1" indent="0"/>
            <a:r>
              <a:rPr lang="en-US" altLang="ja-JP">
                <a:solidFill>
                  <a:srgbClr val="0000FF"/>
                </a:solidFill>
              </a:rPr>
              <a:t>A[i] may be smaller than its children</a:t>
            </a:r>
          </a:p>
          <a:p>
            <a:pPr marL="457200" lvl="1" indent="0"/>
            <a:endParaRPr lang="en-US" altLang="ja-JP">
              <a:solidFill>
                <a:srgbClr val="0000FF"/>
              </a:solidFill>
            </a:endParaRPr>
          </a:p>
        </p:txBody>
      </p:sp>
      <p:graphicFrame>
        <p:nvGraphicFramePr>
          <p:cNvPr id="49156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885950" y="4208463"/>
          <a:ext cx="3219450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int Shop Pro Image" r:id="rId3" imgW="2790244" imgH="2390244" progId="">
                  <p:embed/>
                </p:oleObj>
              </mc:Choice>
              <mc:Fallback>
                <p:oleObj name="Paint Shop Pro Image" r:id="rId3" imgW="2790244" imgH="2390244" progId="">
                  <p:embed/>
                  <p:pic>
                    <p:nvPicPr>
                      <p:cNvPr id="4915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208463"/>
                        <a:ext cx="3219450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テキスト ボックス 1"/>
          <p:cNvSpPr txBox="1">
            <a:spLocks noChangeArrowheads="1"/>
          </p:cNvSpPr>
          <p:nvPr/>
        </p:nvSpPr>
        <p:spPr bwMode="auto">
          <a:xfrm>
            <a:off x="5094289" y="1065213"/>
            <a:ext cx="5456237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altLang="ja-JP" b="1" u="sng">
                <a:solidFill>
                  <a:srgbClr val="534239"/>
                </a:solidFill>
                <a:ea typeface="MS PGothic" panose="020B0600070205080204" pitchFamily="34" charset="-128"/>
              </a:rPr>
              <a:t>How to return on heap?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  <a:buFont typeface="Garamond" panose="02020404030301010803" pitchFamily="18" charset="0"/>
              <a:buAutoNum type="arabicPeriod"/>
            </a:pPr>
            <a:r>
              <a:rPr kumimoji="1"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Compare i</a:t>
            </a:r>
            <a:r>
              <a:rPr kumimoji="1" lang="en-US" altLang="ja-JP" baseline="30000">
                <a:solidFill>
                  <a:srgbClr val="534239"/>
                </a:solidFill>
                <a:ea typeface="MS PGothic" panose="020B0600070205080204" pitchFamily="34" charset="-128"/>
              </a:rPr>
              <a:t>th</a:t>
            </a:r>
            <a:r>
              <a:rPr kumimoji="1"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 value with it’s left and right child key value </a:t>
            </a: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to find the largest one.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  <a:buFont typeface="Garamond" panose="02020404030301010803" pitchFamily="18" charset="0"/>
              <a:buAutoNum type="arabicPeriod"/>
            </a:pP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If Largest value is in largest_index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  <a:buFont typeface="Garamond" panose="02020404030301010803" pitchFamily="18" charset="0"/>
              <a:buAutoNum type="arabicPeriod"/>
            </a:pP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And If the largest_index is not equal to i, i.e. largest value is not in i</a:t>
            </a:r>
            <a:r>
              <a:rPr lang="en-US" altLang="ja-JP" baseline="30000">
                <a:solidFill>
                  <a:srgbClr val="534239"/>
                </a:solidFill>
                <a:ea typeface="MS PGothic" panose="020B0600070205080204" pitchFamily="34" charset="-128"/>
              </a:rPr>
              <a:t>th</a:t>
            </a: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 position then exchange the i</a:t>
            </a:r>
            <a:r>
              <a:rPr lang="en-US" altLang="ja-JP" baseline="30000">
                <a:solidFill>
                  <a:srgbClr val="534239"/>
                </a:solidFill>
                <a:ea typeface="MS PGothic" panose="020B0600070205080204" pitchFamily="34" charset="-128"/>
              </a:rPr>
              <a:t>th</a:t>
            </a: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 value with largest value.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  <a:buFont typeface="Garamond" panose="02020404030301010803" pitchFamily="18" charset="0"/>
              <a:buAutoNum type="arabicPeriod"/>
            </a:pP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And repeat the recursive procedure for largest_index instead of i. 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endParaRPr lang="en-US" altLang="ja-JP">
              <a:solidFill>
                <a:srgbClr val="534239"/>
              </a:solidFill>
              <a:ea typeface="MS PGothic" panose="020B0600070205080204" pitchFamily="34" charset="-128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endParaRPr lang="en-US" altLang="ja-JP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43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073276" y="901700"/>
            <a:ext cx="8594725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LEFT_child = 2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i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+1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RIGHT_child =2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i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+2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  <a:buFontTx/>
              <a:buAutoNum type="arabicPeriod"/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If LEFT_child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 &lt; n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and 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A[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LEFT_child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] &gt; A[i]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  then 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largest_index = 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LEFT_child</a:t>
            </a:r>
            <a:endParaRPr lang="en-US" altLang="ja-JP" sz="20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else 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largest_index = i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  <a:buFont typeface="Garamond" panose="02020404030301010803" pitchFamily="18" charset="0"/>
              <a:buAutoNum type="arabicPeriod" startAt="4"/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If RIGHT_child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 &lt; n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and 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A[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RIGHT_child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] &gt; A[largest_index]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  then 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largest_index = 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RIGHT_child</a:t>
            </a:r>
            <a:endParaRPr lang="en-US" altLang="ja-JP" sz="2000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fontAlgn="base">
              <a:spcBef>
                <a:spcPct val="0"/>
              </a:spcBef>
              <a:spcAft>
                <a:spcPts val="1200"/>
              </a:spcAft>
              <a:buFont typeface="Garamond" panose="02020404030301010803" pitchFamily="18" charset="0"/>
              <a:buAutoNum type="arabicPeriod" startAt="5"/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if 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largest_index 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  <a:sym typeface="Symbol" panose="05050102010706020507" pitchFamily="18" charset="2"/>
              </a:rPr>
              <a:t>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 i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  then exchange 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A[i] ↔ A[largest_index]</a:t>
            </a:r>
          </a:p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           </a:t>
            </a:r>
            <a:r>
              <a:rPr lang="en-US" altLang="ja-JP" sz="2000" b="1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MAX-HEAPIFY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(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A, </a:t>
            </a:r>
            <a:r>
              <a:rPr lang="en-US" altLang="ja-JP" sz="2000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largest_index</a:t>
            </a:r>
            <a:r>
              <a:rPr lang="en-US" altLang="ja-JP" sz="2000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, n</a:t>
            </a:r>
            <a:r>
              <a:rPr lang="en-US" altLang="ja-JP" sz="2000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62467" name="正方形/長方形 2"/>
          <p:cNvSpPr>
            <a:spLocks noChangeArrowheads="1"/>
          </p:cNvSpPr>
          <p:nvPr/>
        </p:nvSpPr>
        <p:spPr bwMode="auto">
          <a:xfrm>
            <a:off x="1290638" y="285751"/>
            <a:ext cx="7034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ts val="1200"/>
              </a:spcAft>
            </a:pPr>
            <a:r>
              <a:rPr lang="en-US" altLang="ja-JP" b="1" u="sng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MAX-HEAPIFY(</a:t>
            </a:r>
            <a:r>
              <a:rPr lang="en-US" altLang="ja-JP" b="1" u="sng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A, i, n</a:t>
            </a:r>
            <a:r>
              <a:rPr lang="en-US" altLang="ja-JP" b="1" u="sng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)</a:t>
            </a:r>
            <a:endParaRPr lang="en-US" altLang="ja-JP" sz="2000" b="1" u="sng">
              <a:solidFill>
                <a:srgbClr val="000000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08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304800"/>
            <a:ext cx="8229600" cy="1143000"/>
          </a:xfrm>
        </p:spPr>
        <p:txBody>
          <a:bodyPr/>
          <a:lstStyle/>
          <a:p>
            <a:r>
              <a:rPr lang="en-US" altLang="ja-JP" sz="4400" u="sng"/>
              <a:t>Building a Heap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36738" y="3124200"/>
            <a:ext cx="5326062" cy="2819400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None/>
            </a:pPr>
            <a:r>
              <a:rPr lang="en-US" altLang="ja-JP">
                <a:solidFill>
                  <a:srgbClr val="FF0000"/>
                </a:solidFill>
                <a:latin typeface="Monotype Corsiva" panose="03010101010201010101" pitchFamily="66" charset="0"/>
              </a:rPr>
              <a:t>Alg: </a:t>
            </a:r>
            <a:r>
              <a:rPr lang="en-US" altLang="ja-JP" u="sng">
                <a:solidFill>
                  <a:srgbClr val="0000FF"/>
                </a:solidFill>
              </a:rPr>
              <a:t>BUILD-MAX-HEAP</a:t>
            </a:r>
            <a:r>
              <a:rPr lang="en-US" altLang="ja-JP" u="sng">
                <a:solidFill>
                  <a:srgbClr val="0000FF"/>
                </a:solidFill>
                <a:latin typeface="Comic Sans MS" panose="030F0702030302020204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>
                <a:solidFill>
                  <a:srgbClr val="0000FF"/>
                </a:solidFill>
                <a:latin typeface="Comic Sans MS" panose="030F0702030302020204" pitchFamily="66" charset="0"/>
              </a:rPr>
              <a:t>n</a:t>
            </a:r>
            <a:r>
              <a:rPr lang="en-US" altLang="ja-JP">
                <a:solidFill>
                  <a:srgbClr val="0000FF"/>
                </a:solidFill>
              </a:rPr>
              <a:t> = length of A[] i.e. no of element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>
                <a:solidFill>
                  <a:srgbClr val="0000FF"/>
                </a:solidFill>
              </a:rPr>
              <a:t> for </a:t>
            </a:r>
            <a:r>
              <a:rPr lang="en-US" altLang="ja-JP">
                <a:solidFill>
                  <a:srgbClr val="0000FF"/>
                </a:solidFill>
                <a:latin typeface="Comic Sans MS" panose="030F0702030302020204" pitchFamily="66" charset="0"/>
              </a:rPr>
              <a:t>i = from </a:t>
            </a:r>
            <a:r>
              <a:rPr lang="en-US" altLang="ja-JP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</a:t>
            </a:r>
            <a:r>
              <a:rPr lang="en-US" altLang="ja-JP">
                <a:solidFill>
                  <a:srgbClr val="0000FF"/>
                </a:solidFill>
                <a:latin typeface="Comic Sans MS" panose="030F0702030302020204" pitchFamily="66" charset="0"/>
              </a:rPr>
              <a:t>n/2</a:t>
            </a:r>
            <a:r>
              <a:rPr lang="en-US" altLang="ja-JP">
                <a:solidFill>
                  <a:srgbClr val="0000FF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-1</a:t>
            </a:r>
            <a:r>
              <a:rPr lang="en-US" altLang="ja-JP">
                <a:solidFill>
                  <a:srgbClr val="0000FF"/>
                </a:solidFill>
                <a:latin typeface="Monotype Corsiva" panose="03010101010201010101" pitchFamily="66" charset="0"/>
              </a:rPr>
              <a:t> </a:t>
            </a:r>
            <a:r>
              <a:rPr lang="en-US" altLang="ja-JP">
                <a:solidFill>
                  <a:srgbClr val="0000FF"/>
                </a:solidFill>
              </a:rPr>
              <a:t>down to </a:t>
            </a:r>
            <a:r>
              <a:rPr lang="en-US" altLang="ja-JP">
                <a:solidFill>
                  <a:srgbClr val="0000FF"/>
                </a:solidFill>
                <a:latin typeface="Comic Sans MS" panose="030F0702030302020204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>
                <a:solidFill>
                  <a:srgbClr val="0000FF"/>
                </a:solidFill>
              </a:rPr>
              <a:t>       do MAX-HEAPIFY</a:t>
            </a:r>
            <a:r>
              <a:rPr lang="en-US" altLang="ja-JP">
                <a:solidFill>
                  <a:srgbClr val="0000FF"/>
                </a:solidFill>
                <a:latin typeface="Comic Sans MS" panose="030F0702030302020204" pitchFamily="66" charset="0"/>
              </a:rPr>
              <a:t>(A, i, n)</a:t>
            </a:r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0" y="609600"/>
            <a:ext cx="8458200" cy="2743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ja-JP" b="1">
                <a:solidFill>
                  <a:srgbClr val="0000FF"/>
                </a:solidFill>
              </a:rPr>
              <a:t>Convert an array </a:t>
            </a:r>
            <a:r>
              <a:rPr lang="en-US" altLang="ja-JP" sz="1800" b="1">
                <a:solidFill>
                  <a:srgbClr val="0000FF"/>
                </a:solidFill>
                <a:latin typeface="Comic Sans MS" panose="030F0702030302020204" pitchFamily="66" charset="0"/>
              </a:rPr>
              <a:t>A[0 … n-1]</a:t>
            </a:r>
            <a:r>
              <a:rPr lang="en-US" altLang="ja-JP" sz="1800" b="1">
                <a:solidFill>
                  <a:srgbClr val="0000FF"/>
                </a:solidFill>
              </a:rPr>
              <a:t> </a:t>
            </a:r>
            <a:r>
              <a:rPr lang="en-US" altLang="ja-JP" b="1">
                <a:solidFill>
                  <a:srgbClr val="0000FF"/>
                </a:solidFill>
              </a:rPr>
              <a:t>into a max-heap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ja-JP"/>
              <a:t>		when, </a:t>
            </a:r>
            <a:r>
              <a:rPr lang="en-US" altLang="ja-JP">
                <a:solidFill>
                  <a:srgbClr val="FF0000"/>
                </a:solidFill>
                <a:latin typeface="Comic Sans MS" panose="030F0702030302020204" pitchFamily="66" charset="0"/>
              </a:rPr>
              <a:t>n = length of A[] = number of element </a:t>
            </a:r>
            <a:endParaRPr lang="en-US" altLang="ja-JP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ja-JP"/>
              <a:t>The elements in the sub-array </a:t>
            </a:r>
            <a:r>
              <a:rPr lang="en-US" altLang="ja-JP" sz="1800">
                <a:latin typeface="Comic Sans MS" panose="030F0702030302020204" pitchFamily="66" charset="0"/>
              </a:rPr>
              <a:t>A[</a:t>
            </a:r>
            <a:r>
              <a:rPr lang="en-US" altLang="ja-JP" sz="1800">
                <a:latin typeface="Comic Sans MS" panose="030F0702030302020204" pitchFamily="66" charset="0"/>
                <a:sym typeface="Symbol" panose="05050102010706020507" pitchFamily="18" charset="2"/>
              </a:rPr>
              <a:t>n/2]</a:t>
            </a:r>
            <a:r>
              <a:rPr lang="en-US" altLang="ja-JP" sz="1800">
                <a:latin typeface="Comic Sans MS" panose="030F0702030302020204" pitchFamily="66" charset="0"/>
              </a:rPr>
              <a:t> …… A[n-1]</a:t>
            </a:r>
            <a:r>
              <a:rPr lang="en-US" altLang="ja-JP" sz="1800"/>
              <a:t> </a:t>
            </a:r>
            <a:r>
              <a:rPr lang="en-US" altLang="ja-JP"/>
              <a:t>are leaves</a:t>
            </a:r>
          </a:p>
          <a:p>
            <a:pPr>
              <a:lnSpc>
                <a:spcPct val="120000"/>
              </a:lnSpc>
            </a:pPr>
            <a:r>
              <a:rPr lang="en-US" altLang="ja-JP"/>
              <a:t>Apply MAX-HEAPIFY() on elements among </a:t>
            </a:r>
            <a:r>
              <a:rPr lang="en-US" altLang="ja-JP" sz="1800"/>
              <a:t>A[(</a:t>
            </a:r>
            <a:r>
              <a:rPr lang="en-US" altLang="ja-JP" sz="1800">
                <a:latin typeface="Comic Sans MS" panose="030F0702030302020204" pitchFamily="66" charset="0"/>
                <a:sym typeface="Symbol" panose="05050102010706020507" pitchFamily="18" charset="2"/>
              </a:rPr>
              <a:t>n/2-1)] </a:t>
            </a:r>
            <a:r>
              <a:rPr lang="en-US" altLang="ja-JP" sz="1800">
                <a:sym typeface="Symbol" panose="05050102010706020507" pitchFamily="18" charset="2"/>
              </a:rPr>
              <a:t>t</a:t>
            </a:r>
            <a:r>
              <a:rPr lang="en-US" altLang="ja-JP" sz="1800"/>
              <a:t>o  A[</a:t>
            </a:r>
            <a:r>
              <a:rPr lang="en-US" altLang="ja-JP" sz="1800">
                <a:latin typeface="Comic Sans MS" panose="030F0702030302020204" pitchFamily="66" charset="0"/>
              </a:rPr>
              <a:t>0]</a:t>
            </a:r>
            <a:r>
              <a:rPr lang="en-US" altLang="ja-JP" sz="1800"/>
              <a:t> </a:t>
            </a:r>
            <a:endParaRPr lang="en-US" altLang="ja-JP" sz="1800">
              <a:latin typeface="Comic Sans MS" panose="030F0702030302020204" pitchFamily="66" charset="0"/>
            </a:endParaRPr>
          </a:p>
        </p:txBody>
      </p:sp>
      <p:sp>
        <p:nvSpPr>
          <p:cNvPr id="72709" name="Line 6"/>
          <p:cNvSpPr>
            <a:spLocks noChangeAspect="1" noChangeShapeType="1"/>
          </p:cNvSpPr>
          <p:nvPr/>
        </p:nvSpPr>
        <p:spPr bwMode="auto">
          <a:xfrm flipV="1">
            <a:off x="7964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710" name="Line 7"/>
          <p:cNvSpPr>
            <a:spLocks noChangeAspect="1" noChangeShapeType="1"/>
          </p:cNvSpPr>
          <p:nvPr/>
        </p:nvSpPr>
        <p:spPr bwMode="auto">
          <a:xfrm flipV="1">
            <a:off x="8993189" y="4233864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711" name="Line 8"/>
          <p:cNvSpPr>
            <a:spLocks noChangeAspect="1" noChangeShapeType="1"/>
          </p:cNvSpPr>
          <p:nvPr/>
        </p:nvSpPr>
        <p:spPr bwMode="auto">
          <a:xfrm rot="16200000" flipV="1">
            <a:off x="6969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712" name="Line 9"/>
          <p:cNvSpPr>
            <a:spLocks noChangeAspect="1" noChangeShapeType="1"/>
          </p:cNvSpPr>
          <p:nvPr/>
        </p:nvSpPr>
        <p:spPr bwMode="auto">
          <a:xfrm rot="16200000" flipV="1">
            <a:off x="7720013" y="4260851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713" name="Line 10"/>
          <p:cNvSpPr>
            <a:spLocks noChangeAspect="1" noChangeShapeType="1"/>
          </p:cNvSpPr>
          <p:nvPr/>
        </p:nvSpPr>
        <p:spPr bwMode="auto">
          <a:xfrm rot="16200000" flipV="1">
            <a:off x="8532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714" name="Line 11"/>
          <p:cNvSpPr>
            <a:spLocks noChangeShapeType="1"/>
          </p:cNvSpPr>
          <p:nvPr/>
        </p:nvSpPr>
        <p:spPr bwMode="auto">
          <a:xfrm flipV="1">
            <a:off x="6626226" y="3182939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715" name="Oval 12"/>
          <p:cNvSpPr>
            <a:spLocks noChangeArrowheads="1"/>
          </p:cNvSpPr>
          <p:nvPr/>
        </p:nvSpPr>
        <p:spPr bwMode="auto">
          <a:xfrm>
            <a:off x="6943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72716" name="Oval 13"/>
          <p:cNvSpPr>
            <a:spLocks noChangeArrowheads="1"/>
          </p:cNvSpPr>
          <p:nvPr/>
        </p:nvSpPr>
        <p:spPr bwMode="auto">
          <a:xfrm>
            <a:off x="6392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14</a:t>
            </a:r>
          </a:p>
        </p:txBody>
      </p:sp>
      <p:sp>
        <p:nvSpPr>
          <p:cNvPr id="72717" name="Oval 14"/>
          <p:cNvSpPr>
            <a:spLocks noChangeArrowheads="1"/>
          </p:cNvSpPr>
          <p:nvPr/>
        </p:nvSpPr>
        <p:spPr bwMode="auto">
          <a:xfrm>
            <a:off x="7366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72718" name="Oval 15"/>
          <p:cNvSpPr>
            <a:spLocks noChangeArrowheads="1"/>
          </p:cNvSpPr>
          <p:nvPr/>
        </p:nvSpPr>
        <p:spPr bwMode="auto">
          <a:xfrm>
            <a:off x="7577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72719" name="Oval 16"/>
          <p:cNvSpPr>
            <a:spLocks noChangeArrowheads="1"/>
          </p:cNvSpPr>
          <p:nvPr/>
        </p:nvSpPr>
        <p:spPr bwMode="auto">
          <a:xfrm>
            <a:off x="8210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16</a:t>
            </a:r>
          </a:p>
        </p:txBody>
      </p:sp>
      <p:sp>
        <p:nvSpPr>
          <p:cNvPr id="72720" name="Oval 17"/>
          <p:cNvSpPr>
            <a:spLocks noChangeArrowheads="1"/>
          </p:cNvSpPr>
          <p:nvPr/>
        </p:nvSpPr>
        <p:spPr bwMode="auto">
          <a:xfrm>
            <a:off x="7894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7</a:t>
            </a:r>
          </a:p>
        </p:txBody>
      </p:sp>
      <p:sp>
        <p:nvSpPr>
          <p:cNvPr id="72721" name="Oval 18"/>
          <p:cNvSpPr>
            <a:spLocks noChangeArrowheads="1"/>
          </p:cNvSpPr>
          <p:nvPr/>
        </p:nvSpPr>
        <p:spPr bwMode="auto">
          <a:xfrm>
            <a:off x="8580439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72722" name="Oval 19"/>
          <p:cNvSpPr>
            <a:spLocks noChangeArrowheads="1"/>
          </p:cNvSpPr>
          <p:nvPr/>
        </p:nvSpPr>
        <p:spPr bwMode="auto">
          <a:xfrm>
            <a:off x="9474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72723" name="Oval 20"/>
          <p:cNvSpPr>
            <a:spLocks noChangeArrowheads="1"/>
          </p:cNvSpPr>
          <p:nvPr/>
        </p:nvSpPr>
        <p:spPr bwMode="auto">
          <a:xfrm>
            <a:off x="8761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9</a:t>
            </a:r>
          </a:p>
        </p:txBody>
      </p:sp>
      <p:sp>
        <p:nvSpPr>
          <p:cNvPr id="72724" name="Oval 21"/>
          <p:cNvSpPr>
            <a:spLocks noChangeArrowheads="1"/>
          </p:cNvSpPr>
          <p:nvPr/>
        </p:nvSpPr>
        <p:spPr bwMode="auto">
          <a:xfrm>
            <a:off x="10029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72725" name="Text Box 22"/>
          <p:cNvSpPr txBox="1">
            <a:spLocks noChangeArrowheads="1"/>
          </p:cNvSpPr>
          <p:nvPr/>
        </p:nvSpPr>
        <p:spPr bwMode="auto">
          <a:xfrm>
            <a:off x="8628063" y="2638426"/>
            <a:ext cx="298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</a:p>
        </p:txBody>
      </p:sp>
      <p:sp>
        <p:nvSpPr>
          <p:cNvPr id="72726" name="Text Box 23"/>
          <p:cNvSpPr txBox="1">
            <a:spLocks noChangeArrowheads="1"/>
          </p:cNvSpPr>
          <p:nvPr/>
        </p:nvSpPr>
        <p:spPr bwMode="auto">
          <a:xfrm>
            <a:off x="7629525" y="3700464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72727" name="Text Box 24"/>
          <p:cNvSpPr txBox="1">
            <a:spLocks noChangeArrowheads="1"/>
          </p:cNvSpPr>
          <p:nvPr/>
        </p:nvSpPr>
        <p:spPr bwMode="auto">
          <a:xfrm>
            <a:off x="9507538" y="370046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72728" name="Text Box 25"/>
          <p:cNvSpPr txBox="1">
            <a:spLocks noChangeArrowheads="1"/>
          </p:cNvSpPr>
          <p:nvPr/>
        </p:nvSpPr>
        <p:spPr bwMode="auto">
          <a:xfrm>
            <a:off x="6985000" y="437356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72729" name="Text Box 26"/>
          <p:cNvSpPr txBox="1">
            <a:spLocks noChangeArrowheads="1"/>
          </p:cNvSpPr>
          <p:nvPr/>
        </p:nvSpPr>
        <p:spPr bwMode="auto">
          <a:xfrm>
            <a:off x="8275638" y="437356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72730" name="Text Box 27"/>
          <p:cNvSpPr txBox="1">
            <a:spLocks noChangeArrowheads="1"/>
          </p:cNvSpPr>
          <p:nvPr/>
        </p:nvSpPr>
        <p:spPr bwMode="auto">
          <a:xfrm>
            <a:off x="8813800" y="4373564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5</a:t>
            </a:r>
          </a:p>
        </p:txBody>
      </p:sp>
      <p:sp>
        <p:nvSpPr>
          <p:cNvPr id="72731" name="Text Box 28"/>
          <p:cNvSpPr txBox="1">
            <a:spLocks noChangeArrowheads="1"/>
          </p:cNvSpPr>
          <p:nvPr/>
        </p:nvSpPr>
        <p:spPr bwMode="auto">
          <a:xfrm>
            <a:off x="10106025" y="4373564"/>
            <a:ext cx="3000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6</a:t>
            </a:r>
          </a:p>
        </p:txBody>
      </p:sp>
      <p:sp>
        <p:nvSpPr>
          <p:cNvPr id="72732" name="Text Box 29"/>
          <p:cNvSpPr txBox="1">
            <a:spLocks noChangeArrowheads="1"/>
          </p:cNvSpPr>
          <p:nvPr/>
        </p:nvSpPr>
        <p:spPr bwMode="auto">
          <a:xfrm>
            <a:off x="6421438" y="496411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7</a:t>
            </a:r>
          </a:p>
        </p:txBody>
      </p:sp>
      <p:sp>
        <p:nvSpPr>
          <p:cNvPr id="72733" name="Text Box 30"/>
          <p:cNvSpPr txBox="1">
            <a:spLocks noChangeArrowheads="1"/>
          </p:cNvSpPr>
          <p:nvPr/>
        </p:nvSpPr>
        <p:spPr bwMode="auto">
          <a:xfrm>
            <a:off x="7418388" y="496411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72734" name="Text Box 31"/>
          <p:cNvSpPr txBox="1">
            <a:spLocks noChangeArrowheads="1"/>
          </p:cNvSpPr>
          <p:nvPr/>
        </p:nvSpPr>
        <p:spPr bwMode="auto">
          <a:xfrm>
            <a:off x="7870825" y="4964114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600" b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9</a:t>
            </a:r>
          </a:p>
        </p:txBody>
      </p:sp>
      <p:graphicFrame>
        <p:nvGraphicFramePr>
          <p:cNvPr id="292923" name="Group 59"/>
          <p:cNvGraphicFramePr>
            <a:graphicFrameLocks noGrp="1"/>
          </p:cNvGraphicFramePr>
          <p:nvPr/>
        </p:nvGraphicFramePr>
        <p:xfrm>
          <a:off x="6350000" y="5948363"/>
          <a:ext cx="4141788" cy="335008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433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1433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1275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143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584" marB="4558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584" marB="455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759" name="Text Box 56"/>
          <p:cNvSpPr txBox="1">
            <a:spLocks noChangeArrowheads="1"/>
          </p:cNvSpPr>
          <p:nvPr/>
        </p:nvSpPr>
        <p:spPr bwMode="auto">
          <a:xfrm>
            <a:off x="5788025" y="5899151"/>
            <a:ext cx="474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A:</a:t>
            </a:r>
          </a:p>
        </p:txBody>
      </p:sp>
      <p:sp>
        <p:nvSpPr>
          <p:cNvPr id="292921" name="Freeform 57"/>
          <p:cNvSpPr>
            <a:spLocks/>
          </p:cNvSpPr>
          <p:nvPr/>
        </p:nvSpPr>
        <p:spPr bwMode="auto">
          <a:xfrm>
            <a:off x="6681789" y="2673351"/>
            <a:ext cx="3451225" cy="2678113"/>
          </a:xfrm>
          <a:custGeom>
            <a:avLst/>
            <a:gdLst>
              <a:gd name="T0" fmla="*/ 2147483646 w 1661"/>
              <a:gd name="T1" fmla="*/ 2147483646 h 1141"/>
              <a:gd name="T2" fmla="*/ 2147483646 w 1661"/>
              <a:gd name="T3" fmla="*/ 2147483646 h 1141"/>
              <a:gd name="T4" fmla="*/ 2147483646 w 1661"/>
              <a:gd name="T5" fmla="*/ 2147483646 h 1141"/>
              <a:gd name="T6" fmla="*/ 2147483646 w 1661"/>
              <a:gd name="T7" fmla="*/ 2147483646 h 1141"/>
              <a:gd name="T8" fmla="*/ 2147483646 w 1661"/>
              <a:gd name="T9" fmla="*/ 2147483646 h 1141"/>
              <a:gd name="T10" fmla="*/ 2147483646 w 1661"/>
              <a:gd name="T11" fmla="*/ 2147483646 h 1141"/>
              <a:gd name="T12" fmla="*/ 0 w 1661"/>
              <a:gd name="T13" fmla="*/ 2147483646 h 1141"/>
              <a:gd name="T14" fmla="*/ 2147483646 w 1661"/>
              <a:gd name="T15" fmla="*/ 2147483646 h 1141"/>
              <a:gd name="T16" fmla="*/ 2147483646 w 1661"/>
              <a:gd name="T17" fmla="*/ 2147483646 h 1141"/>
              <a:gd name="T18" fmla="*/ 2147483646 w 1661"/>
              <a:gd name="T19" fmla="*/ 2147483646 h 1141"/>
              <a:gd name="T20" fmla="*/ 2147483646 w 1661"/>
              <a:gd name="T21" fmla="*/ 2147483646 h 1141"/>
              <a:gd name="T22" fmla="*/ 2147483646 w 1661"/>
              <a:gd name="T23" fmla="*/ 2147483646 h 1141"/>
              <a:gd name="T24" fmla="*/ 2147483646 w 1661"/>
              <a:gd name="T25" fmla="*/ 2147483646 h 1141"/>
              <a:gd name="T26" fmla="*/ 2147483646 w 1661"/>
              <a:gd name="T27" fmla="*/ 2147483646 h 1141"/>
              <a:gd name="T28" fmla="*/ 2147483646 w 1661"/>
              <a:gd name="T29" fmla="*/ 2147483646 h 1141"/>
              <a:gd name="T30" fmla="*/ 2147483646 w 1661"/>
              <a:gd name="T31" fmla="*/ 2147483646 h 1141"/>
              <a:gd name="T32" fmla="*/ 2147483646 w 1661"/>
              <a:gd name="T33" fmla="*/ 2147483646 h 1141"/>
              <a:gd name="T34" fmla="*/ 2147483646 w 1661"/>
              <a:gd name="T35" fmla="*/ 2147483646 h 1141"/>
              <a:gd name="T36" fmla="*/ 2147483646 w 1661"/>
              <a:gd name="T37" fmla="*/ 2147483646 h 1141"/>
              <a:gd name="T38" fmla="*/ 2147483646 w 1661"/>
              <a:gd name="T39" fmla="*/ 2147483646 h 1141"/>
              <a:gd name="T40" fmla="*/ 2147483646 w 1661"/>
              <a:gd name="T41" fmla="*/ 2147483646 h 1141"/>
              <a:gd name="T42" fmla="*/ 2147483646 w 1661"/>
              <a:gd name="T43" fmla="*/ 2147483646 h 1141"/>
              <a:gd name="T44" fmla="*/ 2147483646 w 1661"/>
              <a:gd name="T45" fmla="*/ 2147483646 h 1141"/>
              <a:gd name="T46" fmla="*/ 2147483646 w 1661"/>
              <a:gd name="T47" fmla="*/ 2147483646 h 1141"/>
              <a:gd name="T48" fmla="*/ 2147483646 w 1661"/>
              <a:gd name="T49" fmla="*/ 2147483646 h 1141"/>
              <a:gd name="T50" fmla="*/ 2147483646 w 1661"/>
              <a:gd name="T51" fmla="*/ 2147483646 h 1141"/>
              <a:gd name="T52" fmla="*/ 2147483646 w 1661"/>
              <a:gd name="T53" fmla="*/ 2147483646 h 1141"/>
              <a:gd name="T54" fmla="*/ 2147483646 w 1661"/>
              <a:gd name="T55" fmla="*/ 2147483646 h 1141"/>
              <a:gd name="T56" fmla="*/ 2147483646 w 1661"/>
              <a:gd name="T57" fmla="*/ 2147483646 h 1141"/>
              <a:gd name="T58" fmla="*/ 2147483646 w 1661"/>
              <a:gd name="T59" fmla="*/ 2147483646 h 1141"/>
              <a:gd name="T60" fmla="*/ 2147483646 w 1661"/>
              <a:gd name="T61" fmla="*/ 2147483646 h 1141"/>
              <a:gd name="T62" fmla="*/ 2147483646 w 1661"/>
              <a:gd name="T63" fmla="*/ 2147483646 h 1141"/>
              <a:gd name="T64" fmla="*/ 2147483646 w 1661"/>
              <a:gd name="T65" fmla="*/ 2147483646 h 1141"/>
              <a:gd name="T66" fmla="*/ 2147483646 w 1661"/>
              <a:gd name="T67" fmla="*/ 2147483646 h 1141"/>
              <a:gd name="T68" fmla="*/ 2147483646 w 1661"/>
              <a:gd name="T69" fmla="*/ 2147483646 h 1141"/>
              <a:gd name="T70" fmla="*/ 2147483646 w 1661"/>
              <a:gd name="T71" fmla="*/ 2147483646 h 1141"/>
              <a:gd name="T72" fmla="*/ 2147483646 w 1661"/>
              <a:gd name="T73" fmla="*/ 2147483646 h 1141"/>
              <a:gd name="T74" fmla="*/ 2147483646 w 1661"/>
              <a:gd name="T75" fmla="*/ 2147483646 h 1141"/>
              <a:gd name="T76" fmla="*/ 2147483646 w 1661"/>
              <a:gd name="T77" fmla="*/ 2147483646 h 1141"/>
              <a:gd name="T78" fmla="*/ 2147483646 w 1661"/>
              <a:gd name="T79" fmla="*/ 2147483646 h 1141"/>
              <a:gd name="T80" fmla="*/ 2147483646 w 1661"/>
              <a:gd name="T81" fmla="*/ 2147483646 h 1141"/>
              <a:gd name="T82" fmla="*/ 2147483646 w 1661"/>
              <a:gd name="T83" fmla="*/ 2147483646 h 1141"/>
              <a:gd name="T84" fmla="*/ 2147483646 w 1661"/>
              <a:gd name="T85" fmla="*/ 2147483646 h 1141"/>
              <a:gd name="T86" fmla="*/ 2147483646 w 1661"/>
              <a:gd name="T87" fmla="*/ 0 h 1141"/>
              <a:gd name="T88" fmla="*/ 2147483646 w 1661"/>
              <a:gd name="T89" fmla="*/ 2147483646 h 1141"/>
              <a:gd name="T90" fmla="*/ 2147483646 w 1661"/>
              <a:gd name="T91" fmla="*/ 2147483646 h 1141"/>
              <a:gd name="T92" fmla="*/ 2147483646 w 1661"/>
              <a:gd name="T93" fmla="*/ 2147483646 h 1141"/>
              <a:gd name="T94" fmla="*/ 2147483646 w 1661"/>
              <a:gd name="T95" fmla="*/ 2147483646 h 1141"/>
              <a:gd name="T96" fmla="*/ 2147483646 w 1661"/>
              <a:gd name="T97" fmla="*/ 2147483646 h 1141"/>
              <a:gd name="T98" fmla="*/ 2147483646 w 1661"/>
              <a:gd name="T99" fmla="*/ 2147483646 h 1141"/>
              <a:gd name="T100" fmla="*/ 2147483646 w 1661"/>
              <a:gd name="T101" fmla="*/ 2147483646 h 1141"/>
              <a:gd name="T102" fmla="*/ 2147483646 w 1661"/>
              <a:gd name="T103" fmla="*/ 2147483646 h 1141"/>
              <a:gd name="T104" fmla="*/ 2147483646 w 1661"/>
              <a:gd name="T105" fmla="*/ 2147483646 h 1141"/>
              <a:gd name="T106" fmla="*/ 2147483646 w 1661"/>
              <a:gd name="T107" fmla="*/ 2147483646 h 1141"/>
              <a:gd name="T108" fmla="*/ 2147483646 w 1661"/>
              <a:gd name="T109" fmla="*/ 2147483646 h 1141"/>
              <a:gd name="T110" fmla="*/ 2147483646 w 1661"/>
              <a:gd name="T111" fmla="*/ 2147483646 h 1141"/>
              <a:gd name="T112" fmla="*/ 2147483646 w 1661"/>
              <a:gd name="T113" fmla="*/ 2147483646 h 1141"/>
              <a:gd name="T114" fmla="*/ 2147483646 w 1661"/>
              <a:gd name="T115" fmla="*/ 2147483646 h 1141"/>
              <a:gd name="T116" fmla="*/ 2147483646 w 1661"/>
              <a:gd name="T117" fmla="*/ 2147483646 h 1141"/>
              <a:gd name="T118" fmla="*/ 2147483646 w 1661"/>
              <a:gd name="T119" fmla="*/ 2147483646 h 1141"/>
              <a:gd name="T120" fmla="*/ 2147483646 w 1661"/>
              <a:gd name="T121" fmla="*/ 2147483646 h 1141"/>
              <a:gd name="T122" fmla="*/ 2147483646 w 1661"/>
              <a:gd name="T123" fmla="*/ 2147483646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1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 dirty="0">
                <a:ea typeface="+mj-ea"/>
                <a:cs typeface="+mj-cs"/>
              </a:rPr>
              <a:t>Building A Max Heap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334000"/>
            <a:ext cx="8458200" cy="381000"/>
          </a:xfrm>
          <a:extLst/>
        </p:spPr>
        <p:txBody>
          <a:bodyPr/>
          <a:lstStyle/>
          <a:p>
            <a:pPr marL="342900" indent="-342900">
              <a:defRPr/>
            </a:pPr>
            <a:r>
              <a:rPr kumimoji="0" lang="en-US" altLang="ja-JP" dirty="0">
                <a:solidFill>
                  <a:schemeClr val="bg2"/>
                </a:solidFill>
                <a:ea typeface="+mn-ea"/>
                <a:cs typeface="+mn-cs"/>
              </a:rPr>
              <a:t>input array = </a:t>
            </a:r>
            <a:r>
              <a:rPr kumimoji="0" lang="en-US" altLang="ja-JP" dirty="0">
                <a:solidFill>
                  <a:schemeClr val="hlink"/>
                </a:solidFill>
                <a:ea typeface="+mn-ea"/>
                <a:cs typeface="+mn-cs"/>
              </a:rPr>
              <a:t>[1, 2, 3, 4, 5, 6, 7, 8, 9, 10, 11]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987550" y="1454150"/>
            <a:ext cx="7531100" cy="3365500"/>
            <a:chOff x="292" y="916"/>
            <a:chExt cx="4744" cy="2120"/>
          </a:xfrm>
        </p:grpSpPr>
        <p:sp>
          <p:nvSpPr>
            <p:cNvPr id="73733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34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35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36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37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38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39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40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41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42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43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44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45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48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50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73751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3752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73754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73755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73756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73757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3758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73759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3760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61" name="Rectangle 32"/>
            <p:cNvSpPr>
              <a:spLocks noChangeArrowheads="1"/>
            </p:cNvSpPr>
            <p:nvPr/>
          </p:nvSpPr>
          <p:spPr bwMode="auto">
            <a:xfrm>
              <a:off x="1536" y="2784"/>
              <a:ext cx="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73762" name="Rectangle 33"/>
            <p:cNvSpPr>
              <a:spLocks noChangeArrowheads="1"/>
            </p:cNvSpPr>
            <p:nvPr/>
          </p:nvSpPr>
          <p:spPr bwMode="auto">
            <a:xfrm>
              <a:off x="2688" y="960"/>
              <a:ext cx="5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3763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73764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73765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73766" name="Rectangle 37"/>
            <p:cNvSpPr>
              <a:spLocks noChangeArrowheads="1"/>
            </p:cNvSpPr>
            <p:nvPr/>
          </p:nvSpPr>
          <p:spPr bwMode="auto">
            <a:xfrm>
              <a:off x="1344" y="1584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84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5334000"/>
            <a:ext cx="8458200" cy="609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 sz="2800" dirty="0">
                <a:solidFill>
                  <a:schemeClr val="bg2"/>
                </a:solidFill>
                <a:ea typeface="+mn-ea"/>
                <a:cs typeface="+mn-cs"/>
              </a:rPr>
              <a:t>Start at rightmost node that has a child i.e. </a:t>
            </a:r>
            <a:r>
              <a:rPr kumimoji="0" lang="en-US" altLang="ja-JP" sz="2800" dirty="0">
                <a:solidFill>
                  <a:srgbClr val="FF0000"/>
                </a:solidFill>
                <a:ea typeface="+mn-ea"/>
                <a:cs typeface="+mn-cs"/>
              </a:rPr>
              <a:t>last parent</a:t>
            </a:r>
            <a:r>
              <a:rPr kumimoji="0" lang="en-US" altLang="ja-JP" sz="2800" dirty="0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7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5800" name="Rectangle 24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5802" name="Rectangle 26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75803" name="Rectangle 27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75804" name="Rectangle 28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75805" name="Rectangle 29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5806" name="Oval 30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5807" name="Line 31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39624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75809" name="Rectangle 33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75810" name="Oval 34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5812" name="Rectangle 36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75813" name="Rectangle 37"/>
          <p:cNvSpPr>
            <a:spLocks noChangeArrowheads="1"/>
          </p:cNvSpPr>
          <p:nvPr/>
        </p:nvSpPr>
        <p:spPr bwMode="auto">
          <a:xfrm>
            <a:off x="36576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6182" name="Rectangle 38"/>
          <p:cNvSpPr>
            <a:spLocks noChangeArrowheads="1"/>
          </p:cNvSpPr>
          <p:nvPr/>
        </p:nvSpPr>
        <p:spPr bwMode="auto">
          <a:xfrm>
            <a:off x="1828800" y="5943600"/>
            <a:ext cx="769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Index is </a:t>
            </a:r>
            <a:r>
              <a:rPr kumimoji="0" lang="en-US" altLang="ja-JP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kumimoji="0" lang="en-US" altLang="ja-JP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</a:t>
            </a:r>
            <a:r>
              <a:rPr kumimoji="0" lang="en-US" altLang="ja-JP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n/2</a:t>
            </a:r>
            <a:r>
              <a:rPr kumimoji="0" lang="en-US" altLang="ja-JP">
                <a:solidFill>
                  <a:srgbClr val="FF0000"/>
                </a:solidFill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</a:t>
            </a:r>
            <a:r>
              <a:rPr kumimoji="0" lang="en-US" altLang="ja-JP">
                <a:solidFill>
                  <a:srgbClr val="FF0033"/>
                </a:solidFill>
                <a:cs typeface="Arial" panose="020B0604020202020204" pitchFamily="34" charset="0"/>
              </a:rPr>
              <a:t>-1) </a:t>
            </a: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47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334000"/>
            <a:ext cx="8458200" cy="12192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 dirty="0">
                <a:solidFill>
                  <a:schemeClr val="bg2"/>
                </a:solidFill>
                <a:ea typeface="+mn-ea"/>
                <a:cs typeface="+mn-cs"/>
              </a:rPr>
              <a:t>Move to next lower array position. Repeat it up to root. </a:t>
            </a:r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31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32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77847" name="Rectangle 23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77849" name="Rectangle 25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7850" name="Rectangle 26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77851" name="Rectangle 27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7854" name="Oval 30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39624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77858" name="Oval 34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77859" name="Line 35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7860" name="Rectangle 36"/>
          <p:cNvSpPr>
            <a:spLocks noChangeArrowheads="1"/>
          </p:cNvSpPr>
          <p:nvPr/>
        </p:nvSpPr>
        <p:spPr bwMode="auto">
          <a:xfrm>
            <a:off x="4403726" y="3306763"/>
            <a:ext cx="62547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77861" name="Rectangle 37"/>
          <p:cNvSpPr>
            <a:spLocks noChangeArrowheads="1"/>
          </p:cNvSpPr>
          <p:nvPr/>
        </p:nvSpPr>
        <p:spPr bwMode="auto">
          <a:xfrm>
            <a:off x="36576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22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76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77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79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80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82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83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884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79893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9895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79896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9897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79899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79901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903" name="Rectangle 31"/>
          <p:cNvSpPr>
            <a:spLocks noChangeArrowheads="1"/>
          </p:cNvSpPr>
          <p:nvPr/>
        </p:nvSpPr>
        <p:spPr bwMode="auto">
          <a:xfrm>
            <a:off x="39624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79904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9907" name="Rectangle 35"/>
          <p:cNvSpPr>
            <a:spLocks noChangeArrowheads="1"/>
          </p:cNvSpPr>
          <p:nvPr/>
        </p:nvSpPr>
        <p:spPr bwMode="auto">
          <a:xfrm>
            <a:off x="4403726" y="3306763"/>
            <a:ext cx="62547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79908" name="Rectangle 36"/>
          <p:cNvSpPr>
            <a:spLocks noChangeArrowheads="1"/>
          </p:cNvSpPr>
          <p:nvPr/>
        </p:nvSpPr>
        <p:spPr bwMode="auto">
          <a:xfrm>
            <a:off x="36576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230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81944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81946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81947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81948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1949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1950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51" name="Rectangle 31"/>
          <p:cNvSpPr>
            <a:spLocks noChangeArrowheads="1"/>
          </p:cNvSpPr>
          <p:nvPr/>
        </p:nvSpPr>
        <p:spPr bwMode="auto">
          <a:xfrm>
            <a:off x="39624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81954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1955" name="Rectangle 35"/>
          <p:cNvSpPr>
            <a:spLocks noChangeArrowheads="1"/>
          </p:cNvSpPr>
          <p:nvPr/>
        </p:nvSpPr>
        <p:spPr bwMode="auto">
          <a:xfrm>
            <a:off x="4403726" y="3306763"/>
            <a:ext cx="62547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81956" name="Rectangle 36"/>
          <p:cNvSpPr>
            <a:spLocks noChangeArrowheads="1"/>
          </p:cNvSpPr>
          <p:nvPr/>
        </p:nvSpPr>
        <p:spPr bwMode="auto">
          <a:xfrm>
            <a:off x="36576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45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676400" y="330201"/>
            <a:ext cx="899160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800" b="1" u="sng">
                <a:solidFill>
                  <a:srgbClr val="534239"/>
                </a:solidFill>
                <a:ea typeface="MS PGothic" panose="020B0600070205080204" pitchFamily="34" charset="-128"/>
              </a:rPr>
              <a:t>An array implementation of a Complete Binary Tree:</a:t>
            </a:r>
          </a:p>
        </p:txBody>
      </p:sp>
      <p:sp>
        <p:nvSpPr>
          <p:cNvPr id="34819" name="Oval 3"/>
          <p:cNvSpPr>
            <a:spLocks noChangeArrowheads="1"/>
          </p:cNvSpPr>
          <p:nvPr/>
        </p:nvSpPr>
        <p:spPr bwMode="auto">
          <a:xfrm>
            <a:off x="3711575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3025775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4473575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2362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33528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4038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25" name="Freeform 9"/>
          <p:cNvSpPr>
            <a:spLocks/>
          </p:cNvSpPr>
          <p:nvPr/>
        </p:nvSpPr>
        <p:spPr bwMode="auto">
          <a:xfrm>
            <a:off x="3482976" y="1755776"/>
            <a:ext cx="288925" cy="301625"/>
          </a:xfrm>
          <a:custGeom>
            <a:avLst/>
            <a:gdLst>
              <a:gd name="T0" fmla="*/ 2147483646 w 182"/>
              <a:gd name="T1" fmla="*/ 0 h 190"/>
              <a:gd name="T2" fmla="*/ 0 w 182"/>
              <a:gd name="T3" fmla="*/ 2147483646 h 190"/>
              <a:gd name="T4" fmla="*/ 0 60000 65536"/>
              <a:gd name="T5" fmla="*/ 0 60000 65536"/>
              <a:gd name="T6" fmla="*/ 0 w 182"/>
              <a:gd name="T7" fmla="*/ 0 h 190"/>
              <a:gd name="T8" fmla="*/ 182 w 182"/>
              <a:gd name="T9" fmla="*/ 190 h 1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2" h="190">
                <a:moveTo>
                  <a:pt x="182" y="0"/>
                </a:moveTo>
                <a:lnTo>
                  <a:pt x="0" y="1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H="1">
            <a:off x="2720975" y="2362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7" name="Freeform 11"/>
          <p:cNvSpPr>
            <a:spLocks/>
          </p:cNvSpPr>
          <p:nvPr/>
        </p:nvSpPr>
        <p:spPr bwMode="auto">
          <a:xfrm>
            <a:off x="3406776" y="2438400"/>
            <a:ext cx="125413" cy="292100"/>
          </a:xfrm>
          <a:custGeom>
            <a:avLst/>
            <a:gdLst>
              <a:gd name="T0" fmla="*/ 0 w 79"/>
              <a:gd name="T1" fmla="*/ 0 h 184"/>
              <a:gd name="T2" fmla="*/ 2147483646 w 79"/>
              <a:gd name="T3" fmla="*/ 2147483646 h 184"/>
              <a:gd name="T4" fmla="*/ 0 60000 65536"/>
              <a:gd name="T5" fmla="*/ 0 60000 65536"/>
              <a:gd name="T6" fmla="*/ 0 w 79"/>
              <a:gd name="T7" fmla="*/ 0 h 184"/>
              <a:gd name="T8" fmla="*/ 79 w 79"/>
              <a:gd name="T9" fmla="*/ 184 h 1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" h="184">
                <a:moveTo>
                  <a:pt x="0" y="0"/>
                </a:moveTo>
                <a:lnTo>
                  <a:pt x="79" y="1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4168775" y="1752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29" name="Freeform 13"/>
          <p:cNvSpPr>
            <a:spLocks/>
          </p:cNvSpPr>
          <p:nvPr/>
        </p:nvSpPr>
        <p:spPr bwMode="auto">
          <a:xfrm>
            <a:off x="4321176" y="2392364"/>
            <a:ext cx="244475" cy="350837"/>
          </a:xfrm>
          <a:custGeom>
            <a:avLst/>
            <a:gdLst>
              <a:gd name="T0" fmla="*/ 2147483646 w 154"/>
              <a:gd name="T1" fmla="*/ 0 h 221"/>
              <a:gd name="T2" fmla="*/ 0 w 154"/>
              <a:gd name="T3" fmla="*/ 2147483646 h 221"/>
              <a:gd name="T4" fmla="*/ 0 60000 65536"/>
              <a:gd name="T5" fmla="*/ 0 60000 65536"/>
              <a:gd name="T6" fmla="*/ 0 w 154"/>
              <a:gd name="T7" fmla="*/ 0 h 221"/>
              <a:gd name="T8" fmla="*/ 154 w 154"/>
              <a:gd name="T9" fmla="*/ 221 h 2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4" h="221">
                <a:moveTo>
                  <a:pt x="154" y="0"/>
                </a:moveTo>
                <a:lnTo>
                  <a:pt x="0" y="22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3787775" y="1371601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0</a:t>
            </a:r>
            <a:endParaRPr lang="en-US" altLang="ja-JP" sz="1800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3101975" y="1981201"/>
            <a:ext cx="45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1</a:t>
            </a:r>
            <a:endParaRPr lang="en-US" altLang="ja-JP" sz="1800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4549775" y="2057401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362200" y="28336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3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3406775" y="28194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4092575" y="28194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5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6553200" y="1066800"/>
            <a:ext cx="3124200" cy="193833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Number the nodes (</a:t>
            </a:r>
            <a:r>
              <a:rPr lang="en-US" altLang="ja-JP">
                <a:solidFill>
                  <a:srgbClr val="FF0000"/>
                </a:solidFill>
                <a:ea typeface="MS PGothic" panose="020B0600070205080204" pitchFamily="34" charset="-128"/>
              </a:rPr>
              <a:t>starting at 0</a:t>
            </a: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) by levels, from top to bottom and left to right within  level 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810000" y="4424363"/>
            <a:ext cx="441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43434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48768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54102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59436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64770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3886200" y="4500563"/>
            <a:ext cx="426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000">
                <a:solidFill>
                  <a:srgbClr val="534239"/>
                </a:solidFill>
                <a:ea typeface="MS PGothic" panose="020B0600070205080204" pitchFamily="34" charset="-128"/>
              </a:rPr>
              <a:t>0</a:t>
            </a: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       1        2        3        4      5      6   ……        </a:t>
            </a:r>
            <a:endParaRPr lang="en-US" altLang="ja-JP" sz="1800" b="1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44" name="Freeform 28"/>
          <p:cNvSpPr>
            <a:spLocks/>
          </p:cNvSpPr>
          <p:nvPr/>
        </p:nvSpPr>
        <p:spPr bwMode="auto">
          <a:xfrm>
            <a:off x="4446588" y="4981575"/>
            <a:ext cx="914400" cy="357188"/>
          </a:xfrm>
          <a:custGeom>
            <a:avLst/>
            <a:gdLst>
              <a:gd name="T0" fmla="*/ 0 w 576"/>
              <a:gd name="T1" fmla="*/ 2147483646 h 225"/>
              <a:gd name="T2" fmla="*/ 2147483646 w 576"/>
              <a:gd name="T3" fmla="*/ 2147483646 h 225"/>
              <a:gd name="T4" fmla="*/ 2147483646 w 576"/>
              <a:gd name="T5" fmla="*/ 2147483646 h 225"/>
              <a:gd name="T6" fmla="*/ 2147483646 w 576"/>
              <a:gd name="T7" fmla="*/ 2147483646 h 225"/>
              <a:gd name="T8" fmla="*/ 2147483646 w 576"/>
              <a:gd name="T9" fmla="*/ 2147483646 h 225"/>
              <a:gd name="T10" fmla="*/ 2147483646 w 576"/>
              <a:gd name="T11" fmla="*/ 2147483646 h 225"/>
              <a:gd name="T12" fmla="*/ 2147483646 w 576"/>
              <a:gd name="T13" fmla="*/ 2147483646 h 225"/>
              <a:gd name="T14" fmla="*/ 2147483646 w 576"/>
              <a:gd name="T15" fmla="*/ 0 h 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225"/>
              <a:gd name="T26" fmla="*/ 576 w 576"/>
              <a:gd name="T27" fmla="*/ 225 h 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225">
                <a:moveTo>
                  <a:pt x="0" y="12"/>
                </a:moveTo>
                <a:cubicBezTo>
                  <a:pt x="14" y="27"/>
                  <a:pt x="50" y="81"/>
                  <a:pt x="87" y="100"/>
                </a:cubicBezTo>
                <a:cubicBezTo>
                  <a:pt x="124" y="119"/>
                  <a:pt x="192" y="108"/>
                  <a:pt x="223" y="129"/>
                </a:cubicBezTo>
                <a:cubicBezTo>
                  <a:pt x="254" y="150"/>
                  <a:pt x="255" y="225"/>
                  <a:pt x="271" y="225"/>
                </a:cubicBezTo>
                <a:cubicBezTo>
                  <a:pt x="287" y="225"/>
                  <a:pt x="289" y="148"/>
                  <a:pt x="319" y="129"/>
                </a:cubicBezTo>
                <a:cubicBezTo>
                  <a:pt x="349" y="110"/>
                  <a:pt x="416" y="119"/>
                  <a:pt x="450" y="112"/>
                </a:cubicBezTo>
                <a:cubicBezTo>
                  <a:pt x="484" y="105"/>
                  <a:pt x="505" y="106"/>
                  <a:pt x="526" y="87"/>
                </a:cubicBezTo>
                <a:cubicBezTo>
                  <a:pt x="547" y="68"/>
                  <a:pt x="566" y="18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45" name="Freeform 29"/>
          <p:cNvSpPr>
            <a:spLocks/>
          </p:cNvSpPr>
          <p:nvPr/>
        </p:nvSpPr>
        <p:spPr bwMode="auto">
          <a:xfrm>
            <a:off x="5788026" y="5000626"/>
            <a:ext cx="1450975" cy="314325"/>
          </a:xfrm>
          <a:custGeom>
            <a:avLst/>
            <a:gdLst>
              <a:gd name="T0" fmla="*/ 0 w 914"/>
              <a:gd name="T1" fmla="*/ 0 h 198"/>
              <a:gd name="T2" fmla="*/ 2147483646 w 914"/>
              <a:gd name="T3" fmla="*/ 2147483646 h 198"/>
              <a:gd name="T4" fmla="*/ 2147483646 w 914"/>
              <a:gd name="T5" fmla="*/ 2147483646 h 198"/>
              <a:gd name="T6" fmla="*/ 2147483646 w 914"/>
              <a:gd name="T7" fmla="*/ 2147483646 h 198"/>
              <a:gd name="T8" fmla="*/ 2147483646 w 914"/>
              <a:gd name="T9" fmla="*/ 2147483646 h 198"/>
              <a:gd name="T10" fmla="*/ 2147483646 w 914"/>
              <a:gd name="T11" fmla="*/ 2147483646 h 198"/>
              <a:gd name="T12" fmla="*/ 2147483646 w 914"/>
              <a:gd name="T13" fmla="*/ 2147483646 h 198"/>
              <a:gd name="T14" fmla="*/ 2147483646 w 914"/>
              <a:gd name="T15" fmla="*/ 0 h 1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4"/>
              <a:gd name="T25" fmla="*/ 0 h 198"/>
              <a:gd name="T26" fmla="*/ 914 w 914"/>
              <a:gd name="T27" fmla="*/ 198 h 1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4" h="198">
                <a:moveTo>
                  <a:pt x="0" y="0"/>
                </a:moveTo>
                <a:cubicBezTo>
                  <a:pt x="12" y="15"/>
                  <a:pt x="18" y="71"/>
                  <a:pt x="75" y="88"/>
                </a:cubicBezTo>
                <a:cubicBezTo>
                  <a:pt x="132" y="105"/>
                  <a:pt x="291" y="84"/>
                  <a:pt x="344" y="102"/>
                </a:cubicBezTo>
                <a:cubicBezTo>
                  <a:pt x="397" y="120"/>
                  <a:pt x="376" y="198"/>
                  <a:pt x="392" y="198"/>
                </a:cubicBezTo>
                <a:cubicBezTo>
                  <a:pt x="408" y="198"/>
                  <a:pt x="410" y="121"/>
                  <a:pt x="440" y="102"/>
                </a:cubicBezTo>
                <a:cubicBezTo>
                  <a:pt x="470" y="83"/>
                  <a:pt x="515" y="87"/>
                  <a:pt x="571" y="85"/>
                </a:cubicBezTo>
                <a:cubicBezTo>
                  <a:pt x="627" y="83"/>
                  <a:pt x="719" y="102"/>
                  <a:pt x="776" y="88"/>
                </a:cubicBezTo>
                <a:cubicBezTo>
                  <a:pt x="833" y="74"/>
                  <a:pt x="885" y="18"/>
                  <a:pt x="91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5943600" y="5567364"/>
            <a:ext cx="15240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Level 2 nodes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4267200" y="5567364"/>
            <a:ext cx="15240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Level 1 nodes</a:t>
            </a:r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flipV="1">
            <a:off x="3657600" y="49577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276600" y="5567364"/>
            <a:ext cx="6858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Root</a:t>
            </a:r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70104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51" name="Freeform 35"/>
          <p:cNvSpPr>
            <a:spLocks/>
          </p:cNvSpPr>
          <p:nvPr/>
        </p:nvSpPr>
        <p:spPr bwMode="auto">
          <a:xfrm>
            <a:off x="4648200" y="4125913"/>
            <a:ext cx="1011238" cy="298450"/>
          </a:xfrm>
          <a:custGeom>
            <a:avLst/>
            <a:gdLst>
              <a:gd name="T0" fmla="*/ 0 w 637"/>
              <a:gd name="T1" fmla="*/ 2147483646 h 188"/>
              <a:gd name="T2" fmla="*/ 2147483646 w 637"/>
              <a:gd name="T3" fmla="*/ 2147483646 h 188"/>
              <a:gd name="T4" fmla="*/ 2147483646 w 637"/>
              <a:gd name="T5" fmla="*/ 2147483646 h 188"/>
              <a:gd name="T6" fmla="*/ 2147483646 w 637"/>
              <a:gd name="T7" fmla="*/ 2147483646 h 188"/>
              <a:gd name="T8" fmla="*/ 2147483646 w 637"/>
              <a:gd name="T9" fmla="*/ 2147483646 h 188"/>
              <a:gd name="T10" fmla="*/ 2147483646 w 637"/>
              <a:gd name="T11" fmla="*/ 2147483646 h 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37"/>
              <a:gd name="T19" fmla="*/ 0 h 188"/>
              <a:gd name="T20" fmla="*/ 637 w 637"/>
              <a:gd name="T21" fmla="*/ 188 h 1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37" h="188">
                <a:moveTo>
                  <a:pt x="0" y="188"/>
                </a:moveTo>
                <a:cubicBezTo>
                  <a:pt x="8" y="152"/>
                  <a:pt x="15" y="121"/>
                  <a:pt x="48" y="92"/>
                </a:cubicBezTo>
                <a:cubicBezTo>
                  <a:pt x="81" y="63"/>
                  <a:pt x="148" y="26"/>
                  <a:pt x="198" y="13"/>
                </a:cubicBezTo>
                <a:cubicBezTo>
                  <a:pt x="248" y="0"/>
                  <a:pt x="297" y="5"/>
                  <a:pt x="349" y="13"/>
                </a:cubicBezTo>
                <a:cubicBezTo>
                  <a:pt x="401" y="21"/>
                  <a:pt x="463" y="40"/>
                  <a:pt x="511" y="63"/>
                </a:cubicBezTo>
                <a:cubicBezTo>
                  <a:pt x="559" y="86"/>
                  <a:pt x="611" y="132"/>
                  <a:pt x="637" y="150"/>
                </a:cubicBezTo>
              </a:path>
            </a:pathLst>
          </a:custGeom>
          <a:noFill/>
          <a:ln w="28575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52" name="Freeform 36"/>
          <p:cNvSpPr>
            <a:spLocks/>
          </p:cNvSpPr>
          <p:nvPr/>
        </p:nvSpPr>
        <p:spPr bwMode="auto">
          <a:xfrm>
            <a:off x="5105400" y="4103688"/>
            <a:ext cx="1066800" cy="315912"/>
          </a:xfrm>
          <a:custGeom>
            <a:avLst/>
            <a:gdLst>
              <a:gd name="T0" fmla="*/ 0 w 672"/>
              <a:gd name="T1" fmla="*/ 2147483646 h 199"/>
              <a:gd name="T2" fmla="*/ 2147483646 w 672"/>
              <a:gd name="T3" fmla="*/ 2147483646 h 199"/>
              <a:gd name="T4" fmla="*/ 2147483646 w 672"/>
              <a:gd name="T5" fmla="*/ 2147483646 h 199"/>
              <a:gd name="T6" fmla="*/ 2147483646 w 672"/>
              <a:gd name="T7" fmla="*/ 2147483646 h 199"/>
              <a:gd name="T8" fmla="*/ 2147483646 w 672"/>
              <a:gd name="T9" fmla="*/ 2147483646 h 1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199"/>
              <a:gd name="T17" fmla="*/ 672 w 672"/>
              <a:gd name="T18" fmla="*/ 199 h 1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199">
                <a:moveTo>
                  <a:pt x="0" y="7"/>
                </a:moveTo>
                <a:cubicBezTo>
                  <a:pt x="104" y="3"/>
                  <a:pt x="209" y="0"/>
                  <a:pt x="288" y="7"/>
                </a:cubicBezTo>
                <a:cubicBezTo>
                  <a:pt x="367" y="14"/>
                  <a:pt x="422" y="34"/>
                  <a:pt x="474" y="49"/>
                </a:cubicBezTo>
                <a:cubicBezTo>
                  <a:pt x="526" y="64"/>
                  <a:pt x="566" y="74"/>
                  <a:pt x="599" y="99"/>
                </a:cubicBezTo>
                <a:cubicBezTo>
                  <a:pt x="632" y="124"/>
                  <a:pt x="657" y="178"/>
                  <a:pt x="672" y="199"/>
                </a:cubicBezTo>
              </a:path>
            </a:pathLst>
          </a:custGeom>
          <a:noFill/>
          <a:ln w="28575">
            <a:solidFill>
              <a:srgbClr val="99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3581400" y="3424238"/>
            <a:ext cx="5334000" cy="461962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>
                <a:solidFill>
                  <a:srgbClr val="FF0000"/>
                </a:solidFill>
                <a:ea typeface="MS PGothic" panose="020B0600070205080204" pitchFamily="34" charset="-128"/>
              </a:rPr>
              <a:t>Parent to children (index </a:t>
            </a:r>
            <a:r>
              <a:rPr lang="en-US" altLang="ja-JP" i="1">
                <a:solidFill>
                  <a:srgbClr val="FF0000"/>
                </a:solidFill>
                <a:ea typeface="MS PGothic" panose="020B0600070205080204" pitchFamily="34" charset="-128"/>
              </a:rPr>
              <a:t>i</a:t>
            </a:r>
            <a:r>
              <a:rPr lang="en-US" altLang="ja-JP">
                <a:solidFill>
                  <a:srgbClr val="FF0000"/>
                </a:solidFill>
                <a:ea typeface="MS PGothic" panose="020B0600070205080204" pitchFamily="34" charset="-128"/>
              </a:rPr>
              <a:t> to 2</a:t>
            </a:r>
            <a:r>
              <a:rPr lang="en-US" altLang="ja-JP" i="1">
                <a:solidFill>
                  <a:srgbClr val="FF0000"/>
                </a:solidFill>
                <a:ea typeface="MS PGothic" panose="020B0600070205080204" pitchFamily="34" charset="-128"/>
              </a:rPr>
              <a:t>i+1</a:t>
            </a:r>
            <a:r>
              <a:rPr lang="en-US" altLang="ja-JP">
                <a:solidFill>
                  <a:srgbClr val="FF0000"/>
                </a:solidFill>
                <a:ea typeface="MS PGothic" panose="020B0600070205080204" pitchFamily="34" charset="-128"/>
              </a:rPr>
              <a:t>, 2</a:t>
            </a:r>
            <a:r>
              <a:rPr lang="en-US" altLang="ja-JP" i="1">
                <a:solidFill>
                  <a:srgbClr val="FF0000"/>
                </a:solidFill>
                <a:ea typeface="MS PGothic" panose="020B0600070205080204" pitchFamily="34" charset="-128"/>
              </a:rPr>
              <a:t>i</a:t>
            </a:r>
            <a:r>
              <a:rPr lang="en-US" altLang="ja-JP">
                <a:solidFill>
                  <a:srgbClr val="FF0000"/>
                </a:solidFill>
                <a:ea typeface="MS PGothic" panose="020B0600070205080204" pitchFamily="34" charset="-128"/>
              </a:rPr>
              <a:t>+2)</a:t>
            </a:r>
            <a:r>
              <a:rPr lang="en-US" altLang="ja-JP" i="1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endParaRPr lang="en-US" altLang="ja-JP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34854" name="Oval 7"/>
          <p:cNvSpPr>
            <a:spLocks noChangeArrowheads="1"/>
          </p:cNvSpPr>
          <p:nvPr/>
        </p:nvSpPr>
        <p:spPr bwMode="auto">
          <a:xfrm>
            <a:off x="4800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34855" name="Freeform 11"/>
          <p:cNvSpPr>
            <a:spLocks/>
          </p:cNvSpPr>
          <p:nvPr/>
        </p:nvSpPr>
        <p:spPr bwMode="auto">
          <a:xfrm>
            <a:off x="4854576" y="2438400"/>
            <a:ext cx="125413" cy="292100"/>
          </a:xfrm>
          <a:custGeom>
            <a:avLst/>
            <a:gdLst>
              <a:gd name="T0" fmla="*/ 0 w 79"/>
              <a:gd name="T1" fmla="*/ 0 h 184"/>
              <a:gd name="T2" fmla="*/ 2147483646 w 79"/>
              <a:gd name="T3" fmla="*/ 2147483646 h 184"/>
              <a:gd name="T4" fmla="*/ 0 60000 65536"/>
              <a:gd name="T5" fmla="*/ 0 60000 65536"/>
              <a:gd name="T6" fmla="*/ 0 w 79"/>
              <a:gd name="T7" fmla="*/ 0 h 184"/>
              <a:gd name="T8" fmla="*/ 79 w 79"/>
              <a:gd name="T9" fmla="*/ 184 h 1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" h="184">
                <a:moveTo>
                  <a:pt x="0" y="0"/>
                </a:moveTo>
                <a:lnTo>
                  <a:pt x="79" y="1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856" name="正方形/長方形 1"/>
          <p:cNvSpPr>
            <a:spLocks noChangeArrowheads="1"/>
          </p:cNvSpPr>
          <p:nvPr/>
        </p:nvSpPr>
        <p:spPr bwMode="auto">
          <a:xfrm>
            <a:off x="4876800" y="280035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000">
                <a:solidFill>
                  <a:srgbClr val="534239"/>
                </a:solidFill>
                <a:ea typeface="MS PGothic" panose="020B0600070205080204" pitchFamily="34" charset="-128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521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72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75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76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77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79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81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86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87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88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83989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83994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83995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3997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39624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84000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84001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84002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4403726" y="3306763"/>
            <a:ext cx="62547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84004" name="Rectangle 36"/>
          <p:cNvSpPr>
            <a:spLocks noChangeArrowheads="1"/>
          </p:cNvSpPr>
          <p:nvPr/>
        </p:nvSpPr>
        <p:spPr bwMode="auto">
          <a:xfrm>
            <a:off x="36576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247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0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1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4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7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36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86037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86038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6039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86040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86042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86043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6044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6045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6046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47" name="Rectangle 31"/>
          <p:cNvSpPr>
            <a:spLocks noChangeArrowheads="1"/>
          </p:cNvSpPr>
          <p:nvPr/>
        </p:nvSpPr>
        <p:spPr bwMode="auto">
          <a:xfrm>
            <a:off x="39624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86048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86049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86050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4403726" y="3306763"/>
            <a:ext cx="62547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86052" name="Rectangle 36"/>
          <p:cNvSpPr>
            <a:spLocks noChangeArrowheads="1"/>
          </p:cNvSpPr>
          <p:nvPr/>
        </p:nvSpPr>
        <p:spPr bwMode="auto">
          <a:xfrm>
            <a:off x="36576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66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88067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68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69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70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72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73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88086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8087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88088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88089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88090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88091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8092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88093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88094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95" name="Rectangle 31"/>
          <p:cNvSpPr>
            <a:spLocks noChangeArrowheads="1"/>
          </p:cNvSpPr>
          <p:nvPr/>
        </p:nvSpPr>
        <p:spPr bwMode="auto">
          <a:xfrm>
            <a:off x="39624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88096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88097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88098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8099" name="Rectangle 35"/>
          <p:cNvSpPr>
            <a:spLocks noChangeArrowheads="1"/>
          </p:cNvSpPr>
          <p:nvPr/>
        </p:nvSpPr>
        <p:spPr bwMode="auto">
          <a:xfrm>
            <a:off x="4403726" y="3306763"/>
            <a:ext cx="62547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88100" name="Rectangle 36"/>
          <p:cNvSpPr>
            <a:spLocks noChangeArrowheads="1"/>
          </p:cNvSpPr>
          <p:nvPr/>
        </p:nvSpPr>
        <p:spPr bwMode="auto">
          <a:xfrm>
            <a:off x="36576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16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18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20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21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23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90134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0137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0138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0139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0140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0141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0142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43" name="Rectangle 31"/>
          <p:cNvSpPr>
            <a:spLocks noChangeArrowheads="1"/>
          </p:cNvSpPr>
          <p:nvPr/>
        </p:nvSpPr>
        <p:spPr bwMode="auto">
          <a:xfrm>
            <a:off x="39624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90144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0145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90146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0147" name="Rectangle 35"/>
          <p:cNvSpPr>
            <a:spLocks noChangeArrowheads="1"/>
          </p:cNvSpPr>
          <p:nvPr/>
        </p:nvSpPr>
        <p:spPr bwMode="auto">
          <a:xfrm>
            <a:off x="35814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90148" name="Rectangle 36"/>
          <p:cNvSpPr>
            <a:spLocks noChangeArrowheads="1"/>
          </p:cNvSpPr>
          <p:nvPr/>
        </p:nvSpPr>
        <p:spPr bwMode="auto">
          <a:xfrm>
            <a:off x="3200400" y="5638800"/>
            <a:ext cx="57912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Find a home for </a:t>
            </a:r>
            <a:r>
              <a:rPr kumimoji="0" lang="en-US" altLang="ja-JP">
                <a:solidFill>
                  <a:srgbClr val="FF0033"/>
                </a:solidFill>
                <a:cs typeface="Arial" panose="020B0604020202020204" pitchFamily="34" charset="0"/>
              </a:rPr>
              <a:t>2</a:t>
            </a: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49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92163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65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66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68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69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71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77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78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79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40989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2181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2185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2188" name="Rectangle 28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2189" name="Oval 29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91" name="Rectangle 31"/>
          <p:cNvSpPr>
            <a:spLocks noChangeArrowheads="1"/>
          </p:cNvSpPr>
          <p:nvPr/>
        </p:nvSpPr>
        <p:spPr bwMode="auto">
          <a:xfrm>
            <a:off x="50292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92192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2193" name="Oval 33"/>
          <p:cNvSpPr>
            <a:spLocks noChangeArrowheads="1"/>
          </p:cNvSpPr>
          <p:nvPr/>
        </p:nvSpPr>
        <p:spPr bwMode="auto">
          <a:xfrm>
            <a:off x="4044950" y="4349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2194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2195" name="Rectangle 35"/>
          <p:cNvSpPr>
            <a:spLocks noChangeArrowheads="1"/>
          </p:cNvSpPr>
          <p:nvPr/>
        </p:nvSpPr>
        <p:spPr bwMode="auto">
          <a:xfrm>
            <a:off x="35814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92196" name="Rectangle 36"/>
          <p:cNvSpPr>
            <a:spLocks noChangeArrowheads="1"/>
          </p:cNvSpPr>
          <p:nvPr/>
        </p:nvSpPr>
        <p:spPr bwMode="auto">
          <a:xfrm>
            <a:off x="3200400" y="5638800"/>
            <a:ext cx="57912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Find a home for </a:t>
            </a:r>
            <a:r>
              <a:rPr kumimoji="0" lang="en-US" altLang="ja-JP">
                <a:solidFill>
                  <a:srgbClr val="FF0033"/>
                </a:solidFill>
                <a:cs typeface="Arial" panose="020B0604020202020204" pitchFamily="34" charset="0"/>
              </a:rPr>
              <a:t>2</a:t>
            </a: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92197" name="Rectangle 37"/>
          <p:cNvSpPr>
            <a:spLocks noChangeArrowheads="1"/>
          </p:cNvSpPr>
          <p:nvPr/>
        </p:nvSpPr>
        <p:spPr bwMode="auto">
          <a:xfrm>
            <a:off x="4327526" y="3306763"/>
            <a:ext cx="44242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845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94211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12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13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14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15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16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17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18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19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20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21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22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23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24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25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26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28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4229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94230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4231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4232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4233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4234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4235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4237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38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39" name="Rectangle 31"/>
          <p:cNvSpPr>
            <a:spLocks noChangeArrowheads="1"/>
          </p:cNvSpPr>
          <p:nvPr/>
        </p:nvSpPr>
        <p:spPr bwMode="auto">
          <a:xfrm>
            <a:off x="4038600" y="44196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4241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4242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4243" name="Rectangle 35"/>
          <p:cNvSpPr>
            <a:spLocks noChangeArrowheads="1"/>
          </p:cNvSpPr>
          <p:nvPr/>
        </p:nvSpPr>
        <p:spPr bwMode="auto">
          <a:xfrm>
            <a:off x="35814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94244" name="Rectangle 36"/>
          <p:cNvSpPr>
            <a:spLocks noChangeArrowheads="1"/>
          </p:cNvSpPr>
          <p:nvPr/>
        </p:nvSpPr>
        <p:spPr bwMode="auto">
          <a:xfrm>
            <a:off x="1828800" y="5638800"/>
            <a:ext cx="86106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Done, move to next lower array position.</a:t>
            </a:r>
          </a:p>
        </p:txBody>
      </p:sp>
      <p:sp>
        <p:nvSpPr>
          <p:cNvPr id="94245" name="Rectangle 37"/>
          <p:cNvSpPr>
            <a:spLocks noChangeArrowheads="1"/>
          </p:cNvSpPr>
          <p:nvPr/>
        </p:nvSpPr>
        <p:spPr bwMode="auto">
          <a:xfrm>
            <a:off x="4403726" y="3306763"/>
            <a:ext cx="44242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94246" name="Rectangle 38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705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96259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0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1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2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4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5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6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7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68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69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70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71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72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73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74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75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76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6279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6281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6282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6283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6284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6285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86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87" name="Rectangle 31"/>
          <p:cNvSpPr>
            <a:spLocks noChangeArrowheads="1"/>
          </p:cNvSpPr>
          <p:nvPr/>
        </p:nvSpPr>
        <p:spPr bwMode="auto">
          <a:xfrm>
            <a:off x="4038600" y="43434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96288" name="Rectangle 32"/>
          <p:cNvSpPr>
            <a:spLocks noChangeArrowheads="1"/>
          </p:cNvSpPr>
          <p:nvPr/>
        </p:nvSpPr>
        <p:spPr bwMode="auto">
          <a:xfrm>
            <a:off x="57912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96289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6290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6291" name="Rectangle 35"/>
          <p:cNvSpPr>
            <a:spLocks noChangeArrowheads="1"/>
          </p:cNvSpPr>
          <p:nvPr/>
        </p:nvSpPr>
        <p:spPr bwMode="auto">
          <a:xfrm>
            <a:off x="35814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96292" name="Rectangle 36"/>
          <p:cNvSpPr>
            <a:spLocks noChangeArrowheads="1"/>
          </p:cNvSpPr>
          <p:nvPr/>
        </p:nvSpPr>
        <p:spPr bwMode="auto">
          <a:xfrm>
            <a:off x="4327526" y="3306763"/>
            <a:ext cx="44242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96293" name="Rectangle 37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96294" name="Rectangle 38"/>
          <p:cNvSpPr>
            <a:spLocks noChangeArrowheads="1"/>
          </p:cNvSpPr>
          <p:nvPr/>
        </p:nvSpPr>
        <p:spPr bwMode="auto">
          <a:xfrm>
            <a:off x="2667000" y="5638800"/>
            <a:ext cx="66294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Find home for </a:t>
            </a:r>
            <a:r>
              <a:rPr kumimoji="0" lang="en-US" altLang="ja-JP">
                <a:solidFill>
                  <a:srgbClr val="FF0033"/>
                </a:solidFill>
                <a:cs typeface="Arial" panose="020B0604020202020204" pitchFamily="34" charset="0"/>
              </a:rPr>
              <a:t>1</a:t>
            </a: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9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07" name="Rectangle 32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98309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10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11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12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13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14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15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16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17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18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19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20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21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22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23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24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25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8326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98327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8328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98329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98330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98331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98332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8333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98334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35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36" name="Rectangle 31"/>
          <p:cNvSpPr>
            <a:spLocks noChangeArrowheads="1"/>
          </p:cNvSpPr>
          <p:nvPr/>
        </p:nvSpPr>
        <p:spPr bwMode="auto">
          <a:xfrm>
            <a:off x="4038600" y="43434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98337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98338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98339" name="Rectangle 35"/>
          <p:cNvSpPr>
            <a:spLocks noChangeArrowheads="1"/>
          </p:cNvSpPr>
          <p:nvPr/>
        </p:nvSpPr>
        <p:spPr bwMode="auto">
          <a:xfrm>
            <a:off x="4327526" y="3306763"/>
            <a:ext cx="44242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98340" name="Rectangle 36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98341" name="Rectangle 37"/>
          <p:cNvSpPr>
            <a:spLocks noChangeArrowheads="1"/>
          </p:cNvSpPr>
          <p:nvPr/>
        </p:nvSpPr>
        <p:spPr bwMode="auto">
          <a:xfrm>
            <a:off x="2667000" y="5638800"/>
            <a:ext cx="66294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Find home for </a:t>
            </a:r>
            <a:r>
              <a:rPr kumimoji="0" lang="en-US" altLang="ja-JP">
                <a:solidFill>
                  <a:srgbClr val="FF0033"/>
                </a:solidFill>
                <a:cs typeface="Arial" panose="020B0604020202020204" pitchFamily="34" charset="0"/>
              </a:rPr>
              <a:t>1</a:t>
            </a: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56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100355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57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58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59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60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61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62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63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66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67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68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70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71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72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00373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00374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375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00376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00377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00378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00379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0381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82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83" name="Rectangle 31"/>
          <p:cNvSpPr>
            <a:spLocks noChangeArrowheads="1"/>
          </p:cNvSpPr>
          <p:nvPr/>
        </p:nvSpPr>
        <p:spPr bwMode="auto">
          <a:xfrm>
            <a:off x="4038600" y="43434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100385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0386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3565526" y="2468563"/>
            <a:ext cx="44242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2667000" y="5638800"/>
            <a:ext cx="66294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Find home for </a:t>
            </a:r>
            <a:r>
              <a:rPr kumimoji="0" lang="en-US" altLang="ja-JP">
                <a:solidFill>
                  <a:srgbClr val="FF0033"/>
                </a:solidFill>
                <a:cs typeface="Arial" panose="020B0604020202020204" pitchFamily="34" charset="0"/>
              </a:rPr>
              <a:t>1</a:t>
            </a: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8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102403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05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06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07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08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09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10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11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20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2423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02424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02425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02426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02427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2428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2429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30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31" name="Rectangle 31"/>
          <p:cNvSpPr>
            <a:spLocks noChangeArrowheads="1"/>
          </p:cNvSpPr>
          <p:nvPr/>
        </p:nvSpPr>
        <p:spPr bwMode="auto">
          <a:xfrm>
            <a:off x="4038600" y="43434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02432" name="Rectangle 32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2434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2435" name="Rectangle 35"/>
          <p:cNvSpPr>
            <a:spLocks noChangeArrowheads="1"/>
          </p:cNvSpPr>
          <p:nvPr/>
        </p:nvSpPr>
        <p:spPr bwMode="auto">
          <a:xfrm>
            <a:off x="3565526" y="2468563"/>
            <a:ext cx="44242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2436" name="Rectangle 36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02437" name="Rectangle 37"/>
          <p:cNvSpPr>
            <a:spLocks noChangeArrowheads="1"/>
          </p:cNvSpPr>
          <p:nvPr/>
        </p:nvSpPr>
        <p:spPr bwMode="auto">
          <a:xfrm>
            <a:off x="2667000" y="5638800"/>
            <a:ext cx="66294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Find home for </a:t>
            </a:r>
            <a:r>
              <a:rPr kumimoji="0" lang="en-US" altLang="ja-JP">
                <a:solidFill>
                  <a:srgbClr val="FF0033"/>
                </a:solidFill>
                <a:cs typeface="Arial" panose="020B0604020202020204" pitchFamily="34" charset="0"/>
              </a:rPr>
              <a:t>1</a:t>
            </a: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752600" y="1524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3600" i="1">
                <a:solidFill>
                  <a:srgbClr val="A84914"/>
                </a:solidFill>
                <a:latin typeface="Georgia" panose="02040502050405020303" pitchFamily="18" charset="0"/>
              </a:rPr>
              <a:t>Complete Binary Tree Representations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1676400" y="1447800"/>
            <a:ext cx="8991600" cy="4724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/>
            </a:pPr>
            <a:r>
              <a:rPr lang="en-US" altLang="zh-TW" sz="28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If a complete binary tree with </a:t>
            </a:r>
            <a:r>
              <a:rPr lang="en-US" altLang="zh-TW" sz="2800" i="1" dirty="0">
                <a:solidFill>
                  <a:srgbClr val="534239"/>
                </a:solidFill>
                <a:latin typeface="Georgia" charset="0"/>
                <a:cs typeface="新細明體" charset="0"/>
              </a:rPr>
              <a:t>n</a:t>
            </a:r>
            <a:r>
              <a:rPr lang="en-US" altLang="zh-TW" sz="28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 nodes is represented sequentially, then for any node with index </a:t>
            </a:r>
            <a:r>
              <a:rPr lang="en-US" altLang="zh-TW" sz="2800" i="1" dirty="0" err="1">
                <a:solidFill>
                  <a:srgbClr val="534239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8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, 0&lt;=</a:t>
            </a:r>
            <a:r>
              <a:rPr lang="en-US" altLang="zh-TW" sz="2800" i="1" dirty="0" err="1">
                <a:solidFill>
                  <a:srgbClr val="534239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8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&lt;=</a:t>
            </a:r>
            <a:r>
              <a:rPr lang="en-US" altLang="zh-TW" sz="2800" i="1" dirty="0">
                <a:solidFill>
                  <a:srgbClr val="534239"/>
                </a:solidFill>
                <a:latin typeface="Georgia" charset="0"/>
                <a:cs typeface="新細明體" charset="0"/>
              </a:rPr>
              <a:t>n-1</a:t>
            </a:r>
            <a:r>
              <a:rPr lang="en-US" altLang="zh-TW" sz="28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, we have: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altLang="zh-TW" sz="1200" dirty="0">
              <a:solidFill>
                <a:srgbClr val="534239"/>
              </a:solidFill>
              <a:latin typeface="Georgia" charset="0"/>
              <a:cs typeface="新細明體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/>
            </a:pPr>
            <a:r>
              <a:rPr lang="en-US" altLang="zh-TW" sz="2400" i="1" dirty="0">
                <a:solidFill>
                  <a:srgbClr val="FF0000"/>
                </a:solidFill>
                <a:latin typeface="Georgia" charset="0"/>
                <a:cs typeface="新細明體" charset="0"/>
              </a:rPr>
              <a:t>parent</a:t>
            </a:r>
            <a:r>
              <a:rPr lang="en-US" altLang="zh-TW" sz="2400" dirty="0">
                <a:solidFill>
                  <a:srgbClr val="FF0000"/>
                </a:solidFill>
                <a:latin typeface="Georgia" charset="0"/>
                <a:cs typeface="新細明體" charset="0"/>
              </a:rPr>
              <a:t>(</a:t>
            </a:r>
            <a:r>
              <a:rPr lang="en-US" altLang="zh-TW" sz="2400" i="1" dirty="0" err="1">
                <a:solidFill>
                  <a:srgbClr val="FF0000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Georgia" charset="0"/>
                <a:cs typeface="新細明體" charset="0"/>
              </a:rPr>
              <a:t>)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 is at </a:t>
            </a:r>
            <a:r>
              <a:rPr lang="en-US" altLang="ja-JP" sz="2400" dirty="0">
                <a:solidFill>
                  <a:srgbClr val="0000FF"/>
                </a:solidFill>
                <a:latin typeface="Comic Sans MS" pitchFamily="66" charset="0"/>
                <a:ea typeface="MS PGothic" pitchFamily="34" charset="-128"/>
                <a:cs typeface="MS PGothic" charset="0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latin typeface="Comic Sans MS" pitchFamily="66" charset="0"/>
                <a:ea typeface="MS PGothic" pitchFamily="34" charset="-128"/>
                <a:cs typeface="MS PGothic" charset="0"/>
                <a:sym typeface="Symbol" pitchFamily="18" charset="2"/>
              </a:rPr>
              <a:t></a:t>
            </a:r>
            <a:r>
              <a:rPr lang="en-US" altLang="zh-TW" sz="2400" i="1" dirty="0">
                <a:solidFill>
                  <a:srgbClr val="CC3300"/>
                </a:solidFill>
                <a:latin typeface="Georgia" charset="0"/>
                <a:cs typeface="新細明體" charset="0"/>
              </a:rPr>
              <a:t>(i-1)/2</a:t>
            </a:r>
            <a:r>
              <a:rPr lang="en-US" altLang="ja-JP" sz="2400" dirty="0">
                <a:solidFill>
                  <a:srgbClr val="0000FF"/>
                </a:solidFill>
                <a:latin typeface="Comic Sans MS" pitchFamily="66" charset="0"/>
                <a:ea typeface="MS PGothic" pitchFamily="34" charset="-128"/>
                <a:cs typeface="MS PGothic" charset="0"/>
                <a:sym typeface="Symbol" pitchFamily="18" charset="2"/>
              </a:rPr>
              <a:t></a:t>
            </a:r>
            <a:r>
              <a:rPr lang="en-US" altLang="zh-TW" sz="2400" i="1" dirty="0">
                <a:solidFill>
                  <a:srgbClr val="CC3300"/>
                </a:solidFill>
                <a:latin typeface="Georgia" charset="0"/>
                <a:cs typeface="新細明體" charset="0"/>
              </a:rPr>
              <a:t> 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 if </a:t>
            </a:r>
            <a:r>
              <a:rPr lang="en-US" altLang="zh-TW" sz="2400" i="1" dirty="0" err="1">
                <a:solidFill>
                  <a:srgbClr val="534239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!=0.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		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If </a:t>
            </a:r>
            <a:r>
              <a:rPr lang="en-US" altLang="zh-TW" sz="2400" i="1" dirty="0" err="1">
                <a:solidFill>
                  <a:srgbClr val="0000FF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=0, </a:t>
            </a:r>
            <a:r>
              <a:rPr lang="en-US" altLang="zh-TW" sz="2400" i="1" dirty="0" err="1">
                <a:solidFill>
                  <a:srgbClr val="0000FF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 is at the root and has no parent.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endParaRPr lang="en-US" altLang="zh-TW" sz="1200" dirty="0">
              <a:solidFill>
                <a:srgbClr val="534239"/>
              </a:solidFill>
              <a:latin typeface="Georgia" charset="0"/>
              <a:cs typeface="新細明體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/>
            </a:pPr>
            <a:r>
              <a:rPr lang="en-US" altLang="zh-TW" sz="2400" i="1" dirty="0" err="1">
                <a:solidFill>
                  <a:srgbClr val="FF0000"/>
                </a:solidFill>
                <a:latin typeface="Georgia" charset="0"/>
                <a:cs typeface="新細明體" charset="0"/>
              </a:rPr>
              <a:t>leftChild</a:t>
            </a:r>
            <a:r>
              <a:rPr lang="en-US" altLang="zh-TW" sz="2400" dirty="0">
                <a:solidFill>
                  <a:srgbClr val="FF0000"/>
                </a:solidFill>
                <a:latin typeface="Georgia" charset="0"/>
                <a:cs typeface="新細明體" charset="0"/>
              </a:rPr>
              <a:t>(</a:t>
            </a:r>
            <a:r>
              <a:rPr lang="en-US" altLang="zh-TW" sz="2400" i="1" dirty="0" err="1">
                <a:solidFill>
                  <a:srgbClr val="FF0000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Georgia" charset="0"/>
                <a:cs typeface="新細明體" charset="0"/>
              </a:rPr>
              <a:t>)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 is at </a:t>
            </a:r>
            <a:r>
              <a:rPr lang="en-US" altLang="zh-TW" sz="2400" dirty="0">
                <a:solidFill>
                  <a:srgbClr val="CC3300"/>
                </a:solidFill>
                <a:latin typeface="Georgia" charset="0"/>
                <a:cs typeface="新細明體" charset="0"/>
              </a:rPr>
              <a:t>2</a:t>
            </a:r>
            <a:r>
              <a:rPr lang="en-US" altLang="zh-TW" sz="2400" i="1" dirty="0">
                <a:solidFill>
                  <a:srgbClr val="CC3300"/>
                </a:solidFill>
                <a:latin typeface="Georgia" charset="0"/>
                <a:cs typeface="新細明體" charset="0"/>
              </a:rPr>
              <a:t>i+1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 if 2</a:t>
            </a:r>
            <a:r>
              <a:rPr lang="en-US" altLang="zh-TW" sz="2400" i="1" dirty="0">
                <a:solidFill>
                  <a:srgbClr val="534239"/>
                </a:solidFill>
                <a:latin typeface="Georgia" charset="0"/>
                <a:cs typeface="新細明體" charset="0"/>
              </a:rPr>
              <a:t>i+1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&lt;</a:t>
            </a:r>
            <a:r>
              <a:rPr lang="en-US" altLang="zh-TW" sz="2400" i="1" dirty="0">
                <a:solidFill>
                  <a:srgbClr val="534239"/>
                </a:solidFill>
                <a:latin typeface="Georgia" charset="0"/>
                <a:cs typeface="新細明體" charset="0"/>
              </a:rPr>
              <a:t>n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.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		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If 2</a:t>
            </a:r>
            <a:r>
              <a:rPr lang="en-US" altLang="zh-TW" sz="2400" i="1" dirty="0">
                <a:solidFill>
                  <a:srgbClr val="0000FF"/>
                </a:solidFill>
                <a:latin typeface="Georgia" charset="0"/>
                <a:cs typeface="新細明體" charset="0"/>
              </a:rPr>
              <a:t>i+1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&gt;=n, then </a:t>
            </a:r>
            <a:r>
              <a:rPr lang="en-US" altLang="zh-TW" sz="2400" i="1" dirty="0" err="1">
                <a:solidFill>
                  <a:srgbClr val="0000FF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 has no left child.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endParaRPr lang="en-US" altLang="zh-TW" sz="1400" dirty="0">
              <a:solidFill>
                <a:srgbClr val="534239"/>
              </a:solidFill>
              <a:latin typeface="Georgia" charset="0"/>
              <a:cs typeface="新細明體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/>
            </a:pPr>
            <a:r>
              <a:rPr lang="en-US" altLang="zh-TW" sz="2400" i="1" dirty="0" err="1">
                <a:solidFill>
                  <a:srgbClr val="FF0000"/>
                </a:solidFill>
                <a:latin typeface="Georgia" charset="0"/>
                <a:cs typeface="新細明體" charset="0"/>
              </a:rPr>
              <a:t>rightChild</a:t>
            </a:r>
            <a:r>
              <a:rPr lang="en-US" altLang="zh-TW" sz="2400" dirty="0">
                <a:solidFill>
                  <a:srgbClr val="FF0000"/>
                </a:solidFill>
                <a:latin typeface="Georgia" charset="0"/>
                <a:cs typeface="新細明體" charset="0"/>
              </a:rPr>
              <a:t>(</a:t>
            </a:r>
            <a:r>
              <a:rPr lang="en-US" altLang="zh-TW" sz="2400" i="1" dirty="0" err="1">
                <a:solidFill>
                  <a:srgbClr val="FF0000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latin typeface="Georgia" charset="0"/>
                <a:cs typeface="新細明體" charset="0"/>
              </a:rPr>
              <a:t>)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 is at </a:t>
            </a:r>
            <a:r>
              <a:rPr lang="en-US" altLang="zh-TW" sz="2400" dirty="0">
                <a:solidFill>
                  <a:srgbClr val="CC3300"/>
                </a:solidFill>
                <a:latin typeface="Georgia" charset="0"/>
                <a:cs typeface="新細明體" charset="0"/>
              </a:rPr>
              <a:t>2</a:t>
            </a:r>
            <a:r>
              <a:rPr lang="en-US" altLang="zh-TW" sz="2400" i="1" dirty="0">
                <a:solidFill>
                  <a:srgbClr val="CC3300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CC3300"/>
                </a:solidFill>
                <a:latin typeface="Georgia" charset="0"/>
                <a:cs typeface="新細明體" charset="0"/>
              </a:rPr>
              <a:t>+2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 if 2</a:t>
            </a:r>
            <a:r>
              <a:rPr lang="en-US" altLang="zh-TW" sz="2400" i="1" dirty="0">
                <a:solidFill>
                  <a:srgbClr val="534239"/>
                </a:solidFill>
                <a:latin typeface="Georgia" charset="0"/>
                <a:cs typeface="新細明體" charset="0"/>
              </a:rPr>
              <a:t>i+2 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&lt;</a:t>
            </a:r>
            <a:r>
              <a:rPr lang="en-US" altLang="zh-TW" sz="2400" i="1" dirty="0">
                <a:solidFill>
                  <a:srgbClr val="534239"/>
                </a:solidFill>
                <a:latin typeface="Georgia" charset="0"/>
                <a:cs typeface="新細明體" charset="0"/>
              </a:rPr>
              <a:t>n</a:t>
            </a: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. </a:t>
            </a:r>
          </a:p>
          <a:p>
            <a:pPr lvl="1" fontAlgn="base">
              <a:spcBef>
                <a:spcPct val="20000"/>
              </a:spcBef>
              <a:spcAft>
                <a:spcPct val="0"/>
              </a:spcAft>
              <a:buSzPct val="75000"/>
              <a:defRPr/>
            </a:pPr>
            <a:r>
              <a:rPr lang="en-US" altLang="zh-TW" sz="2400" dirty="0">
                <a:solidFill>
                  <a:srgbClr val="534239"/>
                </a:solidFill>
                <a:latin typeface="Georgia" charset="0"/>
                <a:cs typeface="新細明體" charset="0"/>
              </a:rPr>
              <a:t>		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If 2</a:t>
            </a:r>
            <a:r>
              <a:rPr lang="en-US" altLang="zh-TW" sz="2400" i="1" dirty="0">
                <a:solidFill>
                  <a:srgbClr val="0000FF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 +2</a:t>
            </a:r>
            <a:r>
              <a:rPr lang="en-US" altLang="zh-TW" sz="2400" dirty="0" smtClean="0">
                <a:solidFill>
                  <a:srgbClr val="0000FF"/>
                </a:solidFill>
                <a:latin typeface="Georgia" charset="0"/>
                <a:cs typeface="新細明體" charset="0"/>
              </a:rPr>
              <a:t>&gt;=n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, then </a:t>
            </a:r>
            <a:r>
              <a:rPr lang="en-US" altLang="zh-TW" sz="2400" i="1" dirty="0">
                <a:solidFill>
                  <a:srgbClr val="0000FF"/>
                </a:solidFill>
                <a:latin typeface="Georgia" charset="0"/>
                <a:cs typeface="新細明體" charset="0"/>
              </a:rPr>
              <a:t>i</a:t>
            </a:r>
            <a:r>
              <a:rPr lang="en-US" altLang="zh-TW" sz="2400" dirty="0">
                <a:solidFill>
                  <a:srgbClr val="0000FF"/>
                </a:solidFill>
                <a:latin typeface="Georgia" charset="0"/>
                <a:cs typeface="新細明體" charset="0"/>
              </a:rPr>
              <a:t> has no right child.</a:t>
            </a:r>
          </a:p>
        </p:txBody>
      </p:sp>
    </p:spTree>
    <p:extLst>
      <p:ext uri="{BB962C8B-B14F-4D97-AF65-F5344CB8AC3E}">
        <p14:creationId xmlns:p14="http://schemas.microsoft.com/office/powerpoint/2010/main" val="31808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Initializing A Max Heap</a:t>
            </a: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52" name="Oval 4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54" name="Oval 6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55" name="Oval 7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57" name="Oval 9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58" name="Oval 10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59" name="Oval 11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61" name="Line 13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62" name="Line 14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68" name="Rectangle 20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04469" name="Rectangle 21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04470" name="Rectangle 22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4471" name="Rectangle 23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04472" name="Rectangle 24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</a:p>
        </p:txBody>
      </p:sp>
      <p:sp>
        <p:nvSpPr>
          <p:cNvPr id="104473" name="Rectangle 25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04474" name="Rectangle 26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</a:p>
        </p:txBody>
      </p:sp>
      <p:sp>
        <p:nvSpPr>
          <p:cNvPr id="104475" name="Rectangle 27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4476" name="Rectangle 28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4477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78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79" name="Rectangle 31"/>
          <p:cNvSpPr>
            <a:spLocks noChangeArrowheads="1"/>
          </p:cNvSpPr>
          <p:nvPr/>
        </p:nvSpPr>
        <p:spPr bwMode="auto">
          <a:xfrm>
            <a:off x="4038600" y="4343400"/>
            <a:ext cx="533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04480" name="Rectangle 32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11</a:t>
            </a:r>
          </a:p>
        </p:txBody>
      </p:sp>
      <p:sp>
        <p:nvSpPr>
          <p:cNvPr id="104481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4483" name="Rectangle 35"/>
          <p:cNvSpPr>
            <a:spLocks noChangeArrowheads="1"/>
          </p:cNvSpPr>
          <p:nvPr/>
        </p:nvSpPr>
        <p:spPr bwMode="auto">
          <a:xfrm>
            <a:off x="3565526" y="2468563"/>
            <a:ext cx="44242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</a:p>
        </p:txBody>
      </p:sp>
      <p:sp>
        <p:nvSpPr>
          <p:cNvPr id="104484" name="Rectangle 36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04485" name="Rectangle 37"/>
          <p:cNvSpPr>
            <a:spLocks noChangeArrowheads="1"/>
          </p:cNvSpPr>
          <p:nvPr/>
        </p:nvSpPr>
        <p:spPr bwMode="auto">
          <a:xfrm>
            <a:off x="2667000" y="5638800"/>
            <a:ext cx="66294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Done.</a:t>
            </a:r>
          </a:p>
        </p:txBody>
      </p:sp>
      <p:sp>
        <p:nvSpPr>
          <p:cNvPr id="104486" name="Rectangle 38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599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609601"/>
            <a:ext cx="8745538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499" name="テキスト ボックス 1"/>
          <p:cNvSpPr txBox="1">
            <a:spLocks noChangeArrowheads="1"/>
          </p:cNvSpPr>
          <p:nvPr/>
        </p:nvSpPr>
        <p:spPr bwMode="auto">
          <a:xfrm>
            <a:off x="1679576" y="141288"/>
            <a:ext cx="80418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800" b="1">
                <a:solidFill>
                  <a:srgbClr val="7F7F7F"/>
                </a:solidFill>
                <a:ea typeface="MS PGothic" panose="020B0600070205080204" pitchFamily="34" charset="-128"/>
              </a:rPr>
              <a:t>Exercise: </a:t>
            </a:r>
            <a:r>
              <a:rPr lang="en-US" altLang="ja-JP" sz="2800" b="1">
                <a:solidFill>
                  <a:srgbClr val="534239"/>
                </a:solidFill>
                <a:ea typeface="MS PGothic" panose="020B0600070205080204" pitchFamily="34" charset="-128"/>
              </a:rPr>
              <a:t>Arrange this array as a heap tree/Array? </a:t>
            </a:r>
            <a:endParaRPr kumimoji="1" lang="ja-JP" altLang="en-US" sz="2800" b="1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106500" name="Rectangle 21"/>
          <p:cNvSpPr>
            <a:spLocks noChangeArrowheads="1"/>
          </p:cNvSpPr>
          <p:nvPr/>
        </p:nvSpPr>
        <p:spPr bwMode="auto">
          <a:xfrm>
            <a:off x="3573464" y="5638800"/>
            <a:ext cx="6256337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106501" name="Line 22"/>
          <p:cNvSpPr>
            <a:spLocks noChangeShapeType="1"/>
          </p:cNvSpPr>
          <p:nvPr/>
        </p:nvSpPr>
        <p:spPr bwMode="auto">
          <a:xfrm>
            <a:off x="40862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02" name="Line 23"/>
          <p:cNvSpPr>
            <a:spLocks noChangeShapeType="1"/>
          </p:cNvSpPr>
          <p:nvPr/>
        </p:nvSpPr>
        <p:spPr bwMode="auto">
          <a:xfrm>
            <a:off x="46196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03" name="Line 24"/>
          <p:cNvSpPr>
            <a:spLocks noChangeShapeType="1"/>
          </p:cNvSpPr>
          <p:nvPr/>
        </p:nvSpPr>
        <p:spPr bwMode="auto">
          <a:xfrm>
            <a:off x="51530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04" name="Line 25"/>
          <p:cNvSpPr>
            <a:spLocks noChangeShapeType="1"/>
          </p:cNvSpPr>
          <p:nvPr/>
        </p:nvSpPr>
        <p:spPr bwMode="auto">
          <a:xfrm>
            <a:off x="56864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05" name="Line 26"/>
          <p:cNvSpPr>
            <a:spLocks noChangeShapeType="1"/>
          </p:cNvSpPr>
          <p:nvPr/>
        </p:nvSpPr>
        <p:spPr bwMode="auto">
          <a:xfrm>
            <a:off x="62198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06" name="Text Box 27"/>
          <p:cNvSpPr txBox="1">
            <a:spLocks noChangeArrowheads="1"/>
          </p:cNvSpPr>
          <p:nvPr/>
        </p:nvSpPr>
        <p:spPr bwMode="auto">
          <a:xfrm>
            <a:off x="3629026" y="5721351"/>
            <a:ext cx="6353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>
                <a:solidFill>
                  <a:srgbClr val="534239"/>
                </a:solidFill>
                <a:ea typeface="MS PGothic" panose="020B0600070205080204" pitchFamily="34" charset="-128"/>
              </a:rPr>
              <a:t>21</a:t>
            </a:r>
            <a:r>
              <a:rPr lang="en-US" altLang="ja-JP" sz="1800">
                <a:solidFill>
                  <a:srgbClr val="534239"/>
                </a:solidFill>
                <a:ea typeface="MS PGothic" panose="020B0600070205080204" pitchFamily="34" charset="-128"/>
              </a:rPr>
              <a:t>     19    17       7        5       8         9      2       6         5        4        </a:t>
            </a:r>
            <a:endParaRPr lang="en-US" altLang="ja-JP" sz="1800" b="1">
              <a:solidFill>
                <a:srgbClr val="534239"/>
              </a:solidFill>
              <a:ea typeface="MS PGothic" panose="020B0600070205080204" pitchFamily="34" charset="-128"/>
            </a:endParaRPr>
          </a:p>
        </p:txBody>
      </p:sp>
      <p:sp>
        <p:nvSpPr>
          <p:cNvPr id="106507" name="Line 34"/>
          <p:cNvSpPr>
            <a:spLocks noChangeShapeType="1"/>
          </p:cNvSpPr>
          <p:nvPr/>
        </p:nvSpPr>
        <p:spPr bwMode="auto">
          <a:xfrm>
            <a:off x="6753225" y="56451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08" name="Line 34"/>
          <p:cNvSpPr>
            <a:spLocks noChangeShapeType="1"/>
          </p:cNvSpPr>
          <p:nvPr/>
        </p:nvSpPr>
        <p:spPr bwMode="auto">
          <a:xfrm>
            <a:off x="7288213" y="5659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09" name="Line 34"/>
          <p:cNvSpPr>
            <a:spLocks noChangeShapeType="1"/>
          </p:cNvSpPr>
          <p:nvPr/>
        </p:nvSpPr>
        <p:spPr bwMode="auto">
          <a:xfrm>
            <a:off x="7810500" y="5659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10" name="Line 34"/>
          <p:cNvSpPr>
            <a:spLocks noChangeShapeType="1"/>
          </p:cNvSpPr>
          <p:nvPr/>
        </p:nvSpPr>
        <p:spPr bwMode="auto">
          <a:xfrm>
            <a:off x="8401050" y="5641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11" name="Line 34"/>
          <p:cNvSpPr>
            <a:spLocks noChangeShapeType="1"/>
          </p:cNvSpPr>
          <p:nvPr/>
        </p:nvSpPr>
        <p:spPr bwMode="auto">
          <a:xfrm>
            <a:off x="8993188" y="5659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12" name="正方形/長方形 2"/>
          <p:cNvSpPr>
            <a:spLocks noChangeArrowheads="1"/>
          </p:cNvSpPr>
          <p:nvPr/>
        </p:nvSpPr>
        <p:spPr bwMode="auto">
          <a:xfrm>
            <a:off x="1641475" y="5659439"/>
            <a:ext cx="16962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>
                <a:solidFill>
                  <a:srgbClr val="0000FF"/>
                </a:solidFill>
                <a:ea typeface="MS PGothic" panose="020B0600070205080204" pitchFamily="34" charset="-128"/>
              </a:rPr>
              <a:t>Heap array</a:t>
            </a:r>
            <a:endParaRPr lang="ja-JP" altLang="en-US">
              <a:solidFill>
                <a:srgbClr val="0000FF"/>
              </a:solidFill>
              <a:ea typeface="MS PGothic" panose="020B0600070205080204" pitchFamily="34" charset="-128"/>
            </a:endParaRPr>
          </a:p>
        </p:txBody>
      </p:sp>
      <p:sp>
        <p:nvSpPr>
          <p:cNvPr id="106513" name="正方形/長方形 17"/>
          <p:cNvSpPr>
            <a:spLocks noChangeArrowheads="1"/>
          </p:cNvSpPr>
          <p:nvPr/>
        </p:nvSpPr>
        <p:spPr bwMode="auto">
          <a:xfrm>
            <a:off x="1641476" y="685801"/>
            <a:ext cx="9877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>
                <a:solidFill>
                  <a:srgbClr val="0000FF"/>
                </a:solidFill>
                <a:ea typeface="MS PGothic" panose="020B0600070205080204" pitchFamily="34" charset="-128"/>
              </a:rPr>
              <a:t>Array</a:t>
            </a:r>
            <a:endParaRPr lang="ja-JP" altLang="en-US">
              <a:solidFill>
                <a:srgbClr val="0000FF"/>
              </a:solidFill>
              <a:ea typeface="MS PGothic" panose="020B0600070205080204" pitchFamily="34" charset="-128"/>
            </a:endParaRPr>
          </a:p>
        </p:txBody>
      </p:sp>
      <p:grpSp>
        <p:nvGrpSpPr>
          <p:cNvPr id="106514" name="Group 27"/>
          <p:cNvGrpSpPr>
            <a:grpSpLocks/>
          </p:cNvGrpSpPr>
          <p:nvPr/>
        </p:nvGrpSpPr>
        <p:grpSpPr bwMode="auto">
          <a:xfrm>
            <a:off x="1797051" y="1857376"/>
            <a:ext cx="3254375" cy="2424113"/>
            <a:chOff x="137" y="715"/>
            <a:chExt cx="1854" cy="1288"/>
          </a:xfrm>
        </p:grpSpPr>
        <p:sp>
          <p:nvSpPr>
            <p:cNvPr id="106521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6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522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523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5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524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1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525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526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527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28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29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6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30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31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19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32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33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34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9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35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8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36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17</a:t>
              </a:r>
              <a:endParaRPr lang="en-US" altLang="ja-JP" sz="18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6537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</a:p>
          </p:txBody>
        </p:sp>
        <p:sp>
          <p:nvSpPr>
            <p:cNvPr id="106538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106539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106540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</a:p>
          </p:txBody>
        </p:sp>
        <p:sp>
          <p:nvSpPr>
            <p:cNvPr id="106541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</a:p>
          </p:txBody>
        </p:sp>
        <p:sp>
          <p:nvSpPr>
            <p:cNvPr id="106542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</a:p>
          </p:txBody>
        </p:sp>
        <p:sp>
          <p:nvSpPr>
            <p:cNvPr id="106543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6</a:t>
              </a:r>
            </a:p>
          </p:txBody>
        </p:sp>
        <p:sp>
          <p:nvSpPr>
            <p:cNvPr id="106544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</a:p>
          </p:txBody>
        </p:sp>
        <p:sp>
          <p:nvSpPr>
            <p:cNvPr id="106545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8</a:t>
              </a:r>
            </a:p>
          </p:txBody>
        </p:sp>
        <p:sp>
          <p:nvSpPr>
            <p:cNvPr id="106546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145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00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9</a:t>
              </a:r>
            </a:p>
          </p:txBody>
        </p:sp>
      </p:grpSp>
      <p:sp>
        <p:nvSpPr>
          <p:cNvPr id="106515" name="Line 30"/>
          <p:cNvSpPr>
            <a:spLocks noChangeAspect="1" noChangeShapeType="1"/>
          </p:cNvSpPr>
          <p:nvPr/>
        </p:nvSpPr>
        <p:spPr bwMode="auto">
          <a:xfrm rot="16200000" flipV="1">
            <a:off x="3496470" y="3780632"/>
            <a:ext cx="407987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516" name="Oval 36"/>
          <p:cNvSpPr>
            <a:spLocks noChangeArrowheads="1"/>
          </p:cNvSpPr>
          <p:nvPr/>
        </p:nvSpPr>
        <p:spPr bwMode="auto">
          <a:xfrm>
            <a:off x="3613150" y="3930650"/>
            <a:ext cx="3556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21</a:t>
            </a:r>
            <a:endParaRPr lang="en-US" altLang="ja-JP" sz="1800">
              <a:solidFill>
                <a:srgbClr val="534239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6517" name="Text Box 52"/>
          <p:cNvSpPr txBox="1">
            <a:spLocks noChangeArrowheads="1"/>
          </p:cNvSpPr>
          <p:nvPr/>
        </p:nvSpPr>
        <p:spPr bwMode="auto">
          <a:xfrm>
            <a:off x="3765551" y="3795713"/>
            <a:ext cx="3270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>
                <a:solidFill>
                  <a:srgbClr val="534239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106518" name="Text Box 44"/>
          <p:cNvSpPr txBox="1">
            <a:spLocks noChangeArrowheads="1"/>
          </p:cNvSpPr>
          <p:nvPr/>
        </p:nvSpPr>
        <p:spPr bwMode="auto">
          <a:xfrm>
            <a:off x="3662363" y="6081713"/>
            <a:ext cx="59928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1000" b="1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0              1             2              3             4           5               6             7             8               9                  10   </a:t>
            </a:r>
          </a:p>
        </p:txBody>
      </p:sp>
      <p:cxnSp>
        <p:nvCxnSpPr>
          <p:cNvPr id="53" name="直線矢印コネクタ 52"/>
          <p:cNvCxnSpPr/>
          <p:nvPr/>
        </p:nvCxnSpPr>
        <p:spPr>
          <a:xfrm>
            <a:off x="4868864" y="3082925"/>
            <a:ext cx="1133475" cy="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/>
          <p:nvPr/>
        </p:nvCxnSpPr>
        <p:spPr>
          <a:xfrm rot="16200000" flipH="1">
            <a:off x="673894" y="2920207"/>
            <a:ext cx="3695700" cy="1643062"/>
          </a:xfrm>
          <a:prstGeom prst="bentConnector3">
            <a:avLst>
              <a:gd name="adj1" fmla="val 84731"/>
            </a:avLst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76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 dirty="0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Complete binary tree with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10 </a:t>
            </a:r>
            <a:r>
              <a:rPr kumimoji="0" lang="en-US" altLang="ja-JP">
                <a:ea typeface="+mn-ea"/>
                <a:cs typeface="+mn-cs"/>
              </a:rPr>
              <a:t>nodes.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987550" y="1454150"/>
            <a:ext cx="7531100" cy="3340100"/>
            <a:chOff x="292" y="916"/>
            <a:chExt cx="4744" cy="2104"/>
          </a:xfrm>
        </p:grpSpPr>
        <p:sp>
          <p:nvSpPr>
            <p:cNvPr id="108553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54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55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56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57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58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59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60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61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62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08563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08564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08565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08566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08567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08568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08569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08570" name="Rectangle 21"/>
            <p:cNvSpPr>
              <a:spLocks noChangeArrowheads="1"/>
            </p:cNvSpPr>
            <p:nvPr/>
          </p:nvSpPr>
          <p:spPr bwMode="auto">
            <a:xfrm>
              <a:off x="2678" y="931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08571" name="Rectangle 22"/>
            <p:cNvSpPr>
              <a:spLocks noChangeArrowheads="1"/>
            </p:cNvSpPr>
            <p:nvPr/>
          </p:nvSpPr>
          <p:spPr bwMode="auto">
            <a:xfrm>
              <a:off x="1334" y="15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08572" name="Rectangle 23"/>
            <p:cNvSpPr>
              <a:spLocks noChangeArrowheads="1"/>
            </p:cNvSpPr>
            <p:nvPr/>
          </p:nvSpPr>
          <p:spPr bwMode="auto">
            <a:xfrm>
              <a:off x="710" y="208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08573" name="Rectangle 24"/>
            <p:cNvSpPr>
              <a:spLocks noChangeArrowheads="1"/>
            </p:cNvSpPr>
            <p:nvPr/>
          </p:nvSpPr>
          <p:spPr bwMode="auto">
            <a:xfrm>
              <a:off x="1814" y="208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8574" name="Rectangle 25"/>
            <p:cNvSpPr>
              <a:spLocks noChangeArrowheads="1"/>
            </p:cNvSpPr>
            <p:nvPr/>
          </p:nvSpPr>
          <p:spPr bwMode="auto">
            <a:xfrm>
              <a:off x="3302" y="208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08575" name="Rectangle 26"/>
            <p:cNvSpPr>
              <a:spLocks noChangeArrowheads="1"/>
            </p:cNvSpPr>
            <p:nvPr/>
          </p:nvSpPr>
          <p:spPr bwMode="auto">
            <a:xfrm>
              <a:off x="4790" y="2083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08576" name="Rectangle 27"/>
            <p:cNvSpPr>
              <a:spLocks noChangeArrowheads="1"/>
            </p:cNvSpPr>
            <p:nvPr/>
          </p:nvSpPr>
          <p:spPr bwMode="auto">
            <a:xfrm>
              <a:off x="326" y="27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08577" name="Rectangle 28"/>
            <p:cNvSpPr>
              <a:spLocks noChangeArrowheads="1"/>
            </p:cNvSpPr>
            <p:nvPr/>
          </p:nvSpPr>
          <p:spPr bwMode="auto">
            <a:xfrm>
              <a:off x="1046" y="27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08578" name="Rectangle 29"/>
            <p:cNvSpPr>
              <a:spLocks noChangeArrowheads="1"/>
            </p:cNvSpPr>
            <p:nvPr/>
          </p:nvSpPr>
          <p:spPr bwMode="auto">
            <a:xfrm>
              <a:off x="4070" y="15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962400" y="3733800"/>
            <a:ext cx="527050" cy="1060450"/>
            <a:chOff x="1540" y="2352"/>
            <a:chExt cx="332" cy="668"/>
          </a:xfrm>
        </p:grpSpPr>
        <p:sp>
          <p:nvSpPr>
            <p:cNvPr id="108550" name="Rectangle 30"/>
            <p:cNvSpPr>
              <a:spLocks noChangeArrowheads="1"/>
            </p:cNvSpPr>
            <p:nvPr/>
          </p:nvSpPr>
          <p:spPr bwMode="auto">
            <a:xfrm>
              <a:off x="1574" y="2755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0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8551" name="Oval 31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000">
                <a:solidFill>
                  <a:srgbClr val="00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8552" name="Line 32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54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5</a:t>
            </a:r>
            <a:r>
              <a:rPr kumimoji="0" lang="en-US" altLang="ja-JP">
                <a:ea typeface="+mn-ea"/>
                <a:cs typeface="+mn-cs"/>
              </a:rPr>
              <a:t>.</a:t>
            </a:r>
          </a:p>
        </p:txBody>
      </p:sp>
      <p:sp>
        <p:nvSpPr>
          <p:cNvPr id="109572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73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74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75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76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77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78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79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80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581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9584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9585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9586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9587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09589" name="Rectangle 21"/>
          <p:cNvSpPr>
            <a:spLocks noChangeArrowheads="1"/>
          </p:cNvSpPr>
          <p:nvPr/>
        </p:nvSpPr>
        <p:spPr bwMode="auto">
          <a:xfrm>
            <a:off x="5775326" y="14779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09590" name="Rectangle 22"/>
          <p:cNvSpPr>
            <a:spLocks noChangeArrowheads="1"/>
          </p:cNvSpPr>
          <p:nvPr/>
        </p:nvSpPr>
        <p:spPr bwMode="auto">
          <a:xfrm>
            <a:off x="36417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09591" name="Rectangle 23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09592" name="Rectangle 24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9593" name="Rectangle 25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594" name="Rectangle 26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09595" name="Rectangle 27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09596" name="Rectangle 28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9598" name="Rectangle 30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09599" name="Oval 31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09600" name="Line 32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3667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 dirty="0">
                <a:ea typeface="+mn-ea"/>
                <a:cs typeface="+mn-cs"/>
              </a:rPr>
              <a:t>If the new element is </a:t>
            </a:r>
            <a:r>
              <a:rPr kumimoji="0" lang="en-US" altLang="ja-JP" dirty="0">
                <a:solidFill>
                  <a:schemeClr val="hlink"/>
                </a:solidFill>
                <a:ea typeface="+mn-ea"/>
                <a:cs typeface="+mn-cs"/>
              </a:rPr>
              <a:t>20 rather than 5</a:t>
            </a:r>
            <a:r>
              <a:rPr kumimoji="0" lang="en-US" altLang="ja-JP" dirty="0">
                <a:ea typeface="+mn-ea"/>
                <a:cs typeface="+mn-cs"/>
              </a:rPr>
              <a:t>.</a:t>
            </a:r>
          </a:p>
        </p:txBody>
      </p:sp>
      <p:sp>
        <p:nvSpPr>
          <p:cNvPr id="110596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597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598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599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600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601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602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603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604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11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12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13" name="Rectangle 21"/>
          <p:cNvSpPr>
            <a:spLocks noChangeArrowheads="1"/>
          </p:cNvSpPr>
          <p:nvPr/>
        </p:nvSpPr>
        <p:spPr bwMode="auto">
          <a:xfrm>
            <a:off x="5775326" y="14779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10614" name="Rectangle 22"/>
          <p:cNvSpPr>
            <a:spLocks noChangeArrowheads="1"/>
          </p:cNvSpPr>
          <p:nvPr/>
        </p:nvSpPr>
        <p:spPr bwMode="auto">
          <a:xfrm>
            <a:off x="36417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0615" name="Rectangle 23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0616" name="Rectangle 24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0617" name="Rectangle 25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0618" name="Rectangle 26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0619" name="Rectangle 27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0620" name="Rectangle 28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0621" name="Rectangle 29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0622" name="Rectangle 30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0623" name="Oval 31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0624" name="Line 32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0625" name="Rectangle 33"/>
          <p:cNvSpPr>
            <a:spLocks noChangeArrowheads="1"/>
          </p:cNvSpPr>
          <p:nvPr/>
        </p:nvSpPr>
        <p:spPr bwMode="auto">
          <a:xfrm>
            <a:off x="4419600" y="3352800"/>
            <a:ext cx="228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907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20</a:t>
            </a:r>
            <a:r>
              <a:rPr kumimoji="0" lang="en-US" altLang="ja-JP">
                <a:ea typeface="+mn-ea"/>
                <a:cs typeface="+mn-cs"/>
              </a:rPr>
              <a:t>.</a:t>
            </a:r>
          </a:p>
        </p:txBody>
      </p:sp>
      <p:sp>
        <p:nvSpPr>
          <p:cNvPr id="111620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1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2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3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4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5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6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7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8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29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32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33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34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35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36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37" name="Rectangle 21"/>
          <p:cNvSpPr>
            <a:spLocks noChangeArrowheads="1"/>
          </p:cNvSpPr>
          <p:nvPr/>
        </p:nvSpPr>
        <p:spPr bwMode="auto">
          <a:xfrm>
            <a:off x="5775326" y="14779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11638" name="Rectangle 22"/>
          <p:cNvSpPr>
            <a:spLocks noChangeArrowheads="1"/>
          </p:cNvSpPr>
          <p:nvPr/>
        </p:nvSpPr>
        <p:spPr bwMode="auto">
          <a:xfrm>
            <a:off x="36417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1639" name="Rectangle 23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1640" name="Rectangle 24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1641" name="Rectangle 25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1642" name="Rectangle 26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1644" name="Rectangle 28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1645" name="Rectangle 29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1646" name="Rectangle 30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1647" name="Oval 31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1648" name="Line 32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1649" name="Rectangle 33"/>
          <p:cNvSpPr>
            <a:spLocks noChangeArrowheads="1"/>
          </p:cNvSpPr>
          <p:nvPr/>
        </p:nvSpPr>
        <p:spPr bwMode="auto">
          <a:xfrm>
            <a:off x="4038600" y="4419600"/>
            <a:ext cx="228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977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20</a:t>
            </a:r>
            <a:r>
              <a:rPr kumimoji="0" lang="en-US" altLang="ja-JP">
                <a:ea typeface="+mn-ea"/>
                <a:cs typeface="+mn-cs"/>
              </a:rPr>
              <a:t>.</a:t>
            </a:r>
          </a:p>
        </p:txBody>
      </p:sp>
      <p:sp>
        <p:nvSpPr>
          <p:cNvPr id="112644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45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46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47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48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51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52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60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5775326" y="14779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12662" name="Rectangle 22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2663" name="Rectangle 23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2664" name="Rectangle 24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2665" name="Rectangle 25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2666" name="Rectangle 26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2667" name="Rectangle 27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2669" name="Rectangle 29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2670" name="Rectangle 30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2671" name="Oval 31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673" name="Rectangle 33"/>
          <p:cNvSpPr>
            <a:spLocks noChangeArrowheads="1"/>
          </p:cNvSpPr>
          <p:nvPr/>
        </p:nvSpPr>
        <p:spPr bwMode="auto">
          <a:xfrm>
            <a:off x="4038600" y="4419600"/>
            <a:ext cx="228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68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20</a:t>
            </a:r>
            <a:r>
              <a:rPr kumimoji="0" lang="en-US" altLang="ja-JP">
                <a:ea typeface="+mn-ea"/>
                <a:cs typeface="+mn-cs"/>
              </a:rPr>
              <a:t>.</a:t>
            </a:r>
          </a:p>
        </p:txBody>
      </p:sp>
      <p:sp>
        <p:nvSpPr>
          <p:cNvPr id="113668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69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70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71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72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73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78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79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80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81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82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83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84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36417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3687" name="Rectangle 23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3688" name="Rectangle 24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3689" name="Rectangle 25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3690" name="Rectangle 26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3693" name="Rectangle 29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3695" name="Oval 31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3696" name="Line 32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4038600" y="4419600"/>
            <a:ext cx="228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89818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2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Complete binary tree with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11</a:t>
            </a:r>
            <a:r>
              <a:rPr kumimoji="0" lang="en-US" altLang="ja-JP">
                <a:ea typeface="+mn-ea"/>
                <a:cs typeface="+mn-cs"/>
              </a:rPr>
              <a:t> nodes.</a:t>
            </a:r>
          </a:p>
        </p:txBody>
      </p:sp>
      <p:sp>
        <p:nvSpPr>
          <p:cNvPr id="114692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693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694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695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696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699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04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07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08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36417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14710" name="Rectangle 22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4711" name="Rectangle 23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712" name="Rectangle 24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4713" name="Rectangle 25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4714" name="Rectangle 26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4715" name="Rectangle 27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4716" name="Rectangle 28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4717" name="Rectangle 29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4718" name="Rectangle 30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4719" name="Oval 31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4720" name="Line 32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4721" name="Rectangle 33"/>
          <p:cNvSpPr>
            <a:spLocks noChangeArrowheads="1"/>
          </p:cNvSpPr>
          <p:nvPr/>
        </p:nvSpPr>
        <p:spPr bwMode="auto">
          <a:xfrm>
            <a:off x="4038600" y="4419600"/>
            <a:ext cx="228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4722" name="Rectangle 34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114723" name="Oval 35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FFFF"/>
                </a:solidFill>
                <a:cs typeface="Arial" panose="020B0604020202020204" pitchFamily="34" charset="0"/>
              </a:rPr>
              <a:t>  </a:t>
            </a:r>
          </a:p>
        </p:txBody>
      </p:sp>
      <p:sp>
        <p:nvSpPr>
          <p:cNvPr id="114724" name="Line 36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15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115716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17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18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19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23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24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26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27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29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30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31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33" name="Rectangle 21"/>
          <p:cNvSpPr>
            <a:spLocks noChangeArrowheads="1"/>
          </p:cNvSpPr>
          <p:nvPr/>
        </p:nvSpPr>
        <p:spPr bwMode="auto">
          <a:xfrm>
            <a:off x="36417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15734" name="Rectangle 22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5736" name="Rectangle 24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5737" name="Rectangle 25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5738" name="Rectangle 26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5739" name="Rectangle 27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5740" name="Rectangle 28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5741" name="Rectangle 29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5742" name="Rectangle 30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5743" name="Oval 31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5744" name="Line 32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5745" name="Rectangle 33"/>
          <p:cNvSpPr>
            <a:spLocks noChangeArrowheads="1"/>
          </p:cNvSpPr>
          <p:nvPr/>
        </p:nvSpPr>
        <p:spPr bwMode="auto">
          <a:xfrm>
            <a:off x="4038600" y="4419600"/>
            <a:ext cx="228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5746" name="Rectangle 34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115747" name="Oval 35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FFFF"/>
                </a:solidFill>
                <a:cs typeface="Arial" panose="020B0604020202020204" pitchFamily="34" charset="0"/>
              </a:rPr>
              <a:t>  </a:t>
            </a:r>
          </a:p>
        </p:txBody>
      </p:sp>
      <p:sp>
        <p:nvSpPr>
          <p:cNvPr id="115748" name="Line 36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0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panose="020F0502020204030204" pitchFamily="34" charset="0"/>
              </a:rPr>
              <a:t>Heap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787401"/>
            <a:ext cx="8229600" cy="5338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 u="sng">
                <a:latin typeface="Times New Roman" panose="02020603050405020304" pitchFamily="18" charset="0"/>
              </a:rPr>
              <a:t>Definition: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ja-JP" sz="2400">
                <a:latin typeface="Times New Roman" panose="02020603050405020304" pitchFamily="18" charset="0"/>
              </a:rPr>
              <a:t>A </a:t>
            </a:r>
            <a:r>
              <a:rPr lang="en-US" altLang="ja-JP" sz="2400" i="1">
                <a:latin typeface="Times New Roman" panose="02020603050405020304" pitchFamily="18" charset="0"/>
              </a:rPr>
              <a:t>heap</a:t>
            </a:r>
            <a:r>
              <a:rPr lang="en-US" altLang="ja-JP" sz="2400">
                <a:latin typeface="Times New Roman" panose="02020603050405020304" pitchFamily="18" charset="0"/>
              </a:rPr>
              <a:t> is a binary tree with the following conditions: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ja-JP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ja-JP" sz="2400">
                <a:latin typeface="Times New Roman" panose="02020603050405020304" pitchFamily="18" charset="0"/>
              </a:rPr>
              <a:t>it is </a:t>
            </a:r>
            <a:r>
              <a:rPr lang="en-US" altLang="ja-JP" sz="2400">
                <a:solidFill>
                  <a:srgbClr val="FF0000"/>
                </a:solidFill>
                <a:latin typeface="Times New Roman" panose="02020603050405020304" pitchFamily="18" charset="0"/>
              </a:rPr>
              <a:t>essentially complete</a:t>
            </a:r>
            <a:r>
              <a:rPr lang="en-US" altLang="ja-JP" sz="2400">
                <a:latin typeface="Times New Roman" panose="02020603050405020304" pitchFamily="18" charset="0"/>
              </a:rPr>
              <a:t>: all its levels are full, except last level where only some rightmost leaves may be missing</a:t>
            </a:r>
          </a:p>
          <a:p>
            <a:pPr eaLnBrk="1" hangingPunct="1">
              <a:lnSpc>
                <a:spcPct val="90000"/>
              </a:lnSpc>
            </a:pPr>
            <a:endParaRPr lang="en-US" altLang="ja-JP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19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ja-JP" sz="190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ja-JP" sz="2400">
                <a:latin typeface="Times New Roman" panose="02020603050405020304" pitchFamily="18" charset="0"/>
              </a:rPr>
              <a:t>The key at each </a:t>
            </a:r>
            <a:r>
              <a:rPr lang="en-US" altLang="ja-JP" sz="2400">
                <a:solidFill>
                  <a:srgbClr val="FF0000"/>
                </a:solidFill>
                <a:latin typeface="Times New Roman" panose="02020603050405020304" pitchFamily="18" charset="0"/>
              </a:rPr>
              <a:t>node is </a:t>
            </a:r>
            <a:r>
              <a:rPr lang="en-US" altLang="ja-JP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</a:t>
            </a:r>
            <a:r>
              <a:rPr lang="en-US" altLang="ja-JP" sz="2400">
                <a:latin typeface="Times New Roman" panose="02020603050405020304" pitchFamily="18" charset="0"/>
                <a:cs typeface="Times New Roman" panose="02020603050405020304" pitchFamily="18" charset="0"/>
              </a:rPr>
              <a:t>keys at its </a:t>
            </a:r>
            <a:r>
              <a:rPr lang="en-US" altLang="ja-JP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</a:p>
          <a:p>
            <a:pPr eaLnBrk="1" hangingPunct="1">
              <a:lnSpc>
                <a:spcPct val="90000"/>
              </a:lnSpc>
            </a:pPr>
            <a:endParaRPr lang="ja-JP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7892" name="Group 4"/>
          <p:cNvGrpSpPr>
            <a:grpSpLocks/>
          </p:cNvGrpSpPr>
          <p:nvPr/>
        </p:nvGrpSpPr>
        <p:grpSpPr bwMode="auto">
          <a:xfrm>
            <a:off x="4495800" y="3657600"/>
            <a:ext cx="2362200" cy="1295400"/>
            <a:chOff x="3504" y="2448"/>
            <a:chExt cx="1488" cy="816"/>
          </a:xfrm>
        </p:grpSpPr>
        <p:sp>
          <p:nvSpPr>
            <p:cNvPr id="37893" name="AutoShape 5"/>
            <p:cNvSpPr>
              <a:spLocks noChangeArrowheads="1"/>
            </p:cNvSpPr>
            <p:nvPr/>
          </p:nvSpPr>
          <p:spPr bwMode="auto">
            <a:xfrm>
              <a:off x="3600" y="2448"/>
              <a:ext cx="1392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894" name="Oval 6"/>
            <p:cNvSpPr>
              <a:spLocks noChangeArrowheads="1"/>
            </p:cNvSpPr>
            <p:nvPr/>
          </p:nvSpPr>
          <p:spPr bwMode="auto">
            <a:xfrm>
              <a:off x="4464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895" name="Oval 7"/>
            <p:cNvSpPr>
              <a:spLocks noChangeArrowheads="1"/>
            </p:cNvSpPr>
            <p:nvPr/>
          </p:nvSpPr>
          <p:spPr bwMode="auto">
            <a:xfrm>
              <a:off x="4368" y="321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 flipH="1">
              <a:off x="4416" y="3168"/>
              <a:ext cx="48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7897" name="Group 9"/>
            <p:cNvGrpSpPr>
              <a:grpSpLocks/>
            </p:cNvGrpSpPr>
            <p:nvPr/>
          </p:nvGrpSpPr>
          <p:grpSpPr bwMode="auto">
            <a:xfrm>
              <a:off x="4080" y="3120"/>
              <a:ext cx="240" cy="144"/>
              <a:chOff x="1056" y="4032"/>
              <a:chExt cx="240" cy="144"/>
            </a:xfrm>
          </p:grpSpPr>
          <p:sp>
            <p:nvSpPr>
              <p:cNvPr id="37910" name="Oval 10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11" name="Oval 11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12" name="Oval 12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13" name="Line 13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53423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14" name="Line 14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53423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898" name="Group 15"/>
            <p:cNvGrpSpPr>
              <a:grpSpLocks/>
            </p:cNvGrpSpPr>
            <p:nvPr/>
          </p:nvGrpSpPr>
          <p:grpSpPr bwMode="auto">
            <a:xfrm>
              <a:off x="3792" y="3120"/>
              <a:ext cx="240" cy="144"/>
              <a:chOff x="1056" y="4032"/>
              <a:chExt cx="240" cy="144"/>
            </a:xfrm>
          </p:grpSpPr>
          <p:sp>
            <p:nvSpPr>
              <p:cNvPr id="37905" name="Oval 16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06" name="Oval 17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07" name="Oval 18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08" name="Line 19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53423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09" name="Line 20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53423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899" name="Group 21"/>
            <p:cNvGrpSpPr>
              <a:grpSpLocks/>
            </p:cNvGrpSpPr>
            <p:nvPr/>
          </p:nvGrpSpPr>
          <p:grpSpPr bwMode="auto">
            <a:xfrm>
              <a:off x="3504" y="3120"/>
              <a:ext cx="240" cy="144"/>
              <a:chOff x="1056" y="4032"/>
              <a:chExt cx="240" cy="144"/>
            </a:xfrm>
          </p:grpSpPr>
          <p:sp>
            <p:nvSpPr>
              <p:cNvPr id="37900" name="Oval 22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01" name="Oval 23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02" name="Oval 24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ja-JP" altLang="en-US">
                  <a:solidFill>
                    <a:srgbClr val="000000"/>
                  </a:solidFill>
                  <a:latin typeface="Calibri" panose="020F0502020204030204" pitchFamily="34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37903" name="Line 25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53423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04" name="Line 26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53423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39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15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116740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1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2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3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4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5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6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7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8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54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55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36417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6763" name="Rectangle 27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6764" name="Rectangle 28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6766" name="Rectangle 30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6767" name="Oval 31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6768" name="Line 32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6769" name="Rectangle 33"/>
          <p:cNvSpPr>
            <a:spLocks noChangeArrowheads="1"/>
          </p:cNvSpPr>
          <p:nvPr/>
        </p:nvSpPr>
        <p:spPr bwMode="auto">
          <a:xfrm>
            <a:off x="4038600" y="4419600"/>
            <a:ext cx="228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6770" name="Rectangle 34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116771" name="Oval 35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6772" name="Line 36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3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Putting An Element Into A Max Heap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New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15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117764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65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66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67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68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69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70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71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72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74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75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76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77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78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79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80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81" name="Rectangle 21"/>
          <p:cNvSpPr>
            <a:spLocks noChangeArrowheads="1"/>
          </p:cNvSpPr>
          <p:nvPr/>
        </p:nvSpPr>
        <p:spPr bwMode="auto">
          <a:xfrm>
            <a:off x="50133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7782" name="Rectangle 22"/>
          <p:cNvSpPr>
            <a:spLocks noChangeArrowheads="1"/>
          </p:cNvSpPr>
          <p:nvPr/>
        </p:nvSpPr>
        <p:spPr bwMode="auto">
          <a:xfrm>
            <a:off x="2651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7783" name="Rectangle 23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67659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7785" name="Rectangle 25"/>
          <p:cNvSpPr>
            <a:spLocks noChangeArrowheads="1"/>
          </p:cNvSpPr>
          <p:nvPr/>
        </p:nvSpPr>
        <p:spPr bwMode="auto">
          <a:xfrm>
            <a:off x="91281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7786" name="Rectangle 26"/>
          <p:cNvSpPr>
            <a:spLocks noChangeArrowheads="1"/>
          </p:cNvSpPr>
          <p:nvPr/>
        </p:nvSpPr>
        <p:spPr bwMode="auto">
          <a:xfrm>
            <a:off x="2041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7787" name="Rectangle 27"/>
          <p:cNvSpPr>
            <a:spLocks noChangeArrowheads="1"/>
          </p:cNvSpPr>
          <p:nvPr/>
        </p:nvSpPr>
        <p:spPr bwMode="auto">
          <a:xfrm>
            <a:off x="31845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7788" name="Rectangle 28"/>
          <p:cNvSpPr>
            <a:spLocks noChangeArrowheads="1"/>
          </p:cNvSpPr>
          <p:nvPr/>
        </p:nvSpPr>
        <p:spPr bwMode="auto">
          <a:xfrm>
            <a:off x="7985126" y="2468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7789" name="Rectangle 29"/>
          <p:cNvSpPr>
            <a:spLocks noChangeArrowheads="1"/>
          </p:cNvSpPr>
          <p:nvPr/>
        </p:nvSpPr>
        <p:spPr bwMode="auto">
          <a:xfrm>
            <a:off x="4022726" y="43735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7790" name="Oval 30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000">
              <a:solidFill>
                <a:srgbClr val="00FFFF"/>
              </a:solidFill>
              <a:cs typeface="Arial" panose="020B0604020202020204" pitchFamily="34" charset="0"/>
            </a:endParaRPr>
          </a:p>
        </p:txBody>
      </p:sp>
      <p:sp>
        <p:nvSpPr>
          <p:cNvPr id="117791" name="Line 31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92" name="Rectangle 32"/>
          <p:cNvSpPr>
            <a:spLocks noChangeArrowheads="1"/>
          </p:cNvSpPr>
          <p:nvPr/>
        </p:nvSpPr>
        <p:spPr bwMode="auto">
          <a:xfrm>
            <a:off x="4038600" y="4419600"/>
            <a:ext cx="228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5715000" y="1524000"/>
            <a:ext cx="8382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20</a:t>
            </a:r>
          </a:p>
        </p:txBody>
      </p:sp>
      <p:sp>
        <p:nvSpPr>
          <p:cNvPr id="117794" name="Oval 34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7795" name="Line 35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4403726" y="3306763"/>
            <a:ext cx="3141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3581400" y="2514600"/>
            <a:ext cx="762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000">
                <a:solidFill>
                  <a:srgbClr val="000000"/>
                </a:solidFill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5286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Max element is in the root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987550" y="1454151"/>
            <a:ext cx="7531100" cy="3427413"/>
            <a:chOff x="292" y="916"/>
            <a:chExt cx="4744" cy="2159"/>
          </a:xfrm>
        </p:grpSpPr>
        <p:sp>
          <p:nvSpPr>
            <p:cNvPr id="118789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0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1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2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3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4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5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6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7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798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799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00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01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02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03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04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05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06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18807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8808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18809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8810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18811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8812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8813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18814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18815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0" lang="ja-JP" altLang="en-US" sz="240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8816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17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18818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118819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18820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Arial" panose="020B0604020202020204" pitchFamily="34" charset="0"/>
              </a:endParaRPr>
            </a:p>
          </p:txBody>
        </p:sp>
        <p:sp>
          <p:nvSpPr>
            <p:cNvPr id="118821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18822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0" lang="en-US" altLang="ja-JP" sz="2400">
                  <a:solidFill>
                    <a:srgbClr val="000000"/>
                  </a:solidFill>
                  <a:cs typeface="Arial" panose="020B0604020202020204" pitchFamily="34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80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After max element is removed.</a:t>
            </a:r>
          </a:p>
        </p:txBody>
      </p:sp>
      <p:sp>
        <p:nvSpPr>
          <p:cNvPr id="119812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13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14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15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16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17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18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19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23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26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28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29" name="Rectangle 21"/>
          <p:cNvSpPr>
            <a:spLocks noChangeArrowheads="1"/>
          </p:cNvSpPr>
          <p:nvPr/>
        </p:nvSpPr>
        <p:spPr bwMode="auto">
          <a:xfrm>
            <a:off x="50133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9830" name="Rectangle 22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9832" name="Rectangle 24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9833" name="Rectangle 25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9834" name="Rectangle 26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19835" name="Rectangle 27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19836" name="Rectangle 28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9837" name="Rectangle 29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9838" name="Oval 30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19839" name="Line 31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40" name="Rectangle 32"/>
          <p:cNvSpPr>
            <a:spLocks noChangeArrowheads="1"/>
          </p:cNvSpPr>
          <p:nvPr/>
        </p:nvSpPr>
        <p:spPr bwMode="auto">
          <a:xfrm>
            <a:off x="4038600" y="4419601"/>
            <a:ext cx="228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19841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>
            <a:off x="4724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9843" name="Rectangle 35"/>
          <p:cNvSpPr>
            <a:spLocks noChangeArrowheads="1"/>
          </p:cNvSpPr>
          <p:nvPr/>
        </p:nvSpPr>
        <p:spPr bwMode="auto">
          <a:xfrm>
            <a:off x="44037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19844" name="Rectangle 36"/>
          <p:cNvSpPr>
            <a:spLocks noChangeArrowheads="1"/>
          </p:cNvSpPr>
          <p:nvPr/>
        </p:nvSpPr>
        <p:spPr bwMode="auto">
          <a:xfrm>
            <a:off x="3581400" y="2514601"/>
            <a:ext cx="762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136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4572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ea typeface="+mn-ea"/>
                <a:cs typeface="+mn-cs"/>
              </a:rPr>
              <a:t>Heap with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10 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nodes.</a:t>
            </a:r>
          </a:p>
        </p:txBody>
      </p:sp>
      <p:sp>
        <p:nvSpPr>
          <p:cNvPr id="120836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37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38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39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40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41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42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43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44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53" name="Rectangle 21"/>
          <p:cNvSpPr>
            <a:spLocks noChangeArrowheads="1"/>
          </p:cNvSpPr>
          <p:nvPr/>
        </p:nvSpPr>
        <p:spPr bwMode="auto">
          <a:xfrm>
            <a:off x="50133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20854" name="Rectangle 22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0855" name="Rectangle 23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856" name="Rectangle 24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0857" name="Rectangle 25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0858" name="Rectangle 26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0859" name="Rectangle 27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0860" name="Rectangle 28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861" name="Rectangle 29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862" name="Oval 30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0864" name="Rectangle 32"/>
          <p:cNvSpPr>
            <a:spLocks noChangeArrowheads="1"/>
          </p:cNvSpPr>
          <p:nvPr/>
        </p:nvSpPr>
        <p:spPr bwMode="auto">
          <a:xfrm>
            <a:off x="4038600" y="4419601"/>
            <a:ext cx="228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0865" name="Oval 33"/>
          <p:cNvSpPr>
            <a:spLocks noChangeArrowheads="1"/>
          </p:cNvSpPr>
          <p:nvPr/>
        </p:nvSpPr>
        <p:spPr bwMode="auto">
          <a:xfrm>
            <a:off x="4959350" y="4349750"/>
            <a:ext cx="444500" cy="444500"/>
          </a:xfrm>
          <a:prstGeom prst="ellipse">
            <a:avLst/>
          </a:prstGeom>
          <a:solidFill>
            <a:srgbClr val="F0F36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120866" name="Rectangle 34"/>
          <p:cNvSpPr>
            <a:spLocks noChangeArrowheads="1"/>
          </p:cNvSpPr>
          <p:nvPr/>
        </p:nvSpPr>
        <p:spPr bwMode="auto">
          <a:xfrm>
            <a:off x="44037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0867" name="Rectangle 35"/>
          <p:cNvSpPr>
            <a:spLocks noChangeArrowheads="1"/>
          </p:cNvSpPr>
          <p:nvPr/>
        </p:nvSpPr>
        <p:spPr bwMode="auto">
          <a:xfrm>
            <a:off x="3581400" y="2514601"/>
            <a:ext cx="762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56356" name="Rectangle 36"/>
          <p:cNvSpPr>
            <a:spLocks noChangeArrowheads="1"/>
          </p:cNvSpPr>
          <p:nvPr/>
        </p:nvSpPr>
        <p:spPr bwMode="auto">
          <a:xfrm>
            <a:off x="2971800" y="6019800"/>
            <a:ext cx="64008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Reinsert </a:t>
            </a:r>
            <a:r>
              <a:rPr kumimoji="0" lang="en-US" altLang="ja-JP">
                <a:solidFill>
                  <a:srgbClr val="FF0033"/>
                </a:solidFill>
                <a:cs typeface="Arial" panose="020B0604020202020204" pitchFamily="34" charset="0"/>
              </a:rPr>
              <a:t>8 </a:t>
            </a:r>
            <a:r>
              <a:rPr kumimoji="0" lang="en-US" altLang="ja-JP">
                <a:solidFill>
                  <a:srgbClr val="000000"/>
                </a:solidFill>
                <a:cs typeface="Arial" panose="020B0604020202020204" pitchFamily="34" charset="0"/>
              </a:rPr>
              <a:t>into the heap.</a:t>
            </a:r>
          </a:p>
        </p:txBody>
      </p:sp>
    </p:spTree>
    <p:extLst>
      <p:ext uri="{BB962C8B-B14F-4D97-AF65-F5344CB8AC3E}">
        <p14:creationId xmlns:p14="http://schemas.microsoft.com/office/powerpoint/2010/main" val="53306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6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Reinsert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8 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into the heap.</a:t>
            </a:r>
          </a:p>
        </p:txBody>
      </p:sp>
      <p:sp>
        <p:nvSpPr>
          <p:cNvPr id="121860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1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2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3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4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5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6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7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8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76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77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1879" name="Rectangle 23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1881" name="Rectangle 25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1882" name="Rectangle 26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1883" name="Rectangle 27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1884" name="Rectangle 28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1885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1886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1887" name="Rectangle 31"/>
          <p:cNvSpPr>
            <a:spLocks noChangeArrowheads="1"/>
          </p:cNvSpPr>
          <p:nvPr/>
        </p:nvSpPr>
        <p:spPr bwMode="auto">
          <a:xfrm>
            <a:off x="4038600" y="4419601"/>
            <a:ext cx="228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1888" name="Rectangle 32"/>
          <p:cNvSpPr>
            <a:spLocks noChangeArrowheads="1"/>
          </p:cNvSpPr>
          <p:nvPr/>
        </p:nvSpPr>
        <p:spPr bwMode="auto">
          <a:xfrm>
            <a:off x="44037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1889" name="Rectangle 33"/>
          <p:cNvSpPr>
            <a:spLocks noChangeArrowheads="1"/>
          </p:cNvSpPr>
          <p:nvPr/>
        </p:nvSpPr>
        <p:spPr bwMode="auto">
          <a:xfrm>
            <a:off x="3581400" y="2514601"/>
            <a:ext cx="762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1441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Reinsert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8 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into the heap.</a:t>
            </a:r>
          </a:p>
        </p:txBody>
      </p:sp>
      <p:sp>
        <p:nvSpPr>
          <p:cNvPr id="122884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85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86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87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88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89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895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896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897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899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900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901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2902" name="Rectangle 22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2903" name="Rectangle 23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2905" name="Rectangle 25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2906" name="Rectangle 26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2908" name="Rectangle 28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2909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910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4038600" y="4419601"/>
            <a:ext cx="228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2912" name="Rectangle 32"/>
          <p:cNvSpPr>
            <a:spLocks noChangeArrowheads="1"/>
          </p:cNvSpPr>
          <p:nvPr/>
        </p:nvSpPr>
        <p:spPr bwMode="auto">
          <a:xfrm>
            <a:off x="44037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2913" name="Rectangle 33"/>
          <p:cNvSpPr>
            <a:spLocks noChangeArrowheads="1"/>
          </p:cNvSpPr>
          <p:nvPr/>
        </p:nvSpPr>
        <p:spPr bwMode="auto">
          <a:xfrm>
            <a:off x="5715000" y="1447801"/>
            <a:ext cx="914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8971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Reinsert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8 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into the heap.</a:t>
            </a:r>
          </a:p>
        </p:txBody>
      </p:sp>
      <p:sp>
        <p:nvSpPr>
          <p:cNvPr id="123908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09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10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11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12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13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15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16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20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23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24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3929" name="Rectangle 25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3932" name="Rectangle 28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3933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3934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3935" name="Rectangle 31"/>
          <p:cNvSpPr>
            <a:spLocks noChangeArrowheads="1"/>
          </p:cNvSpPr>
          <p:nvPr/>
        </p:nvSpPr>
        <p:spPr bwMode="auto">
          <a:xfrm>
            <a:off x="4038600" y="4419601"/>
            <a:ext cx="228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3936" name="Rectangle 32"/>
          <p:cNvSpPr>
            <a:spLocks noChangeArrowheads="1"/>
          </p:cNvSpPr>
          <p:nvPr/>
        </p:nvSpPr>
        <p:spPr bwMode="auto">
          <a:xfrm>
            <a:off x="36417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5715000" y="1447801"/>
            <a:ext cx="914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59426" name="Rectangle 34"/>
          <p:cNvSpPr>
            <a:spLocks noChangeArrowheads="1"/>
          </p:cNvSpPr>
          <p:nvPr/>
        </p:nvSpPr>
        <p:spPr bwMode="auto">
          <a:xfrm>
            <a:off x="4419600" y="3352801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0472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6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Max element is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15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124932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33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34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35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36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37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38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39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48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4953" name="Rectangle 25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4954" name="Rectangle 26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4955" name="Rectangle 27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4956" name="Rectangle 28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4957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4958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4959" name="Rectangle 31"/>
          <p:cNvSpPr>
            <a:spLocks noChangeArrowheads="1"/>
          </p:cNvSpPr>
          <p:nvPr/>
        </p:nvSpPr>
        <p:spPr bwMode="auto">
          <a:xfrm>
            <a:off x="4038600" y="4419601"/>
            <a:ext cx="228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4960" name="Rectangle 32"/>
          <p:cNvSpPr>
            <a:spLocks noChangeArrowheads="1"/>
          </p:cNvSpPr>
          <p:nvPr/>
        </p:nvSpPr>
        <p:spPr bwMode="auto">
          <a:xfrm>
            <a:off x="36417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4961" name="Rectangle 33"/>
          <p:cNvSpPr>
            <a:spLocks noChangeArrowheads="1"/>
          </p:cNvSpPr>
          <p:nvPr/>
        </p:nvSpPr>
        <p:spPr bwMode="auto">
          <a:xfrm>
            <a:off x="5715000" y="1447801"/>
            <a:ext cx="9144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15</a:t>
            </a:r>
          </a:p>
        </p:txBody>
      </p:sp>
      <p:sp>
        <p:nvSpPr>
          <p:cNvPr id="124962" name="Rectangle 34"/>
          <p:cNvSpPr>
            <a:spLocks noChangeArrowheads="1"/>
          </p:cNvSpPr>
          <p:nvPr/>
        </p:nvSpPr>
        <p:spPr bwMode="auto">
          <a:xfrm>
            <a:off x="4419600" y="3352801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0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After max element is removed.</a:t>
            </a:r>
          </a:p>
        </p:txBody>
      </p:sp>
      <p:sp>
        <p:nvSpPr>
          <p:cNvPr id="125956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58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66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67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68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69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70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71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72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5974" name="Rectangle 22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5975" name="Rectangle 23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5976" name="Rectangle 24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5977" name="Rectangle 25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5979" name="Rectangle 27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5980" name="Rectangle 28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5981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82" name="Line 30"/>
          <p:cNvSpPr>
            <a:spLocks noChangeShapeType="1"/>
          </p:cNvSpPr>
          <p:nvPr/>
        </p:nvSpPr>
        <p:spPr bwMode="auto">
          <a:xfrm flipH="1">
            <a:off x="4267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4038600" y="4419601"/>
            <a:ext cx="228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36417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5715000" y="1447801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4419600" y="3352801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100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panose="020F0502020204030204" pitchFamily="34" charset="0"/>
              </a:rPr>
              <a:t>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266826"/>
            <a:ext cx="8534400" cy="490537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en-US" altLang="ja-JP" sz="2800" i="1">
              <a:latin typeface="Calibri" panose="020F0502020204030204" pitchFamily="34" charset="0"/>
            </a:endParaRPr>
          </a:p>
          <a:p>
            <a:pPr eaLnBrk="1" hangingPunct="1">
              <a:buFontTx/>
              <a:buNone/>
            </a:pPr>
            <a:endParaRPr lang="ja-JP" altLang="en-US" sz="2800">
              <a:latin typeface="Calibri" panose="020F0502020204030204" pitchFamily="34" charset="0"/>
            </a:endParaRPr>
          </a:p>
        </p:txBody>
      </p:sp>
      <p:pic>
        <p:nvPicPr>
          <p:cNvPr id="38916" name="Picture 4" descr="Fig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1676400"/>
            <a:ext cx="8686800" cy="1663700"/>
          </a:xfrm>
          <a:solidFill>
            <a:schemeClr val="bg1"/>
          </a:solidFill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667000" y="3657600"/>
            <a:ext cx="13716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 heap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638800" y="36576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not a heap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8610600" y="36576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not a heap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2362200" y="5181601"/>
            <a:ext cx="78486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1905000" y="4876800"/>
            <a:ext cx="8077200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Note:	Heap</a:t>
            </a:r>
            <a:r>
              <a:rPr kumimoji="0" lang="ja-JP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’</a:t>
            </a:r>
            <a:r>
              <a:rPr kumimoji="0" lang="en-US" altLang="ja-JP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 elements are ordered top down (along any 	path down from its root), but they are not ordered 	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151403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Heap with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9 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nodes.</a:t>
            </a:r>
          </a:p>
        </p:txBody>
      </p:sp>
      <p:sp>
        <p:nvSpPr>
          <p:cNvPr id="126980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1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2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3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4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5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6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7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8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6989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6990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6991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6992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6993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6994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6995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6996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6997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6999" name="Rectangle 23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7001" name="Rectangle 25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7004" name="Rectangle 28"/>
          <p:cNvSpPr>
            <a:spLocks noChangeArrowheads="1"/>
          </p:cNvSpPr>
          <p:nvPr/>
        </p:nvSpPr>
        <p:spPr bwMode="auto">
          <a:xfrm>
            <a:off x="40227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7005" name="Oval 29"/>
          <p:cNvSpPr>
            <a:spLocks noChangeArrowheads="1"/>
          </p:cNvSpPr>
          <p:nvPr/>
        </p:nvSpPr>
        <p:spPr bwMode="auto">
          <a:xfrm>
            <a:off x="3968750" y="4349750"/>
            <a:ext cx="444500" cy="444500"/>
          </a:xfrm>
          <a:prstGeom prst="ellipse">
            <a:avLst/>
          </a:prstGeom>
          <a:solidFill>
            <a:srgbClr val="F0F36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7006" name="Rectangle 30"/>
          <p:cNvSpPr>
            <a:spLocks noChangeArrowheads="1"/>
          </p:cNvSpPr>
          <p:nvPr/>
        </p:nvSpPr>
        <p:spPr bwMode="auto">
          <a:xfrm>
            <a:off x="4038600" y="4419601"/>
            <a:ext cx="2286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7007" name="Rectangle 31"/>
          <p:cNvSpPr>
            <a:spLocks noChangeArrowheads="1"/>
          </p:cNvSpPr>
          <p:nvPr/>
        </p:nvSpPr>
        <p:spPr bwMode="auto">
          <a:xfrm>
            <a:off x="36417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7008" name="Rectangle 32"/>
          <p:cNvSpPr>
            <a:spLocks noChangeArrowheads="1"/>
          </p:cNvSpPr>
          <p:nvPr/>
        </p:nvSpPr>
        <p:spPr bwMode="auto">
          <a:xfrm>
            <a:off x="5715000" y="1447801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7009" name="Rectangle 33"/>
          <p:cNvSpPr>
            <a:spLocks noChangeArrowheads="1"/>
          </p:cNvSpPr>
          <p:nvPr/>
        </p:nvSpPr>
        <p:spPr bwMode="auto">
          <a:xfrm>
            <a:off x="4419600" y="3352801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295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Reinsert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7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128004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05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06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07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08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09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13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8014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8016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8017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8018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8019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8020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8021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8024" name="Rectangle 24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8027" name="Rectangle 27"/>
          <p:cNvSpPr>
            <a:spLocks noChangeArrowheads="1"/>
          </p:cNvSpPr>
          <p:nvPr/>
        </p:nvSpPr>
        <p:spPr bwMode="auto">
          <a:xfrm>
            <a:off x="36417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8028" name="Rectangle 28"/>
          <p:cNvSpPr>
            <a:spLocks noChangeArrowheads="1"/>
          </p:cNvSpPr>
          <p:nvPr/>
        </p:nvSpPr>
        <p:spPr bwMode="auto">
          <a:xfrm>
            <a:off x="5715000" y="1447801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8029" name="Rectangle 29"/>
          <p:cNvSpPr>
            <a:spLocks noChangeArrowheads="1"/>
          </p:cNvSpPr>
          <p:nvPr/>
        </p:nvSpPr>
        <p:spPr bwMode="auto">
          <a:xfrm>
            <a:off x="4419600" y="3352801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640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Reinsert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7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129028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29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30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31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32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33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34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35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29045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9046" name="Rectangle 22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29047" name="Rectangle 23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29048" name="Rectangle 24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5775326" y="14779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29052" name="Rectangle 28"/>
          <p:cNvSpPr>
            <a:spLocks noChangeArrowheads="1"/>
          </p:cNvSpPr>
          <p:nvPr/>
        </p:nvSpPr>
        <p:spPr bwMode="auto">
          <a:xfrm>
            <a:off x="5715000" y="1447801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9053" name="Rectangle 29"/>
          <p:cNvSpPr>
            <a:spLocks noChangeArrowheads="1"/>
          </p:cNvSpPr>
          <p:nvPr/>
        </p:nvSpPr>
        <p:spPr bwMode="auto">
          <a:xfrm>
            <a:off x="4419600" y="3352801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284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8600"/>
            <a:ext cx="8915400" cy="1143000"/>
          </a:xfrm>
          <a:extLst/>
        </p:spPr>
        <p:txBody>
          <a:bodyPr/>
          <a:lstStyle/>
          <a:p>
            <a:pPr>
              <a:defRPr/>
            </a:pPr>
            <a:r>
              <a:rPr kumimoji="0" lang="en-US" altLang="ja-JP">
                <a:ea typeface="+mj-ea"/>
                <a:cs typeface="+mj-cs"/>
              </a:rPr>
              <a:t>Removing The Max Element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5410200"/>
            <a:ext cx="6400800" cy="228600"/>
          </a:xfrm>
          <a:extLst/>
        </p:spPr>
        <p:txBody>
          <a:bodyPr/>
          <a:lstStyle/>
          <a:p>
            <a:pPr marL="342900" indent="-342900" algn="l">
              <a:defRPr/>
            </a:pP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Reinsert </a:t>
            </a:r>
            <a:r>
              <a:rPr kumimoji="0" lang="en-US" altLang="ja-JP">
                <a:solidFill>
                  <a:schemeClr val="hlink"/>
                </a:solidFill>
                <a:ea typeface="+mn-ea"/>
                <a:cs typeface="+mn-cs"/>
              </a:rPr>
              <a:t>7</a:t>
            </a:r>
            <a:r>
              <a:rPr kumimoji="0" lang="en-US" altLang="ja-JP">
                <a:solidFill>
                  <a:schemeClr val="bg2"/>
                </a:solidFill>
                <a:ea typeface="+mn-ea"/>
                <a:cs typeface="+mn-cs"/>
              </a:rPr>
              <a:t>.</a:t>
            </a:r>
          </a:p>
        </p:txBody>
      </p:sp>
      <p:sp>
        <p:nvSpPr>
          <p:cNvPr id="130052" name="Oval 4"/>
          <p:cNvSpPr>
            <a:spLocks noChangeArrowheads="1"/>
          </p:cNvSpPr>
          <p:nvPr/>
        </p:nvSpPr>
        <p:spPr bwMode="auto">
          <a:xfrm>
            <a:off x="5721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53" name="Oval 5"/>
          <p:cNvSpPr>
            <a:spLocks noChangeArrowheads="1"/>
          </p:cNvSpPr>
          <p:nvPr/>
        </p:nvSpPr>
        <p:spPr bwMode="auto">
          <a:xfrm>
            <a:off x="3587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54" name="Oval 6"/>
          <p:cNvSpPr>
            <a:spLocks noChangeArrowheads="1"/>
          </p:cNvSpPr>
          <p:nvPr/>
        </p:nvSpPr>
        <p:spPr bwMode="auto">
          <a:xfrm>
            <a:off x="7931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55" name="Oval 7"/>
          <p:cNvSpPr>
            <a:spLocks noChangeArrowheads="1"/>
          </p:cNvSpPr>
          <p:nvPr/>
        </p:nvSpPr>
        <p:spPr bwMode="auto">
          <a:xfrm>
            <a:off x="2597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56" name="Oval 8"/>
          <p:cNvSpPr>
            <a:spLocks noChangeArrowheads="1"/>
          </p:cNvSpPr>
          <p:nvPr/>
        </p:nvSpPr>
        <p:spPr bwMode="auto">
          <a:xfrm>
            <a:off x="4349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57" name="Oval 9"/>
          <p:cNvSpPr>
            <a:spLocks noChangeArrowheads="1"/>
          </p:cNvSpPr>
          <p:nvPr/>
        </p:nvSpPr>
        <p:spPr bwMode="auto">
          <a:xfrm>
            <a:off x="6711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58" name="Oval 10"/>
          <p:cNvSpPr>
            <a:spLocks noChangeArrowheads="1"/>
          </p:cNvSpPr>
          <p:nvPr/>
        </p:nvSpPr>
        <p:spPr bwMode="auto">
          <a:xfrm>
            <a:off x="9074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59" name="Oval 11"/>
          <p:cNvSpPr>
            <a:spLocks noChangeArrowheads="1"/>
          </p:cNvSpPr>
          <p:nvPr/>
        </p:nvSpPr>
        <p:spPr bwMode="auto">
          <a:xfrm>
            <a:off x="1987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60" name="Oval 12"/>
          <p:cNvSpPr>
            <a:spLocks noChangeArrowheads="1"/>
          </p:cNvSpPr>
          <p:nvPr/>
        </p:nvSpPr>
        <p:spPr bwMode="auto">
          <a:xfrm>
            <a:off x="3130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61" name="Line 13"/>
          <p:cNvSpPr>
            <a:spLocks noChangeShapeType="1"/>
          </p:cNvSpPr>
          <p:nvPr/>
        </p:nvSpPr>
        <p:spPr bwMode="auto">
          <a:xfrm flipH="1">
            <a:off x="4038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30062" name="Line 14"/>
          <p:cNvSpPr>
            <a:spLocks noChangeShapeType="1"/>
          </p:cNvSpPr>
          <p:nvPr/>
        </p:nvSpPr>
        <p:spPr bwMode="auto">
          <a:xfrm>
            <a:off x="6172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30063" name="Line 15"/>
          <p:cNvSpPr>
            <a:spLocks noChangeShapeType="1"/>
          </p:cNvSpPr>
          <p:nvPr/>
        </p:nvSpPr>
        <p:spPr bwMode="auto">
          <a:xfrm flipH="1">
            <a:off x="2895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30064" name="Line 16"/>
          <p:cNvSpPr>
            <a:spLocks noChangeShapeType="1"/>
          </p:cNvSpPr>
          <p:nvPr/>
        </p:nvSpPr>
        <p:spPr bwMode="auto">
          <a:xfrm>
            <a:off x="3962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30065" name="Line 17"/>
          <p:cNvSpPr>
            <a:spLocks noChangeShapeType="1"/>
          </p:cNvSpPr>
          <p:nvPr/>
        </p:nvSpPr>
        <p:spPr bwMode="auto">
          <a:xfrm flipH="1">
            <a:off x="7086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30066" name="Line 18"/>
          <p:cNvSpPr>
            <a:spLocks noChangeShapeType="1"/>
          </p:cNvSpPr>
          <p:nvPr/>
        </p:nvSpPr>
        <p:spPr bwMode="auto">
          <a:xfrm>
            <a:off x="8305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30067" name="Line 19"/>
          <p:cNvSpPr>
            <a:spLocks noChangeShapeType="1"/>
          </p:cNvSpPr>
          <p:nvPr/>
        </p:nvSpPr>
        <p:spPr bwMode="auto">
          <a:xfrm flipH="1">
            <a:off x="2286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30068" name="Line 20"/>
          <p:cNvSpPr>
            <a:spLocks noChangeShapeType="1"/>
          </p:cNvSpPr>
          <p:nvPr/>
        </p:nvSpPr>
        <p:spPr bwMode="auto">
          <a:xfrm>
            <a:off x="2971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2651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30070" name="Rectangle 22"/>
          <p:cNvSpPr>
            <a:spLocks noChangeArrowheads="1"/>
          </p:cNvSpPr>
          <p:nvPr/>
        </p:nvSpPr>
        <p:spPr bwMode="auto">
          <a:xfrm>
            <a:off x="6765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30071" name="Rectangle 23"/>
          <p:cNvSpPr>
            <a:spLocks noChangeArrowheads="1"/>
          </p:cNvSpPr>
          <p:nvPr/>
        </p:nvSpPr>
        <p:spPr bwMode="auto">
          <a:xfrm>
            <a:off x="91281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30072" name="Rectangle 24"/>
          <p:cNvSpPr>
            <a:spLocks noChangeArrowheads="1"/>
          </p:cNvSpPr>
          <p:nvPr/>
        </p:nvSpPr>
        <p:spPr bwMode="auto">
          <a:xfrm>
            <a:off x="2041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3184526" y="4373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130074" name="Rectangle 26"/>
          <p:cNvSpPr>
            <a:spLocks noChangeArrowheads="1"/>
          </p:cNvSpPr>
          <p:nvPr/>
        </p:nvSpPr>
        <p:spPr bwMode="auto">
          <a:xfrm>
            <a:off x="7985126" y="24685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30075" name="Rectangle 27"/>
          <p:cNvSpPr>
            <a:spLocks noChangeArrowheads="1"/>
          </p:cNvSpPr>
          <p:nvPr/>
        </p:nvSpPr>
        <p:spPr bwMode="auto">
          <a:xfrm>
            <a:off x="5775326" y="14779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9</a:t>
            </a:r>
          </a:p>
        </p:txBody>
      </p:sp>
      <p:sp>
        <p:nvSpPr>
          <p:cNvPr id="130076" name="Rectangle 28"/>
          <p:cNvSpPr>
            <a:spLocks noChangeArrowheads="1"/>
          </p:cNvSpPr>
          <p:nvPr/>
        </p:nvSpPr>
        <p:spPr bwMode="auto">
          <a:xfrm>
            <a:off x="5715000" y="1447801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ja-JP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0077" name="Rectangle 29"/>
          <p:cNvSpPr>
            <a:spLocks noChangeArrowheads="1"/>
          </p:cNvSpPr>
          <p:nvPr/>
        </p:nvSpPr>
        <p:spPr bwMode="auto">
          <a:xfrm>
            <a:off x="3657600" y="2438401"/>
            <a:ext cx="38100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65566" name="Rectangle 30"/>
          <p:cNvSpPr>
            <a:spLocks noChangeArrowheads="1"/>
          </p:cNvSpPr>
          <p:nvPr/>
        </p:nvSpPr>
        <p:spPr bwMode="auto">
          <a:xfrm>
            <a:off x="4479926" y="3306764"/>
            <a:ext cx="339837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ja-JP" sz="240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868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6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タイトル 1"/>
          <p:cNvSpPr>
            <a:spLocks noGrp="1"/>
          </p:cNvSpPr>
          <p:nvPr>
            <p:ph type="title"/>
          </p:nvPr>
        </p:nvSpPr>
        <p:spPr>
          <a:xfrm>
            <a:off x="1708150" y="133351"/>
            <a:ext cx="8686800" cy="1738313"/>
          </a:xfrm>
        </p:spPr>
        <p:txBody>
          <a:bodyPr/>
          <a:lstStyle/>
          <a:p>
            <a:pPr algn="just"/>
            <a:r>
              <a:rPr lang="en-US" altLang="ja-JP" sz="3600"/>
              <a:t>Removal of root: </a:t>
            </a:r>
            <a:r>
              <a:rPr lang="en-US" altLang="ja-JP" sz="2400"/>
              <a:t>The procedure for deleting the root from the heap (effectively </a:t>
            </a:r>
            <a:r>
              <a:rPr lang="en-US" altLang="ja-JP" sz="2400">
                <a:solidFill>
                  <a:srgbClr val="FF0000"/>
                </a:solidFill>
              </a:rPr>
              <a:t>extracting</a:t>
            </a:r>
            <a:r>
              <a:rPr lang="en-US" altLang="ja-JP" sz="2400"/>
              <a:t> the max/min element in a max-heap or in a min-heap) and </a:t>
            </a:r>
            <a:r>
              <a:rPr lang="en-US" altLang="ja-JP" sz="2400">
                <a:solidFill>
                  <a:srgbClr val="FF0000"/>
                </a:solidFill>
              </a:rPr>
              <a:t>restoring</a:t>
            </a:r>
            <a:r>
              <a:rPr lang="en-US" altLang="ja-JP" sz="2400"/>
              <a:t> the properties is called down-heap (also known as heapify-down, cascade-down and extract-min/max). </a:t>
            </a:r>
            <a:endParaRPr lang="ja-JP" altLang="en-US" sz="2400"/>
          </a:p>
        </p:txBody>
      </p:sp>
      <p:sp>
        <p:nvSpPr>
          <p:cNvPr id="13209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81200" y="1871664"/>
            <a:ext cx="8229600" cy="4562475"/>
          </a:xfrm>
        </p:spPr>
        <p:txBody>
          <a:bodyPr/>
          <a:lstStyle/>
          <a:p>
            <a:pPr marL="0" indent="0">
              <a:buNone/>
            </a:pPr>
            <a:endParaRPr lang="en-US" altLang="ja-JP" sz="10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>
                <a:solidFill>
                  <a:srgbClr val="FF0000"/>
                </a:solidFill>
              </a:rPr>
              <a:t>Delete</a:t>
            </a:r>
            <a:endParaRPr lang="en-US" altLang="ja-JP"/>
          </a:p>
          <a:p>
            <a:pPr lvl="1" indent="-514350">
              <a:buFont typeface="Garamond" panose="02020404030301010803" pitchFamily="18" charset="0"/>
              <a:buAutoNum type="arabicPeriod"/>
            </a:pPr>
            <a:r>
              <a:rPr lang="en-US" altLang="ja-JP" b="1">
                <a:solidFill>
                  <a:srgbClr val="0000FF"/>
                </a:solidFill>
              </a:rPr>
              <a:t>Replace/exchange</a:t>
            </a:r>
            <a:r>
              <a:rPr lang="en-US" altLang="ja-JP">
                <a:solidFill>
                  <a:srgbClr val="0000FF"/>
                </a:solidFill>
              </a:rPr>
              <a:t> </a:t>
            </a:r>
            <a:r>
              <a:rPr lang="en-US" altLang="ja-JP" i="1">
                <a:solidFill>
                  <a:srgbClr val="FF0000"/>
                </a:solidFill>
              </a:rPr>
              <a:t>the root </a:t>
            </a:r>
            <a:r>
              <a:rPr lang="en-US" altLang="ja-JP">
                <a:solidFill>
                  <a:srgbClr val="0000FF"/>
                </a:solidFill>
              </a:rPr>
              <a:t>of the heap with </a:t>
            </a:r>
            <a:r>
              <a:rPr lang="en-US" altLang="ja-JP" i="1">
                <a:solidFill>
                  <a:srgbClr val="FF0000"/>
                </a:solidFill>
              </a:rPr>
              <a:t>the last </a:t>
            </a:r>
            <a:r>
              <a:rPr lang="en-US" altLang="ja-JP">
                <a:solidFill>
                  <a:srgbClr val="0000FF"/>
                </a:solidFill>
              </a:rPr>
              <a:t>element on the last level.</a:t>
            </a:r>
          </a:p>
          <a:p>
            <a:pPr lvl="1" indent="-514350">
              <a:buFont typeface="Garamond" panose="02020404030301010803" pitchFamily="18" charset="0"/>
              <a:buAutoNum type="arabicPeriod"/>
            </a:pPr>
            <a:endParaRPr lang="en-US" altLang="ja-JP">
              <a:solidFill>
                <a:srgbClr val="0000FF"/>
              </a:solidFill>
            </a:endParaRPr>
          </a:p>
          <a:p>
            <a:pPr lvl="1" indent="-514350">
              <a:buFont typeface="Garamond" panose="02020404030301010803" pitchFamily="18" charset="0"/>
              <a:buAutoNum type="arabicPeriod"/>
            </a:pPr>
            <a:r>
              <a:rPr lang="en-US" altLang="ja-JP" sz="3100" b="1">
                <a:solidFill>
                  <a:srgbClr val="0000FF"/>
                </a:solidFill>
              </a:rPr>
              <a:t>Reduce</a:t>
            </a:r>
            <a:r>
              <a:rPr lang="en-US" altLang="ja-JP">
                <a:solidFill>
                  <a:srgbClr val="0000FF"/>
                </a:solidFill>
              </a:rPr>
              <a:t> the heap size by one and</a:t>
            </a:r>
          </a:p>
          <a:p>
            <a:pPr lvl="1" indent="-514350">
              <a:buFont typeface="Garamond" panose="02020404030301010803" pitchFamily="18" charset="0"/>
              <a:buAutoNum type="arabicPeriod"/>
            </a:pPr>
            <a:endParaRPr lang="en-US" altLang="ja-JP">
              <a:solidFill>
                <a:srgbClr val="0000FF"/>
              </a:solidFill>
            </a:endParaRPr>
          </a:p>
          <a:p>
            <a:pPr lvl="1" indent="-514350">
              <a:buFont typeface="Garamond" panose="02020404030301010803" pitchFamily="18" charset="0"/>
              <a:buAutoNum type="arabicPeriod"/>
            </a:pPr>
            <a:r>
              <a:rPr lang="en-US" altLang="ja-JP" b="1">
                <a:solidFill>
                  <a:srgbClr val="0000FF"/>
                </a:solidFill>
              </a:rPr>
              <a:t>Perform the </a:t>
            </a:r>
            <a:r>
              <a:rPr lang="en-US" altLang="ja-JP">
                <a:solidFill>
                  <a:srgbClr val="0000FF"/>
                </a:solidFill>
              </a:rPr>
              <a:t>MAX-HEAPIFY</a:t>
            </a:r>
            <a:r>
              <a:rPr lang="en-US" altLang="ja-JP">
                <a:solidFill>
                  <a:srgbClr val="0000FF"/>
                </a:solidFill>
                <a:latin typeface="Comic Sans MS" panose="030F0702030302020204" pitchFamily="66" charset="0"/>
              </a:rPr>
              <a:t>(A, 0, n-1 )</a:t>
            </a:r>
            <a:r>
              <a:rPr lang="en-US" altLang="ja-JP" b="1">
                <a:solidFill>
                  <a:srgbClr val="0000FF"/>
                </a:solidFill>
              </a:rPr>
              <a:t> function for the root i=0.</a:t>
            </a:r>
            <a:endParaRPr lang="ja-JP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3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0034" name="Object 2"/>
          <p:cNvGraphicFramePr>
            <a:graphicFrameLocks noChangeAspect="1"/>
          </p:cNvGraphicFramePr>
          <p:nvPr/>
        </p:nvGraphicFramePr>
        <p:xfrm>
          <a:off x="8042275" y="1693864"/>
          <a:ext cx="24574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aint Shop Pro Image" r:id="rId4" imgW="3512195" imgH="2097561" progId="">
                  <p:embed/>
                </p:oleObj>
              </mc:Choice>
              <mc:Fallback>
                <p:oleObj name="Paint Shop Pro Image" r:id="rId4" imgW="3512195" imgH="2097561" progId="">
                  <p:embed/>
                  <p:pic>
                    <p:nvPicPr>
                      <p:cNvPr id="300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275" y="1693864"/>
                        <a:ext cx="24574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Heapsort</a:t>
            </a:r>
          </a:p>
        </p:txBody>
      </p:sp>
      <p:sp>
        <p:nvSpPr>
          <p:cNvPr id="3000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65313" y="1023938"/>
            <a:ext cx="8229600" cy="56324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ja-JP"/>
              <a:t>Goal:</a:t>
            </a:r>
          </a:p>
          <a:p>
            <a:pPr lvl="1">
              <a:lnSpc>
                <a:spcPct val="130000"/>
              </a:lnSpc>
            </a:pPr>
            <a:r>
              <a:rPr lang="en-US" altLang="ja-JP"/>
              <a:t>Sort an array using heap representations</a:t>
            </a:r>
          </a:p>
          <a:p>
            <a:pPr>
              <a:lnSpc>
                <a:spcPct val="130000"/>
              </a:lnSpc>
            </a:pPr>
            <a:r>
              <a:rPr lang="en-US" altLang="ja-JP"/>
              <a:t>Idea:</a:t>
            </a:r>
          </a:p>
          <a:p>
            <a:pPr lvl="1">
              <a:lnSpc>
                <a:spcPct val="130000"/>
              </a:lnSpc>
              <a:buFont typeface="Garamond" panose="02020404030301010803" pitchFamily="18" charset="0"/>
              <a:buAutoNum type="arabicPeriod"/>
            </a:pPr>
            <a:r>
              <a:rPr lang="en-US" altLang="ja-JP"/>
              <a:t>Build a max-heap from the array</a:t>
            </a:r>
          </a:p>
          <a:p>
            <a:pPr lvl="1">
              <a:lnSpc>
                <a:spcPct val="130000"/>
              </a:lnSpc>
              <a:buFont typeface="Garamond" panose="02020404030301010803" pitchFamily="18" charset="0"/>
              <a:buAutoNum type="arabicPeriod"/>
            </a:pPr>
            <a:r>
              <a:rPr lang="en-US" altLang="ja-JP"/>
              <a:t>Swap the root (the maximum element) with the last element in the array</a:t>
            </a:r>
          </a:p>
          <a:p>
            <a:pPr lvl="1">
              <a:lnSpc>
                <a:spcPct val="130000"/>
              </a:lnSpc>
              <a:buFont typeface="Garamond" panose="02020404030301010803" pitchFamily="18" charset="0"/>
              <a:buAutoNum type="arabicPeriod"/>
            </a:pP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/>
              <a:t>Discard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/>
              <a:t> this last node by decreasing the heap size</a:t>
            </a:r>
          </a:p>
          <a:p>
            <a:pPr lvl="1">
              <a:lnSpc>
                <a:spcPct val="130000"/>
              </a:lnSpc>
              <a:buFont typeface="Garamond" panose="02020404030301010803" pitchFamily="18" charset="0"/>
              <a:buAutoNum type="arabicPeriod"/>
            </a:pPr>
            <a:r>
              <a:rPr lang="en-US" altLang="ja-JP"/>
              <a:t>Call MAX-HEAPIFY on the new root</a:t>
            </a:r>
          </a:p>
          <a:p>
            <a:pPr lvl="1">
              <a:lnSpc>
                <a:spcPct val="130000"/>
              </a:lnSpc>
              <a:buFont typeface="Garamond" panose="02020404030301010803" pitchFamily="18" charset="0"/>
              <a:buAutoNum type="arabicPeriod"/>
            </a:pPr>
            <a:r>
              <a:rPr lang="en-US" altLang="ja-JP"/>
              <a:t>Repeat this process until only one node remains </a:t>
            </a:r>
          </a:p>
        </p:txBody>
      </p:sp>
    </p:spTree>
    <p:extLst>
      <p:ext uri="{BB962C8B-B14F-4D97-AF65-F5344CB8AC3E}">
        <p14:creationId xmlns:p14="http://schemas.microsoft.com/office/powerpoint/2010/main" val="335833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Monotype Corsiva" panose="03010101010201010101" pitchFamily="66" charset="0"/>
              </a:rPr>
              <a:t>Alg:</a:t>
            </a:r>
            <a:r>
              <a:rPr lang="en-US" altLang="ja-JP"/>
              <a:t> HEAPSORT</a:t>
            </a:r>
            <a:r>
              <a:rPr lang="en-US" altLang="ja-JP" i="1"/>
              <a:t>(A)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17639"/>
            <a:ext cx="6324600" cy="5216525"/>
          </a:xfrm>
        </p:spPr>
        <p:txBody>
          <a:bodyPr/>
          <a:lstStyle/>
          <a:p>
            <a:pPr marL="533400" indent="-533400">
              <a:buNone/>
            </a:pPr>
            <a:endParaRPr lang="en-US" altLang="ja-JP" i="1" dirty="0"/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/>
              <a:t> </a:t>
            </a:r>
            <a:r>
              <a:rPr lang="en-US" altLang="ja-JP" dirty="0">
                <a:solidFill>
                  <a:srgbClr val="0000FF"/>
                </a:solidFill>
              </a:rPr>
              <a:t>BUILD-MAX-HEAP</a:t>
            </a:r>
            <a:r>
              <a:rPr lang="en-US" altLang="ja-JP" dirty="0">
                <a:solidFill>
                  <a:srgbClr val="0000FF"/>
                </a:solidFill>
                <a:latin typeface="Comic Sans MS" panose="030F0702030302020204" pitchFamily="66" charset="0"/>
              </a:rPr>
              <a:t>(A)   ……………….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/>
              <a:t> </a:t>
            </a:r>
            <a:r>
              <a:rPr lang="en-US" altLang="ja-JP" dirty="0">
                <a:solidFill>
                  <a:srgbClr val="0000FF"/>
                </a:solidFill>
              </a:rPr>
              <a:t>for </a:t>
            </a:r>
            <a:r>
              <a:rPr lang="en-US" altLang="ja-JP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anose="030F0702030302020204" pitchFamily="66" charset="0"/>
              </a:rPr>
              <a:t> ← from n-1</a:t>
            </a:r>
            <a:r>
              <a:rPr lang="en-US" altLang="ja-JP" i="1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down to 1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>
                <a:solidFill>
                  <a:srgbClr val="0000FF"/>
                </a:solidFill>
              </a:rPr>
              <a:t>      do exchange </a:t>
            </a:r>
            <a:r>
              <a:rPr lang="en-US" altLang="ja-JP" dirty="0">
                <a:solidFill>
                  <a:srgbClr val="0000FF"/>
                </a:solidFill>
                <a:latin typeface="Comic Sans MS" panose="030F0702030302020204" pitchFamily="66" charset="0"/>
              </a:rPr>
              <a:t>A[0] ↔ A[</a:t>
            </a:r>
            <a:r>
              <a:rPr lang="en-US" altLang="ja-JP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anose="030F0702030302020204" pitchFamily="66" charset="0"/>
              </a:rPr>
              <a:t>]</a:t>
            </a:r>
          </a:p>
          <a:p>
            <a:pPr marL="533400" indent="-533400">
              <a:lnSpc>
                <a:spcPct val="130000"/>
              </a:lnSpc>
              <a:buNone/>
            </a:pPr>
            <a:r>
              <a:rPr lang="en-US" altLang="ja-JP" dirty="0">
                <a:solidFill>
                  <a:srgbClr val="0000FF"/>
                </a:solidFill>
              </a:rPr>
              <a:t>          MAX-HEAPIFY</a:t>
            </a:r>
            <a:r>
              <a:rPr lang="en-US" altLang="ja-JP" dirty="0">
                <a:solidFill>
                  <a:srgbClr val="0000FF"/>
                </a:solidFill>
                <a:latin typeface="Comic Sans MS" panose="030F0702030302020204" pitchFamily="66" charset="0"/>
              </a:rPr>
              <a:t>(A, 0, </a:t>
            </a:r>
            <a:r>
              <a:rPr lang="en-US" altLang="ja-JP" dirty="0" err="1">
                <a:solidFill>
                  <a:srgbClr val="0000FF"/>
                </a:solidFill>
                <a:latin typeface="Comic Sans MS" panose="030F0702030302020204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anose="030F0702030302020204" pitchFamily="66" charset="0"/>
              </a:rPr>
              <a:t>) ….</a:t>
            </a:r>
            <a:endParaRPr lang="en-US" altLang="ja-JP" dirty="0">
              <a:latin typeface="Comic Sans MS" panose="030F0702030302020204" pitchFamily="66" charset="0"/>
            </a:endParaRPr>
          </a:p>
          <a:p>
            <a:pPr marL="533400" indent="-533400">
              <a:lnSpc>
                <a:spcPct val="130000"/>
              </a:lnSpc>
            </a:pPr>
            <a:r>
              <a:rPr lang="en-US" altLang="ja-JP" dirty="0"/>
              <a:t>Running time: </a:t>
            </a:r>
            <a:r>
              <a:rPr lang="en-US" altLang="ja-JP" dirty="0">
                <a:latin typeface="Comic Sans MS" panose="030F0702030302020204" pitchFamily="66" charset="0"/>
              </a:rPr>
              <a:t>O(</a:t>
            </a:r>
            <a:r>
              <a:rPr lang="en-US" altLang="ja-JP" dirty="0" err="1">
                <a:latin typeface="Comic Sans MS" panose="030F0702030302020204" pitchFamily="66" charset="0"/>
              </a:rPr>
              <a:t>nlogn</a:t>
            </a:r>
            <a:r>
              <a:rPr lang="en-US" altLang="ja-JP" dirty="0">
                <a:latin typeface="Comic Sans MS" panose="030F0702030302020204" pitchFamily="66" charset="0"/>
              </a:rPr>
              <a:t>)</a:t>
            </a:r>
          </a:p>
          <a:p>
            <a:pPr marL="533400" indent="-533400">
              <a:lnSpc>
                <a:spcPct val="130000"/>
              </a:lnSpc>
              <a:buNone/>
            </a:pPr>
            <a:endParaRPr lang="en-US" altLang="ja-JP" dirty="0">
              <a:latin typeface="Comic Sans MS" panose="030F0702030302020204" pitchFamily="66" charset="0"/>
            </a:endParaRPr>
          </a:p>
          <a:p>
            <a:pPr marL="533400" indent="-533400">
              <a:lnSpc>
                <a:spcPct val="130000"/>
              </a:lnSpc>
              <a:buNone/>
            </a:pPr>
            <a:endParaRPr lang="en-US" altLang="ja-JP" dirty="0">
              <a:latin typeface="Comic Sans MS" panose="030F0702030302020204" pitchFamily="66" charset="0"/>
            </a:endParaRPr>
          </a:p>
          <a:p>
            <a:pPr marL="533400" indent="-533400"/>
            <a:endParaRPr lang="ja-JP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29600" y="2174876"/>
            <a:ext cx="2630488" cy="2462213"/>
            <a:chOff x="4116" y="1100"/>
            <a:chExt cx="1657" cy="1551"/>
          </a:xfrm>
        </p:grpSpPr>
        <p:sp>
          <p:nvSpPr>
            <p:cNvPr id="136197" name="Text Box 5"/>
            <p:cNvSpPr txBox="1">
              <a:spLocks noChangeArrowheads="1"/>
            </p:cNvSpPr>
            <p:nvPr/>
          </p:nvSpPr>
          <p:spPr bwMode="auto">
            <a:xfrm>
              <a:off x="4128" y="1100"/>
              <a:ext cx="5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>
                  <a:solidFill>
                    <a:srgbClr val="534239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O(n)</a:t>
              </a:r>
            </a:p>
          </p:txBody>
        </p:sp>
        <p:sp>
          <p:nvSpPr>
            <p:cNvPr id="136198" name="Text Box 6"/>
            <p:cNvSpPr txBox="1">
              <a:spLocks noChangeArrowheads="1"/>
            </p:cNvSpPr>
            <p:nvPr/>
          </p:nvSpPr>
          <p:spPr bwMode="auto">
            <a:xfrm>
              <a:off x="4116" y="2340"/>
              <a:ext cx="7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dirty="0">
                  <a:solidFill>
                    <a:srgbClr val="534239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O(</a:t>
              </a:r>
              <a:r>
                <a:rPr lang="en-US" altLang="ja-JP" dirty="0" err="1">
                  <a:solidFill>
                    <a:srgbClr val="534239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logn</a:t>
              </a:r>
              <a:r>
                <a:rPr lang="en-US" altLang="ja-JP" dirty="0">
                  <a:solidFill>
                    <a:srgbClr val="534239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)</a:t>
              </a:r>
            </a:p>
          </p:txBody>
        </p:sp>
        <p:sp>
          <p:nvSpPr>
            <p:cNvPr id="136199" name="AutoShape 7"/>
            <p:cNvSpPr>
              <a:spLocks/>
            </p:cNvSpPr>
            <p:nvPr/>
          </p:nvSpPr>
          <p:spPr bwMode="auto">
            <a:xfrm>
              <a:off x="4764" y="1477"/>
              <a:ext cx="144" cy="1174"/>
            </a:xfrm>
            <a:prstGeom prst="rightBrace">
              <a:avLst>
                <a:gd name="adj1" fmla="val 6794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ja-JP" altLang="en-US">
                <a:solidFill>
                  <a:srgbClr val="534239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36200" name="Text Box 8"/>
            <p:cNvSpPr txBox="1">
              <a:spLocks noChangeArrowheads="1"/>
            </p:cNvSpPr>
            <p:nvPr/>
          </p:nvSpPr>
          <p:spPr bwMode="auto">
            <a:xfrm>
              <a:off x="4889" y="1912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dirty="0">
                  <a:solidFill>
                    <a:srgbClr val="534239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rPr>
                <a:t>n-1</a:t>
              </a:r>
              <a:r>
                <a:rPr lang="en-US" altLang="ja-JP" dirty="0">
                  <a:solidFill>
                    <a:srgbClr val="534239"/>
                  </a:solidFill>
                  <a:latin typeface="Monotype Corsiva" panose="03010101010201010101" pitchFamily="66" charset="0"/>
                  <a:ea typeface="MS PGothic" panose="020B0600070205080204" pitchFamily="34" charset="-128"/>
                </a:rPr>
                <a:t> </a:t>
              </a:r>
              <a:r>
                <a:rPr lang="en-US" altLang="ja-JP" dirty="0">
                  <a:solidFill>
                    <a:srgbClr val="53423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83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type="title" sz="quarter"/>
          </p:nvPr>
        </p:nvSpPr>
        <p:spPr>
          <a:xfrm>
            <a:off x="2133600" y="-76200"/>
            <a:ext cx="7772400" cy="1143000"/>
          </a:xfrm>
        </p:spPr>
        <p:txBody>
          <a:bodyPr/>
          <a:lstStyle/>
          <a:p>
            <a:r>
              <a:rPr lang="en-US" altLang="ja-JP" sz="3200" b="1"/>
              <a:t>Example:	A=[7, 4, 3, 1, 2]</a:t>
            </a:r>
          </a:p>
        </p:txBody>
      </p:sp>
      <p:graphicFrame>
        <p:nvGraphicFramePr>
          <p:cNvPr id="302105" name="Object 2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905001" y="3924301"/>
          <a:ext cx="26701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Paint Shop Pro Image" r:id="rId3" imgW="3814634" imgH="2126829" progId="">
                  <p:embed/>
                </p:oleObj>
              </mc:Choice>
              <mc:Fallback>
                <p:oleObj name="Paint Shop Pro Image" r:id="rId3" imgW="3814634" imgH="2126829" progId="">
                  <p:embed/>
                  <p:pic>
                    <p:nvPicPr>
                      <p:cNvPr id="302105" name="Object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3924301"/>
                        <a:ext cx="26701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6" name="Object 2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05000" y="1371600"/>
          <a:ext cx="245745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Paint Shop Pro Image" r:id="rId5" imgW="3512195" imgH="2097561" progId="">
                  <p:embed/>
                </p:oleObj>
              </mc:Choice>
              <mc:Fallback>
                <p:oleObj name="Paint Shop Pro Image" r:id="rId5" imgW="3512195" imgH="2097561" progId="">
                  <p:embed/>
                  <p:pic>
                    <p:nvPicPr>
                      <p:cNvPr id="302106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371600"/>
                        <a:ext cx="245745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7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33926" y="1371600"/>
          <a:ext cx="2436813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Paint Shop Pro Image" r:id="rId7" imgW="3482927" imgH="2107317" progId="">
                  <p:embed/>
                </p:oleObj>
              </mc:Choice>
              <mc:Fallback>
                <p:oleObj name="Paint Shop Pro Image" r:id="rId7" imgW="3482927" imgH="2107317" progId="">
                  <p:embed/>
                  <p:pic>
                    <p:nvPicPr>
                      <p:cNvPr id="302107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6" y="1371600"/>
                        <a:ext cx="2436813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8" name="Object 2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543801" y="1371600"/>
          <a:ext cx="258127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Paint Shop Pro Image" r:id="rId9" imgW="3687805" imgH="2078049" progId="">
                  <p:embed/>
                </p:oleObj>
              </mc:Choice>
              <mc:Fallback>
                <p:oleObj name="Paint Shop Pro Image" r:id="rId9" imgW="3687805" imgH="2078049" progId="">
                  <p:embed/>
                  <p:pic>
                    <p:nvPicPr>
                      <p:cNvPr id="302108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1371600"/>
                        <a:ext cx="25812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9" name="Object 29"/>
          <p:cNvGraphicFramePr>
            <a:graphicFrameLocks noChangeAspect="1"/>
          </p:cNvGraphicFramePr>
          <p:nvPr/>
        </p:nvGraphicFramePr>
        <p:xfrm>
          <a:off x="4886325" y="3938588"/>
          <a:ext cx="2451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Paint Shop Pro Image" r:id="rId11" imgW="3502439" imgH="2087805" progId="">
                  <p:embed/>
                </p:oleObj>
              </mc:Choice>
              <mc:Fallback>
                <p:oleObj name="Paint Shop Pro Image" r:id="rId11" imgW="3502439" imgH="2087805" progId="">
                  <p:embed/>
                  <p:pic>
                    <p:nvPicPr>
                      <p:cNvPr id="30210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3938588"/>
                        <a:ext cx="2451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0" name="Object 30"/>
          <p:cNvGraphicFramePr>
            <a:graphicFrameLocks noChangeAspect="1"/>
          </p:cNvGraphicFramePr>
          <p:nvPr/>
        </p:nvGraphicFramePr>
        <p:xfrm>
          <a:off x="7648575" y="4376739"/>
          <a:ext cx="24765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Paint Shop Pro Image" r:id="rId13" imgW="3551220" imgH="839252" progId="">
                  <p:embed/>
                </p:oleObj>
              </mc:Choice>
              <mc:Fallback>
                <p:oleObj name="Paint Shop Pro Image" r:id="rId13" imgW="3551220" imgH="839252" progId="">
                  <p:embed/>
                  <p:pic>
                    <p:nvPicPr>
                      <p:cNvPr id="30211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575" y="4376739"/>
                        <a:ext cx="24765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9" name="Line 32"/>
          <p:cNvSpPr>
            <a:spLocks noChangeShapeType="1"/>
          </p:cNvSpPr>
          <p:nvPr/>
        </p:nvSpPr>
        <p:spPr bwMode="auto">
          <a:xfrm flipH="1">
            <a:off x="3201988" y="1828800"/>
            <a:ext cx="152400" cy="609600"/>
          </a:xfrm>
          <a:prstGeom prst="line">
            <a:avLst/>
          </a:prstGeom>
          <a:noFill/>
          <a:ln w="9525">
            <a:solidFill>
              <a:srgbClr val="DD011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876800" y="1600200"/>
            <a:ext cx="2305050" cy="1709738"/>
            <a:chOff x="2112" y="1008"/>
            <a:chExt cx="1452" cy="1077"/>
          </a:xfrm>
        </p:grpSpPr>
        <p:sp>
          <p:nvSpPr>
            <p:cNvPr id="138257" name="Text Box 35"/>
            <p:cNvSpPr txBox="1">
              <a:spLocks noChangeArrowheads="1"/>
            </p:cNvSpPr>
            <p:nvPr/>
          </p:nvSpPr>
          <p:spPr bwMode="auto">
            <a:xfrm>
              <a:off x="2112" y="1872"/>
              <a:ext cx="14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00">
                  <a:solidFill>
                    <a:srgbClr val="DD011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MAX-HEAPIFY(A, 0, 3)</a:t>
              </a:r>
            </a:p>
          </p:txBody>
        </p:sp>
        <p:sp>
          <p:nvSpPr>
            <p:cNvPr id="138258" name="Freeform 36"/>
            <p:cNvSpPr>
              <a:spLocks/>
            </p:cNvSpPr>
            <p:nvPr/>
          </p:nvSpPr>
          <p:spPr bwMode="auto">
            <a:xfrm>
              <a:off x="2112" y="1008"/>
              <a:ext cx="720" cy="528"/>
            </a:xfrm>
            <a:custGeom>
              <a:avLst/>
              <a:gdLst>
                <a:gd name="T0" fmla="*/ 0 w 720"/>
                <a:gd name="T1" fmla="*/ 528 h 528"/>
                <a:gd name="T2" fmla="*/ 192 w 720"/>
                <a:gd name="T3" fmla="*/ 144 h 528"/>
                <a:gd name="T4" fmla="*/ 720 w 720"/>
                <a:gd name="T5" fmla="*/ 0 h 528"/>
                <a:gd name="T6" fmla="*/ 0 60000 65536"/>
                <a:gd name="T7" fmla="*/ 0 60000 65536"/>
                <a:gd name="T8" fmla="*/ 0 60000 65536"/>
                <a:gd name="T9" fmla="*/ 0 w 720"/>
                <a:gd name="T10" fmla="*/ 0 h 528"/>
                <a:gd name="T11" fmla="*/ 720 w 72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528">
                  <a:moveTo>
                    <a:pt x="0" y="528"/>
                  </a:moveTo>
                  <a:cubicBezTo>
                    <a:pt x="36" y="380"/>
                    <a:pt x="72" y="232"/>
                    <a:pt x="192" y="144"/>
                  </a:cubicBezTo>
                  <a:cubicBezTo>
                    <a:pt x="312" y="56"/>
                    <a:pt x="516" y="28"/>
                    <a:pt x="720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7772400" y="1524000"/>
            <a:ext cx="2305050" cy="1785938"/>
            <a:chOff x="3936" y="960"/>
            <a:chExt cx="1452" cy="1125"/>
          </a:xfrm>
        </p:grpSpPr>
        <p:sp>
          <p:nvSpPr>
            <p:cNvPr id="138255" name="Text Box 38"/>
            <p:cNvSpPr txBox="1">
              <a:spLocks noChangeArrowheads="1"/>
            </p:cNvSpPr>
            <p:nvPr/>
          </p:nvSpPr>
          <p:spPr bwMode="auto">
            <a:xfrm>
              <a:off x="3936" y="1872"/>
              <a:ext cx="14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00">
                  <a:solidFill>
                    <a:srgbClr val="DD011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MAX-HEAPIFY(A, 0, 2)</a:t>
              </a:r>
            </a:p>
          </p:txBody>
        </p:sp>
        <p:sp>
          <p:nvSpPr>
            <p:cNvPr id="138256" name="Freeform 39"/>
            <p:cNvSpPr>
              <a:spLocks/>
            </p:cNvSpPr>
            <p:nvPr/>
          </p:nvSpPr>
          <p:spPr bwMode="auto">
            <a:xfrm>
              <a:off x="4944" y="960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192 w 288"/>
                <a:gd name="T3" fmla="*/ 48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cubicBezTo>
                    <a:pt x="72" y="8"/>
                    <a:pt x="144" y="16"/>
                    <a:pt x="192" y="48"/>
                  </a:cubicBezTo>
                  <a:cubicBezTo>
                    <a:pt x="240" y="80"/>
                    <a:pt x="264" y="136"/>
                    <a:pt x="288" y="192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057400" y="4114800"/>
            <a:ext cx="2305050" cy="1862138"/>
            <a:chOff x="336" y="2592"/>
            <a:chExt cx="1452" cy="1173"/>
          </a:xfrm>
        </p:grpSpPr>
        <p:sp>
          <p:nvSpPr>
            <p:cNvPr id="138253" name="Text Box 41"/>
            <p:cNvSpPr txBox="1">
              <a:spLocks noChangeArrowheads="1"/>
            </p:cNvSpPr>
            <p:nvPr/>
          </p:nvSpPr>
          <p:spPr bwMode="auto">
            <a:xfrm>
              <a:off x="336" y="3552"/>
              <a:ext cx="14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1600">
                  <a:solidFill>
                    <a:srgbClr val="DD0111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MAX-HEAPIFY(A, 0, 1)</a:t>
              </a:r>
            </a:p>
          </p:txBody>
        </p:sp>
        <p:sp>
          <p:nvSpPr>
            <p:cNvPr id="138254" name="Freeform 42"/>
            <p:cNvSpPr>
              <a:spLocks/>
            </p:cNvSpPr>
            <p:nvPr/>
          </p:nvSpPr>
          <p:spPr bwMode="auto">
            <a:xfrm>
              <a:off x="768" y="2592"/>
              <a:ext cx="288" cy="192"/>
            </a:xfrm>
            <a:custGeom>
              <a:avLst/>
              <a:gdLst>
                <a:gd name="T0" fmla="*/ 0 w 288"/>
                <a:gd name="T1" fmla="*/ 192 h 192"/>
                <a:gd name="T2" fmla="*/ 96 w 288"/>
                <a:gd name="T3" fmla="*/ 48 h 192"/>
                <a:gd name="T4" fmla="*/ 288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24" y="136"/>
                    <a:pt x="48" y="80"/>
                    <a:pt x="96" y="48"/>
                  </a:cubicBezTo>
                  <a:cubicBezTo>
                    <a:pt x="144" y="16"/>
                    <a:pt x="216" y="8"/>
                    <a:pt x="288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79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Uses of Heaps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ja-JP" dirty="0"/>
              <a:t>There are two main uses of heaps.</a:t>
            </a:r>
          </a:p>
          <a:p>
            <a:pPr marL="0" indent="0">
              <a:buNone/>
              <a:defRPr/>
            </a:pPr>
            <a:endParaRPr lang="en-US" altLang="ja-JP" dirty="0"/>
          </a:p>
          <a:p>
            <a:pPr>
              <a:buFont typeface="Wingdings" charset="0"/>
              <a:buChar char=""/>
              <a:defRPr/>
            </a:pPr>
            <a:r>
              <a:rPr lang="en-US" altLang="ja-JP" dirty="0"/>
              <a:t>The first is as a way of implementing a special kind of queue, called a priority queue.</a:t>
            </a:r>
          </a:p>
          <a:p>
            <a:pPr>
              <a:buFont typeface="Wingdings" charset="0"/>
              <a:buChar char=""/>
              <a:defRPr/>
            </a:pPr>
            <a:endParaRPr lang="en-US" altLang="ja-JP" dirty="0"/>
          </a:p>
          <a:p>
            <a:pPr>
              <a:buFont typeface="Wingdings" charset="0"/>
              <a:buChar char=""/>
              <a:defRPr/>
            </a:pPr>
            <a:r>
              <a:rPr lang="en-US" altLang="ja-JP" dirty="0"/>
              <a:t>The second application is sorting.</a:t>
            </a:r>
          </a:p>
          <a:p>
            <a:pPr marL="0" indent="0">
              <a:buNone/>
              <a:defRPr/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443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81200" y="719139"/>
            <a:ext cx="8229600" cy="54070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Char char=""/>
              <a:defRPr/>
            </a:pPr>
            <a:r>
              <a:rPr lang="en-US" altLang="ja-JP" dirty="0"/>
              <a:t>To sort an array, or list, containing N values there are two steps:</a:t>
            </a:r>
          </a:p>
          <a:p>
            <a:pPr lvl="1">
              <a:buFont typeface="Wingdings" charset="0"/>
              <a:buChar char=""/>
              <a:defRPr/>
            </a:pPr>
            <a:r>
              <a:rPr lang="en-US" altLang="ja-JP" dirty="0"/>
              <a:t>insert each value into a heap (initially empty)</a:t>
            </a:r>
          </a:p>
          <a:p>
            <a:pPr lvl="1">
              <a:buFont typeface="Wingdings" charset="0"/>
              <a:buChar char=""/>
              <a:defRPr/>
            </a:pPr>
            <a:r>
              <a:rPr lang="en-US" altLang="ja-JP" dirty="0"/>
              <a:t>remove each value form the heap in ascending order (this is done by N successive calls to </a:t>
            </a:r>
            <a:r>
              <a:rPr lang="en-US" altLang="ja-JP" dirty="0" err="1"/>
              <a:t>get_smallest</a:t>
            </a:r>
            <a:r>
              <a:rPr lang="en-US" altLang="ja-JP" dirty="0"/>
              <a:t>).</a:t>
            </a:r>
          </a:p>
          <a:p>
            <a:pPr>
              <a:buFont typeface="Wingdings" charset="0"/>
              <a:buChar char=""/>
              <a:defRPr/>
            </a:pPr>
            <a:endParaRPr lang="en-US" altLang="ja-JP" dirty="0"/>
          </a:p>
          <a:p>
            <a:pPr marL="0" indent="0">
              <a:buNone/>
              <a:defRPr/>
            </a:pPr>
            <a:r>
              <a:rPr lang="en-US" altLang="ja-JP" dirty="0"/>
              <a:t>What is the complexity of the </a:t>
            </a:r>
            <a:r>
              <a:rPr lang="en-US" altLang="ja-JP" dirty="0" err="1"/>
              <a:t>HeapSort</a:t>
            </a:r>
            <a:r>
              <a:rPr lang="en-US" altLang="ja-JP" dirty="0"/>
              <a:t> algorithm?</a:t>
            </a:r>
          </a:p>
          <a:p>
            <a:pPr marL="0" indent="0">
              <a:buNone/>
              <a:defRPr/>
            </a:pPr>
            <a:r>
              <a:rPr lang="en-US" altLang="ja-JP" dirty="0"/>
              <a:t>	(N insert operations) + (N delete operations)</a:t>
            </a:r>
          </a:p>
          <a:p>
            <a:pPr marL="0" indent="0">
              <a:buNone/>
              <a:defRPr/>
            </a:pPr>
            <a:endParaRPr lang="en-US" altLang="ja-JP" dirty="0"/>
          </a:p>
          <a:p>
            <a:pPr>
              <a:buFont typeface="Wingdings" charset="0"/>
              <a:buChar char=""/>
              <a:defRPr/>
            </a:pPr>
            <a:r>
              <a:rPr lang="en-US" altLang="ja-JP" dirty="0"/>
              <a:t>Each insert and delete operation is O(</a:t>
            </a:r>
            <a:r>
              <a:rPr lang="en-US" altLang="ja-JP" dirty="0" err="1"/>
              <a:t>logN</a:t>
            </a:r>
            <a:r>
              <a:rPr lang="en-US" altLang="ja-JP" dirty="0"/>
              <a:t>) at the very worst - the heap does not always have all N values in it. So, the complexity is certainly no greater than O(</a:t>
            </a:r>
            <a:r>
              <a:rPr lang="en-US" altLang="ja-JP" dirty="0" err="1"/>
              <a:t>NlogN</a:t>
            </a:r>
            <a:r>
              <a:rPr lang="en-US" altLang="ja-JP" dirty="0"/>
              <a:t>).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18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3968750" y="5108576"/>
            <a:ext cx="2349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xfrm>
            <a:off x="1947863" y="0"/>
            <a:ext cx="8610600" cy="1143000"/>
          </a:xfrm>
        </p:spPr>
        <p:txBody>
          <a:bodyPr/>
          <a:lstStyle/>
          <a:p>
            <a:r>
              <a:rPr lang="en-US" altLang="ja-JP" sz="4400"/>
              <a:t>The Heap Data Structure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ja-JP">
                <a:solidFill>
                  <a:srgbClr val="DD0111"/>
                </a:solidFill>
                <a:latin typeface="Monotype Corsiva" panose="03010101010201010101" pitchFamily="66" charset="0"/>
              </a:rPr>
              <a:t>Def:</a:t>
            </a:r>
            <a:r>
              <a:rPr lang="en-US" altLang="ja-JP">
                <a:latin typeface="Monotype Corsiva" panose="03010101010201010101" pitchFamily="66" charset="0"/>
              </a:rPr>
              <a:t> </a:t>
            </a:r>
            <a:r>
              <a:rPr lang="en-US" altLang="ja-JP"/>
              <a:t>A heap is a </a:t>
            </a:r>
            <a:r>
              <a:rPr lang="en-US" altLang="ja-JP" i="1" u="sng"/>
              <a:t>complete binary tree</a:t>
            </a:r>
            <a:r>
              <a:rPr lang="en-US" altLang="ja-JP"/>
              <a:t>  </a:t>
            </a:r>
          </a:p>
          <a:p>
            <a:pPr marL="0" indent="0">
              <a:buNone/>
            </a:pPr>
            <a:r>
              <a:rPr lang="en-US" altLang="ja-JP"/>
              <a:t>      with the following two properties:</a:t>
            </a:r>
            <a:endParaRPr lang="en-US" altLang="ja-JP" sz="1100"/>
          </a:p>
          <a:p>
            <a:pPr lvl="1"/>
            <a:r>
              <a:rPr lang="en-US" altLang="ja-JP"/>
              <a:t>Structural property: all levels are full, except possibly the last one, which is filled from left to right</a:t>
            </a:r>
            <a:endParaRPr lang="en-US" altLang="ja-JP" sz="1000"/>
          </a:p>
          <a:p>
            <a:pPr lvl="1"/>
            <a:r>
              <a:rPr lang="en-US" altLang="ja-JP"/>
              <a:t>Order (heap) property: for any node </a:t>
            </a:r>
            <a:r>
              <a:rPr lang="en-US" altLang="ja-JP">
                <a:latin typeface="Comic Sans MS" panose="030F0702030302020204" pitchFamily="66" charset="0"/>
              </a:rPr>
              <a:t>x</a:t>
            </a:r>
          </a:p>
          <a:p>
            <a:pPr lvl="1">
              <a:buFontTx/>
              <a:buNone/>
            </a:pPr>
            <a:r>
              <a:rPr lang="en-US" altLang="ja-JP"/>
              <a:t>				</a:t>
            </a:r>
            <a:r>
              <a:rPr lang="en-US" altLang="ja-JP">
                <a:latin typeface="Comic Sans MS" panose="030F0702030302020204" pitchFamily="66" charset="0"/>
              </a:rPr>
              <a:t>Parent(x) ≥ x</a:t>
            </a:r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V="1">
            <a:off x="3373438" y="4295775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1069976" y="5743576"/>
            <a:ext cx="6975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		Heap </a:t>
            </a:r>
            <a:r>
              <a:rPr lang="en-US" altLang="ja-JP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(top to bottom and left to right</a:t>
            </a: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40967" name="Line 7"/>
          <p:cNvSpPr>
            <a:spLocks noChangeAspect="1" noChangeShapeType="1"/>
          </p:cNvSpPr>
          <p:nvPr/>
        </p:nvSpPr>
        <p:spPr bwMode="auto">
          <a:xfrm rot="16200000" flipV="1">
            <a:off x="4495007" y="4239419"/>
            <a:ext cx="760412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534239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3265489" y="5270501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5</a:t>
            </a:r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3722689" y="4829176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7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4446589" y="4143376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8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5091114" y="4829176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5715000" y="4343401"/>
            <a:ext cx="34226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200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It doesn‘t matter that 4 in level 1 is smaller than 5 in level 2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4119564" y="5270501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0570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ja-JP" sz="3600">
                <a:latin typeface="Calibri" panose="020F0502020204030204" pitchFamily="34" charset="0"/>
              </a:rPr>
              <a:t>Some Important Properties of a Heap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ja-JP" sz="2800">
                <a:latin typeface="Times New Roman" panose="02020603050405020304" pitchFamily="18" charset="0"/>
              </a:rPr>
              <a:t>Given </a:t>
            </a:r>
            <a:r>
              <a:rPr lang="en-US" altLang="ja-JP" sz="2800" i="1">
                <a:latin typeface="Times New Roman" panose="02020603050405020304" pitchFamily="18" charset="0"/>
              </a:rPr>
              <a:t>n,</a:t>
            </a:r>
            <a:r>
              <a:rPr lang="en-US" altLang="ja-JP" sz="2800">
                <a:latin typeface="Times New Roman" panose="02020603050405020304" pitchFamily="18" charset="0"/>
              </a:rPr>
              <a:t> there exists a unique binary tree with </a:t>
            </a:r>
            <a:r>
              <a:rPr lang="en-US" altLang="ja-JP" sz="2800" i="1">
                <a:latin typeface="Times New Roman" panose="02020603050405020304" pitchFamily="18" charset="0"/>
              </a:rPr>
              <a:t>n</a:t>
            </a:r>
            <a:r>
              <a:rPr lang="en-US" altLang="ja-JP" sz="2800">
                <a:latin typeface="Times New Roman" panose="02020603050405020304" pitchFamily="18" charset="0"/>
              </a:rPr>
              <a:t> nodes that</a:t>
            </a:r>
          </a:p>
          <a:p>
            <a:pPr eaLnBrk="1" hangingPunct="1">
              <a:buFontTx/>
              <a:buNone/>
            </a:pPr>
            <a:r>
              <a:rPr lang="en-US" altLang="ja-JP" sz="2800">
                <a:latin typeface="Times New Roman" panose="02020603050405020304" pitchFamily="18" charset="0"/>
              </a:rPr>
              <a:t>     is essentially complete, with </a:t>
            </a:r>
            <a:r>
              <a:rPr lang="en-US" altLang="ja-JP" sz="2800" i="1">
                <a:latin typeface="Times New Roman" panose="02020603050405020304" pitchFamily="18" charset="0"/>
              </a:rPr>
              <a:t>h </a:t>
            </a:r>
            <a:r>
              <a:rPr lang="en-US" altLang="ja-JP" sz="2800">
                <a:latin typeface="Times New Roman" panose="02020603050405020304" pitchFamily="18" charset="0"/>
              </a:rPr>
              <a:t>= </a:t>
            </a:r>
            <a:r>
              <a:rPr lang="en-US" altLang="ja-JP" sz="280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ja-JP" sz="2800">
                <a:latin typeface="Times New Roman" panose="02020603050405020304" pitchFamily="18" charset="0"/>
              </a:rPr>
              <a:t>log</a:t>
            </a:r>
            <a:r>
              <a:rPr lang="en-US" altLang="ja-JP" sz="2800" baseline="-25000">
                <a:latin typeface="Times New Roman" panose="02020603050405020304" pitchFamily="18" charset="0"/>
              </a:rPr>
              <a:t>2 </a:t>
            </a:r>
            <a:r>
              <a:rPr lang="en-US" altLang="ja-JP" sz="2800" i="1">
                <a:latin typeface="Times New Roman" panose="02020603050405020304" pitchFamily="18" charset="0"/>
              </a:rPr>
              <a:t>n</a:t>
            </a:r>
            <a:r>
              <a:rPr lang="en-US" altLang="ja-JP" sz="280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br>
              <a:rPr lang="en-US" altLang="ja-JP" sz="2800"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ja-JP" sz="2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ja-JP" sz="2800">
                <a:latin typeface="Times New Roman" panose="02020603050405020304" pitchFamily="18" charset="0"/>
              </a:rPr>
              <a:t>The root contains the largest key</a:t>
            </a:r>
          </a:p>
          <a:p>
            <a:pPr eaLnBrk="1" hangingPunct="1"/>
            <a:endParaRPr lang="en-US" altLang="ja-JP" sz="2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ja-JP" sz="2800">
                <a:latin typeface="Times New Roman" panose="02020603050405020304" pitchFamily="18" charset="0"/>
              </a:rPr>
              <a:t>The subtree rooted at any node of a heap is also a heap</a:t>
            </a:r>
            <a:br>
              <a:rPr lang="en-US" altLang="ja-JP" sz="2800">
                <a:latin typeface="Times New Roman" panose="02020603050405020304" pitchFamily="18" charset="0"/>
              </a:rPr>
            </a:br>
            <a:endParaRPr lang="en-US" altLang="ja-JP" sz="28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ja-JP" sz="2800">
                <a:latin typeface="Times New Roman" panose="02020603050405020304" pitchFamily="18" charset="0"/>
              </a:rPr>
              <a:t>A heap can be represented as an array</a:t>
            </a:r>
            <a:endParaRPr lang="en-US" altLang="ja-JP" sz="2800" i="1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ja-JP" altLang="en-US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1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81200" y="122238"/>
            <a:ext cx="8229600" cy="6583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sz="2400" dirty="0"/>
              <a:t>A Heap is a data structure used to efficiently find the smallest (or largest) element in a set.</a:t>
            </a:r>
          </a:p>
          <a:p>
            <a:pPr>
              <a:defRPr/>
            </a:pPr>
            <a:r>
              <a:rPr lang="en-US" altLang="ja-JP" sz="2400" dirty="0"/>
              <a:t>Min-heaps make it easy to find the smallest element. Max-heaps make it easy to find the largest element.</a:t>
            </a:r>
          </a:p>
          <a:p>
            <a:pPr>
              <a:defRPr/>
            </a:pPr>
            <a:r>
              <a:rPr lang="en-US" altLang="ja-JP" sz="2400" dirty="0"/>
              <a:t>Heaps are based upon trees. These trees maintain the heap property.</a:t>
            </a:r>
          </a:p>
          <a:p>
            <a:pPr lvl="1">
              <a:defRPr/>
            </a:pPr>
            <a:r>
              <a:rPr lang="en-US" altLang="ja-JP" sz="1800" dirty="0"/>
              <a:t>The Heap invariant. The value of Every Child is greater than the value of the parent. We are describing Min-heaps here (Use less than for Max-heaps).</a:t>
            </a:r>
          </a:p>
          <a:p>
            <a:pPr>
              <a:defRPr/>
            </a:pPr>
            <a:r>
              <a:rPr lang="en-US" altLang="ja-JP" sz="2400" dirty="0"/>
              <a:t>The trees must be mostly balanced for the costs listed below to hold.</a:t>
            </a:r>
          </a:p>
          <a:p>
            <a:pPr>
              <a:defRPr/>
            </a:pPr>
            <a:r>
              <a:rPr lang="en-US" altLang="ja-JP" sz="2400" dirty="0"/>
              <a:t>Access to elements of a heap usually have the following costs.</a:t>
            </a:r>
          </a:p>
          <a:p>
            <a:pPr lvl="1">
              <a:defRPr/>
            </a:pPr>
            <a:r>
              <a:rPr lang="en-US" altLang="ja-JP" sz="1800" dirty="0"/>
              <a:t>The cost to find the smallest (largest) element takes constant time.</a:t>
            </a:r>
          </a:p>
          <a:p>
            <a:pPr lvl="1">
              <a:defRPr/>
            </a:pPr>
            <a:r>
              <a:rPr lang="en-US" altLang="ja-JP" sz="1800" dirty="0"/>
              <a:t>The cost to delete the smallest (largest) element takes time proportional to the log of the number of elements in the set.</a:t>
            </a:r>
          </a:p>
          <a:p>
            <a:pPr lvl="1">
              <a:defRPr/>
            </a:pPr>
            <a:r>
              <a:rPr lang="en-US" altLang="ja-JP" sz="1800" dirty="0"/>
              <a:t>The cost to add a new element takes time proportional to the log of the number of elements in the set.</a:t>
            </a:r>
          </a:p>
        </p:txBody>
      </p:sp>
    </p:spTree>
    <p:extLst>
      <p:ext uri="{BB962C8B-B14F-4D97-AF65-F5344CB8AC3E}">
        <p14:creationId xmlns:p14="http://schemas.microsoft.com/office/powerpoint/2010/main" val="418584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81200" y="601663"/>
            <a:ext cx="8229600" cy="5524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000"/>
              <a:t>Heaps can be implemented using arrays (using the tree embedding described above) or by using balanced binary trees</a:t>
            </a:r>
          </a:p>
          <a:p>
            <a:pPr>
              <a:lnSpc>
                <a:spcPct val="90000"/>
              </a:lnSpc>
            </a:pPr>
            <a:endParaRPr lang="en-US" altLang="ja-JP" sz="2000"/>
          </a:p>
          <a:p>
            <a:pPr>
              <a:lnSpc>
                <a:spcPct val="90000"/>
              </a:lnSpc>
            </a:pPr>
            <a:r>
              <a:rPr lang="en-US" altLang="ja-JP" sz="2000"/>
              <a:t>Trees with the leftist property have the following invariant.</a:t>
            </a:r>
          </a:p>
          <a:p>
            <a:pPr lvl="1">
              <a:lnSpc>
                <a:spcPct val="90000"/>
              </a:lnSpc>
            </a:pPr>
            <a:r>
              <a:rPr lang="en-US" altLang="ja-JP" sz="1900"/>
              <a:t>The leftist invariant. The rank of every left-child is equal to or greater than the rank of the cooresponding right-child. The rank of a tree is the length of the right-most path.</a:t>
            </a:r>
          </a:p>
          <a:p>
            <a:pPr lvl="1">
              <a:lnSpc>
                <a:spcPct val="90000"/>
              </a:lnSpc>
            </a:pPr>
            <a:endParaRPr lang="en-US" altLang="ja-JP" sz="1900"/>
          </a:p>
          <a:p>
            <a:pPr>
              <a:lnSpc>
                <a:spcPct val="90000"/>
              </a:lnSpc>
            </a:pPr>
            <a:r>
              <a:rPr lang="en-US" altLang="ja-JP" sz="2000"/>
              <a:t>Heaps form the basis for an efficient sort called </a:t>
            </a:r>
            <a:r>
              <a:rPr lang="en-US" altLang="ja-JP" sz="2000" u="sng"/>
              <a:t>heap sort that has cost proportional to n*log(n) where n is the number of elements to be sorted.</a:t>
            </a:r>
          </a:p>
          <a:p>
            <a:pPr>
              <a:lnSpc>
                <a:spcPct val="90000"/>
              </a:lnSpc>
            </a:pPr>
            <a:endParaRPr lang="en-US" altLang="ja-JP" sz="2000" u="sng"/>
          </a:p>
          <a:p>
            <a:pPr>
              <a:lnSpc>
                <a:spcPct val="90000"/>
              </a:lnSpc>
            </a:pPr>
            <a:r>
              <a:rPr lang="en-US" altLang="ja-JP" sz="2000"/>
              <a:t>Heaps are the data structure most often used to implement </a:t>
            </a:r>
            <a:r>
              <a:rPr lang="en-US" altLang="ja-JP" sz="2000" u="sng"/>
              <a:t>priority queues.</a:t>
            </a:r>
            <a:endParaRPr lang="ja-JP" altLang="en-US" sz="2000"/>
          </a:p>
          <a:p>
            <a:pPr>
              <a:lnSpc>
                <a:spcPct val="90000"/>
              </a:lnSpc>
            </a:pPr>
            <a:endParaRPr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89207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タイトル 1"/>
          <p:cNvSpPr>
            <a:spLocks noGrp="1"/>
          </p:cNvSpPr>
          <p:nvPr>
            <p:ph type="title"/>
          </p:nvPr>
        </p:nvSpPr>
        <p:spPr>
          <a:xfrm>
            <a:off x="2324100" y="228600"/>
            <a:ext cx="7543800" cy="1371600"/>
          </a:xfrm>
        </p:spPr>
        <p:txBody>
          <a:bodyPr/>
          <a:lstStyle/>
          <a:p>
            <a:pPr algn="l"/>
            <a:r>
              <a:rPr lang="en-US" altLang="ja-JP" sz="5400"/>
              <a:t>Heap Types</a:t>
            </a:r>
            <a:endParaRPr lang="ja-JP" altLang="en-US" sz="5400"/>
          </a:p>
        </p:txBody>
      </p:sp>
      <p:sp>
        <p:nvSpPr>
          <p:cNvPr id="41987" name="Rectangle 3"/>
          <p:cNvSpPr txBox="1">
            <a:spLocks noChangeArrowheads="1"/>
          </p:cNvSpPr>
          <p:nvPr/>
        </p:nvSpPr>
        <p:spPr bwMode="auto">
          <a:xfrm>
            <a:off x="2209800" y="18700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ja-JP" b="1">
                <a:solidFill>
                  <a:srgbClr val="FF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Max-heaps </a:t>
            </a:r>
            <a:r>
              <a:rPr lang="en-US" altLang="ja-JP" b="1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(largest element at root), have the </a:t>
            </a:r>
            <a:r>
              <a:rPr lang="en-US" altLang="ja-JP" b="1" i="1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max-heap property:</a:t>
            </a:r>
            <a:r>
              <a:rPr lang="en-US" altLang="ja-JP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 </a:t>
            </a:r>
          </a:p>
          <a:p>
            <a:pPr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ja-JP" sz="2000" b="1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for all nodes, excluding the root: </a:t>
            </a:r>
          </a:p>
          <a:p>
            <a:pPr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b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			</a:t>
            </a:r>
            <a:r>
              <a:rPr lang="en-US" altLang="ja-JP" sz="20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PARENT </a:t>
            </a:r>
            <a:r>
              <a:rPr lang="en-US" altLang="ja-JP"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≥</a:t>
            </a:r>
            <a:r>
              <a:rPr lang="en-US" altLang="ja-JP" sz="20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 child</a:t>
            </a:r>
            <a:endParaRPr lang="en-US" altLang="ja-JP" sz="2000" b="1">
              <a:solidFill>
                <a:srgbClr val="000000"/>
              </a:solidFill>
              <a:latin typeface="Comic Sans MS" panose="030F0702030302020204" pitchFamily="66" charset="0"/>
              <a:ea typeface="MS PGothic" panose="020B0600070205080204" pitchFamily="34" charset="-128"/>
            </a:endParaRP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ja-JP" b="1">
                <a:solidFill>
                  <a:srgbClr val="FF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Min-heaps </a:t>
            </a:r>
            <a:r>
              <a:rPr lang="en-US" altLang="ja-JP" b="1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(smallest element at root), have the </a:t>
            </a:r>
            <a:r>
              <a:rPr lang="en-US" altLang="ja-JP" b="1" i="1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min-heap property:</a:t>
            </a:r>
          </a:p>
          <a:p>
            <a:pPr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altLang="ja-JP" sz="2000" b="1">
                <a:solidFill>
                  <a:srgbClr val="000000"/>
                </a:solidFill>
                <a:latin typeface="Verdana" panose="020B0604030504040204" pitchFamily="34" charset="0"/>
                <a:ea typeface="MS PGothic" panose="020B0600070205080204" pitchFamily="34" charset="-128"/>
              </a:rPr>
              <a:t>for all nodes , excluding the root: </a:t>
            </a:r>
          </a:p>
          <a:p>
            <a:pPr lvl="1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ja-JP" sz="2000" b="1">
                <a:solidFill>
                  <a:srgbClr val="00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			</a:t>
            </a:r>
            <a:r>
              <a:rPr lang="en-US" altLang="ja-JP" sz="20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PARENT </a:t>
            </a:r>
            <a:r>
              <a:rPr lang="en-US" altLang="ja-JP" sz="28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≤</a:t>
            </a:r>
            <a:r>
              <a:rPr lang="en-US" altLang="ja-JP" sz="2000" b="1">
                <a:solidFill>
                  <a:srgbClr val="FF0000"/>
                </a:solidFill>
                <a:latin typeface="Comic Sans MS" panose="030F0702030302020204" pitchFamily="66" charset="0"/>
                <a:ea typeface="MS PGothic" panose="020B0600070205080204" pitchFamily="34" charset="-128"/>
              </a:rPr>
              <a:t> child</a:t>
            </a:r>
          </a:p>
        </p:txBody>
      </p:sp>
    </p:spTree>
    <p:extLst>
      <p:ext uri="{BB962C8B-B14F-4D97-AF65-F5344CB8AC3E}">
        <p14:creationId xmlns:p14="http://schemas.microsoft.com/office/powerpoint/2010/main" val="26508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2908301" y="4594225"/>
            <a:ext cx="22765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Max-heaps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43011" name="図形グループ 27"/>
          <p:cNvGrpSpPr>
            <a:grpSpLocks/>
          </p:cNvGrpSpPr>
          <p:nvPr/>
        </p:nvGrpSpPr>
        <p:grpSpPr bwMode="auto">
          <a:xfrm>
            <a:off x="2505075" y="1452564"/>
            <a:ext cx="7156450" cy="2916237"/>
            <a:chOff x="1023840" y="1150865"/>
            <a:chExt cx="5928781" cy="1482380"/>
          </a:xfrm>
        </p:grpSpPr>
        <p:sp>
          <p:nvSpPr>
            <p:cNvPr id="43013" name="Line 2"/>
            <p:cNvSpPr>
              <a:spLocks noChangeShapeType="1"/>
            </p:cNvSpPr>
            <p:nvPr/>
          </p:nvSpPr>
          <p:spPr bwMode="auto">
            <a:xfrm>
              <a:off x="1727456" y="2099847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14" name="Line 5"/>
            <p:cNvSpPr>
              <a:spLocks noChangeShapeType="1"/>
            </p:cNvSpPr>
            <p:nvPr/>
          </p:nvSpPr>
          <p:spPr bwMode="auto">
            <a:xfrm flipV="1">
              <a:off x="1131684" y="1286434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15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2253530" y="1230599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16" name="Oval 8"/>
            <p:cNvSpPr>
              <a:spLocks noChangeArrowheads="1"/>
            </p:cNvSpPr>
            <p:nvPr/>
          </p:nvSpPr>
          <p:spPr bwMode="auto">
            <a:xfrm>
              <a:off x="1023840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</a:p>
          </p:txBody>
        </p:sp>
        <p:sp>
          <p:nvSpPr>
            <p:cNvPr id="43017" name="Oval 9"/>
            <p:cNvSpPr>
              <a:spLocks noChangeArrowheads="1"/>
            </p:cNvSpPr>
            <p:nvPr/>
          </p:nvSpPr>
          <p:spPr bwMode="auto">
            <a:xfrm>
              <a:off x="1481519" y="1819832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</a:p>
          </p:txBody>
        </p:sp>
        <p:sp>
          <p:nvSpPr>
            <p:cNvPr id="43018" name="Oval 11"/>
            <p:cNvSpPr>
              <a:spLocks noChangeArrowheads="1"/>
            </p:cNvSpPr>
            <p:nvPr/>
          </p:nvSpPr>
          <p:spPr bwMode="auto">
            <a:xfrm>
              <a:off x="2849294" y="181983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</a:p>
          </p:txBody>
        </p:sp>
        <p:sp>
          <p:nvSpPr>
            <p:cNvPr id="43019" name="Oval 13"/>
            <p:cNvSpPr>
              <a:spLocks noChangeArrowheads="1"/>
            </p:cNvSpPr>
            <p:nvPr/>
          </p:nvSpPr>
          <p:spPr bwMode="auto">
            <a:xfrm>
              <a:off x="1877385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43020" name="Oval 9"/>
            <p:cNvSpPr>
              <a:spLocks noChangeArrowheads="1"/>
            </p:cNvSpPr>
            <p:nvPr/>
          </p:nvSpPr>
          <p:spPr bwMode="auto">
            <a:xfrm>
              <a:off x="2491568" y="2253168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</a:p>
          </p:txBody>
        </p:sp>
        <p:sp>
          <p:nvSpPr>
            <p:cNvPr id="43021" name="Line 2"/>
            <p:cNvSpPr>
              <a:spLocks noChangeShapeType="1"/>
            </p:cNvSpPr>
            <p:nvPr/>
          </p:nvSpPr>
          <p:spPr bwMode="auto">
            <a:xfrm flipH="1">
              <a:off x="2741450" y="2099847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2" name="Line 2"/>
            <p:cNvSpPr>
              <a:spLocks noChangeShapeType="1"/>
            </p:cNvSpPr>
            <p:nvPr/>
          </p:nvSpPr>
          <p:spPr bwMode="auto">
            <a:xfrm>
              <a:off x="3067612" y="2153106"/>
              <a:ext cx="234100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3" name="Oval 8"/>
            <p:cNvSpPr>
              <a:spLocks noChangeArrowheads="1"/>
            </p:cNvSpPr>
            <p:nvPr/>
          </p:nvSpPr>
          <p:spPr bwMode="auto">
            <a:xfrm>
              <a:off x="3138631" y="228221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</a:p>
          </p:txBody>
        </p:sp>
        <p:sp>
          <p:nvSpPr>
            <p:cNvPr id="43024" name="Oval 10"/>
            <p:cNvSpPr>
              <a:spLocks noChangeArrowheads="1"/>
            </p:cNvSpPr>
            <p:nvPr/>
          </p:nvSpPr>
          <p:spPr bwMode="auto">
            <a:xfrm>
              <a:off x="2189080" y="1150865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</a:p>
          </p:txBody>
        </p:sp>
        <p:sp>
          <p:nvSpPr>
            <p:cNvPr id="43025" name="Line 2"/>
            <p:cNvSpPr>
              <a:spLocks noChangeShapeType="1"/>
            </p:cNvSpPr>
            <p:nvPr/>
          </p:nvSpPr>
          <p:spPr bwMode="auto">
            <a:xfrm>
              <a:off x="5220544" y="2130511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6" name="Line 5"/>
            <p:cNvSpPr>
              <a:spLocks noChangeShapeType="1"/>
            </p:cNvSpPr>
            <p:nvPr/>
          </p:nvSpPr>
          <p:spPr bwMode="auto">
            <a:xfrm flipV="1">
              <a:off x="4624772" y="1317098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7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5746619" y="1261264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28" name="Oval 8"/>
            <p:cNvSpPr>
              <a:spLocks noChangeArrowheads="1"/>
            </p:cNvSpPr>
            <p:nvPr/>
          </p:nvSpPr>
          <p:spPr bwMode="auto">
            <a:xfrm>
              <a:off x="4516928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4</a:t>
              </a:r>
            </a:p>
          </p:txBody>
        </p:sp>
        <p:sp>
          <p:nvSpPr>
            <p:cNvPr id="43029" name="Oval 9"/>
            <p:cNvSpPr>
              <a:spLocks noChangeArrowheads="1"/>
            </p:cNvSpPr>
            <p:nvPr/>
          </p:nvSpPr>
          <p:spPr bwMode="auto">
            <a:xfrm>
              <a:off x="4974607" y="1850497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43030" name="Oval 11"/>
            <p:cNvSpPr>
              <a:spLocks noChangeArrowheads="1"/>
            </p:cNvSpPr>
            <p:nvPr/>
          </p:nvSpPr>
          <p:spPr bwMode="auto">
            <a:xfrm>
              <a:off x="6342383" y="1850497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</a:p>
          </p:txBody>
        </p:sp>
        <p:sp>
          <p:nvSpPr>
            <p:cNvPr id="43031" name="Oval 13"/>
            <p:cNvSpPr>
              <a:spLocks noChangeArrowheads="1"/>
            </p:cNvSpPr>
            <p:nvPr/>
          </p:nvSpPr>
          <p:spPr bwMode="auto">
            <a:xfrm>
              <a:off x="5370473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5</a:t>
              </a:r>
            </a:p>
          </p:txBody>
        </p:sp>
        <p:sp>
          <p:nvSpPr>
            <p:cNvPr id="43032" name="Oval 9"/>
            <p:cNvSpPr>
              <a:spLocks noChangeArrowheads="1"/>
            </p:cNvSpPr>
            <p:nvPr/>
          </p:nvSpPr>
          <p:spPr bwMode="auto">
            <a:xfrm>
              <a:off x="5984657" y="2283833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6</a:t>
              </a:r>
            </a:p>
          </p:txBody>
        </p:sp>
        <p:sp>
          <p:nvSpPr>
            <p:cNvPr id="43033" name="Line 2"/>
            <p:cNvSpPr>
              <a:spLocks noChangeShapeType="1"/>
            </p:cNvSpPr>
            <p:nvPr/>
          </p:nvSpPr>
          <p:spPr bwMode="auto">
            <a:xfrm flipH="1">
              <a:off x="6234539" y="2130511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4" name="Line 2"/>
            <p:cNvSpPr>
              <a:spLocks noChangeShapeType="1"/>
            </p:cNvSpPr>
            <p:nvPr/>
          </p:nvSpPr>
          <p:spPr bwMode="auto">
            <a:xfrm>
              <a:off x="6559386" y="2183770"/>
              <a:ext cx="235415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53423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035" name="Oval 8"/>
            <p:cNvSpPr>
              <a:spLocks noChangeArrowheads="1"/>
            </p:cNvSpPr>
            <p:nvPr/>
          </p:nvSpPr>
          <p:spPr bwMode="auto">
            <a:xfrm>
              <a:off x="6631720" y="2312883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7</a:t>
              </a:r>
            </a:p>
          </p:txBody>
        </p:sp>
        <p:sp>
          <p:nvSpPr>
            <p:cNvPr id="43036" name="Oval 10"/>
            <p:cNvSpPr>
              <a:spLocks noChangeArrowheads="1"/>
            </p:cNvSpPr>
            <p:nvPr/>
          </p:nvSpPr>
          <p:spPr bwMode="auto">
            <a:xfrm>
              <a:off x="5680853" y="118152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ja-JP" sz="2000" b="1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</a:p>
          </p:txBody>
        </p:sp>
      </p:grpSp>
      <p:sp>
        <p:nvSpPr>
          <p:cNvPr id="27" name="正方形/長方形 26"/>
          <p:cNvSpPr/>
          <p:nvPr/>
        </p:nvSpPr>
        <p:spPr>
          <a:xfrm>
            <a:off x="7112000" y="4625975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Min-heaps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タイトル 1"/>
          <p:cNvSpPr>
            <a:spLocks noGrp="1"/>
          </p:cNvSpPr>
          <p:nvPr>
            <p:ph type="title"/>
          </p:nvPr>
        </p:nvSpPr>
        <p:spPr>
          <a:xfrm>
            <a:off x="2324100" y="381000"/>
            <a:ext cx="7543800" cy="762000"/>
          </a:xfrm>
        </p:spPr>
        <p:txBody>
          <a:bodyPr/>
          <a:lstStyle/>
          <a:p>
            <a:pPr algn="l"/>
            <a:r>
              <a:rPr lang="en-US" altLang="ja-JP" u="sng"/>
              <a:t>Heap as an array</a:t>
            </a:r>
            <a:endParaRPr lang="ja-JP" altLang="en-US" u="sng"/>
          </a:p>
        </p:txBody>
      </p:sp>
      <p:pic>
        <p:nvPicPr>
          <p:cNvPr id="44035" name="コンテンツ プレースホルダー 34" descr="heap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134" b="-33134"/>
          <a:stretch>
            <a:fillRect/>
          </a:stretch>
        </p:blipFill>
        <p:spPr>
          <a:xfrm>
            <a:off x="1905000" y="2514600"/>
            <a:ext cx="8382000" cy="5087938"/>
          </a:xfrm>
        </p:spPr>
      </p:pic>
      <p:sp>
        <p:nvSpPr>
          <p:cNvPr id="36" name="テキスト ボックス 35"/>
          <p:cNvSpPr txBox="1"/>
          <p:nvPr/>
        </p:nvSpPr>
        <p:spPr>
          <a:xfrm>
            <a:off x="5257800" y="1752600"/>
            <a:ext cx="5410200" cy="2432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2400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Parent</a:t>
            </a:r>
            <a:r>
              <a:rPr kumimoji="1" lang="en-US" altLang="ja-JP" sz="24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</a:t>
            </a:r>
            <a:r>
              <a:rPr lang="en-US" altLang="ja-JP" sz="2400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left Child</a:t>
            </a:r>
            <a:r>
              <a:rPr lang="en-US" altLang="ja-JP" sz="24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</a:t>
            </a:r>
            <a:r>
              <a:rPr lang="en-US" altLang="ja-JP" sz="2400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right Child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ja-JP" sz="2400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sz="24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</a:t>
            </a:r>
            <a:r>
              <a:rPr kumimoji="1" lang="en-US" altLang="ja-JP" sz="2400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sz="24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</a:t>
            </a:r>
            <a:r>
              <a:rPr kumimoji="1" lang="en-US" altLang="ja-JP" sz="2400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endParaRPr kumimoji="1" lang="en-US" altLang="ja-JP" sz="2400" b="1" u="sng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4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</a:t>
            </a:r>
            <a:r>
              <a:rPr lang="en-US" altLang="ja-JP" sz="2400" b="1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</a:t>
            </a:r>
            <a:r>
              <a:rPr lang="en-US" altLang="ja-JP" sz="32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</a:t>
            </a:r>
            <a:r>
              <a:rPr lang="en-US" altLang="ja-JP" sz="24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    2i+1           </a:t>
            </a:r>
            <a:r>
              <a:rPr kumimoji="1" lang="en-US" altLang="ja-JP" sz="24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2i+2 </a:t>
            </a:r>
            <a:endParaRPr lang="en-US" altLang="ja-JP" sz="2400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ja-JP" sz="2400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2400" b="1" dirty="0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(i-1)/2              </a:t>
            </a:r>
            <a:r>
              <a:rPr lang="en-US" altLang="ja-JP" sz="2400" b="1" dirty="0" err="1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i</a:t>
            </a:r>
            <a:endParaRPr lang="en-US" altLang="ja-JP" sz="2400" b="1" dirty="0">
              <a:solidFill>
                <a:srgbClr val="534239"/>
              </a:solidFill>
              <a:latin typeface="Comic Sans MS" charset="0"/>
              <a:ea typeface="MS PGothic" charset="0"/>
              <a:cs typeface="MS PGothic" charset="0"/>
              <a:sym typeface="Symbo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ja-JP" altLang="en-US" sz="2400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4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Blank Presentation">
  <a:themeElements>
    <a:clrScheme name="">
      <a:dk1>
        <a:srgbClr val="000000"/>
      </a:dk1>
      <a:lt1>
        <a:srgbClr val="0000FF"/>
      </a:lt1>
      <a:dk2>
        <a:srgbClr val="000099"/>
      </a:dk2>
      <a:lt2>
        <a:srgbClr val="000000"/>
      </a:lt2>
      <a:accent1>
        <a:srgbClr val="FF9900"/>
      </a:accent1>
      <a:accent2>
        <a:srgbClr val="00FFFF"/>
      </a:accent2>
      <a:accent3>
        <a:srgbClr val="AAAA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Blank Presentatio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accent2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2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3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4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5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6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2333</Words>
  <Application>Microsoft Office PowerPoint</Application>
  <PresentationFormat>Custom</PresentationFormat>
  <Paragraphs>912</Paragraphs>
  <Slides>62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Office Theme</vt:lpstr>
      <vt:lpstr>1_エレガント</vt:lpstr>
      <vt:lpstr>2_Blank Presentation</vt:lpstr>
      <vt:lpstr>2_エレガント</vt:lpstr>
      <vt:lpstr>3_エレガント</vt:lpstr>
      <vt:lpstr>Paint Shop Pro Image</vt:lpstr>
      <vt:lpstr>Heap </vt:lpstr>
      <vt:lpstr>PowerPoint Presentation</vt:lpstr>
      <vt:lpstr>PowerPoint Presentation</vt:lpstr>
      <vt:lpstr>Heap </vt:lpstr>
      <vt:lpstr>Example</vt:lpstr>
      <vt:lpstr>The Heap Data Structure</vt:lpstr>
      <vt:lpstr>Heap Types</vt:lpstr>
      <vt:lpstr>PowerPoint Presentation</vt:lpstr>
      <vt:lpstr>Heap as an array</vt:lpstr>
      <vt:lpstr>Array Representation of Max Heaps</vt:lpstr>
      <vt:lpstr>Operations on Heaps</vt:lpstr>
      <vt:lpstr>Maintaining the Heap Property</vt:lpstr>
      <vt:lpstr>PowerPoint Presentation</vt:lpstr>
      <vt:lpstr>Building a Heap</vt:lpstr>
      <vt:lpstr>Building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Initializing A Max Heap</vt:lpstr>
      <vt:lpstr>PowerPoint Presentation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Putting An Element Into A Max Heap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Removing The Max Element</vt:lpstr>
      <vt:lpstr>Removal of root: The procedure for deleting the root from the heap (effectively extracting the max/min element in a max-heap or in a min-heap) and restoring the properties is called down-heap (also known as heapify-down, cascade-down and extract-min/max). </vt:lpstr>
      <vt:lpstr>Heapsort</vt:lpstr>
      <vt:lpstr>Alg: HEAPSORT(A)</vt:lpstr>
      <vt:lpstr>Example: A=[7, 4, 3, 1, 2]</vt:lpstr>
      <vt:lpstr>Uses of Heaps</vt:lpstr>
      <vt:lpstr>PowerPoint Presentation</vt:lpstr>
      <vt:lpstr>Some Important Properties of a Heap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(2)</dc:title>
  <dc:creator>Mahbubur Rahman</dc:creator>
  <cp:lastModifiedBy>Teacher</cp:lastModifiedBy>
  <cp:revision>11</cp:revision>
  <dcterms:created xsi:type="dcterms:W3CDTF">2017-03-28T04:32:30Z</dcterms:created>
  <dcterms:modified xsi:type="dcterms:W3CDTF">2019-04-07T09:16:06Z</dcterms:modified>
</cp:coreProperties>
</file>